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28" r:id="rId2"/>
    <p:sldId id="350" r:id="rId3"/>
    <p:sldId id="329" r:id="rId4"/>
    <p:sldId id="331" r:id="rId5"/>
    <p:sldId id="352" r:id="rId6"/>
    <p:sldId id="351" r:id="rId7"/>
    <p:sldId id="344" r:id="rId8"/>
    <p:sldId id="359" r:id="rId9"/>
    <p:sldId id="284" r:id="rId10"/>
    <p:sldId id="327" r:id="rId11"/>
    <p:sldId id="323" r:id="rId12"/>
    <p:sldId id="354" r:id="rId13"/>
    <p:sldId id="355" r:id="rId14"/>
    <p:sldId id="356" r:id="rId15"/>
    <p:sldId id="357" r:id="rId16"/>
    <p:sldId id="358"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53" r:id="rId35"/>
    <p:sldId id="319"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9559" autoAdjust="0"/>
    <p:restoredTop sz="94660"/>
  </p:normalViewPr>
  <p:slideViewPr>
    <p:cSldViewPr>
      <p:cViewPr varScale="1">
        <p:scale>
          <a:sx n="73" d="100"/>
          <a:sy n="73" d="100"/>
        </p:scale>
        <p:origin x="-1542" y="-102"/>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25933908045977011"/>
          <c:y val="0.20152364882961057"/>
          <c:w val="0.54378641194440869"/>
          <c:h val="0.67695859446140838"/>
        </c:manualLayout>
      </c:layout>
      <c:pieChart>
        <c:varyColors val="1"/>
        <c:ser>
          <c:idx val="0"/>
          <c:order val="0"/>
          <c:tx>
            <c:strRef>
              <c:f>Лист1!$B$1</c:f>
              <c:strCache>
                <c:ptCount val="1"/>
                <c:pt idx="0">
                  <c:v>Продажи</c:v>
                </c:pt>
              </c:strCache>
            </c:strRef>
          </c:tx>
          <c:dPt>
            <c:idx val="0"/>
            <c:spPr>
              <a:solidFill>
                <a:schemeClr val="accent6">
                  <a:lumMod val="75000"/>
                </a:schemeClr>
              </a:solidFill>
            </c:spPr>
          </c:dPt>
          <c:dPt>
            <c:idx val="1"/>
            <c:spPr>
              <a:solidFill>
                <a:srgbClr val="00B050"/>
              </a:solidFill>
            </c:spPr>
          </c:dPt>
          <c:dPt>
            <c:idx val="2"/>
            <c:spPr>
              <a:solidFill>
                <a:srgbClr val="0070C0"/>
              </a:solidFill>
            </c:spPr>
          </c:dPt>
          <c:dPt>
            <c:idx val="3"/>
            <c:spPr>
              <a:solidFill>
                <a:srgbClr val="FFFF00"/>
              </a:solidFill>
            </c:spPr>
          </c:dPt>
          <c:dLbls>
            <c:dLbl>
              <c:idx val="0"/>
              <c:layout>
                <c:manualLayout>
                  <c:x val="-0.18606712355400068"/>
                  <c:y val="-0.25293849138423008"/>
                </c:manualLayout>
              </c:layout>
              <c:showVal val="1"/>
              <c:showCatName val="1"/>
            </c:dLbl>
            <c:dLbl>
              <c:idx val="1"/>
              <c:layout>
                <c:manualLayout>
                  <c:x val="-0.13001000387246747"/>
                  <c:y val="3.6495795168461229E-2"/>
                </c:manualLayout>
              </c:layout>
              <c:showVal val="1"/>
              <c:showCatName val="1"/>
            </c:dLbl>
            <c:dLbl>
              <c:idx val="2"/>
              <c:layout>
                <c:manualLayout>
                  <c:x val="-6.6594273051934286E-2"/>
                  <c:y val="8.5034013605442662E-4"/>
                </c:manualLayout>
              </c:layout>
              <c:showVal val="1"/>
              <c:showCatName val="1"/>
            </c:dLbl>
            <c:dLbl>
              <c:idx val="3"/>
              <c:layout>
                <c:manualLayout>
                  <c:x val="0.13618841702164278"/>
                  <c:y val="-3.0612244897959263E-2"/>
                </c:manualLayout>
              </c:layout>
              <c:showVal val="1"/>
              <c:showCatName val="1"/>
            </c:dLbl>
            <c:txPr>
              <a:bodyPr/>
              <a:lstStyle/>
              <a:p>
                <a:pPr>
                  <a:defRPr sz="1600">
                    <a:latin typeface="Times New Roman" pitchFamily="18" charset="0"/>
                    <a:cs typeface="Times New Roman" pitchFamily="18" charset="0"/>
                  </a:defRPr>
                </a:pPr>
                <a:endParaRPr lang="ru-RU"/>
              </a:p>
            </c:txPr>
            <c:showVal val="1"/>
            <c:showCatName val="1"/>
            <c:showLeaderLines val="1"/>
          </c:dLbls>
          <c:cat>
            <c:strRef>
              <c:f>Лист1!$A$2:$A$5</c:f>
              <c:strCache>
                <c:ptCount val="4"/>
                <c:pt idx="0">
                  <c:v>с/х угодья</c:v>
                </c:pt>
                <c:pt idx="1">
                  <c:v>леса</c:v>
                </c:pt>
                <c:pt idx="2">
                  <c:v>водные объекты</c:v>
                </c:pt>
                <c:pt idx="3">
                  <c:v>другие</c:v>
                </c:pt>
              </c:strCache>
            </c:strRef>
          </c:cat>
          <c:val>
            <c:numRef>
              <c:f>Лист1!$B$2:$B$5</c:f>
              <c:numCache>
                <c:formatCode>0.00%</c:formatCode>
                <c:ptCount val="4"/>
                <c:pt idx="0">
                  <c:v>0.80400000000000005</c:v>
                </c:pt>
                <c:pt idx="1">
                  <c:v>9.9000000000000268E-2</c:v>
                </c:pt>
                <c:pt idx="2">
                  <c:v>5.5000000000000125E-2</c:v>
                </c:pt>
                <c:pt idx="3">
                  <c:v>4.2000000000000114E-2</c:v>
                </c:pt>
              </c:numCache>
            </c:numRef>
          </c:val>
        </c:ser>
        <c:firstSliceAng val="0"/>
      </c:pieChart>
    </c:plotArea>
    <c:plotVisOnly val="1"/>
    <c:dispBlanksAs val="zero"/>
  </c:chart>
  <c:txPr>
    <a:bodyPr/>
    <a:lstStyle/>
    <a:p>
      <a:pPr>
        <a:defRPr sz="1800"/>
      </a:pPr>
      <a:endParaRPr lang="ru-RU"/>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endParaRPr lang="ru-RU"/>
          </a:p>
        </p:txBody>
      </p:sp>
      <p:sp>
        <p:nvSpPr>
          <p:cNvPr id="4" name="Нижний колонтитул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69C2E964-6848-41C0-9865-64C470BA5C16}" type="slidenum">
              <a:rPr lang="ru-RU" smtClean="0"/>
              <a:pPr/>
              <a:t>‹#›</a:t>
            </a:fld>
            <a:endParaRPr lang="ru-RU"/>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27886243-BDE0-4092-8612-DCFC38107E53}" type="slidenum">
              <a:rPr lang="ru-RU" smtClean="0"/>
              <a:pPr/>
              <a:t>‹#›</a:t>
            </a:fld>
            <a:endParaRPr lang="ru-RU"/>
          </a:p>
        </p:txBody>
      </p:sp>
    </p:spTree>
    <p:extLst>
      <p:ext uri="{BB962C8B-B14F-4D97-AF65-F5344CB8AC3E}">
        <p14:creationId xmlns="" xmlns:p14="http://schemas.microsoft.com/office/powerpoint/2010/main" val="610264423"/>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6" name="Дата 5"/>
          <p:cNvSpPr>
            <a:spLocks noGrp="1"/>
          </p:cNvSpPr>
          <p:nvPr>
            <p:ph type="dt" idx="1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Дата 3"/>
          <p:cNvSpPr>
            <a:spLocks noGrp="1"/>
          </p:cNvSpPr>
          <p:nvPr>
            <p:ph type="dt" idx="10"/>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3E33372-BE73-4B76-9BBE-CA4474158716}" type="datetime1">
              <a:rPr lang="en-US" smtClean="0"/>
              <a:pPr/>
              <a:t>8/31/2020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0" i="0">
                <a:solidFill>
                  <a:srgbClr val="0066B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ABA6C5D-C2DD-46D1-9236-402962CBEE6C}" type="datetime1">
              <a:rPr lang="en-US" smtClean="0"/>
              <a:pPr/>
              <a:t>8/31/2020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50" y="666597"/>
            <a:ext cx="3839845" cy="394970"/>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p>
        </p:txBody>
      </p:sp>
      <p:sp>
        <p:nvSpPr>
          <p:cNvPr id="17" name="bk object 17"/>
          <p:cNvSpPr/>
          <p:nvPr/>
        </p:nvSpPr>
        <p:spPr>
          <a:xfrm>
            <a:off x="6350" y="666597"/>
            <a:ext cx="3839845" cy="394970"/>
          </a:xfrm>
          <a:custGeom>
            <a:avLst/>
            <a:gdLst/>
            <a:ahLst/>
            <a:cxnLst/>
            <a:rect l="l" t="t" r="r" b="b"/>
            <a:pathLst>
              <a:path w="3839845" h="394969">
                <a:moveTo>
                  <a:pt x="0" y="394817"/>
                </a:moveTo>
                <a:lnTo>
                  <a:pt x="3839298" y="394817"/>
                </a:lnTo>
                <a:lnTo>
                  <a:pt x="3839298" y="0"/>
                </a:lnTo>
                <a:lnTo>
                  <a:pt x="0" y="0"/>
                </a:lnTo>
                <a:lnTo>
                  <a:pt x="0" y="394817"/>
                </a:lnTo>
                <a:close/>
              </a:path>
            </a:pathLst>
          </a:custGeom>
          <a:ln w="12700">
            <a:solidFill>
              <a:srgbClr val="0066B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sz="half" idx="2"/>
          </p:nvPr>
        </p:nvSpPr>
        <p:spPr>
          <a:xfrm>
            <a:off x="1751803" y="1772422"/>
            <a:ext cx="2420620" cy="3927475"/>
          </a:xfrm>
          <a:prstGeom prst="rect">
            <a:avLst/>
          </a:prstGeom>
        </p:spPr>
        <p:txBody>
          <a:bodyPr wrap="square" lIns="0" tIns="0" rIns="0" bIns="0">
            <a:spAutoFit/>
          </a:bodyPr>
          <a:lstStyle>
            <a:lvl1pPr>
              <a:defRPr sz="1850" b="1" i="0">
                <a:solidFill>
                  <a:srgbClr val="0066B3"/>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537B7C0-696C-4879-937A-EB1BD72544F7}" type="datetime1">
              <a:rPr lang="en-US" smtClean="0"/>
              <a:pPr/>
              <a:t>8/31/2020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804" y="601967"/>
            <a:ext cx="7871459" cy="394970"/>
          </a:xfrm>
          <a:custGeom>
            <a:avLst/>
            <a:gdLst/>
            <a:ahLst/>
            <a:cxnLst/>
            <a:rect l="l" t="t" r="r" b="b"/>
            <a:pathLst>
              <a:path w="7871459" h="394969">
                <a:moveTo>
                  <a:pt x="0" y="394817"/>
                </a:moveTo>
                <a:lnTo>
                  <a:pt x="7871294" y="394817"/>
                </a:lnTo>
                <a:lnTo>
                  <a:pt x="7871294" y="0"/>
                </a:lnTo>
                <a:lnTo>
                  <a:pt x="0" y="0"/>
                </a:lnTo>
                <a:lnTo>
                  <a:pt x="0" y="394817"/>
                </a:lnTo>
                <a:close/>
              </a:path>
            </a:pathLst>
          </a:custGeom>
          <a:solidFill>
            <a:srgbClr val="0066B3"/>
          </a:solidFill>
        </p:spPr>
        <p:txBody>
          <a:bodyPr wrap="square" lIns="0" tIns="0" rIns="0" bIns="0" rtlCol="0"/>
          <a:lstStyle/>
          <a:p>
            <a:endParaRPr/>
          </a:p>
        </p:txBody>
      </p:sp>
      <p:sp>
        <p:nvSpPr>
          <p:cNvPr id="17" name="bk object 17"/>
          <p:cNvSpPr/>
          <p:nvPr/>
        </p:nvSpPr>
        <p:spPr>
          <a:xfrm>
            <a:off x="13804" y="601967"/>
            <a:ext cx="7871459" cy="394970"/>
          </a:xfrm>
          <a:custGeom>
            <a:avLst/>
            <a:gdLst/>
            <a:ahLst/>
            <a:cxnLst/>
            <a:rect l="l" t="t" r="r" b="b"/>
            <a:pathLst>
              <a:path w="7871459" h="394969">
                <a:moveTo>
                  <a:pt x="0" y="394817"/>
                </a:moveTo>
                <a:lnTo>
                  <a:pt x="7871294" y="394817"/>
                </a:lnTo>
                <a:lnTo>
                  <a:pt x="7871294" y="0"/>
                </a:lnTo>
                <a:lnTo>
                  <a:pt x="0" y="0"/>
                </a:lnTo>
                <a:lnTo>
                  <a:pt x="0" y="394817"/>
                </a:lnTo>
                <a:close/>
              </a:path>
            </a:pathLst>
          </a:custGeom>
          <a:ln w="12700">
            <a:solidFill>
              <a:srgbClr val="0066B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70FE58B-72C5-4245-8924-5BEE4F20EEC5}" type="datetime1">
              <a:rPr lang="en-US" smtClean="0"/>
              <a:pPr/>
              <a:t>8/31/2020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763A7D3-3DCA-4D8D-9C32-36F41DBC8AFF}" type="datetime1">
              <a:rPr lang="en-US" smtClean="0"/>
              <a:pPr/>
              <a:t>8/31/2020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8F3E0D9-3924-44F2-B71B-9744E432D182}" type="datetime1">
              <a:rPr lang="en-US" smtClean="0"/>
              <a:pPr>
                <a:defRPr/>
              </a:pPr>
              <a:t>8/31/2020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294CB6-2266-46A0-A631-92E94AFB4D4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3245" y="1278733"/>
            <a:ext cx="7737508" cy="436880"/>
          </a:xfrm>
          <a:prstGeom prst="rect">
            <a:avLst/>
          </a:prstGeom>
        </p:spPr>
        <p:txBody>
          <a:bodyPr wrap="square" lIns="0" tIns="0" rIns="0" bIns="0">
            <a:spAutoFit/>
          </a:bodyPr>
          <a:lstStyle>
            <a:lvl1pPr>
              <a:defRPr sz="2700" b="1" i="0">
                <a:solidFill>
                  <a:srgbClr val="EF4123"/>
                </a:solidFill>
                <a:latin typeface="Arial"/>
                <a:cs typeface="Arial"/>
              </a:defRPr>
            </a:lvl1pPr>
          </a:lstStyle>
          <a:p>
            <a:endParaRPr/>
          </a:p>
        </p:txBody>
      </p:sp>
      <p:sp>
        <p:nvSpPr>
          <p:cNvPr id="3" name="Holder 3"/>
          <p:cNvSpPr>
            <a:spLocks noGrp="1"/>
          </p:cNvSpPr>
          <p:nvPr>
            <p:ph type="body" idx="1"/>
          </p:nvPr>
        </p:nvSpPr>
        <p:spPr>
          <a:xfrm>
            <a:off x="635163" y="2145018"/>
            <a:ext cx="7417434" cy="4338955"/>
          </a:xfrm>
          <a:prstGeom prst="rect">
            <a:avLst/>
          </a:prstGeom>
        </p:spPr>
        <p:txBody>
          <a:bodyPr wrap="square" lIns="0" tIns="0" rIns="0" bIns="0">
            <a:spAutoFit/>
          </a:bodyPr>
          <a:lstStyle>
            <a:lvl1pPr>
              <a:defRPr sz="1500" b="0" i="0">
                <a:solidFill>
                  <a:srgbClr val="0066B3"/>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50529DBF-BEDF-4FB2-B671-5D87B257C81C}" type="datetime1">
              <a:rPr lang="en-US" smtClean="0"/>
              <a:pPr/>
              <a:t>8/31/2020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chart" Target="../charts/char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hyperlink" Target="http://omskportal.ru/omsu/okonesh-3-52-243-1/etc/InvestVozm" TargetMode="External"/><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hyperlink" Target="http://investomsk.ru/" TargetMode="External"/><Relationship Id="rId5" Type="http://schemas.openxmlformats.org/officeDocument/2006/relationships/image" Target="../media/image98.pn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hyperlink" Target="mailto:okonesh@mr.omskportal.r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1066800"/>
            <a:ext cx="5334000" cy="4072471"/>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7" name="object 4"/>
          <p:cNvSpPr txBox="1">
            <a:spLocks/>
          </p:cNvSpPr>
          <p:nvPr/>
        </p:nvSpPr>
        <p:spPr>
          <a:xfrm>
            <a:off x="695960" y="5105400"/>
            <a:ext cx="8219440" cy="1247777"/>
          </a:xfrm>
          <a:prstGeom prst="rect">
            <a:avLst/>
          </a:prstGeom>
        </p:spPr>
        <p:txBody>
          <a:bodyPr vert="horz" wrap="square" lIns="0" tIns="16510" rIns="0" bIns="0" rtlCol="0">
            <a:spAutoFit/>
          </a:bodyPr>
          <a:lstStyle/>
          <a:p>
            <a:pPr marL="2226945" marR="0" lvl="0" indent="0" algn="r" defTabSz="914400" eaLnBrk="1" fontAlgn="auto" latinLnBrk="0" hangingPunct="1">
              <a:lnSpc>
                <a:spcPct val="100000"/>
              </a:lnSpc>
              <a:spcBef>
                <a:spcPts val="130"/>
              </a:spcBef>
              <a:spcAft>
                <a:spcPts val="0"/>
              </a:spcAft>
              <a:buClrTx/>
              <a:buSzTx/>
              <a:buFontTx/>
              <a:buNone/>
              <a:tabLst/>
              <a:defRPr/>
            </a:pPr>
            <a:r>
              <a:rPr kumimoji="0" lang="ru-RU" sz="2000" b="1" i="0" u="none" strike="noStrike" kern="0" cap="none" spc="0" normalizeH="0" baseline="0" noProof="0" dirty="0" smtClean="0">
                <a:ln>
                  <a:noFill/>
                </a:ln>
                <a:solidFill>
                  <a:srgbClr val="0066B3"/>
                </a:solidFill>
                <a:effectLst/>
                <a:uLnTx/>
                <a:uFillTx/>
                <a:latin typeface="Times New Roman" pitchFamily="18" charset="0"/>
                <a:ea typeface="+mj-ea"/>
                <a:cs typeface="Times New Roman" pitchFamily="18" charset="0"/>
              </a:rPr>
              <a:t>ОКОНЕШНИКОВСКОГО МУНИЦИПАЛЬНОГО РАЙОНА ОМСКОЙ ОБЛАСТИ</a:t>
            </a:r>
            <a:r>
              <a:rPr kumimoji="0" lang="ru-RU" sz="2000" b="0" i="0" u="none" strike="noStrike" kern="0" cap="none" spc="80" normalizeH="0" baseline="0" noProof="0" dirty="0" smtClean="0">
                <a:ln>
                  <a:noFill/>
                </a:ln>
                <a:solidFill>
                  <a:srgbClr val="0066B3"/>
                </a:solidFill>
                <a:effectLst/>
                <a:uLnTx/>
                <a:uFillTx/>
                <a:latin typeface="Times New Roman" pitchFamily="18" charset="0"/>
                <a:ea typeface="+mj-ea"/>
                <a:cs typeface="Times New Roman" pitchFamily="18" charset="0"/>
              </a:rPr>
              <a:t>                                                 </a:t>
            </a:r>
            <a:br>
              <a:rPr kumimoji="0" lang="ru-RU" sz="2000" b="0" i="0" u="none" strike="noStrike" kern="0" cap="none" spc="80" normalizeH="0" baseline="0" noProof="0" dirty="0" smtClean="0">
                <a:ln>
                  <a:noFill/>
                </a:ln>
                <a:solidFill>
                  <a:srgbClr val="0066B3"/>
                </a:solidFill>
                <a:effectLst/>
                <a:uLnTx/>
                <a:uFillTx/>
                <a:latin typeface="Times New Roman" pitchFamily="18" charset="0"/>
                <a:ea typeface="+mj-ea"/>
                <a:cs typeface="Times New Roman" pitchFamily="18" charset="0"/>
              </a:rPr>
            </a:br>
            <a:r>
              <a:rPr kumimoji="0" lang="ru-RU" sz="2000" b="0" i="0" u="none" strike="noStrike" kern="0" cap="none" spc="80" normalizeH="0" baseline="0" noProof="0" dirty="0" smtClean="0">
                <a:ln>
                  <a:noFill/>
                </a:ln>
                <a:solidFill>
                  <a:srgbClr val="0066B3"/>
                </a:solidFill>
                <a:effectLst/>
                <a:uLnTx/>
                <a:uFillTx/>
                <a:latin typeface="Times New Roman" pitchFamily="18" charset="0"/>
                <a:ea typeface="+mj-ea"/>
                <a:cs typeface="Times New Roman" pitchFamily="18" charset="0"/>
              </a:rPr>
              <a:t/>
            </a:r>
            <a:br>
              <a:rPr kumimoji="0" lang="ru-RU" sz="2000" b="0" i="0" u="none" strike="noStrike" kern="0" cap="none" spc="80" normalizeH="0" baseline="0" noProof="0" dirty="0" smtClean="0">
                <a:ln>
                  <a:noFill/>
                </a:ln>
                <a:solidFill>
                  <a:srgbClr val="0066B3"/>
                </a:solidFill>
                <a:effectLst/>
                <a:uLnTx/>
                <a:uFillTx/>
                <a:latin typeface="Times New Roman" pitchFamily="18" charset="0"/>
                <a:ea typeface="+mj-ea"/>
                <a:cs typeface="Times New Roman" pitchFamily="18" charset="0"/>
              </a:rPr>
            </a:br>
            <a:endParaRPr kumimoji="0" lang="ru-RU" sz="2000" b="1" i="0" u="none" strike="noStrike" kern="0" cap="none" spc="0" normalizeH="0" baseline="0" noProof="0" dirty="0">
              <a:ln>
                <a:noFill/>
              </a:ln>
              <a:solidFill>
                <a:srgbClr val="EF4123"/>
              </a:solidFill>
              <a:effectLst/>
              <a:uLnTx/>
              <a:uFillTx/>
              <a:latin typeface="Times New Roman" pitchFamily="18" charset="0"/>
              <a:ea typeface="+mj-ea"/>
              <a:cs typeface="Times New Roman" pitchFamily="18" charset="0"/>
            </a:endParaRPr>
          </a:p>
        </p:txBody>
      </p:sp>
      <p:cxnSp>
        <p:nvCxnSpPr>
          <p:cNvPr id="8" name="Прямая соединительная линия 7"/>
          <p:cNvCxnSpPr/>
          <p:nvPr/>
        </p:nvCxnSpPr>
        <p:spPr>
          <a:xfrm>
            <a:off x="1905000" y="5410200"/>
            <a:ext cx="6858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0" y="533400"/>
            <a:ext cx="4419600" cy="523220"/>
          </a:xfrm>
          <a:prstGeom prst="rect">
            <a:avLst/>
          </a:prstGeom>
          <a:noFill/>
        </p:spPr>
        <p:txBody>
          <a:bodyPr wrap="square" rtlCol="0">
            <a:spAutoFit/>
          </a:bodyPr>
          <a:lstStyle/>
          <a:p>
            <a:r>
              <a:rPr lang="ru-RU" sz="2800" dirty="0" smtClean="0">
                <a:solidFill>
                  <a:schemeClr val="bg1"/>
                </a:solidFill>
                <a:latin typeface="Times New Roman" pitchFamily="18" charset="0"/>
                <a:cs typeface="Times New Roman" pitchFamily="18" charset="0"/>
              </a:rPr>
              <a:t>Инвестиционный паспорт</a:t>
            </a:r>
            <a:endParaRPr lang="ru-RU"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28604"/>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428604"/>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Проекты, требующие финансирования</a:t>
            </a:r>
            <a:endParaRPr sz="2500" dirty="0">
              <a:latin typeface="Times New Roman" pitchFamily="18" charset="0"/>
              <a:cs typeface="Times New Roman" pitchFamily="18" charset="0"/>
            </a:endParaRPr>
          </a:p>
        </p:txBody>
      </p:sp>
      <p:sp>
        <p:nvSpPr>
          <p:cNvPr id="12" name="Прямоугольник 11"/>
          <p:cNvSpPr/>
          <p:nvPr/>
        </p:nvSpPr>
        <p:spPr>
          <a:xfrm>
            <a:off x="228600" y="25908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Капитальный ремонт стадиона «Юбилейный».</a:t>
            </a:r>
          </a:p>
          <a:p>
            <a:pPr algn="ctr"/>
            <a:r>
              <a:rPr lang="ru-RU" sz="1200" dirty="0" smtClean="0">
                <a:solidFill>
                  <a:schemeClr val="bg1"/>
                </a:solidFill>
                <a:latin typeface="Times New Roman" pitchFamily="18" charset="0"/>
                <a:cs typeface="Times New Roman" pitchFamily="18" charset="0"/>
              </a:rPr>
              <a:t> Стоимость проекта 25 млн. рублей</a:t>
            </a:r>
          </a:p>
        </p:txBody>
      </p:sp>
      <p:sp>
        <p:nvSpPr>
          <p:cNvPr id="10" name="Прямоугольник 9"/>
          <p:cNvSpPr/>
          <p:nvPr/>
        </p:nvSpPr>
        <p:spPr>
          <a:xfrm>
            <a:off x="3048000" y="25908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Модернизация объектов жилищно-коммунального комплекса.  Стоимость проекта не менее </a:t>
            </a:r>
          </a:p>
          <a:p>
            <a:pPr algn="ctr"/>
            <a:r>
              <a:rPr lang="ru-RU" sz="1200" dirty="0" smtClean="0">
                <a:solidFill>
                  <a:schemeClr val="bg1"/>
                </a:solidFill>
                <a:latin typeface="Times New Roman" pitchFamily="18" charset="0"/>
                <a:cs typeface="Times New Roman" pitchFamily="18" charset="0"/>
              </a:rPr>
              <a:t>20 млн. рублей</a:t>
            </a:r>
          </a:p>
        </p:txBody>
      </p:sp>
      <p:sp>
        <p:nvSpPr>
          <p:cNvPr id="13" name="Прямоугольник 12"/>
          <p:cNvSpPr/>
          <p:nvPr/>
        </p:nvSpPr>
        <p:spPr>
          <a:xfrm>
            <a:off x="5867400" y="25908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Газификация населенных пунктов. Стоимость проекта  150 млн. рублей</a:t>
            </a:r>
          </a:p>
        </p:txBody>
      </p:sp>
      <p:pic>
        <p:nvPicPr>
          <p:cNvPr id="31754" name="Picture 10" descr="http://investomsk.ru/cache/images/uploads/170x170_fit_4d9f7cd373bee4512265b03fb54a9d2f.jpg"/>
          <p:cNvPicPr>
            <a:picLocks noChangeAspect="1" noChangeArrowheads="1"/>
          </p:cNvPicPr>
          <p:nvPr/>
        </p:nvPicPr>
        <p:blipFill>
          <a:blip r:embed="rId2" cstate="print"/>
          <a:srcRect/>
          <a:stretch>
            <a:fillRect/>
          </a:stretch>
        </p:blipFill>
        <p:spPr bwMode="auto">
          <a:xfrm>
            <a:off x="762000" y="3810000"/>
            <a:ext cx="1619250" cy="1619251"/>
          </a:xfrm>
          <a:prstGeom prst="rect">
            <a:avLst/>
          </a:prstGeom>
          <a:noFill/>
        </p:spPr>
      </p:pic>
      <p:sp>
        <p:nvSpPr>
          <p:cNvPr id="15" name="Прямоугольник 14"/>
          <p:cNvSpPr/>
          <p:nvPr/>
        </p:nvSpPr>
        <p:spPr>
          <a:xfrm>
            <a:off x="228600" y="55626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комплекса по переработке молока. </a:t>
            </a:r>
          </a:p>
          <a:p>
            <a:pPr algn="ctr"/>
            <a:r>
              <a:rPr lang="ru-RU" sz="1200" dirty="0" smtClean="0">
                <a:solidFill>
                  <a:schemeClr val="bg1"/>
                </a:solidFill>
                <a:latin typeface="Times New Roman" pitchFamily="18" charset="0"/>
                <a:cs typeface="Times New Roman" pitchFamily="18" charset="0"/>
              </a:rPr>
              <a:t>Стоимость проекта 30 млн. рублей</a:t>
            </a:r>
          </a:p>
        </p:txBody>
      </p:sp>
      <p:sp>
        <p:nvSpPr>
          <p:cNvPr id="17" name="Прямоугольник 16"/>
          <p:cNvSpPr/>
          <p:nvPr/>
        </p:nvSpPr>
        <p:spPr>
          <a:xfrm>
            <a:off x="3048000" y="55626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образовательного центра в селе Крестики.</a:t>
            </a:r>
          </a:p>
          <a:p>
            <a:pPr algn="ctr"/>
            <a:r>
              <a:rPr lang="ru-RU" sz="1200" dirty="0" smtClean="0">
                <a:solidFill>
                  <a:schemeClr val="bg1"/>
                </a:solidFill>
                <a:latin typeface="Times New Roman" pitchFamily="18" charset="0"/>
                <a:cs typeface="Times New Roman" pitchFamily="18" charset="0"/>
              </a:rPr>
              <a:t>Стоимость проекта 140 млн. рублей</a:t>
            </a:r>
          </a:p>
        </p:txBody>
      </p:sp>
      <p:sp>
        <p:nvSpPr>
          <p:cNvPr id="19" name="Прямоугольник 18"/>
          <p:cNvSpPr/>
          <p:nvPr/>
        </p:nvSpPr>
        <p:spPr>
          <a:xfrm>
            <a:off x="5867400" y="5562600"/>
            <a:ext cx="2667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Инвестиционные проекты в сфере туризма  </a:t>
            </a:r>
          </a:p>
        </p:txBody>
      </p:sp>
      <p:pic>
        <p:nvPicPr>
          <p:cNvPr id="16" name="Picture 3" descr="C:\Users\User\Desktop\imgpreviewCA0TERRI.jpg"/>
          <p:cNvPicPr>
            <a:picLocks noChangeAspect="1" noChangeArrowheads="1"/>
          </p:cNvPicPr>
          <p:nvPr/>
        </p:nvPicPr>
        <p:blipFill>
          <a:blip r:embed="rId3" cstate="print"/>
          <a:srcRect/>
          <a:stretch>
            <a:fillRect/>
          </a:stretch>
        </p:blipFill>
        <p:spPr bwMode="auto">
          <a:xfrm>
            <a:off x="3071802" y="3571876"/>
            <a:ext cx="2575884" cy="2007674"/>
          </a:xfrm>
          <a:prstGeom prst="rect">
            <a:avLst/>
          </a:prstGeom>
          <a:noFill/>
        </p:spPr>
      </p:pic>
      <p:pic>
        <p:nvPicPr>
          <p:cNvPr id="18" name="Picture 2" descr="C:\Users\1\Desktop\ФОТО ПРЕЗИНТАЦИЯ\Новая папка (15)\DSC_0819.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2113"/>
          <a:stretch/>
        </p:blipFill>
        <p:spPr bwMode="auto">
          <a:xfrm>
            <a:off x="214282" y="951929"/>
            <a:ext cx="2786082" cy="161981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0" name="Picture 8" descr="Безымянный14"/>
          <p:cNvPicPr>
            <a:picLocks noChangeAspect="1" noChangeArrowheads="1"/>
          </p:cNvPicPr>
          <p:nvPr/>
        </p:nvPicPr>
        <p:blipFill>
          <a:blip r:embed="rId5" cstate="print"/>
          <a:srcRect/>
          <a:stretch>
            <a:fillRect/>
          </a:stretch>
        </p:blipFill>
        <p:spPr bwMode="auto">
          <a:xfrm>
            <a:off x="5857884" y="3545518"/>
            <a:ext cx="2643205" cy="1989646"/>
          </a:xfrm>
          <a:prstGeom prst="rect">
            <a:avLst/>
          </a:prstGeom>
          <a:noFill/>
          <a:ln w="9525">
            <a:noFill/>
            <a:miter lim="800000"/>
            <a:headEnd/>
            <a:tailEnd/>
          </a:ln>
        </p:spPr>
      </p:pic>
      <p:pic>
        <p:nvPicPr>
          <p:cNvPr id="21" name="Picture 2" descr="D:\мои документы\фото для мультимедиа\2017 ИТОГИ\Котельная с. Маяк.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71802" y="1071546"/>
            <a:ext cx="2643206" cy="1428760"/>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57884" y="857232"/>
            <a:ext cx="2714644" cy="17145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365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55:19:090401:259</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30000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населенных пунктов. Для строительства объекта технического обслуживания и ремонта транспортных средств, машин и оборудования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источника – 100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газопровода – 150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источника – 500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Имеются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45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Котляр С.А., Председатель Комитета управления муниципальным имуществом Администрации Оконешниковского муниципального района Омской области, 8(38166)22-253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217" name="Picture 1" descr="\\10.119.1.200\амр_оконешниково\Комитет экономического развития\2. Еленева О.В\для Еленевой\259-план.jpg"/>
          <p:cNvPicPr>
            <a:picLocks noChangeAspect="1" noChangeArrowheads="1"/>
          </p:cNvPicPr>
          <p:nvPr/>
        </p:nvPicPr>
        <p:blipFill>
          <a:blip r:embed="rId2" cstate="print"/>
          <a:srcRect/>
          <a:stretch>
            <a:fillRect/>
          </a:stretch>
        </p:blipFill>
        <p:spPr bwMode="auto">
          <a:xfrm>
            <a:off x="714348" y="4714884"/>
            <a:ext cx="2357454" cy="1890028"/>
          </a:xfrm>
          <a:prstGeom prst="rect">
            <a:avLst/>
          </a:prstGeom>
          <a:noFill/>
        </p:spPr>
      </p:pic>
      <p:pic>
        <p:nvPicPr>
          <p:cNvPr id="9219" name="Picture 3" descr="\\10.119.1.200\амр_оконешниково\Комитет экономического развития\2. Еленева О.В\для Еленевой\259-схема.jpg"/>
          <p:cNvPicPr>
            <a:picLocks noChangeAspect="1" noChangeArrowheads="1"/>
          </p:cNvPicPr>
          <p:nvPr/>
        </p:nvPicPr>
        <p:blipFill>
          <a:blip r:embed="rId3" cstate="print"/>
          <a:srcRect/>
          <a:stretch>
            <a:fillRect/>
          </a:stretch>
        </p:blipFill>
        <p:spPr bwMode="auto">
          <a:xfrm>
            <a:off x="142844" y="2571744"/>
            <a:ext cx="3367101" cy="1996341"/>
          </a:xfrm>
          <a:prstGeom prst="rect">
            <a:avLst/>
          </a:prstGeom>
          <a:noFill/>
        </p:spPr>
      </p:pic>
      <p:pic>
        <p:nvPicPr>
          <p:cNvPr id="9221" name="Picture 5" descr="http://www.proficentr69.ru/media/k2/galleries/395/p1bni9d5oarc1ji19njqi4aan6.jpg"/>
          <p:cNvPicPr>
            <a:picLocks noChangeAspect="1" noChangeArrowheads="1"/>
          </p:cNvPicPr>
          <p:nvPr/>
        </p:nvPicPr>
        <p:blipFill>
          <a:blip r:embed="rId4" cstate="print"/>
          <a:srcRect/>
          <a:stretch>
            <a:fillRect/>
          </a:stretch>
        </p:blipFill>
        <p:spPr bwMode="auto">
          <a:xfrm>
            <a:off x="714348" y="928670"/>
            <a:ext cx="2214578" cy="151805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pic>
        <p:nvPicPr>
          <p:cNvPr id="13" name="Picture 8"/>
          <p:cNvPicPr>
            <a:picLocks noChangeAspect="1" noChangeArrowheads="1"/>
          </p:cNvPicPr>
          <p:nvPr/>
        </p:nvPicPr>
        <p:blipFill>
          <a:blip r:embed="rId2" cstate="print"/>
          <a:srcRect l="3490" t="10339" r="22067" b="19353"/>
          <a:stretch>
            <a:fillRect/>
          </a:stretch>
        </p:blipFill>
        <p:spPr bwMode="auto">
          <a:xfrm>
            <a:off x="421040" y="1071546"/>
            <a:ext cx="2865076" cy="1522072"/>
          </a:xfrm>
          <a:prstGeom prst="rect">
            <a:avLst/>
          </a:prstGeom>
          <a:noFill/>
          <a:ln w="9525">
            <a:noFill/>
            <a:miter lim="800000"/>
            <a:headEnd/>
            <a:tailEnd/>
          </a:ln>
        </p:spPr>
      </p:pic>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55:19:090401:220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1400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промышленности, энергетики. Для размещения площадки  технического контроля автомобилей</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источника – 15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газопровода – 150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источника – 500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Имеются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45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Имеются.</a:t>
                      </a:r>
                      <a:r>
                        <a:rPr lang="ru-RU" sz="1100" baseline="0" dirty="0" smtClean="0">
                          <a:latin typeface="Times New Roman"/>
                          <a:ea typeface="Calibri"/>
                          <a:cs typeface="Times New Roman"/>
                        </a:rPr>
                        <a:t> Нежилое строение, тип - гараж, 1200 кв.м.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Котляр С.А., Председатель Комитета управления муниципальным имуществом Администрации Оконешниковского муниципального района Омской области, 8(38166)22-253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2" descr="\\10.119.1.200\амр_оконешниково\Комитет экономического развития\2. Еленева О.В\для Еленевой\220-схема.jpg"/>
          <p:cNvPicPr>
            <a:picLocks noChangeAspect="1" noChangeArrowheads="1"/>
          </p:cNvPicPr>
          <p:nvPr/>
        </p:nvPicPr>
        <p:blipFill>
          <a:blip r:embed="rId3" cstate="print"/>
          <a:srcRect/>
          <a:stretch>
            <a:fillRect/>
          </a:stretch>
        </p:blipFill>
        <p:spPr bwMode="auto">
          <a:xfrm>
            <a:off x="428596" y="2714620"/>
            <a:ext cx="2857520" cy="1745311"/>
          </a:xfrm>
          <a:prstGeom prst="rect">
            <a:avLst/>
          </a:prstGeom>
          <a:noFill/>
        </p:spPr>
      </p:pic>
      <p:pic>
        <p:nvPicPr>
          <p:cNvPr id="8193" name="Picture 1" descr="\\10.119.1.200\амр_оконешниково\Комитет экономического развития\2. Еленева О.В\для Еленевой\220-план.jpg"/>
          <p:cNvPicPr>
            <a:picLocks noChangeAspect="1" noChangeArrowheads="1"/>
          </p:cNvPicPr>
          <p:nvPr/>
        </p:nvPicPr>
        <p:blipFill>
          <a:blip r:embed="rId4" cstate="print"/>
          <a:srcRect/>
          <a:stretch>
            <a:fillRect/>
          </a:stretch>
        </p:blipFill>
        <p:spPr bwMode="auto">
          <a:xfrm>
            <a:off x="428596" y="4643446"/>
            <a:ext cx="2857520" cy="175438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6895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55:19:090101:167</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4000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населенных пунктов. Для ведения учебного процесса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источника – 50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газопровода – 100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источника – 100 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Имеются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45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Котляр С.А., Председатель Комитета управления муниципальным имуществом Администрации Оконешниковского муниципального района Омской области, 8(38166)22-253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169" name="Picture 1" descr="\\10.119.1.200\амр_оконешниково\Комитет экономического развития\2. Еленева О.В\для Еленевой\167-план.jpg"/>
          <p:cNvPicPr>
            <a:picLocks noChangeAspect="1" noChangeArrowheads="1"/>
          </p:cNvPicPr>
          <p:nvPr/>
        </p:nvPicPr>
        <p:blipFill>
          <a:blip r:embed="rId2" cstate="print"/>
          <a:srcRect/>
          <a:stretch>
            <a:fillRect/>
          </a:stretch>
        </p:blipFill>
        <p:spPr bwMode="auto">
          <a:xfrm>
            <a:off x="500034" y="4429132"/>
            <a:ext cx="2697541" cy="2234911"/>
          </a:xfrm>
          <a:prstGeom prst="rect">
            <a:avLst/>
          </a:prstGeom>
          <a:noFill/>
        </p:spPr>
      </p:pic>
      <p:pic>
        <p:nvPicPr>
          <p:cNvPr id="7170" name="Picture 2" descr="\\10.119.1.200\амр_оконешниково\Комитет экономического развития\2. Еленева О.В\для Еленевой\167-схема.jpg"/>
          <p:cNvPicPr>
            <a:picLocks noChangeAspect="1" noChangeArrowheads="1"/>
          </p:cNvPicPr>
          <p:nvPr/>
        </p:nvPicPr>
        <p:blipFill>
          <a:blip r:embed="rId3" cstate="print"/>
          <a:srcRect/>
          <a:stretch>
            <a:fillRect/>
          </a:stretch>
        </p:blipFill>
        <p:spPr bwMode="auto">
          <a:xfrm>
            <a:off x="357158" y="2571744"/>
            <a:ext cx="3000396" cy="1783946"/>
          </a:xfrm>
          <a:prstGeom prst="rect">
            <a:avLst/>
          </a:prstGeom>
          <a:noFill/>
        </p:spPr>
      </p:pic>
      <p:pic>
        <p:nvPicPr>
          <p:cNvPr id="7172" name="Picture 4" descr="http://www.roszem.ru/uploads/lot_image/image/840434/c6.jpg?1409745802"/>
          <p:cNvPicPr>
            <a:picLocks noChangeAspect="1" noChangeArrowheads="1"/>
          </p:cNvPicPr>
          <p:nvPr/>
        </p:nvPicPr>
        <p:blipFill>
          <a:blip r:embed="rId4" cstate="print"/>
          <a:srcRect/>
          <a:stretch>
            <a:fillRect/>
          </a:stretch>
        </p:blipFill>
        <p:spPr bwMode="auto">
          <a:xfrm>
            <a:off x="714348" y="1000108"/>
            <a:ext cx="2273285" cy="151552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55:19:080402:272</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10851122</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Для сельскохозяйственного использования пастбищ</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Гаммер</a:t>
                      </a:r>
                      <a:r>
                        <a:rPr lang="ru-RU" sz="1100" dirty="0" smtClean="0">
                          <a:latin typeface="Times New Roman"/>
                          <a:ea typeface="Calibri"/>
                          <a:cs typeface="Times New Roman"/>
                        </a:rPr>
                        <a:t> А.Я. - Глава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 8(38166)52-141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4578" name="Picture 2" descr="http://i.mycdn.me/i?r=AzEPZsRbOZEKgBhR0XGMT1Rk45brAe8iXQtJ4JorwFM4T6aKTM5SRkZCeTgDn6uOyic"/>
          <p:cNvPicPr>
            <a:picLocks noChangeAspect="1" noChangeArrowheads="1"/>
          </p:cNvPicPr>
          <p:nvPr/>
        </p:nvPicPr>
        <p:blipFill>
          <a:blip r:embed="rId2" cstate="print"/>
          <a:srcRect/>
          <a:stretch>
            <a:fillRect/>
          </a:stretch>
        </p:blipFill>
        <p:spPr bwMode="auto">
          <a:xfrm>
            <a:off x="500034" y="1214422"/>
            <a:ext cx="2602984" cy="1736190"/>
          </a:xfrm>
          <a:prstGeom prst="rect">
            <a:avLst/>
          </a:prstGeom>
          <a:noFill/>
        </p:spPr>
      </p:pic>
      <p:pic>
        <p:nvPicPr>
          <p:cNvPr id="6145" name="Picture 1" descr="\\10.119.1.200\амр_оконешниково\Комитет экономического развития\2. Еленева О.В\для Еленевой\272 план.jpg"/>
          <p:cNvPicPr>
            <a:picLocks noChangeAspect="1" noChangeArrowheads="1"/>
          </p:cNvPicPr>
          <p:nvPr/>
        </p:nvPicPr>
        <p:blipFill>
          <a:blip r:embed="rId3" cstate="print"/>
          <a:srcRect/>
          <a:stretch>
            <a:fillRect/>
          </a:stretch>
        </p:blipFill>
        <p:spPr bwMode="auto">
          <a:xfrm>
            <a:off x="214282" y="3357562"/>
            <a:ext cx="3193918" cy="2357454"/>
          </a:xfrm>
          <a:prstGeom prst="rect">
            <a:avLst/>
          </a:prstGeom>
          <a:noFill/>
          <a:ln>
            <a:solidFill>
              <a:srgbClr val="00B050"/>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55:19:080402:273</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3913524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Для сельскохозяйственного использования пастбищ</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Гаммер</a:t>
                      </a:r>
                      <a:r>
                        <a:rPr lang="ru-RU" sz="1100" dirty="0" smtClean="0">
                          <a:latin typeface="Times New Roman"/>
                          <a:ea typeface="Calibri"/>
                          <a:cs typeface="Times New Roman"/>
                        </a:rPr>
                        <a:t> А.Я. - Глава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 8(38166)52-141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3554" name="Picture 2" descr="https://ic.pics.livejournal.com/bluesrock/9245921/1875521/1875521_original.jpg"/>
          <p:cNvPicPr>
            <a:picLocks noChangeAspect="1" noChangeArrowheads="1"/>
          </p:cNvPicPr>
          <p:nvPr/>
        </p:nvPicPr>
        <p:blipFill>
          <a:blip r:embed="rId2" cstate="print"/>
          <a:srcRect/>
          <a:stretch>
            <a:fillRect/>
          </a:stretch>
        </p:blipFill>
        <p:spPr bwMode="auto">
          <a:xfrm>
            <a:off x="500034" y="1285860"/>
            <a:ext cx="2643206" cy="1763018"/>
          </a:xfrm>
          <a:prstGeom prst="rect">
            <a:avLst/>
          </a:prstGeom>
          <a:noFill/>
        </p:spPr>
      </p:pic>
      <p:pic>
        <p:nvPicPr>
          <p:cNvPr id="5121" name="Picture 1" descr="\\10.119.1.200\амр_оконешниково\Комитет экономического развития\2. Еленева О.В\для Еленевой\273-план.jpg"/>
          <p:cNvPicPr>
            <a:picLocks noChangeAspect="1" noChangeArrowheads="1"/>
          </p:cNvPicPr>
          <p:nvPr/>
        </p:nvPicPr>
        <p:blipFill>
          <a:blip r:embed="rId3" cstate="print"/>
          <a:srcRect/>
          <a:stretch>
            <a:fillRect/>
          </a:stretch>
        </p:blipFill>
        <p:spPr bwMode="auto">
          <a:xfrm>
            <a:off x="357158" y="3429000"/>
            <a:ext cx="2928926" cy="188202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55:19:080403:133</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4799471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Для сельскохозяйственного использования пастбищ</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Гаммер</a:t>
                      </a:r>
                      <a:r>
                        <a:rPr lang="ru-RU" sz="1100" dirty="0" smtClean="0">
                          <a:latin typeface="Times New Roman"/>
                          <a:ea typeface="Calibri"/>
                          <a:cs typeface="Times New Roman"/>
                        </a:rPr>
                        <a:t> А.Я. - Глава </a:t>
                      </a:r>
                      <a:r>
                        <a:rPr lang="ru-RU" sz="1100" dirty="0" err="1" smtClean="0">
                          <a:latin typeface="Times New Roman"/>
                          <a:ea typeface="Calibri"/>
                          <a:cs typeface="Times New Roman"/>
                        </a:rPr>
                        <a:t>Чистовского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 8(38166)52-141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2530" name="Picture 2" descr="https://g.zbp.ru/ca/88/f691e0.dq7ynx.qcgm.xc.m8.jpg"/>
          <p:cNvPicPr>
            <a:picLocks noChangeAspect="1" noChangeArrowheads="1"/>
          </p:cNvPicPr>
          <p:nvPr/>
        </p:nvPicPr>
        <p:blipFill>
          <a:blip r:embed="rId2" cstate="print"/>
          <a:srcRect/>
          <a:stretch>
            <a:fillRect/>
          </a:stretch>
        </p:blipFill>
        <p:spPr bwMode="auto">
          <a:xfrm>
            <a:off x="500034" y="1071546"/>
            <a:ext cx="2714644" cy="1809763"/>
          </a:xfrm>
          <a:prstGeom prst="rect">
            <a:avLst/>
          </a:prstGeom>
          <a:noFill/>
        </p:spPr>
      </p:pic>
      <p:pic>
        <p:nvPicPr>
          <p:cNvPr id="4097" name="Picture 1" descr="\\10.119.1.200\амр_оконешниково\Комитет экономического развития\2. Еленева О.В\для Еленевой\133 план.jpg"/>
          <p:cNvPicPr>
            <a:picLocks noChangeAspect="1" noChangeArrowheads="1"/>
          </p:cNvPicPr>
          <p:nvPr/>
        </p:nvPicPr>
        <p:blipFill>
          <a:blip r:embed="rId3" cstate="print"/>
          <a:srcRect/>
          <a:stretch>
            <a:fillRect/>
          </a:stretch>
        </p:blipFill>
        <p:spPr bwMode="auto">
          <a:xfrm>
            <a:off x="142844" y="3286124"/>
            <a:ext cx="3309960" cy="2643182"/>
          </a:xfrm>
          <a:prstGeom prst="rect">
            <a:avLst/>
          </a:prstGeom>
          <a:noFill/>
          <a:ln>
            <a:solidFill>
              <a:srgbClr val="00B05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53471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55:19:010404:633</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275200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Андреевского сельского поселения Оконешниковского муниципального района Омской области</a:t>
                      </a:r>
                    </a:p>
                    <a:p>
                      <a:pPr>
                        <a:spcAft>
                          <a:spcPts val="0"/>
                        </a:spcAft>
                      </a:pPr>
                      <a:r>
                        <a:rPr lang="ru-RU" sz="1100" dirty="0" smtClean="0">
                          <a:latin typeface="Times New Roman"/>
                          <a:ea typeface="Calibri"/>
                          <a:cs typeface="Times New Roman"/>
                        </a:rPr>
                        <a:t>(межевание земельного участка не проводилось)</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100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Шейерман</a:t>
                      </a:r>
                      <a:r>
                        <a:rPr lang="ru-RU" sz="1100" dirty="0" smtClean="0">
                          <a:latin typeface="Times New Roman"/>
                          <a:ea typeface="Calibri"/>
                          <a:cs typeface="Times New Roman"/>
                        </a:rPr>
                        <a:t> О.И. – Глава Андреевского сельского поселения Оконешниковского муниципального района Омской области, 8(38166)56-186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2530" name="Picture 2" descr="https://g.zbp.ru/ca/88/f691e0.dq7ynx.qcgm.xc.m8.jpg"/>
          <p:cNvPicPr>
            <a:picLocks noChangeAspect="1" noChangeArrowheads="1"/>
          </p:cNvPicPr>
          <p:nvPr/>
        </p:nvPicPr>
        <p:blipFill>
          <a:blip r:embed="rId2" cstate="print"/>
          <a:srcRect/>
          <a:stretch>
            <a:fillRect/>
          </a:stretch>
        </p:blipFill>
        <p:spPr bwMode="auto">
          <a:xfrm>
            <a:off x="428596" y="3857628"/>
            <a:ext cx="2857520" cy="1809763"/>
          </a:xfrm>
          <a:prstGeom prst="rect">
            <a:avLst/>
          </a:prstGeom>
          <a:noFill/>
        </p:spPr>
      </p:pic>
      <p:pic>
        <p:nvPicPr>
          <p:cNvPr id="9" name="Picture 4" descr="https://get.pxhere.com/photo/landscape-tree-forest-grass-horizon-mountain-cloud-sky-field-farm-lawn-meadow-prairie-hill-view-green-pasture-autumn-blue-agriculture-plain-golf-course-clouds-grassland-vision-overview-plateau-habitat-ecosystem-deciduous-trees-steppe-rural-area-cloudiness-point-of-view-natural-environment-geographical-feature-grass-family-land-lot-1207061.jpg"/>
          <p:cNvPicPr>
            <a:picLocks noChangeAspect="1" noChangeArrowheads="1"/>
          </p:cNvPicPr>
          <p:nvPr/>
        </p:nvPicPr>
        <p:blipFill>
          <a:blip r:embed="rId3" cstate="print"/>
          <a:srcRect/>
          <a:stretch>
            <a:fillRect/>
          </a:stretch>
        </p:blipFill>
        <p:spPr bwMode="auto">
          <a:xfrm>
            <a:off x="357158" y="1428736"/>
            <a:ext cx="3000396" cy="200026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6707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55:19:010404:680</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290000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Андреевского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100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Шейерман</a:t>
                      </a:r>
                      <a:r>
                        <a:rPr lang="ru-RU" sz="1100" dirty="0" smtClean="0">
                          <a:latin typeface="Times New Roman"/>
                          <a:ea typeface="Calibri"/>
                          <a:cs typeface="Times New Roman"/>
                        </a:rPr>
                        <a:t> О.И. – Глава Андреевского сельского поселения Оконешниковского муниципального района Омской области, 8(38166)56-186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9698" name="Picture 2" descr="D:\Мои документы\Инвестиционная политика\СТРАТЕГИЯ инвестиционного развития 2020-2024\схемы\план зу680.JPG"/>
          <p:cNvPicPr>
            <a:picLocks noChangeAspect="1" noChangeArrowheads="1"/>
          </p:cNvPicPr>
          <p:nvPr/>
        </p:nvPicPr>
        <p:blipFill>
          <a:blip r:embed="rId2" cstate="print"/>
          <a:srcRect/>
          <a:stretch>
            <a:fillRect/>
          </a:stretch>
        </p:blipFill>
        <p:spPr bwMode="auto">
          <a:xfrm>
            <a:off x="214282" y="3000372"/>
            <a:ext cx="3187066" cy="1654097"/>
          </a:xfrm>
          <a:prstGeom prst="rect">
            <a:avLst/>
          </a:prstGeom>
          <a:noFill/>
        </p:spPr>
      </p:pic>
      <p:pic>
        <p:nvPicPr>
          <p:cNvPr id="29699" name="Picture 3" descr="D:\Мои документы\Инвестиционная политика\СТРАТЕГИЯ инвестиционного развития 2020-2024\схемы\схема зу680.JPG"/>
          <p:cNvPicPr>
            <a:picLocks noChangeAspect="1" noChangeArrowheads="1"/>
          </p:cNvPicPr>
          <p:nvPr/>
        </p:nvPicPr>
        <p:blipFill>
          <a:blip r:embed="rId3" cstate="print"/>
          <a:srcRect/>
          <a:stretch>
            <a:fillRect/>
          </a:stretch>
        </p:blipFill>
        <p:spPr bwMode="auto">
          <a:xfrm>
            <a:off x="428596" y="4857760"/>
            <a:ext cx="2875303" cy="1714512"/>
          </a:xfrm>
          <a:prstGeom prst="rect">
            <a:avLst/>
          </a:prstGeom>
          <a:noFill/>
        </p:spPr>
      </p:pic>
      <p:pic>
        <p:nvPicPr>
          <p:cNvPr id="29701" name="Picture 5" descr="https://im0-tub-ru.yandex.net/i?id=2522302a8f3ec6c0cf3da4f46906f57b-l&amp;n=13"/>
          <p:cNvPicPr>
            <a:picLocks noChangeAspect="1" noChangeArrowheads="1"/>
          </p:cNvPicPr>
          <p:nvPr/>
        </p:nvPicPr>
        <p:blipFill>
          <a:blip r:embed="rId4" cstate="print"/>
          <a:srcRect/>
          <a:stretch>
            <a:fillRect/>
          </a:stretch>
        </p:blipFill>
        <p:spPr bwMode="auto">
          <a:xfrm>
            <a:off x="142844" y="928670"/>
            <a:ext cx="3286148" cy="192937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6707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55:19:010404:41</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80600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Андреевского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использования воды из озер, или бурение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100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err="1" smtClean="0">
                          <a:latin typeface="Times New Roman"/>
                          <a:ea typeface="Calibri"/>
                          <a:cs typeface="Times New Roman"/>
                        </a:rPr>
                        <a:t>Шейерман</a:t>
                      </a:r>
                      <a:r>
                        <a:rPr lang="ru-RU" sz="1100" dirty="0" smtClean="0">
                          <a:latin typeface="Times New Roman"/>
                          <a:ea typeface="Calibri"/>
                          <a:cs typeface="Times New Roman"/>
                        </a:rPr>
                        <a:t> О.И. – Глава Андреевского сельского поселения Оконешниковского муниципального района Омской области, 8(38166)56-186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0722" name="Picture 2" descr="D:\Мои документы\Инвестиционная политика\СТРАТЕГИЯ инвестиционного развития 2020-2024\схемы\план зу41.JPG"/>
          <p:cNvPicPr>
            <a:picLocks noChangeAspect="1" noChangeArrowheads="1"/>
          </p:cNvPicPr>
          <p:nvPr/>
        </p:nvPicPr>
        <p:blipFill>
          <a:blip r:embed="rId2" cstate="print"/>
          <a:srcRect/>
          <a:stretch>
            <a:fillRect/>
          </a:stretch>
        </p:blipFill>
        <p:spPr bwMode="auto">
          <a:xfrm>
            <a:off x="285720" y="3000372"/>
            <a:ext cx="3071802" cy="1609222"/>
          </a:xfrm>
          <a:prstGeom prst="rect">
            <a:avLst/>
          </a:prstGeom>
          <a:noFill/>
        </p:spPr>
      </p:pic>
      <p:pic>
        <p:nvPicPr>
          <p:cNvPr id="30723" name="Picture 3" descr="D:\Мои документы\Инвестиционная политика\СТРАТЕГИЯ инвестиционного развития 2020-2024\схемы\схема зу41.JPG"/>
          <p:cNvPicPr>
            <a:picLocks noChangeAspect="1" noChangeArrowheads="1"/>
          </p:cNvPicPr>
          <p:nvPr/>
        </p:nvPicPr>
        <p:blipFill>
          <a:blip r:embed="rId3" cstate="print"/>
          <a:srcRect/>
          <a:stretch>
            <a:fillRect/>
          </a:stretch>
        </p:blipFill>
        <p:spPr bwMode="auto">
          <a:xfrm>
            <a:off x="285720" y="4714884"/>
            <a:ext cx="3099934" cy="1884434"/>
          </a:xfrm>
          <a:prstGeom prst="rect">
            <a:avLst/>
          </a:prstGeom>
          <a:noFill/>
        </p:spPr>
      </p:pic>
      <p:pic>
        <p:nvPicPr>
          <p:cNvPr id="30725" name="Picture 5" descr="https://get.wallhere.com/photo/river-sky-clouds-Air-Jordan-661626.jpg"/>
          <p:cNvPicPr>
            <a:picLocks noChangeAspect="1" noChangeArrowheads="1"/>
          </p:cNvPicPr>
          <p:nvPr/>
        </p:nvPicPr>
        <p:blipFill>
          <a:blip r:embed="rId4" cstate="print"/>
          <a:srcRect/>
          <a:stretch>
            <a:fillRect/>
          </a:stretch>
        </p:blipFill>
        <p:spPr bwMode="auto">
          <a:xfrm>
            <a:off x="214282" y="928670"/>
            <a:ext cx="3214710" cy="190446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1"/>
          <p:cNvSpPr txBox="1"/>
          <p:nvPr/>
        </p:nvSpPr>
        <p:spPr>
          <a:xfrm>
            <a:off x="524863" y="629425"/>
            <a:ext cx="7323737" cy="397545"/>
          </a:xfrm>
          <a:prstGeom prst="rect">
            <a:avLst/>
          </a:prstGeom>
        </p:spPr>
        <p:txBody>
          <a:bodyPr vert="horz" wrap="square" lIns="0" tIns="12700" rIns="0" bIns="0" rtlCol="0">
            <a:spAutoFit/>
          </a:bodyPr>
          <a:lstStyle/>
          <a:p>
            <a:pPr marL="12700">
              <a:lnSpc>
                <a:spcPct val="100000"/>
              </a:lnSpc>
              <a:spcBef>
                <a:spcPts val="100"/>
              </a:spcBef>
            </a:pPr>
            <a:r>
              <a:rPr lang="ru-RU" sz="2500" b="1" spc="65" dirty="0" smtClean="0">
                <a:solidFill>
                  <a:srgbClr val="FFFFFF"/>
                </a:solidFill>
                <a:latin typeface="Times New Roman" pitchFamily="18" charset="0"/>
                <a:cs typeface="Times New Roman" pitchFamily="18" charset="0"/>
              </a:rPr>
              <a:t>Послание Главы инвесторам</a:t>
            </a:r>
            <a:endParaRPr sz="2500" dirty="0">
              <a:latin typeface="Times New Roman" pitchFamily="18" charset="0"/>
              <a:cs typeface="Times New Roman" pitchFamily="18" charset="0"/>
            </a:endParaRPr>
          </a:p>
        </p:txBody>
      </p:sp>
      <p:sp>
        <p:nvSpPr>
          <p:cNvPr id="6" name="object 4"/>
          <p:cNvSpPr txBox="1">
            <a:spLocks/>
          </p:cNvSpPr>
          <p:nvPr/>
        </p:nvSpPr>
        <p:spPr>
          <a:xfrm>
            <a:off x="2438400" y="1143000"/>
            <a:ext cx="6248400" cy="878446"/>
          </a:xfrm>
          <a:prstGeom prst="rect">
            <a:avLst/>
          </a:prstGeom>
        </p:spPr>
        <p:txBody>
          <a:bodyPr vert="horz" wrap="square" lIns="0" tIns="16510" rIns="0" bIns="0" rtlCol="0">
            <a:spAutoFit/>
          </a:bodyPr>
          <a:lstStyle/>
          <a:p>
            <a:pPr algn="ctr"/>
            <a:r>
              <a:rPr lang="ru-RU" sz="1400" dirty="0" smtClean="0">
                <a:latin typeface="Times New Roman" pitchFamily="18" charset="0"/>
                <a:cs typeface="Times New Roman" pitchFamily="18" charset="0"/>
              </a:rPr>
              <a:t>Уважаемые партнеры!</a:t>
            </a:r>
          </a:p>
          <a:p>
            <a:pPr algn="ctr"/>
            <a:r>
              <a:rPr lang="ru-RU" sz="1400" dirty="0" smtClean="0">
                <a:latin typeface="Times New Roman" pitchFamily="18" charset="0"/>
                <a:cs typeface="Times New Roman" pitchFamily="18" charset="0"/>
              </a:rPr>
              <a:t>Рад приветствовать Вас от имени жителей Оконешниковского района Омской области на страницах информационного проекта «Инвестиционный паспорт Оконешниковского муниципального района Омской области».</a:t>
            </a:r>
            <a:endParaRPr lang="ru-RU"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28600" y="1600200"/>
            <a:ext cx="1923511" cy="2419350"/>
          </a:xfrm>
          <a:prstGeom prst="rect">
            <a:avLst/>
          </a:prstGeom>
          <a:noFill/>
          <a:ln w="9525">
            <a:noFill/>
            <a:miter lim="800000"/>
            <a:headEnd/>
            <a:tailEnd/>
          </a:ln>
          <a:effectLst/>
        </p:spPr>
      </p:pic>
      <p:sp>
        <p:nvSpPr>
          <p:cNvPr id="8" name="TextBox 7"/>
          <p:cNvSpPr txBox="1"/>
          <p:nvPr/>
        </p:nvSpPr>
        <p:spPr>
          <a:xfrm>
            <a:off x="2286000" y="2071678"/>
            <a:ext cx="6553200" cy="2246769"/>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Информационная открытость – один из важных факторов инвестиционной привлекательности района. Инвесторам и заинтересованным лицам требуется целостная, комплексная и открытая информация. В нашем продукте есть все необходимое для принятия правильных решений. Инвестиционный процесс является одним из существенных элементов экономического развития общества и способен решать важные социально-экономические проблемы. На сегодняшний день, имея богатые природные ресурсы, развитое зерновое производство,  нам не обойтись без инвестиций для открытия новых производств переработки, дальнейшего развития агропромышленного комплекса мясомолочного направления, реализации ряда социальных проектов.</a:t>
            </a:r>
            <a:endParaRPr lang="ru-RU" sz="1400" dirty="0">
              <a:latin typeface="Times New Roman" pitchFamily="18" charset="0"/>
              <a:cs typeface="Times New Roman" pitchFamily="18" charset="0"/>
            </a:endParaRPr>
          </a:p>
        </p:txBody>
      </p:sp>
      <p:sp>
        <p:nvSpPr>
          <p:cNvPr id="9" name="TextBox 8"/>
          <p:cNvSpPr txBox="1"/>
          <p:nvPr/>
        </p:nvSpPr>
        <p:spPr>
          <a:xfrm>
            <a:off x="228600" y="4343400"/>
            <a:ext cx="8610600" cy="2677656"/>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          Администрация Оконешниковского муниципального района готова рассмотреть любые предложения по вложению инвестиций в экономику района, его социальную сферу, способствующих укреплению экономического потенциала, развитию инфраструктуры, повышению уровня жизни населения района.</a:t>
            </a:r>
          </a:p>
          <a:p>
            <a:pPr algn="just"/>
            <a:r>
              <a:rPr lang="ru-RU" sz="1400" dirty="0" smtClean="0">
                <a:latin typeface="Times New Roman" pitchFamily="18" charset="0"/>
                <a:cs typeface="Times New Roman" pitchFamily="18" charset="0"/>
              </a:rPr>
              <a:t>          Муниципальное образование уверенно смотрит в будущее и готово к взаимовыгодному сотрудничеству со всеми, кто готов вкладывать инвестиции. Мы открыты для новых серьезных проектов и предлагаем всестороннюю помощь и поддержку.</a:t>
            </a:r>
          </a:p>
          <a:p>
            <a:pPr algn="ctr"/>
            <a:r>
              <a:rPr lang="ru-RU" sz="1400" dirty="0" smtClean="0">
                <a:latin typeface="Times New Roman" pitchFamily="18" charset="0"/>
                <a:cs typeface="Times New Roman" pitchFamily="18" charset="0"/>
              </a:rPr>
              <a:t>Желаю вам успешного и плодотворного бизнеса на нашей земле! </a:t>
            </a:r>
          </a:p>
          <a:p>
            <a:pPr algn="r"/>
            <a:endParaRPr lang="ru-RU" sz="1400" dirty="0" smtClean="0">
              <a:latin typeface="Times New Roman" pitchFamily="18" charset="0"/>
              <a:cs typeface="Times New Roman" pitchFamily="18" charset="0"/>
            </a:endParaRPr>
          </a:p>
          <a:p>
            <a:pPr algn="r"/>
            <a:r>
              <a:rPr lang="ru-RU" sz="1400" dirty="0" smtClean="0">
                <a:latin typeface="Times New Roman" pitchFamily="18" charset="0"/>
                <a:cs typeface="Times New Roman" pitchFamily="18" charset="0"/>
              </a:rPr>
              <a:t>С надеждой на сотрудничество</a:t>
            </a:r>
          </a:p>
          <a:p>
            <a:pPr algn="r"/>
            <a:r>
              <a:rPr lang="ru-RU" sz="1400" dirty="0" smtClean="0">
                <a:latin typeface="Times New Roman" pitchFamily="18" charset="0"/>
                <a:cs typeface="Times New Roman" pitchFamily="18" charset="0"/>
              </a:rPr>
              <a:t>Глава муниципального района</a:t>
            </a:r>
          </a:p>
          <a:p>
            <a:pPr algn="r"/>
            <a:r>
              <a:rPr lang="ru-RU" sz="1400" dirty="0" smtClean="0">
                <a:latin typeface="Times New Roman" pitchFamily="18" charset="0"/>
                <a:cs typeface="Times New Roman" pitchFamily="18" charset="0"/>
              </a:rPr>
              <a:t>С.А. Степанов</a:t>
            </a:r>
          </a:p>
          <a:p>
            <a:pPr algn="ct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55:19:040501:153</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1746" name="Picture 2" descr="\\10.119.1.200\амр_оконешниково\Комитет экономического развития\1. Еленева О.В\схемы\план зу153.JPG"/>
          <p:cNvPicPr>
            <a:picLocks noChangeAspect="1" noChangeArrowheads="1"/>
          </p:cNvPicPr>
          <p:nvPr/>
        </p:nvPicPr>
        <p:blipFill>
          <a:blip r:embed="rId2" cstate="print"/>
          <a:srcRect/>
          <a:stretch>
            <a:fillRect/>
          </a:stretch>
        </p:blipFill>
        <p:spPr bwMode="auto">
          <a:xfrm>
            <a:off x="214282" y="1500174"/>
            <a:ext cx="3143272" cy="2078998"/>
          </a:xfrm>
          <a:prstGeom prst="rect">
            <a:avLst/>
          </a:prstGeom>
          <a:noFill/>
        </p:spPr>
      </p:pic>
      <p:pic>
        <p:nvPicPr>
          <p:cNvPr id="31747" name="Picture 3" descr="\\10.119.1.200\амр_оконешниково\Комитет экономического развития\1. Еленева О.В\схемы\схема зу153.JPG"/>
          <p:cNvPicPr>
            <a:picLocks noChangeAspect="1" noChangeArrowheads="1"/>
          </p:cNvPicPr>
          <p:nvPr/>
        </p:nvPicPr>
        <p:blipFill>
          <a:blip r:embed="rId3" cstate="print"/>
          <a:srcRect/>
          <a:stretch>
            <a:fillRect/>
          </a:stretch>
        </p:blipFill>
        <p:spPr bwMode="auto">
          <a:xfrm>
            <a:off x="214281" y="3857628"/>
            <a:ext cx="3132447" cy="207170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55:19:040501:154</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2 010 000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2771" name="Picture 3" descr="\\10.119.1.200\амр_оконешниково\Комитет экономического развития\1. Еленева О.В\схемы\схема, план зу154.JPG"/>
          <p:cNvPicPr>
            <a:picLocks noChangeAspect="1" noChangeArrowheads="1"/>
          </p:cNvPicPr>
          <p:nvPr/>
        </p:nvPicPr>
        <p:blipFill>
          <a:blip r:embed="rId2" cstate="print"/>
          <a:srcRect/>
          <a:stretch>
            <a:fillRect/>
          </a:stretch>
        </p:blipFill>
        <p:spPr bwMode="auto">
          <a:xfrm>
            <a:off x="214282" y="3786190"/>
            <a:ext cx="3214710" cy="2071702"/>
          </a:xfrm>
          <a:prstGeom prst="rect">
            <a:avLst/>
          </a:prstGeom>
          <a:noFill/>
        </p:spPr>
      </p:pic>
      <p:pic>
        <p:nvPicPr>
          <p:cNvPr id="32773" name="Picture 5" descr="http://taldom.7555000.ru/wp-content/uploads/2015/08/uchastok_nedaleko_ot_reki_-1.jpg"/>
          <p:cNvPicPr>
            <a:picLocks noChangeAspect="1" noChangeArrowheads="1"/>
          </p:cNvPicPr>
          <p:nvPr/>
        </p:nvPicPr>
        <p:blipFill>
          <a:blip r:embed="rId3" cstate="print"/>
          <a:srcRect/>
          <a:stretch>
            <a:fillRect/>
          </a:stretch>
        </p:blipFill>
        <p:spPr bwMode="auto">
          <a:xfrm>
            <a:off x="214282" y="1428736"/>
            <a:ext cx="3214710" cy="192709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55:19:040501:155</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10 610 000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a:latin typeface="Times New Roman"/>
                          <a:ea typeface="Calibri"/>
                          <a:cs typeface="Times New Roman"/>
                        </a:rPr>
                        <a:t>Категория земель. Вид разрешенного использования</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2770" name="Picture 2" descr="https://supersnimki.ru/images/pub/2016/12/26/360c117d-cb3e-11e6-b4ef-dd8e25cfe766_original_ver-3.jpg?795598"/>
          <p:cNvPicPr>
            <a:picLocks noChangeAspect="1" noChangeArrowheads="1"/>
          </p:cNvPicPr>
          <p:nvPr/>
        </p:nvPicPr>
        <p:blipFill>
          <a:blip r:embed="rId2" cstate="print"/>
          <a:srcRect/>
          <a:stretch>
            <a:fillRect/>
          </a:stretch>
        </p:blipFill>
        <p:spPr bwMode="auto">
          <a:xfrm>
            <a:off x="214282" y="1285860"/>
            <a:ext cx="3214678" cy="1889516"/>
          </a:xfrm>
          <a:prstGeom prst="rect">
            <a:avLst/>
          </a:prstGeom>
          <a:noFill/>
        </p:spPr>
      </p:pic>
      <p:pic>
        <p:nvPicPr>
          <p:cNvPr id="32771" name="Picture 3" descr="\\10.119.1.200\амр_оконешниково\Комитет экономического развития\1. Еленева О.В\схемы\схема, план зу154.JPG"/>
          <p:cNvPicPr>
            <a:picLocks noChangeAspect="1" noChangeArrowheads="1"/>
          </p:cNvPicPr>
          <p:nvPr/>
        </p:nvPicPr>
        <p:blipFill>
          <a:blip r:embed="rId3" cstate="print"/>
          <a:srcRect/>
          <a:stretch>
            <a:fillRect/>
          </a:stretch>
        </p:blipFill>
        <p:spPr bwMode="auto">
          <a:xfrm>
            <a:off x="214282" y="3786190"/>
            <a:ext cx="3214710" cy="207170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55:19:040504:255</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10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(пастбища)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3794" name="Picture 2" descr="\\10.119.1.200\амр_оконешниково\Комитет экономического развития\1. Еленева О.В\схемы\план зу255.JPG"/>
          <p:cNvPicPr>
            <a:picLocks noChangeAspect="1" noChangeArrowheads="1"/>
          </p:cNvPicPr>
          <p:nvPr/>
        </p:nvPicPr>
        <p:blipFill>
          <a:blip r:embed="rId2"/>
          <a:srcRect/>
          <a:stretch>
            <a:fillRect/>
          </a:stretch>
        </p:blipFill>
        <p:spPr bwMode="auto">
          <a:xfrm>
            <a:off x="500034" y="1142984"/>
            <a:ext cx="2630399" cy="2696632"/>
          </a:xfrm>
          <a:prstGeom prst="rect">
            <a:avLst/>
          </a:prstGeom>
          <a:noFill/>
        </p:spPr>
      </p:pic>
      <p:pic>
        <p:nvPicPr>
          <p:cNvPr id="33795" name="Picture 3" descr="\\10.119.1.200\амр_оконешниково\Комитет экономического развития\1. Еленева О.В\схемы\схема зу255.JPG"/>
          <p:cNvPicPr>
            <a:picLocks noChangeAspect="1" noChangeArrowheads="1"/>
          </p:cNvPicPr>
          <p:nvPr/>
        </p:nvPicPr>
        <p:blipFill>
          <a:blip r:embed="rId3" cstate="print"/>
          <a:srcRect/>
          <a:stretch>
            <a:fillRect/>
          </a:stretch>
        </p:blipFill>
        <p:spPr bwMode="auto">
          <a:xfrm>
            <a:off x="428596" y="4214818"/>
            <a:ext cx="2841571" cy="217269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55:19:040503:94</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5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4818" name="Picture 2" descr="\\10.119.1.200\амр_оконешниково\Комитет экономического развития\1. Еленева О.В\схемы\план зу94.JPG"/>
          <p:cNvPicPr>
            <a:picLocks noChangeAspect="1" noChangeArrowheads="1"/>
          </p:cNvPicPr>
          <p:nvPr/>
        </p:nvPicPr>
        <p:blipFill>
          <a:blip r:embed="rId2"/>
          <a:srcRect/>
          <a:stretch>
            <a:fillRect/>
          </a:stretch>
        </p:blipFill>
        <p:spPr bwMode="auto">
          <a:xfrm>
            <a:off x="357158" y="1071546"/>
            <a:ext cx="2877089" cy="2500330"/>
          </a:xfrm>
          <a:prstGeom prst="rect">
            <a:avLst/>
          </a:prstGeom>
          <a:noFill/>
        </p:spPr>
      </p:pic>
      <p:pic>
        <p:nvPicPr>
          <p:cNvPr id="34819" name="Picture 3" descr="\\10.119.1.200\амр_оконешниково\Комитет экономического развития\1. Еленева О.В\схемы\схема зу94.JPG"/>
          <p:cNvPicPr>
            <a:picLocks noChangeAspect="1" noChangeArrowheads="1"/>
          </p:cNvPicPr>
          <p:nvPr/>
        </p:nvPicPr>
        <p:blipFill>
          <a:blip r:embed="rId3" cstate="print"/>
          <a:srcRect/>
          <a:stretch>
            <a:fillRect/>
          </a:stretch>
        </p:blipFill>
        <p:spPr bwMode="auto">
          <a:xfrm>
            <a:off x="357158" y="3929066"/>
            <a:ext cx="2883534" cy="257176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55:19:040503:96</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3 560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5842" name="Picture 2" descr="\\10.119.1.200\амр_оконешниково\Комитет экономического развития\1. Еленева О.В\схемы\схема, план зу96.JPG"/>
          <p:cNvPicPr>
            <a:picLocks noChangeAspect="1" noChangeArrowheads="1"/>
          </p:cNvPicPr>
          <p:nvPr/>
        </p:nvPicPr>
        <p:blipFill>
          <a:blip r:embed="rId2" cstate="print"/>
          <a:srcRect/>
          <a:stretch>
            <a:fillRect/>
          </a:stretch>
        </p:blipFill>
        <p:spPr bwMode="auto">
          <a:xfrm>
            <a:off x="142844" y="3929066"/>
            <a:ext cx="3298540" cy="2391884"/>
          </a:xfrm>
          <a:prstGeom prst="rect">
            <a:avLst/>
          </a:prstGeom>
          <a:noFill/>
        </p:spPr>
      </p:pic>
      <p:pic>
        <p:nvPicPr>
          <p:cNvPr id="35844" name="Picture 4" descr="https://st57.domofond.ru/1280x960_dom/5717724257.jpg"/>
          <p:cNvPicPr>
            <a:picLocks noChangeAspect="1" noChangeArrowheads="1"/>
          </p:cNvPicPr>
          <p:nvPr/>
        </p:nvPicPr>
        <p:blipFill>
          <a:blip r:embed="rId3" cstate="print"/>
          <a:srcRect/>
          <a:stretch>
            <a:fillRect/>
          </a:stretch>
        </p:blipFill>
        <p:spPr bwMode="auto">
          <a:xfrm>
            <a:off x="142844" y="1142984"/>
            <a:ext cx="3286116" cy="246458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55:19:040502:267</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7 320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7890" name="Picture 2" descr="\\10.119.1.200\амр_оконешниково\Комитет экономического развития\1. Еленева О.В\схемы\схема и план зу267.JPG"/>
          <p:cNvPicPr>
            <a:picLocks noChangeAspect="1" noChangeArrowheads="1"/>
          </p:cNvPicPr>
          <p:nvPr/>
        </p:nvPicPr>
        <p:blipFill>
          <a:blip r:embed="rId2" cstate="print"/>
          <a:srcRect/>
          <a:stretch>
            <a:fillRect/>
          </a:stretch>
        </p:blipFill>
        <p:spPr bwMode="auto">
          <a:xfrm>
            <a:off x="142844" y="4071942"/>
            <a:ext cx="3303094" cy="1859608"/>
          </a:xfrm>
          <a:prstGeom prst="rect">
            <a:avLst/>
          </a:prstGeom>
          <a:noFill/>
        </p:spPr>
      </p:pic>
      <p:pic>
        <p:nvPicPr>
          <p:cNvPr id="37892" name="Picture 4" descr="http://www.roszem.ru/uploads/lot_image/image/728639/img_1001.jpg?1400566789"/>
          <p:cNvPicPr>
            <a:picLocks noChangeAspect="1" noChangeArrowheads="1"/>
          </p:cNvPicPr>
          <p:nvPr/>
        </p:nvPicPr>
        <p:blipFill>
          <a:blip r:embed="rId3" cstate="print"/>
          <a:srcRect/>
          <a:stretch>
            <a:fillRect/>
          </a:stretch>
        </p:blipFill>
        <p:spPr bwMode="auto">
          <a:xfrm>
            <a:off x="142844" y="1357298"/>
            <a:ext cx="3286148" cy="246461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55:19:040502:263</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100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8914" name="Picture 2" descr="\\10.119.1.200\амр_оконешниково\Комитет экономического развития\1. Еленева О.В\схемы\план зу263.JPG"/>
          <p:cNvPicPr>
            <a:picLocks noChangeAspect="1" noChangeArrowheads="1"/>
          </p:cNvPicPr>
          <p:nvPr/>
        </p:nvPicPr>
        <p:blipFill>
          <a:blip r:embed="rId2" cstate="print"/>
          <a:srcRect/>
          <a:stretch>
            <a:fillRect/>
          </a:stretch>
        </p:blipFill>
        <p:spPr bwMode="auto">
          <a:xfrm>
            <a:off x="285719" y="928670"/>
            <a:ext cx="3005303" cy="2571768"/>
          </a:xfrm>
          <a:prstGeom prst="rect">
            <a:avLst/>
          </a:prstGeom>
          <a:noFill/>
        </p:spPr>
      </p:pic>
      <p:pic>
        <p:nvPicPr>
          <p:cNvPr id="38915" name="Picture 3" descr="\\10.119.1.200\амр_оконешниково\Комитет экономического развития\1. Еленева О.В\схемы\схема зу263.JPG"/>
          <p:cNvPicPr>
            <a:picLocks noChangeAspect="1" noChangeArrowheads="1"/>
          </p:cNvPicPr>
          <p:nvPr/>
        </p:nvPicPr>
        <p:blipFill>
          <a:blip r:embed="rId3" cstate="print"/>
          <a:srcRect/>
          <a:stretch>
            <a:fillRect/>
          </a:stretch>
        </p:blipFill>
        <p:spPr bwMode="auto">
          <a:xfrm>
            <a:off x="142844" y="4000504"/>
            <a:ext cx="3286148" cy="219307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55:19:040502:262</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350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9938" name="Picture 2" descr="\\10.119.1.200\амр_оконешниково\Комитет экономического развития\1. Еленева О.В\схемы\схема, план зу262.JPG"/>
          <p:cNvPicPr>
            <a:picLocks noChangeAspect="1" noChangeArrowheads="1"/>
          </p:cNvPicPr>
          <p:nvPr/>
        </p:nvPicPr>
        <p:blipFill>
          <a:blip r:embed="rId2" cstate="print"/>
          <a:srcRect/>
          <a:stretch>
            <a:fillRect/>
          </a:stretch>
        </p:blipFill>
        <p:spPr bwMode="auto">
          <a:xfrm>
            <a:off x="142844" y="3571876"/>
            <a:ext cx="3357586" cy="1899393"/>
          </a:xfrm>
          <a:prstGeom prst="rect">
            <a:avLst/>
          </a:prstGeom>
          <a:noFill/>
        </p:spPr>
      </p:pic>
      <p:pic>
        <p:nvPicPr>
          <p:cNvPr id="39940" name="Picture 4" descr="http://www.roszem.ru/uploads/lot_image/image/371114/img_1215.jpg?1368431940"/>
          <p:cNvPicPr>
            <a:picLocks noChangeAspect="1" noChangeArrowheads="1"/>
          </p:cNvPicPr>
          <p:nvPr/>
        </p:nvPicPr>
        <p:blipFill>
          <a:blip r:embed="rId3" cstate="print"/>
          <a:srcRect/>
          <a:stretch>
            <a:fillRect/>
          </a:stretch>
        </p:blipFill>
        <p:spPr bwMode="auto">
          <a:xfrm>
            <a:off x="285720" y="1071546"/>
            <a:ext cx="3071834" cy="229363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55:19:040502:265</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5 </a:t>
                      </a:r>
                      <a:r>
                        <a:rPr lang="ru-RU" sz="1100" dirty="0" smtClean="0">
                          <a:latin typeface="Times New Roman"/>
                          <a:ea typeface="Calibri"/>
                          <a:cs typeface="Times New Roman"/>
                        </a:rPr>
                        <a:t>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0962" name="Picture 2" descr="\\10.119.1.200\амр_оконешниково\Комитет экономического развития\1. Еленева О.В\схемы\план зу265.JPG"/>
          <p:cNvPicPr>
            <a:picLocks noChangeAspect="1" noChangeArrowheads="1"/>
          </p:cNvPicPr>
          <p:nvPr/>
        </p:nvPicPr>
        <p:blipFill>
          <a:blip r:embed="rId2" cstate="print"/>
          <a:srcRect/>
          <a:stretch>
            <a:fillRect/>
          </a:stretch>
        </p:blipFill>
        <p:spPr bwMode="auto">
          <a:xfrm>
            <a:off x="285720" y="1214422"/>
            <a:ext cx="2940417" cy="2059914"/>
          </a:xfrm>
          <a:prstGeom prst="rect">
            <a:avLst/>
          </a:prstGeom>
          <a:noFill/>
        </p:spPr>
      </p:pic>
      <p:pic>
        <p:nvPicPr>
          <p:cNvPr id="40963" name="Picture 3" descr="\\10.119.1.200\амр_оконешниково\Комитет экономического развития\1. Еленева О.В\схемы\схема зу265.JPG"/>
          <p:cNvPicPr>
            <a:picLocks noChangeAspect="1" noChangeArrowheads="1"/>
          </p:cNvPicPr>
          <p:nvPr/>
        </p:nvPicPr>
        <p:blipFill>
          <a:blip r:embed="rId3" cstate="print"/>
          <a:srcRect/>
          <a:stretch>
            <a:fillRect/>
          </a:stretch>
        </p:blipFill>
        <p:spPr bwMode="auto">
          <a:xfrm>
            <a:off x="142844" y="3714752"/>
            <a:ext cx="3237719" cy="207170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350" y="660476"/>
            <a:ext cx="5327650" cy="394970"/>
          </a:xfrm>
          <a:custGeom>
            <a:avLst/>
            <a:gdLst/>
            <a:ahLst/>
            <a:cxnLst/>
            <a:rect l="l" t="t" r="r" b="b"/>
            <a:pathLst>
              <a:path w="3443604" h="394969">
                <a:moveTo>
                  <a:pt x="0" y="394817"/>
                </a:moveTo>
                <a:lnTo>
                  <a:pt x="3443300" y="394817"/>
                </a:lnTo>
                <a:lnTo>
                  <a:pt x="3443300" y="0"/>
                </a:lnTo>
                <a:lnTo>
                  <a:pt x="0" y="0"/>
                </a:lnTo>
                <a:lnTo>
                  <a:pt x="0" y="394817"/>
                </a:lnTo>
                <a:close/>
              </a:path>
            </a:pathLst>
          </a:custGeom>
          <a:solidFill>
            <a:srgbClr val="0066B3"/>
          </a:solidFill>
        </p:spPr>
        <p:txBody>
          <a:bodyPr wrap="square" lIns="0" tIns="0" rIns="0" bIns="0" rtlCol="0"/>
          <a:lstStyle/>
          <a:p>
            <a:endParaRPr/>
          </a:p>
        </p:txBody>
      </p:sp>
      <p:sp>
        <p:nvSpPr>
          <p:cNvPr id="5" name="object 5"/>
          <p:cNvSpPr/>
          <p:nvPr/>
        </p:nvSpPr>
        <p:spPr>
          <a:xfrm>
            <a:off x="0" y="1049089"/>
            <a:ext cx="3456304" cy="12700"/>
          </a:xfrm>
          <a:custGeom>
            <a:avLst/>
            <a:gdLst/>
            <a:ahLst/>
            <a:cxnLst/>
            <a:rect l="l" t="t" r="r" b="b"/>
            <a:pathLst>
              <a:path w="3456304" h="12700">
                <a:moveTo>
                  <a:pt x="0" y="12700"/>
                </a:moveTo>
                <a:lnTo>
                  <a:pt x="3456000" y="12700"/>
                </a:lnTo>
                <a:lnTo>
                  <a:pt x="3456000" y="0"/>
                </a:lnTo>
                <a:lnTo>
                  <a:pt x="0" y="0"/>
                </a:lnTo>
                <a:lnTo>
                  <a:pt x="0" y="12700"/>
                </a:lnTo>
                <a:close/>
              </a:path>
            </a:pathLst>
          </a:custGeom>
          <a:solidFill>
            <a:srgbClr val="0066B3"/>
          </a:solidFill>
        </p:spPr>
        <p:txBody>
          <a:bodyPr wrap="square" lIns="0" tIns="0" rIns="0" bIns="0" rtlCol="0"/>
          <a:lstStyle/>
          <a:p>
            <a:endParaRPr/>
          </a:p>
        </p:txBody>
      </p:sp>
      <p:sp>
        <p:nvSpPr>
          <p:cNvPr id="6" name="object 6"/>
          <p:cNvSpPr/>
          <p:nvPr/>
        </p:nvSpPr>
        <p:spPr>
          <a:xfrm>
            <a:off x="6350" y="666819"/>
            <a:ext cx="0" cy="382270"/>
          </a:xfrm>
          <a:custGeom>
            <a:avLst/>
            <a:gdLst/>
            <a:ahLst/>
            <a:cxnLst/>
            <a:rect l="l" t="t" r="r" b="b"/>
            <a:pathLst>
              <a:path h="382269">
                <a:moveTo>
                  <a:pt x="0" y="0"/>
                </a:moveTo>
                <a:lnTo>
                  <a:pt x="0" y="382270"/>
                </a:lnTo>
              </a:path>
            </a:pathLst>
          </a:custGeom>
          <a:ln w="12700">
            <a:solidFill>
              <a:srgbClr val="0066B3"/>
            </a:solidFill>
          </a:ln>
        </p:spPr>
        <p:txBody>
          <a:bodyPr wrap="square" lIns="0" tIns="0" rIns="0" bIns="0" rtlCol="0"/>
          <a:lstStyle/>
          <a:p>
            <a:endParaRPr/>
          </a:p>
        </p:txBody>
      </p:sp>
      <p:sp>
        <p:nvSpPr>
          <p:cNvPr id="7" name="object 7"/>
          <p:cNvSpPr/>
          <p:nvPr/>
        </p:nvSpPr>
        <p:spPr>
          <a:xfrm>
            <a:off x="0" y="660469"/>
            <a:ext cx="6350" cy="6350"/>
          </a:xfrm>
          <a:custGeom>
            <a:avLst/>
            <a:gdLst/>
            <a:ahLst/>
            <a:cxnLst/>
            <a:rect l="l" t="t" r="r" b="b"/>
            <a:pathLst>
              <a:path w="6350" h="6350">
                <a:moveTo>
                  <a:pt x="0" y="6350"/>
                </a:moveTo>
                <a:lnTo>
                  <a:pt x="6350" y="6350"/>
                </a:lnTo>
                <a:lnTo>
                  <a:pt x="6350" y="0"/>
                </a:lnTo>
                <a:lnTo>
                  <a:pt x="0" y="0"/>
                </a:lnTo>
                <a:lnTo>
                  <a:pt x="0" y="6350"/>
                </a:lnTo>
                <a:close/>
              </a:path>
            </a:pathLst>
          </a:custGeom>
          <a:solidFill>
            <a:srgbClr val="0066B3"/>
          </a:solidFill>
        </p:spPr>
        <p:txBody>
          <a:bodyPr wrap="square" lIns="0" tIns="0" rIns="0" bIns="0" rtlCol="0"/>
          <a:lstStyle/>
          <a:p>
            <a:endParaRPr/>
          </a:p>
        </p:txBody>
      </p:sp>
      <p:sp>
        <p:nvSpPr>
          <p:cNvPr id="8" name="object 8"/>
          <p:cNvSpPr/>
          <p:nvPr/>
        </p:nvSpPr>
        <p:spPr>
          <a:xfrm>
            <a:off x="0" y="657294"/>
            <a:ext cx="3456304" cy="0"/>
          </a:xfrm>
          <a:custGeom>
            <a:avLst/>
            <a:gdLst/>
            <a:ahLst/>
            <a:cxnLst/>
            <a:rect l="l" t="t" r="r" b="b"/>
            <a:pathLst>
              <a:path w="3456304">
                <a:moveTo>
                  <a:pt x="0" y="0"/>
                </a:moveTo>
                <a:lnTo>
                  <a:pt x="3456000" y="0"/>
                </a:lnTo>
              </a:path>
            </a:pathLst>
          </a:custGeom>
          <a:ln w="6350">
            <a:solidFill>
              <a:srgbClr val="0066B3"/>
            </a:solidFill>
          </a:ln>
        </p:spPr>
        <p:txBody>
          <a:bodyPr wrap="square" lIns="0" tIns="0" rIns="0" bIns="0" rtlCol="0"/>
          <a:lstStyle/>
          <a:p>
            <a:endParaRPr/>
          </a:p>
        </p:txBody>
      </p:sp>
      <p:sp>
        <p:nvSpPr>
          <p:cNvPr id="9" name="object 9"/>
          <p:cNvSpPr/>
          <p:nvPr/>
        </p:nvSpPr>
        <p:spPr>
          <a:xfrm>
            <a:off x="3449650" y="666819"/>
            <a:ext cx="0" cy="382270"/>
          </a:xfrm>
          <a:custGeom>
            <a:avLst/>
            <a:gdLst/>
            <a:ahLst/>
            <a:cxnLst/>
            <a:rect l="l" t="t" r="r" b="b"/>
            <a:pathLst>
              <a:path h="382269">
                <a:moveTo>
                  <a:pt x="0" y="0"/>
                </a:moveTo>
                <a:lnTo>
                  <a:pt x="0" y="382270"/>
                </a:lnTo>
              </a:path>
            </a:pathLst>
          </a:custGeom>
          <a:ln w="12700">
            <a:solidFill>
              <a:srgbClr val="0066B3"/>
            </a:solidFill>
          </a:ln>
        </p:spPr>
        <p:txBody>
          <a:bodyPr wrap="square" lIns="0" tIns="0" rIns="0" bIns="0" rtlCol="0"/>
          <a:lstStyle/>
          <a:p>
            <a:endParaRPr>
              <a:latin typeface="Times New Roman" pitchFamily="18" charset="0"/>
              <a:cs typeface="Times New Roman" pitchFamily="18" charset="0"/>
            </a:endParaRPr>
          </a:p>
        </p:txBody>
      </p:sp>
      <p:sp>
        <p:nvSpPr>
          <p:cNvPr id="10" name="object 10"/>
          <p:cNvSpPr/>
          <p:nvPr/>
        </p:nvSpPr>
        <p:spPr>
          <a:xfrm>
            <a:off x="12700" y="663644"/>
            <a:ext cx="3443604" cy="0"/>
          </a:xfrm>
          <a:custGeom>
            <a:avLst/>
            <a:gdLst/>
            <a:ahLst/>
            <a:cxnLst/>
            <a:rect l="l" t="t" r="r" b="b"/>
            <a:pathLst>
              <a:path w="3443604">
                <a:moveTo>
                  <a:pt x="0" y="0"/>
                </a:moveTo>
                <a:lnTo>
                  <a:pt x="3443300" y="0"/>
                </a:lnTo>
              </a:path>
            </a:pathLst>
          </a:custGeom>
          <a:ln w="6350">
            <a:solidFill>
              <a:srgbClr val="0066B3"/>
            </a:solidFill>
          </a:ln>
        </p:spPr>
        <p:txBody>
          <a:bodyPr wrap="square" lIns="0" tIns="0" rIns="0" bIns="0" rtlCol="0"/>
          <a:lstStyle/>
          <a:p>
            <a:endParaRPr/>
          </a:p>
        </p:txBody>
      </p:sp>
      <p:sp>
        <p:nvSpPr>
          <p:cNvPr id="11" name="object 11"/>
          <p:cNvSpPr/>
          <p:nvPr/>
        </p:nvSpPr>
        <p:spPr>
          <a:xfrm>
            <a:off x="6350" y="660469"/>
            <a:ext cx="6350" cy="6350"/>
          </a:xfrm>
          <a:custGeom>
            <a:avLst/>
            <a:gdLst/>
            <a:ahLst/>
            <a:cxnLst/>
            <a:rect l="l" t="t" r="r" b="b"/>
            <a:pathLst>
              <a:path w="6350" h="6350">
                <a:moveTo>
                  <a:pt x="6350" y="0"/>
                </a:moveTo>
                <a:lnTo>
                  <a:pt x="0" y="0"/>
                </a:lnTo>
                <a:lnTo>
                  <a:pt x="0" y="6350"/>
                </a:lnTo>
                <a:lnTo>
                  <a:pt x="6350" y="6350"/>
                </a:lnTo>
                <a:lnTo>
                  <a:pt x="6350" y="0"/>
                </a:lnTo>
                <a:close/>
              </a:path>
            </a:pathLst>
          </a:custGeom>
          <a:solidFill>
            <a:srgbClr val="0066B3"/>
          </a:solidFill>
        </p:spPr>
        <p:txBody>
          <a:bodyPr wrap="square" lIns="0" tIns="0" rIns="0" bIns="0" rtlCol="0"/>
          <a:lstStyle/>
          <a:p>
            <a:endParaRPr/>
          </a:p>
        </p:txBody>
      </p:sp>
      <p:sp>
        <p:nvSpPr>
          <p:cNvPr id="12" name="object 12"/>
          <p:cNvSpPr/>
          <p:nvPr/>
        </p:nvSpPr>
        <p:spPr>
          <a:xfrm>
            <a:off x="7315200" y="2362200"/>
            <a:ext cx="1332230" cy="1332230"/>
          </a:xfrm>
          <a:custGeom>
            <a:avLst/>
            <a:gdLst/>
            <a:ahLst/>
            <a:cxnLst/>
            <a:rect l="l" t="t" r="r" b="b"/>
            <a:pathLst>
              <a:path w="1332229" h="1332229">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0066B3"/>
          </a:solidFill>
        </p:spPr>
        <p:txBody>
          <a:bodyPr wrap="square" lIns="0" tIns="0" rIns="0" bIns="0" rtlCol="0"/>
          <a:lstStyle/>
          <a:p>
            <a:endParaRPr>
              <a:latin typeface="Times New Roman" pitchFamily="18" charset="0"/>
              <a:cs typeface="Times New Roman" pitchFamily="18" charset="0"/>
            </a:endParaRPr>
          </a:p>
        </p:txBody>
      </p:sp>
      <p:sp>
        <p:nvSpPr>
          <p:cNvPr id="13" name="object 13"/>
          <p:cNvSpPr/>
          <p:nvPr/>
        </p:nvSpPr>
        <p:spPr>
          <a:xfrm>
            <a:off x="7302500" y="2349512"/>
            <a:ext cx="1357630" cy="1357630"/>
          </a:xfrm>
          <a:custGeom>
            <a:avLst/>
            <a:gdLst/>
            <a:ahLst/>
            <a:cxnLst/>
            <a:rect l="l" t="t" r="r" b="b"/>
            <a:pathLst>
              <a:path w="1357629" h="1357629">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6"/>
                </a:lnTo>
                <a:lnTo>
                  <a:pt x="6743" y="774823"/>
                </a:lnTo>
                <a:lnTo>
                  <a:pt x="14998" y="821345"/>
                </a:lnTo>
                <a:lnTo>
                  <a:pt x="26355" y="866718"/>
                </a:lnTo>
                <a:lnTo>
                  <a:pt x="40699" y="910826"/>
                </a:lnTo>
                <a:lnTo>
                  <a:pt x="57916" y="953554"/>
                </a:lnTo>
                <a:lnTo>
                  <a:pt x="77890" y="994788"/>
                </a:lnTo>
                <a:lnTo>
                  <a:pt x="100507" y="1034413"/>
                </a:lnTo>
                <a:lnTo>
                  <a:pt x="125652" y="1072314"/>
                </a:lnTo>
                <a:lnTo>
                  <a:pt x="153211" y="1108376"/>
                </a:lnTo>
                <a:lnTo>
                  <a:pt x="183067" y="1142484"/>
                </a:lnTo>
                <a:lnTo>
                  <a:pt x="215107" y="1174524"/>
                </a:lnTo>
                <a:lnTo>
                  <a:pt x="249215" y="1204380"/>
                </a:lnTo>
                <a:lnTo>
                  <a:pt x="285277" y="1231938"/>
                </a:lnTo>
                <a:lnTo>
                  <a:pt x="323178" y="1257084"/>
                </a:lnTo>
                <a:lnTo>
                  <a:pt x="362803" y="1279701"/>
                </a:lnTo>
                <a:lnTo>
                  <a:pt x="404037" y="1299675"/>
                </a:lnTo>
                <a:lnTo>
                  <a:pt x="446765" y="1316892"/>
                </a:lnTo>
                <a:lnTo>
                  <a:pt x="490873" y="1331236"/>
                </a:lnTo>
                <a:lnTo>
                  <a:pt x="536245" y="1342593"/>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400"/>
                </a:lnTo>
                <a:lnTo>
                  <a:pt x="862936" y="25400"/>
                </a:lnTo>
                <a:lnTo>
                  <a:pt x="821358" y="14994"/>
                </a:lnTo>
                <a:lnTo>
                  <a:pt x="774836" y="6740"/>
                </a:lnTo>
                <a:lnTo>
                  <a:pt x="727279" y="1704"/>
                </a:lnTo>
                <a:lnTo>
                  <a:pt x="678802" y="0"/>
                </a:lnTo>
                <a:close/>
              </a:path>
              <a:path w="1357629" h="1357629">
                <a:moveTo>
                  <a:pt x="862936" y="25400"/>
                </a:moveTo>
                <a:lnTo>
                  <a:pt x="678802" y="25400"/>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3"/>
                </a:lnTo>
                <a:lnTo>
                  <a:pt x="866731" y="1331236"/>
                </a:lnTo>
                <a:lnTo>
                  <a:pt x="910838" y="1316892"/>
                </a:lnTo>
                <a:lnTo>
                  <a:pt x="953567" y="1299675"/>
                </a:lnTo>
                <a:lnTo>
                  <a:pt x="994801" y="1279701"/>
                </a:lnTo>
                <a:lnTo>
                  <a:pt x="1034426" y="1257084"/>
                </a:lnTo>
                <a:lnTo>
                  <a:pt x="1072326" y="1231938"/>
                </a:lnTo>
                <a:lnTo>
                  <a:pt x="1108388" y="1204380"/>
                </a:lnTo>
                <a:lnTo>
                  <a:pt x="1142497" y="1174524"/>
                </a:lnTo>
                <a:lnTo>
                  <a:pt x="1174537" y="1142484"/>
                </a:lnTo>
                <a:lnTo>
                  <a:pt x="1204393" y="1108376"/>
                </a:lnTo>
                <a:lnTo>
                  <a:pt x="1231951" y="1072314"/>
                </a:lnTo>
                <a:lnTo>
                  <a:pt x="1257096" y="1034413"/>
                </a:lnTo>
                <a:lnTo>
                  <a:pt x="1279713" y="994788"/>
                </a:lnTo>
                <a:lnTo>
                  <a:pt x="1299688" y="953554"/>
                </a:lnTo>
                <a:lnTo>
                  <a:pt x="1316905" y="910826"/>
                </a:lnTo>
                <a:lnTo>
                  <a:pt x="1331249" y="866718"/>
                </a:lnTo>
                <a:lnTo>
                  <a:pt x="1342606" y="821345"/>
                </a:lnTo>
                <a:lnTo>
                  <a:pt x="1350860" y="774823"/>
                </a:lnTo>
                <a:lnTo>
                  <a:pt x="1355898" y="727266"/>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400"/>
                </a:lnTo>
                <a:close/>
              </a:path>
            </a:pathLst>
          </a:custGeom>
          <a:solidFill>
            <a:srgbClr val="FFFFFF"/>
          </a:solidFill>
        </p:spPr>
        <p:txBody>
          <a:bodyPr wrap="square" lIns="0" tIns="0" rIns="0" bIns="0" rtlCol="0"/>
          <a:lstStyle/>
          <a:p>
            <a:endParaRPr>
              <a:latin typeface="Times New Roman" pitchFamily="18" charset="0"/>
              <a:cs typeface="Times New Roman" pitchFamily="18" charset="0"/>
            </a:endParaRPr>
          </a:p>
        </p:txBody>
      </p:sp>
      <p:sp>
        <p:nvSpPr>
          <p:cNvPr id="14" name="object 14"/>
          <p:cNvSpPr/>
          <p:nvPr/>
        </p:nvSpPr>
        <p:spPr>
          <a:xfrm>
            <a:off x="7289669" y="666813"/>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endParaRPr>
              <a:latin typeface="Times New Roman" pitchFamily="18" charset="0"/>
              <a:cs typeface="Times New Roman" pitchFamily="18" charset="0"/>
            </a:endParaRPr>
          </a:p>
        </p:txBody>
      </p:sp>
      <p:sp>
        <p:nvSpPr>
          <p:cNvPr id="15" name="object 15"/>
          <p:cNvSpPr/>
          <p:nvPr/>
        </p:nvSpPr>
        <p:spPr>
          <a:xfrm>
            <a:off x="7276969" y="654126"/>
            <a:ext cx="1357630" cy="1357630"/>
          </a:xfrm>
          <a:custGeom>
            <a:avLst/>
            <a:gdLst/>
            <a:ahLst/>
            <a:cxnLst/>
            <a:rect l="l" t="t" r="r" b="b"/>
            <a:pathLst>
              <a:path w="1357629" h="1357630">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6"/>
                </a:lnTo>
                <a:lnTo>
                  <a:pt x="6743" y="774823"/>
                </a:lnTo>
                <a:lnTo>
                  <a:pt x="14998" y="821345"/>
                </a:lnTo>
                <a:lnTo>
                  <a:pt x="26355" y="866718"/>
                </a:lnTo>
                <a:lnTo>
                  <a:pt x="40699" y="910826"/>
                </a:lnTo>
                <a:lnTo>
                  <a:pt x="57916" y="953554"/>
                </a:lnTo>
                <a:lnTo>
                  <a:pt x="77890" y="994788"/>
                </a:lnTo>
                <a:lnTo>
                  <a:pt x="100507" y="1034413"/>
                </a:lnTo>
                <a:lnTo>
                  <a:pt x="125652" y="1072314"/>
                </a:lnTo>
                <a:lnTo>
                  <a:pt x="153211" y="1108376"/>
                </a:lnTo>
                <a:lnTo>
                  <a:pt x="183067" y="1142484"/>
                </a:lnTo>
                <a:lnTo>
                  <a:pt x="215107" y="1174524"/>
                </a:lnTo>
                <a:lnTo>
                  <a:pt x="249215" y="1204380"/>
                </a:lnTo>
                <a:lnTo>
                  <a:pt x="285277" y="1231938"/>
                </a:lnTo>
                <a:lnTo>
                  <a:pt x="323178" y="1257084"/>
                </a:lnTo>
                <a:lnTo>
                  <a:pt x="362803" y="1279701"/>
                </a:lnTo>
                <a:lnTo>
                  <a:pt x="404037" y="1299675"/>
                </a:lnTo>
                <a:lnTo>
                  <a:pt x="446765" y="1316892"/>
                </a:lnTo>
                <a:lnTo>
                  <a:pt x="490873" y="1331236"/>
                </a:lnTo>
                <a:lnTo>
                  <a:pt x="536245" y="1342593"/>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1"/>
                </a:lnTo>
                <a:lnTo>
                  <a:pt x="76744" y="424459"/>
                </a:lnTo>
                <a:lnTo>
                  <a:pt x="98326" y="378522"/>
                </a:lnTo>
                <a:lnTo>
                  <a:pt x="123287" y="334617"/>
                </a:lnTo>
                <a:lnTo>
                  <a:pt x="151461" y="292911"/>
                </a:lnTo>
                <a:lnTo>
                  <a:pt x="182680" y="253571"/>
                </a:lnTo>
                <a:lnTo>
                  <a:pt x="216776" y="216763"/>
                </a:lnTo>
                <a:lnTo>
                  <a:pt x="253584" y="182670"/>
                </a:lnTo>
                <a:lnTo>
                  <a:pt x="292924" y="151453"/>
                </a:lnTo>
                <a:lnTo>
                  <a:pt x="334630" y="123280"/>
                </a:lnTo>
                <a:lnTo>
                  <a:pt x="378535" y="98318"/>
                </a:lnTo>
                <a:lnTo>
                  <a:pt x="424472" y="76736"/>
                </a:lnTo>
                <a:lnTo>
                  <a:pt x="472274" y="58701"/>
                </a:lnTo>
                <a:lnTo>
                  <a:pt x="521775" y="44380"/>
                </a:lnTo>
                <a:lnTo>
                  <a:pt x="572807" y="33943"/>
                </a:lnTo>
                <a:lnTo>
                  <a:pt x="625205" y="27556"/>
                </a:lnTo>
                <a:lnTo>
                  <a:pt x="678802" y="25387"/>
                </a:lnTo>
                <a:lnTo>
                  <a:pt x="862885" y="25387"/>
                </a:lnTo>
                <a:lnTo>
                  <a:pt x="821358" y="14994"/>
                </a:lnTo>
                <a:lnTo>
                  <a:pt x="774836" y="6740"/>
                </a:lnTo>
                <a:lnTo>
                  <a:pt x="727279" y="1704"/>
                </a:lnTo>
                <a:lnTo>
                  <a:pt x="678802" y="0"/>
                </a:lnTo>
                <a:close/>
              </a:path>
              <a:path w="1357629" h="1357630">
                <a:moveTo>
                  <a:pt x="862885" y="25387"/>
                </a:moveTo>
                <a:lnTo>
                  <a:pt x="678802" y="25387"/>
                </a:lnTo>
                <a:lnTo>
                  <a:pt x="732398" y="27556"/>
                </a:lnTo>
                <a:lnTo>
                  <a:pt x="784796" y="33943"/>
                </a:lnTo>
                <a:lnTo>
                  <a:pt x="835829" y="44380"/>
                </a:lnTo>
                <a:lnTo>
                  <a:pt x="885330" y="58701"/>
                </a:lnTo>
                <a:lnTo>
                  <a:pt x="933132" y="76736"/>
                </a:lnTo>
                <a:lnTo>
                  <a:pt x="979069" y="98318"/>
                </a:lnTo>
                <a:lnTo>
                  <a:pt x="1022974" y="123280"/>
                </a:lnTo>
                <a:lnTo>
                  <a:pt x="1064679" y="151453"/>
                </a:lnTo>
                <a:lnTo>
                  <a:pt x="1104020" y="182670"/>
                </a:lnTo>
                <a:lnTo>
                  <a:pt x="1140828" y="216763"/>
                </a:lnTo>
                <a:lnTo>
                  <a:pt x="1174924" y="253571"/>
                </a:lnTo>
                <a:lnTo>
                  <a:pt x="1206142" y="292911"/>
                </a:lnTo>
                <a:lnTo>
                  <a:pt x="1234316" y="334617"/>
                </a:lnTo>
                <a:lnTo>
                  <a:pt x="1259278" y="378522"/>
                </a:lnTo>
                <a:lnTo>
                  <a:pt x="1280860" y="424459"/>
                </a:lnTo>
                <a:lnTo>
                  <a:pt x="1298894" y="472261"/>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3"/>
                </a:lnTo>
                <a:lnTo>
                  <a:pt x="866731" y="1331236"/>
                </a:lnTo>
                <a:lnTo>
                  <a:pt x="910838" y="1316892"/>
                </a:lnTo>
                <a:lnTo>
                  <a:pt x="953567" y="1299675"/>
                </a:lnTo>
                <a:lnTo>
                  <a:pt x="994801" y="1279701"/>
                </a:lnTo>
                <a:lnTo>
                  <a:pt x="1034426" y="1257084"/>
                </a:lnTo>
                <a:lnTo>
                  <a:pt x="1072326" y="1231938"/>
                </a:lnTo>
                <a:lnTo>
                  <a:pt x="1108388" y="1204380"/>
                </a:lnTo>
                <a:lnTo>
                  <a:pt x="1142497" y="1174524"/>
                </a:lnTo>
                <a:lnTo>
                  <a:pt x="1174537" y="1142484"/>
                </a:lnTo>
                <a:lnTo>
                  <a:pt x="1204393" y="1108376"/>
                </a:lnTo>
                <a:lnTo>
                  <a:pt x="1231951" y="1072314"/>
                </a:lnTo>
                <a:lnTo>
                  <a:pt x="1257096" y="1034413"/>
                </a:lnTo>
                <a:lnTo>
                  <a:pt x="1279713" y="994788"/>
                </a:lnTo>
                <a:lnTo>
                  <a:pt x="1299688" y="953554"/>
                </a:lnTo>
                <a:lnTo>
                  <a:pt x="1316905" y="910826"/>
                </a:lnTo>
                <a:lnTo>
                  <a:pt x="1331249" y="866718"/>
                </a:lnTo>
                <a:lnTo>
                  <a:pt x="1342606" y="821345"/>
                </a:lnTo>
                <a:lnTo>
                  <a:pt x="1350860" y="774823"/>
                </a:lnTo>
                <a:lnTo>
                  <a:pt x="1355898" y="727266"/>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885" y="25387"/>
                </a:lnTo>
                <a:close/>
              </a:path>
            </a:pathLst>
          </a:custGeom>
          <a:solidFill>
            <a:srgbClr val="FFFFFF"/>
          </a:solidFill>
        </p:spPr>
        <p:txBody>
          <a:bodyPr wrap="square" lIns="0" tIns="0" rIns="0" bIns="0" rtlCol="0"/>
          <a:lstStyle/>
          <a:p>
            <a:endParaRPr>
              <a:latin typeface="Times New Roman" pitchFamily="18" charset="0"/>
              <a:cs typeface="Times New Roman" pitchFamily="18" charset="0"/>
            </a:endParaRPr>
          </a:p>
        </p:txBody>
      </p:sp>
      <p:sp>
        <p:nvSpPr>
          <p:cNvPr id="16" name="object 16"/>
          <p:cNvSpPr txBox="1"/>
          <p:nvPr/>
        </p:nvSpPr>
        <p:spPr>
          <a:xfrm>
            <a:off x="7188331" y="3814125"/>
            <a:ext cx="1524000" cy="536044"/>
          </a:xfrm>
          <a:prstGeom prst="rect">
            <a:avLst/>
          </a:prstGeom>
        </p:spPr>
        <p:txBody>
          <a:bodyPr vert="horz" wrap="square" lIns="0" tIns="12700" rIns="0" bIns="0" rtlCol="0">
            <a:spAutoFit/>
          </a:bodyPr>
          <a:lstStyle/>
          <a:p>
            <a:pPr marL="141605" marR="5080" indent="-129539" algn="ctr">
              <a:lnSpc>
                <a:spcPct val="100000"/>
              </a:lnSpc>
              <a:spcBef>
                <a:spcPts val="100"/>
              </a:spcBef>
            </a:pPr>
            <a:r>
              <a:rPr lang="ru-RU" sz="1700" b="1" spc="10" dirty="0" smtClean="0">
                <a:solidFill>
                  <a:srgbClr val="0066B3"/>
                </a:solidFill>
                <a:latin typeface="Times New Roman" pitchFamily="18" charset="0"/>
                <a:cs typeface="Times New Roman" pitchFamily="18" charset="0"/>
              </a:rPr>
              <a:t>Площадь территории</a:t>
            </a:r>
            <a:endParaRPr sz="1700" dirty="0">
              <a:latin typeface="Times New Roman" pitchFamily="18" charset="0"/>
              <a:cs typeface="Times New Roman" pitchFamily="18" charset="0"/>
            </a:endParaRPr>
          </a:p>
        </p:txBody>
      </p:sp>
      <p:sp>
        <p:nvSpPr>
          <p:cNvPr id="17" name="object 17"/>
          <p:cNvSpPr txBox="1"/>
          <p:nvPr/>
        </p:nvSpPr>
        <p:spPr>
          <a:xfrm>
            <a:off x="7391400" y="2667000"/>
            <a:ext cx="1219199" cy="386644"/>
          </a:xfrm>
          <a:prstGeom prst="rect">
            <a:avLst/>
          </a:prstGeom>
        </p:spPr>
        <p:txBody>
          <a:bodyPr vert="horz" wrap="square" lIns="0" tIns="17145" rIns="0" bIns="0" rtlCol="0">
            <a:spAutoFit/>
          </a:bodyPr>
          <a:lstStyle/>
          <a:p>
            <a:pPr marL="12700" algn="ctr">
              <a:lnSpc>
                <a:spcPct val="100000"/>
              </a:lnSpc>
              <a:spcBef>
                <a:spcPts val="135"/>
              </a:spcBef>
            </a:pPr>
            <a:r>
              <a:rPr lang="ru-RU" sz="2400" b="1" spc="450" dirty="0" smtClean="0">
                <a:solidFill>
                  <a:srgbClr val="FFFFFF"/>
                </a:solidFill>
                <a:latin typeface="Times New Roman" pitchFamily="18" charset="0"/>
                <a:cs typeface="Times New Roman" pitchFamily="18" charset="0"/>
              </a:rPr>
              <a:t>308,5</a:t>
            </a:r>
            <a:endParaRPr sz="2400" dirty="0">
              <a:latin typeface="Times New Roman" pitchFamily="18" charset="0"/>
              <a:cs typeface="Times New Roman" pitchFamily="18" charset="0"/>
            </a:endParaRPr>
          </a:p>
        </p:txBody>
      </p:sp>
      <p:sp>
        <p:nvSpPr>
          <p:cNvPr id="18" name="object 18"/>
          <p:cNvSpPr txBox="1"/>
          <p:nvPr/>
        </p:nvSpPr>
        <p:spPr>
          <a:xfrm>
            <a:off x="7467600" y="3048000"/>
            <a:ext cx="953135" cy="197490"/>
          </a:xfrm>
          <a:prstGeom prst="rect">
            <a:avLst/>
          </a:prstGeom>
        </p:spPr>
        <p:txBody>
          <a:bodyPr vert="horz" wrap="square" lIns="0" tIns="12700" rIns="0" bIns="0" rtlCol="0">
            <a:spAutoFit/>
          </a:bodyPr>
          <a:lstStyle/>
          <a:p>
            <a:pPr marL="12700" algn="ctr">
              <a:lnSpc>
                <a:spcPct val="100000"/>
              </a:lnSpc>
              <a:spcBef>
                <a:spcPts val="100"/>
              </a:spcBef>
            </a:pPr>
            <a:r>
              <a:rPr lang="ru-RU" sz="1200" spc="5" dirty="0" smtClean="0">
                <a:solidFill>
                  <a:srgbClr val="FFFFFF"/>
                </a:solidFill>
                <a:latin typeface="Times New Roman" pitchFamily="18" charset="0"/>
                <a:cs typeface="Times New Roman" pitchFamily="18" charset="0"/>
              </a:rPr>
              <a:t>кв. км</a:t>
            </a:r>
            <a:endParaRPr sz="1200" dirty="0">
              <a:latin typeface="Times New Roman" pitchFamily="18" charset="0"/>
              <a:cs typeface="Times New Roman" pitchFamily="18" charset="0"/>
            </a:endParaRPr>
          </a:p>
        </p:txBody>
      </p:sp>
      <p:sp>
        <p:nvSpPr>
          <p:cNvPr id="19" name="object 19"/>
          <p:cNvSpPr txBox="1"/>
          <p:nvPr/>
        </p:nvSpPr>
        <p:spPr>
          <a:xfrm>
            <a:off x="7391400" y="838200"/>
            <a:ext cx="1143000" cy="386644"/>
          </a:xfrm>
          <a:prstGeom prst="rect">
            <a:avLst/>
          </a:prstGeom>
        </p:spPr>
        <p:txBody>
          <a:bodyPr vert="horz" wrap="square" lIns="0" tIns="17145" rIns="0" bIns="0" rtlCol="0">
            <a:spAutoFit/>
          </a:bodyPr>
          <a:lstStyle/>
          <a:p>
            <a:pPr marL="12700" algn="ctr">
              <a:lnSpc>
                <a:spcPct val="100000"/>
              </a:lnSpc>
              <a:spcBef>
                <a:spcPts val="135"/>
              </a:spcBef>
            </a:pPr>
            <a:r>
              <a:rPr sz="2400" b="1" spc="450" smtClean="0">
                <a:solidFill>
                  <a:srgbClr val="FFFFFF"/>
                </a:solidFill>
                <a:latin typeface="Times New Roman" pitchFamily="18" charset="0"/>
                <a:cs typeface="Times New Roman" pitchFamily="18" charset="0"/>
              </a:rPr>
              <a:t>1</a:t>
            </a:r>
            <a:r>
              <a:rPr lang="ru-RU" sz="2400" b="1" spc="450" dirty="0" smtClean="0">
                <a:solidFill>
                  <a:srgbClr val="FFFFFF"/>
                </a:solidFill>
                <a:latin typeface="Times New Roman" pitchFamily="18" charset="0"/>
                <a:cs typeface="Times New Roman" pitchFamily="18" charset="0"/>
              </a:rPr>
              <a:t>3</a:t>
            </a:r>
            <a:r>
              <a:rPr lang="ru-RU" sz="2400" b="1" spc="40" dirty="0" smtClean="0">
                <a:solidFill>
                  <a:srgbClr val="FFFFFF"/>
                </a:solidFill>
                <a:latin typeface="Times New Roman" pitchFamily="18" charset="0"/>
                <a:cs typeface="Times New Roman" pitchFamily="18" charset="0"/>
              </a:rPr>
              <a:t>024</a:t>
            </a:r>
            <a:endParaRPr sz="2400" dirty="0">
              <a:latin typeface="Times New Roman" pitchFamily="18" charset="0"/>
              <a:cs typeface="Times New Roman" pitchFamily="18" charset="0"/>
            </a:endParaRPr>
          </a:p>
        </p:txBody>
      </p:sp>
      <p:sp>
        <p:nvSpPr>
          <p:cNvPr id="20" name="object 20"/>
          <p:cNvSpPr txBox="1"/>
          <p:nvPr/>
        </p:nvSpPr>
        <p:spPr>
          <a:xfrm>
            <a:off x="7428855" y="1339317"/>
            <a:ext cx="953135" cy="197490"/>
          </a:xfrm>
          <a:prstGeom prst="rect">
            <a:avLst/>
          </a:prstGeom>
        </p:spPr>
        <p:txBody>
          <a:bodyPr vert="horz" wrap="square" lIns="0" tIns="12700" rIns="0" bIns="0" rtlCol="0">
            <a:spAutoFit/>
          </a:bodyPr>
          <a:lstStyle/>
          <a:p>
            <a:pPr marL="12700" algn="ctr">
              <a:lnSpc>
                <a:spcPct val="100000"/>
              </a:lnSpc>
              <a:spcBef>
                <a:spcPts val="100"/>
              </a:spcBef>
            </a:pPr>
            <a:r>
              <a:rPr sz="1200" spc="15" smtClean="0">
                <a:solidFill>
                  <a:srgbClr val="FFFFFF"/>
                </a:solidFill>
                <a:latin typeface="Times New Roman" pitchFamily="18" charset="0"/>
                <a:cs typeface="Times New Roman" pitchFamily="18" charset="0"/>
              </a:rPr>
              <a:t>человек</a:t>
            </a:r>
            <a:endParaRPr sz="1200" dirty="0">
              <a:latin typeface="Times New Roman" pitchFamily="18" charset="0"/>
              <a:cs typeface="Times New Roman" pitchFamily="18" charset="0"/>
            </a:endParaRPr>
          </a:p>
        </p:txBody>
      </p:sp>
      <p:sp>
        <p:nvSpPr>
          <p:cNvPr id="21" name="object 21"/>
          <p:cNvSpPr txBox="1"/>
          <p:nvPr/>
        </p:nvSpPr>
        <p:spPr>
          <a:xfrm>
            <a:off x="524863" y="629425"/>
            <a:ext cx="4732937" cy="397545"/>
          </a:xfrm>
          <a:prstGeom prst="rect">
            <a:avLst/>
          </a:prstGeom>
        </p:spPr>
        <p:txBody>
          <a:bodyPr vert="horz" wrap="square" lIns="0" tIns="12700" rIns="0" bIns="0" rtlCol="0">
            <a:spAutoFit/>
          </a:bodyPr>
          <a:lstStyle/>
          <a:p>
            <a:pPr marL="12700">
              <a:lnSpc>
                <a:spcPct val="100000"/>
              </a:lnSpc>
              <a:spcBef>
                <a:spcPts val="100"/>
              </a:spcBef>
            </a:pPr>
            <a:r>
              <a:rPr sz="2500" b="1" spc="65" dirty="0">
                <a:solidFill>
                  <a:srgbClr val="FFFFFF"/>
                </a:solidFill>
                <a:latin typeface="Times New Roman" pitchFamily="18" charset="0"/>
                <a:cs typeface="Times New Roman" pitchFamily="18" charset="0"/>
              </a:rPr>
              <a:t>Общие</a:t>
            </a:r>
            <a:r>
              <a:rPr sz="2500" b="1" spc="-25" dirty="0">
                <a:solidFill>
                  <a:srgbClr val="FFFFFF"/>
                </a:solidFill>
                <a:latin typeface="Times New Roman" pitchFamily="18" charset="0"/>
                <a:cs typeface="Times New Roman" pitchFamily="18" charset="0"/>
              </a:rPr>
              <a:t> </a:t>
            </a:r>
            <a:r>
              <a:rPr sz="2500" b="1" spc="-50" dirty="0" smtClean="0">
                <a:solidFill>
                  <a:srgbClr val="FFFFFF"/>
                </a:solidFill>
                <a:latin typeface="Times New Roman" pitchFamily="18" charset="0"/>
                <a:cs typeface="Times New Roman" pitchFamily="18" charset="0"/>
              </a:rPr>
              <a:t>сведения</a:t>
            </a:r>
            <a:r>
              <a:rPr lang="ru-RU" sz="2500" b="1" spc="-50" dirty="0" smtClean="0">
                <a:solidFill>
                  <a:srgbClr val="FFFFFF"/>
                </a:solidFill>
                <a:latin typeface="Times New Roman" pitchFamily="18" charset="0"/>
                <a:cs typeface="Times New Roman" pitchFamily="18" charset="0"/>
              </a:rPr>
              <a:t> о районе</a:t>
            </a:r>
            <a:endParaRPr sz="2500" dirty="0">
              <a:latin typeface="Times New Roman" pitchFamily="18" charset="0"/>
              <a:cs typeface="Times New Roman" pitchFamily="18" charset="0"/>
            </a:endParaRPr>
          </a:p>
        </p:txBody>
      </p:sp>
      <p:sp>
        <p:nvSpPr>
          <p:cNvPr id="25" name="object 25"/>
          <p:cNvSpPr txBox="1"/>
          <p:nvPr/>
        </p:nvSpPr>
        <p:spPr>
          <a:xfrm>
            <a:off x="3962400" y="1066800"/>
            <a:ext cx="2438400" cy="274434"/>
          </a:xfrm>
          <a:prstGeom prst="rect">
            <a:avLst/>
          </a:prstGeom>
        </p:spPr>
        <p:txBody>
          <a:bodyPr vert="horz" wrap="square" lIns="0" tIns="12700" rIns="0" bIns="0" rtlCol="0">
            <a:spAutoFit/>
          </a:bodyPr>
          <a:lstStyle/>
          <a:p>
            <a:pPr marL="111125" marR="5080" indent="-99060" algn="ctr">
              <a:lnSpc>
                <a:spcPct val="100000"/>
              </a:lnSpc>
              <a:spcBef>
                <a:spcPts val="100"/>
              </a:spcBef>
            </a:pPr>
            <a:r>
              <a:rPr sz="1700" b="1" spc="25" dirty="0">
                <a:solidFill>
                  <a:srgbClr val="0066B3"/>
                </a:solidFill>
                <a:latin typeface="Times New Roman" pitchFamily="18" charset="0"/>
                <a:cs typeface="Times New Roman" pitchFamily="18" charset="0"/>
              </a:rPr>
              <a:t>Структура</a:t>
            </a:r>
            <a:r>
              <a:rPr sz="1700" b="1" spc="-55" dirty="0">
                <a:solidFill>
                  <a:srgbClr val="0066B3"/>
                </a:solidFill>
                <a:latin typeface="Times New Roman" pitchFamily="18" charset="0"/>
                <a:cs typeface="Times New Roman" pitchFamily="18" charset="0"/>
              </a:rPr>
              <a:t> </a:t>
            </a:r>
            <a:r>
              <a:rPr sz="1700" b="1" spc="10" dirty="0" smtClean="0">
                <a:solidFill>
                  <a:srgbClr val="0066B3"/>
                </a:solidFill>
                <a:latin typeface="Times New Roman" pitchFamily="18" charset="0"/>
                <a:cs typeface="Times New Roman" pitchFamily="18" charset="0"/>
              </a:rPr>
              <a:t>земель</a:t>
            </a:r>
            <a:endParaRPr sz="1700" dirty="0">
              <a:latin typeface="Times New Roman" pitchFamily="18" charset="0"/>
              <a:cs typeface="Times New Roman" pitchFamily="18" charset="0"/>
            </a:endParaRPr>
          </a:p>
        </p:txBody>
      </p:sp>
      <p:sp>
        <p:nvSpPr>
          <p:cNvPr id="31" name="object 31"/>
          <p:cNvSpPr txBox="1"/>
          <p:nvPr/>
        </p:nvSpPr>
        <p:spPr>
          <a:xfrm>
            <a:off x="6096000" y="4191000"/>
            <a:ext cx="1082675" cy="256480"/>
          </a:xfrm>
          <a:prstGeom prst="rect">
            <a:avLst/>
          </a:prstGeom>
        </p:spPr>
        <p:txBody>
          <a:bodyPr vert="horz" wrap="square" lIns="0" tIns="12700" rIns="0" bIns="0" rtlCol="0">
            <a:spAutoFit/>
          </a:bodyPr>
          <a:lstStyle/>
          <a:p>
            <a:pPr algn="ctr">
              <a:lnSpc>
                <a:spcPts val="1925"/>
              </a:lnSpc>
              <a:spcBef>
                <a:spcPts val="100"/>
              </a:spcBef>
            </a:pPr>
            <a:r>
              <a:rPr sz="1700" spc="5">
                <a:solidFill>
                  <a:srgbClr val="FFFFFF"/>
                </a:solidFill>
                <a:latin typeface="Times New Roman" pitchFamily="18" charset="0"/>
                <a:cs typeface="Times New Roman" pitchFamily="18" charset="0"/>
              </a:rPr>
              <a:t>С/х</a:t>
            </a:r>
            <a:r>
              <a:rPr sz="1700" spc="-55">
                <a:solidFill>
                  <a:srgbClr val="FFFFFF"/>
                </a:solidFill>
                <a:latin typeface="Times New Roman" pitchFamily="18" charset="0"/>
                <a:cs typeface="Times New Roman" pitchFamily="18" charset="0"/>
              </a:rPr>
              <a:t> </a:t>
            </a:r>
            <a:r>
              <a:rPr sz="1700" spc="5" smtClean="0">
                <a:solidFill>
                  <a:srgbClr val="FFFFFF"/>
                </a:solidFill>
                <a:latin typeface="Times New Roman" pitchFamily="18" charset="0"/>
                <a:cs typeface="Times New Roman" pitchFamily="18" charset="0"/>
              </a:rPr>
              <a:t>угодья</a:t>
            </a:r>
            <a:endParaRPr sz="1700">
              <a:latin typeface="Times New Roman" pitchFamily="18" charset="0"/>
              <a:cs typeface="Times New Roman" pitchFamily="18" charset="0"/>
            </a:endParaRPr>
          </a:p>
        </p:txBody>
      </p:sp>
      <p:sp>
        <p:nvSpPr>
          <p:cNvPr id="32" name="object 32"/>
          <p:cNvSpPr txBox="1"/>
          <p:nvPr/>
        </p:nvSpPr>
        <p:spPr>
          <a:xfrm>
            <a:off x="6248400" y="1143000"/>
            <a:ext cx="799465" cy="777875"/>
          </a:xfrm>
          <a:prstGeom prst="rect">
            <a:avLst/>
          </a:prstGeom>
        </p:spPr>
        <p:txBody>
          <a:bodyPr vert="horz" wrap="square" lIns="0" tIns="12700" rIns="0" bIns="0" rtlCol="0">
            <a:spAutoFit/>
          </a:bodyPr>
          <a:lstStyle/>
          <a:p>
            <a:pPr marL="55880">
              <a:lnSpc>
                <a:spcPts val="1760"/>
              </a:lnSpc>
              <a:spcBef>
                <a:spcPts val="100"/>
              </a:spcBef>
            </a:pPr>
            <a:r>
              <a:rPr sz="1700" spc="20" dirty="0">
                <a:solidFill>
                  <a:srgbClr val="FFFFFF"/>
                </a:solidFill>
                <a:latin typeface="Times New Roman" pitchFamily="18" charset="0"/>
                <a:cs typeface="Times New Roman" pitchFamily="18" charset="0"/>
              </a:rPr>
              <a:t>Леса</a:t>
            </a:r>
            <a:endParaRPr sz="1700" dirty="0">
              <a:latin typeface="Times New Roman" pitchFamily="18" charset="0"/>
              <a:cs typeface="Times New Roman" pitchFamily="18" charset="0"/>
            </a:endParaRPr>
          </a:p>
          <a:p>
            <a:pPr marL="12700">
              <a:lnSpc>
                <a:spcPts val="4160"/>
              </a:lnSpc>
            </a:pPr>
            <a:r>
              <a:rPr sz="3700" b="1" spc="20" dirty="0">
                <a:solidFill>
                  <a:srgbClr val="FFFFFF"/>
                </a:solidFill>
                <a:latin typeface="Times New Roman" pitchFamily="18" charset="0"/>
                <a:cs typeface="Times New Roman" pitchFamily="18" charset="0"/>
              </a:rPr>
              <a:t>33</a:t>
            </a:r>
            <a:r>
              <a:rPr sz="3225" b="1" spc="30" baseline="32299" dirty="0">
                <a:solidFill>
                  <a:srgbClr val="FFFFFF"/>
                </a:solidFill>
                <a:latin typeface="Times New Roman" pitchFamily="18" charset="0"/>
                <a:cs typeface="Times New Roman" pitchFamily="18" charset="0"/>
              </a:rPr>
              <a:t>%</a:t>
            </a:r>
            <a:endParaRPr sz="3225" baseline="32299" dirty="0">
              <a:latin typeface="Times New Roman" pitchFamily="18" charset="0"/>
              <a:cs typeface="Times New Roman" pitchFamily="18" charset="0"/>
            </a:endParaRPr>
          </a:p>
        </p:txBody>
      </p:sp>
      <p:sp>
        <p:nvSpPr>
          <p:cNvPr id="37" name="object 37"/>
          <p:cNvSpPr/>
          <p:nvPr/>
        </p:nvSpPr>
        <p:spPr>
          <a:xfrm>
            <a:off x="7743765" y="3637188"/>
            <a:ext cx="475068" cy="69913"/>
          </a:xfrm>
          <a:prstGeom prst="rect">
            <a:avLst/>
          </a:prstGeom>
          <a:blipFill>
            <a:blip r:embed="rId2" cstate="print"/>
            <a:stretch>
              <a:fillRect/>
            </a:stretch>
          </a:blipFill>
        </p:spPr>
        <p:txBody>
          <a:bodyPr wrap="square" lIns="0" tIns="0" rIns="0" bIns="0" rtlCol="0"/>
          <a:lstStyle/>
          <a:p>
            <a:endParaRPr>
              <a:latin typeface="Times New Roman" pitchFamily="18" charset="0"/>
              <a:cs typeface="Times New Roman" pitchFamily="18" charset="0"/>
            </a:endParaRPr>
          </a:p>
        </p:txBody>
      </p:sp>
      <p:sp>
        <p:nvSpPr>
          <p:cNvPr id="38" name="object 38"/>
          <p:cNvSpPr/>
          <p:nvPr/>
        </p:nvSpPr>
        <p:spPr>
          <a:xfrm>
            <a:off x="7718234" y="1587144"/>
            <a:ext cx="475068" cy="588962"/>
          </a:xfrm>
          <a:prstGeom prst="rect">
            <a:avLst/>
          </a:prstGeom>
          <a:blipFill>
            <a:blip r:embed="rId3" cstate="print"/>
            <a:stretch>
              <a:fillRect/>
            </a:stretch>
          </a:blipFill>
        </p:spPr>
        <p:txBody>
          <a:bodyPr wrap="square" lIns="0" tIns="0" rIns="0" bIns="0" rtlCol="0"/>
          <a:lstStyle/>
          <a:p>
            <a:endParaRPr>
              <a:latin typeface="Times New Roman" pitchFamily="18" charset="0"/>
              <a:cs typeface="Times New Roman" pitchFamily="18" charset="0"/>
            </a:endParaRPr>
          </a:p>
        </p:txBody>
      </p:sp>
      <p:sp>
        <p:nvSpPr>
          <p:cNvPr id="39" name="object 39"/>
          <p:cNvSpPr/>
          <p:nvPr/>
        </p:nvSpPr>
        <p:spPr>
          <a:xfrm>
            <a:off x="7718234" y="1941804"/>
            <a:ext cx="475068" cy="69913"/>
          </a:xfrm>
          <a:prstGeom prst="rect">
            <a:avLst/>
          </a:prstGeom>
          <a:blipFill>
            <a:blip r:embed="rId4" cstate="print"/>
            <a:stretch>
              <a:fillRect/>
            </a:stretch>
          </a:blipFill>
        </p:spPr>
        <p:txBody>
          <a:bodyPr wrap="square" lIns="0" tIns="0" rIns="0" bIns="0" rtlCol="0"/>
          <a:lstStyle/>
          <a:p>
            <a:endParaRPr>
              <a:latin typeface="Times New Roman" pitchFamily="18" charset="0"/>
              <a:cs typeface="Times New Roman" pitchFamily="18" charset="0"/>
            </a:endParaRPr>
          </a:p>
        </p:txBody>
      </p:sp>
      <p:sp>
        <p:nvSpPr>
          <p:cNvPr id="40" name="object 40"/>
          <p:cNvSpPr/>
          <p:nvPr/>
        </p:nvSpPr>
        <p:spPr>
          <a:xfrm>
            <a:off x="7302500" y="2349512"/>
            <a:ext cx="1357630" cy="1357630"/>
          </a:xfrm>
          <a:custGeom>
            <a:avLst/>
            <a:gdLst/>
            <a:ahLst/>
            <a:cxnLst/>
            <a:rect l="l" t="t" r="r" b="b"/>
            <a:pathLst>
              <a:path w="1357629" h="1357629">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8"/>
                </a:lnTo>
                <a:lnTo>
                  <a:pt x="6743" y="774826"/>
                </a:lnTo>
                <a:lnTo>
                  <a:pt x="14998" y="821349"/>
                </a:lnTo>
                <a:lnTo>
                  <a:pt x="26355" y="866722"/>
                </a:lnTo>
                <a:lnTo>
                  <a:pt x="40699" y="910831"/>
                </a:lnTo>
                <a:lnTo>
                  <a:pt x="57916" y="953559"/>
                </a:lnTo>
                <a:lnTo>
                  <a:pt x="77890" y="994794"/>
                </a:lnTo>
                <a:lnTo>
                  <a:pt x="100507" y="1034418"/>
                </a:lnTo>
                <a:lnTo>
                  <a:pt x="125652" y="1072319"/>
                </a:lnTo>
                <a:lnTo>
                  <a:pt x="153211" y="1108381"/>
                </a:lnTo>
                <a:lnTo>
                  <a:pt x="183067" y="1142489"/>
                </a:lnTo>
                <a:lnTo>
                  <a:pt x="215107" y="1174528"/>
                </a:lnTo>
                <a:lnTo>
                  <a:pt x="249215" y="1204384"/>
                </a:lnTo>
                <a:lnTo>
                  <a:pt x="285277" y="1231942"/>
                </a:lnTo>
                <a:lnTo>
                  <a:pt x="323178" y="1257087"/>
                </a:lnTo>
                <a:lnTo>
                  <a:pt x="362803" y="1279703"/>
                </a:lnTo>
                <a:lnTo>
                  <a:pt x="404037" y="1299677"/>
                </a:lnTo>
                <a:lnTo>
                  <a:pt x="446765" y="1316893"/>
                </a:lnTo>
                <a:lnTo>
                  <a:pt x="490873" y="1331237"/>
                </a:lnTo>
                <a:lnTo>
                  <a:pt x="536245" y="1342594"/>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400"/>
                </a:lnTo>
                <a:lnTo>
                  <a:pt x="862936" y="25400"/>
                </a:lnTo>
                <a:lnTo>
                  <a:pt x="821358" y="14994"/>
                </a:lnTo>
                <a:lnTo>
                  <a:pt x="774836" y="6740"/>
                </a:lnTo>
                <a:lnTo>
                  <a:pt x="727279" y="1704"/>
                </a:lnTo>
                <a:lnTo>
                  <a:pt x="678802" y="0"/>
                </a:lnTo>
                <a:close/>
              </a:path>
              <a:path w="1357629" h="1357629">
                <a:moveTo>
                  <a:pt x="862936" y="25400"/>
                </a:moveTo>
                <a:lnTo>
                  <a:pt x="678802" y="25400"/>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4"/>
                </a:lnTo>
                <a:lnTo>
                  <a:pt x="866731" y="1331237"/>
                </a:lnTo>
                <a:lnTo>
                  <a:pt x="910838" y="1316893"/>
                </a:lnTo>
                <a:lnTo>
                  <a:pt x="953567" y="1299677"/>
                </a:lnTo>
                <a:lnTo>
                  <a:pt x="994801" y="1279703"/>
                </a:lnTo>
                <a:lnTo>
                  <a:pt x="1034426" y="1257087"/>
                </a:lnTo>
                <a:lnTo>
                  <a:pt x="1072326" y="1231942"/>
                </a:lnTo>
                <a:lnTo>
                  <a:pt x="1108388" y="1204384"/>
                </a:lnTo>
                <a:lnTo>
                  <a:pt x="1142497" y="1174528"/>
                </a:lnTo>
                <a:lnTo>
                  <a:pt x="1174537" y="1142489"/>
                </a:lnTo>
                <a:lnTo>
                  <a:pt x="1204393" y="1108381"/>
                </a:lnTo>
                <a:lnTo>
                  <a:pt x="1231951" y="1072319"/>
                </a:lnTo>
                <a:lnTo>
                  <a:pt x="1257096" y="1034418"/>
                </a:lnTo>
                <a:lnTo>
                  <a:pt x="1279713" y="994794"/>
                </a:lnTo>
                <a:lnTo>
                  <a:pt x="1299688" y="953559"/>
                </a:lnTo>
                <a:lnTo>
                  <a:pt x="1316905" y="910831"/>
                </a:lnTo>
                <a:lnTo>
                  <a:pt x="1331249" y="866722"/>
                </a:lnTo>
                <a:lnTo>
                  <a:pt x="1342606" y="821349"/>
                </a:lnTo>
                <a:lnTo>
                  <a:pt x="1350860" y="774826"/>
                </a:lnTo>
                <a:lnTo>
                  <a:pt x="1355898" y="727268"/>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400"/>
                </a:lnTo>
                <a:close/>
              </a:path>
            </a:pathLst>
          </a:custGeom>
          <a:solidFill>
            <a:srgbClr val="0066B3"/>
          </a:solidFill>
        </p:spPr>
        <p:txBody>
          <a:bodyPr wrap="square" lIns="0" tIns="0" rIns="0" bIns="0" rtlCol="0"/>
          <a:lstStyle/>
          <a:p>
            <a:endParaRPr>
              <a:latin typeface="Times New Roman" pitchFamily="18" charset="0"/>
              <a:cs typeface="Times New Roman" pitchFamily="18" charset="0"/>
            </a:endParaRPr>
          </a:p>
        </p:txBody>
      </p:sp>
      <p:sp>
        <p:nvSpPr>
          <p:cNvPr id="41" name="object 41"/>
          <p:cNvSpPr/>
          <p:nvPr/>
        </p:nvSpPr>
        <p:spPr>
          <a:xfrm>
            <a:off x="7276969" y="654124"/>
            <a:ext cx="1357630" cy="1357630"/>
          </a:xfrm>
          <a:custGeom>
            <a:avLst/>
            <a:gdLst/>
            <a:ahLst/>
            <a:cxnLst/>
            <a:rect l="l" t="t" r="r" b="b"/>
            <a:pathLst>
              <a:path w="1357629" h="1357630">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8"/>
                </a:lnTo>
                <a:lnTo>
                  <a:pt x="6743" y="774826"/>
                </a:lnTo>
                <a:lnTo>
                  <a:pt x="14998" y="821349"/>
                </a:lnTo>
                <a:lnTo>
                  <a:pt x="26355" y="866722"/>
                </a:lnTo>
                <a:lnTo>
                  <a:pt x="40699" y="910831"/>
                </a:lnTo>
                <a:lnTo>
                  <a:pt x="57916" y="953559"/>
                </a:lnTo>
                <a:lnTo>
                  <a:pt x="77890" y="994794"/>
                </a:lnTo>
                <a:lnTo>
                  <a:pt x="100507" y="1034418"/>
                </a:lnTo>
                <a:lnTo>
                  <a:pt x="125652" y="1072319"/>
                </a:lnTo>
                <a:lnTo>
                  <a:pt x="153211" y="1108381"/>
                </a:lnTo>
                <a:lnTo>
                  <a:pt x="183067" y="1142489"/>
                </a:lnTo>
                <a:lnTo>
                  <a:pt x="215107" y="1174528"/>
                </a:lnTo>
                <a:lnTo>
                  <a:pt x="249215" y="1204384"/>
                </a:lnTo>
                <a:lnTo>
                  <a:pt x="285277" y="1231942"/>
                </a:lnTo>
                <a:lnTo>
                  <a:pt x="323178" y="1257087"/>
                </a:lnTo>
                <a:lnTo>
                  <a:pt x="362803" y="1279703"/>
                </a:lnTo>
                <a:lnTo>
                  <a:pt x="404037" y="1299677"/>
                </a:lnTo>
                <a:lnTo>
                  <a:pt x="446765" y="1316893"/>
                </a:lnTo>
                <a:lnTo>
                  <a:pt x="490873" y="1331237"/>
                </a:lnTo>
                <a:lnTo>
                  <a:pt x="536245" y="1342594"/>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399"/>
                </a:lnTo>
                <a:lnTo>
                  <a:pt x="862936" y="25399"/>
                </a:lnTo>
                <a:lnTo>
                  <a:pt x="821358" y="14994"/>
                </a:lnTo>
                <a:lnTo>
                  <a:pt x="774836" y="6740"/>
                </a:lnTo>
                <a:lnTo>
                  <a:pt x="727279" y="1704"/>
                </a:lnTo>
                <a:lnTo>
                  <a:pt x="678802" y="0"/>
                </a:lnTo>
                <a:close/>
              </a:path>
              <a:path w="1357629" h="1357630">
                <a:moveTo>
                  <a:pt x="862936" y="25399"/>
                </a:moveTo>
                <a:lnTo>
                  <a:pt x="678802" y="25399"/>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4"/>
                </a:lnTo>
                <a:lnTo>
                  <a:pt x="866731" y="1331237"/>
                </a:lnTo>
                <a:lnTo>
                  <a:pt x="910838" y="1316893"/>
                </a:lnTo>
                <a:lnTo>
                  <a:pt x="953567" y="1299677"/>
                </a:lnTo>
                <a:lnTo>
                  <a:pt x="994801" y="1279703"/>
                </a:lnTo>
                <a:lnTo>
                  <a:pt x="1034426" y="1257087"/>
                </a:lnTo>
                <a:lnTo>
                  <a:pt x="1072326" y="1231942"/>
                </a:lnTo>
                <a:lnTo>
                  <a:pt x="1108388" y="1204384"/>
                </a:lnTo>
                <a:lnTo>
                  <a:pt x="1142497" y="1174528"/>
                </a:lnTo>
                <a:lnTo>
                  <a:pt x="1174537" y="1142489"/>
                </a:lnTo>
                <a:lnTo>
                  <a:pt x="1204393" y="1108381"/>
                </a:lnTo>
                <a:lnTo>
                  <a:pt x="1231951" y="1072319"/>
                </a:lnTo>
                <a:lnTo>
                  <a:pt x="1257096" y="1034418"/>
                </a:lnTo>
                <a:lnTo>
                  <a:pt x="1279713" y="994794"/>
                </a:lnTo>
                <a:lnTo>
                  <a:pt x="1299688" y="953559"/>
                </a:lnTo>
                <a:lnTo>
                  <a:pt x="1316905" y="910831"/>
                </a:lnTo>
                <a:lnTo>
                  <a:pt x="1331249" y="866722"/>
                </a:lnTo>
                <a:lnTo>
                  <a:pt x="1342606" y="821349"/>
                </a:lnTo>
                <a:lnTo>
                  <a:pt x="1350860" y="774826"/>
                </a:lnTo>
                <a:lnTo>
                  <a:pt x="1355898" y="727268"/>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399"/>
                </a:lnTo>
                <a:close/>
              </a:path>
            </a:pathLst>
          </a:custGeom>
          <a:solidFill>
            <a:srgbClr val="EF4123"/>
          </a:solidFill>
        </p:spPr>
        <p:txBody>
          <a:bodyPr wrap="square" lIns="0" tIns="0" rIns="0" bIns="0" rtlCol="0"/>
          <a:lstStyle/>
          <a:p>
            <a:endParaRPr>
              <a:latin typeface="Times New Roman" pitchFamily="18" charset="0"/>
              <a:cs typeface="Times New Roman" pitchFamily="18" charset="0"/>
            </a:endParaRPr>
          </a:p>
        </p:txBody>
      </p:sp>
      <p:sp>
        <p:nvSpPr>
          <p:cNvPr id="42" name="object 42"/>
          <p:cNvSpPr txBox="1"/>
          <p:nvPr/>
        </p:nvSpPr>
        <p:spPr>
          <a:xfrm>
            <a:off x="7052383" y="2054708"/>
            <a:ext cx="1807210" cy="274434"/>
          </a:xfrm>
          <a:prstGeom prst="rect">
            <a:avLst/>
          </a:prstGeom>
        </p:spPr>
        <p:txBody>
          <a:bodyPr vert="horz" wrap="square" lIns="0" tIns="12700" rIns="0" bIns="0" rtlCol="0">
            <a:spAutoFit/>
          </a:bodyPr>
          <a:lstStyle/>
          <a:p>
            <a:pPr marL="12700" marR="5080" indent="304165">
              <a:lnSpc>
                <a:spcPct val="100000"/>
              </a:lnSpc>
              <a:spcBef>
                <a:spcPts val="100"/>
              </a:spcBef>
            </a:pPr>
            <a:r>
              <a:rPr sz="1700" b="1" spc="10" dirty="0" smtClean="0">
                <a:solidFill>
                  <a:srgbClr val="0066B3"/>
                </a:solidFill>
                <a:latin typeface="Times New Roman" pitchFamily="18" charset="0"/>
                <a:cs typeface="Times New Roman" pitchFamily="18" charset="0"/>
              </a:rPr>
              <a:t>Население</a:t>
            </a:r>
            <a:endParaRPr sz="1700" dirty="0">
              <a:latin typeface="Times New Roman" pitchFamily="18" charset="0"/>
              <a:cs typeface="Times New Roman" pitchFamily="18" charset="0"/>
            </a:endParaRPr>
          </a:p>
        </p:txBody>
      </p:sp>
      <p:sp>
        <p:nvSpPr>
          <p:cNvPr id="44" name="object 22"/>
          <p:cNvSpPr txBox="1"/>
          <p:nvPr/>
        </p:nvSpPr>
        <p:spPr>
          <a:xfrm>
            <a:off x="5715000" y="6019800"/>
            <a:ext cx="1371600" cy="659155"/>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itchFamily="18" charset="0"/>
                <a:cs typeface="Times New Roman" pitchFamily="18" charset="0"/>
              </a:rPr>
              <a:t>Кадастровая стоимость 1 га земли</a:t>
            </a:r>
            <a:endParaRPr sz="1400" b="1" dirty="0">
              <a:latin typeface="Times New Roman" pitchFamily="18" charset="0"/>
              <a:cs typeface="Times New Roman" pitchFamily="18" charset="0"/>
            </a:endParaRPr>
          </a:p>
        </p:txBody>
      </p:sp>
      <p:sp>
        <p:nvSpPr>
          <p:cNvPr id="45" name="object 22"/>
          <p:cNvSpPr txBox="1"/>
          <p:nvPr/>
        </p:nvSpPr>
        <p:spPr>
          <a:xfrm>
            <a:off x="3657600" y="5983402"/>
            <a:ext cx="1828800" cy="874598"/>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itchFamily="18" charset="0"/>
                <a:cs typeface="Times New Roman" pitchFamily="18" charset="0"/>
              </a:rPr>
              <a:t>Средний срок получения разрешения на строительство</a:t>
            </a:r>
            <a:endParaRPr sz="1400" b="1" dirty="0">
              <a:latin typeface="Times New Roman" pitchFamily="18" charset="0"/>
              <a:cs typeface="Times New Roman" pitchFamily="18" charset="0"/>
            </a:endParaRPr>
          </a:p>
        </p:txBody>
      </p:sp>
      <p:sp>
        <p:nvSpPr>
          <p:cNvPr id="46" name="object 22"/>
          <p:cNvSpPr txBox="1"/>
          <p:nvPr/>
        </p:nvSpPr>
        <p:spPr>
          <a:xfrm>
            <a:off x="152400" y="5943600"/>
            <a:ext cx="1371600" cy="659155"/>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itchFamily="18" charset="0"/>
                <a:cs typeface="Times New Roman" pitchFamily="18" charset="0"/>
              </a:rPr>
              <a:t>Удаленность от границы города Омска</a:t>
            </a:r>
            <a:endParaRPr sz="1400" b="1" dirty="0">
              <a:latin typeface="Times New Roman" pitchFamily="18" charset="0"/>
              <a:cs typeface="Times New Roman" pitchFamily="18" charset="0"/>
            </a:endParaRPr>
          </a:p>
        </p:txBody>
      </p:sp>
      <p:sp>
        <p:nvSpPr>
          <p:cNvPr id="47" name="object 22"/>
          <p:cNvSpPr txBox="1"/>
          <p:nvPr/>
        </p:nvSpPr>
        <p:spPr>
          <a:xfrm>
            <a:off x="7620000" y="5867400"/>
            <a:ext cx="1143000" cy="671979"/>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itchFamily="18" charset="0"/>
                <a:cs typeface="Times New Roman" pitchFamily="18" charset="0"/>
              </a:rPr>
              <a:t>Средний тариф на </a:t>
            </a:r>
          </a:p>
          <a:p>
            <a:pPr marL="12700" algn="ctr">
              <a:lnSpc>
                <a:spcPct val="100000"/>
              </a:lnSpc>
              <a:spcBef>
                <a:spcPts val="100"/>
              </a:spcBef>
            </a:pPr>
            <a:r>
              <a:rPr lang="ru-RU" sz="1400" b="1" spc="25" dirty="0" err="1" smtClean="0">
                <a:latin typeface="Times New Roman" pitchFamily="18" charset="0"/>
                <a:cs typeface="Times New Roman" pitchFamily="18" charset="0"/>
              </a:rPr>
              <a:t>эл</a:t>
            </a:r>
            <a:r>
              <a:rPr lang="ru-RU" sz="1400" b="1" spc="25" dirty="0" smtClean="0">
                <a:latin typeface="Times New Roman" pitchFamily="18" charset="0"/>
                <a:cs typeface="Times New Roman" pitchFamily="18" charset="0"/>
              </a:rPr>
              <a:t>. энергию</a:t>
            </a:r>
            <a:endParaRPr sz="1400" b="1" dirty="0">
              <a:latin typeface="Times New Roman" pitchFamily="18" charset="0"/>
              <a:cs typeface="Times New Roman" pitchFamily="18" charset="0"/>
            </a:endParaRPr>
          </a:p>
        </p:txBody>
      </p:sp>
      <p:sp>
        <p:nvSpPr>
          <p:cNvPr id="48" name="object 14"/>
          <p:cNvSpPr/>
          <p:nvPr/>
        </p:nvSpPr>
        <p:spPr>
          <a:xfrm>
            <a:off x="228600" y="4572000"/>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latin typeface="Times New Roman" pitchFamily="18" charset="0"/>
              <a:cs typeface="Times New Roman" pitchFamily="18" charset="0"/>
            </a:endParaRPr>
          </a:p>
          <a:p>
            <a:pPr algn="ctr"/>
            <a:r>
              <a:rPr lang="ru-RU" sz="2800" dirty="0" smtClean="0">
                <a:solidFill>
                  <a:schemeClr val="bg1"/>
                </a:solidFill>
                <a:latin typeface="Times New Roman" pitchFamily="18" charset="0"/>
                <a:cs typeface="Times New Roman" pitchFamily="18" charset="0"/>
              </a:rPr>
              <a:t>129 </a:t>
            </a:r>
          </a:p>
          <a:p>
            <a:pPr algn="ctr"/>
            <a:r>
              <a:rPr lang="ru-RU" sz="1600" dirty="0" smtClean="0">
                <a:solidFill>
                  <a:schemeClr val="bg1"/>
                </a:solidFill>
                <a:latin typeface="Times New Roman" pitchFamily="18" charset="0"/>
                <a:cs typeface="Times New Roman" pitchFamily="18" charset="0"/>
              </a:rPr>
              <a:t>км</a:t>
            </a:r>
            <a:endParaRPr sz="1600" dirty="0">
              <a:solidFill>
                <a:schemeClr val="bg1"/>
              </a:solidFill>
              <a:latin typeface="Times New Roman" pitchFamily="18" charset="0"/>
              <a:cs typeface="Times New Roman" pitchFamily="18" charset="0"/>
            </a:endParaRPr>
          </a:p>
        </p:txBody>
      </p:sp>
      <p:sp>
        <p:nvSpPr>
          <p:cNvPr id="50" name="object 14"/>
          <p:cNvSpPr/>
          <p:nvPr/>
        </p:nvSpPr>
        <p:spPr>
          <a:xfrm>
            <a:off x="3962400" y="4648200"/>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latin typeface="Times New Roman" pitchFamily="18" charset="0"/>
              <a:cs typeface="Times New Roman" pitchFamily="18" charset="0"/>
            </a:endParaRPr>
          </a:p>
          <a:p>
            <a:pPr algn="ctr"/>
            <a:r>
              <a:rPr lang="ru-RU" dirty="0" smtClean="0">
                <a:solidFill>
                  <a:schemeClr val="bg1"/>
                </a:solidFill>
                <a:latin typeface="Times New Roman" pitchFamily="18" charset="0"/>
                <a:cs typeface="Times New Roman" pitchFamily="18" charset="0"/>
              </a:rPr>
              <a:t>до</a:t>
            </a:r>
            <a:r>
              <a:rPr lang="ru-RU" sz="2800" dirty="0" smtClean="0">
                <a:solidFill>
                  <a:schemeClr val="bg1"/>
                </a:solidFill>
                <a:latin typeface="Times New Roman" pitchFamily="18" charset="0"/>
                <a:cs typeface="Times New Roman" pitchFamily="18" charset="0"/>
              </a:rPr>
              <a:t> 5 </a:t>
            </a:r>
          </a:p>
          <a:p>
            <a:pPr algn="ctr"/>
            <a:r>
              <a:rPr lang="ru-RU" sz="1600" dirty="0" smtClean="0">
                <a:solidFill>
                  <a:schemeClr val="bg1"/>
                </a:solidFill>
                <a:latin typeface="Times New Roman" pitchFamily="18" charset="0"/>
                <a:cs typeface="Times New Roman" pitchFamily="18" charset="0"/>
              </a:rPr>
              <a:t>дней</a:t>
            </a:r>
            <a:endParaRPr sz="1600" dirty="0">
              <a:solidFill>
                <a:schemeClr val="bg1"/>
              </a:solidFill>
              <a:latin typeface="Times New Roman" pitchFamily="18" charset="0"/>
              <a:cs typeface="Times New Roman" pitchFamily="18" charset="0"/>
            </a:endParaRPr>
          </a:p>
        </p:txBody>
      </p:sp>
      <p:sp>
        <p:nvSpPr>
          <p:cNvPr id="51" name="object 14"/>
          <p:cNvSpPr/>
          <p:nvPr/>
        </p:nvSpPr>
        <p:spPr>
          <a:xfrm>
            <a:off x="5715000" y="4572000"/>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latin typeface="Times New Roman" pitchFamily="18" charset="0"/>
              <a:cs typeface="Times New Roman" pitchFamily="18" charset="0"/>
            </a:endParaRPr>
          </a:p>
          <a:p>
            <a:pPr algn="ctr"/>
            <a:r>
              <a:rPr lang="ru-RU" sz="2800" dirty="0" smtClean="0">
                <a:solidFill>
                  <a:schemeClr val="bg1"/>
                </a:solidFill>
                <a:latin typeface="Times New Roman" pitchFamily="18" charset="0"/>
                <a:cs typeface="Times New Roman" pitchFamily="18" charset="0"/>
              </a:rPr>
              <a:t>17700 </a:t>
            </a:r>
          </a:p>
          <a:p>
            <a:pPr algn="ctr"/>
            <a:r>
              <a:rPr lang="ru-RU" sz="1600" dirty="0" smtClean="0">
                <a:solidFill>
                  <a:schemeClr val="bg1"/>
                </a:solidFill>
                <a:latin typeface="Times New Roman" pitchFamily="18" charset="0"/>
                <a:cs typeface="Times New Roman" pitchFamily="18" charset="0"/>
              </a:rPr>
              <a:t>рублей</a:t>
            </a:r>
            <a:endParaRPr sz="1600" dirty="0">
              <a:solidFill>
                <a:schemeClr val="bg1"/>
              </a:solidFill>
              <a:latin typeface="Times New Roman" pitchFamily="18" charset="0"/>
              <a:cs typeface="Times New Roman" pitchFamily="18" charset="0"/>
            </a:endParaRPr>
          </a:p>
        </p:txBody>
      </p:sp>
      <p:sp>
        <p:nvSpPr>
          <p:cNvPr id="52" name="object 14"/>
          <p:cNvSpPr/>
          <p:nvPr/>
        </p:nvSpPr>
        <p:spPr>
          <a:xfrm>
            <a:off x="7467600" y="4495800"/>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latin typeface="Times New Roman" pitchFamily="18" charset="0"/>
              <a:cs typeface="Times New Roman" pitchFamily="18" charset="0"/>
            </a:endParaRPr>
          </a:p>
          <a:p>
            <a:pPr algn="ctr"/>
            <a:r>
              <a:rPr lang="ru-RU" sz="2800" dirty="0" smtClean="0">
                <a:solidFill>
                  <a:schemeClr val="bg1"/>
                </a:solidFill>
                <a:latin typeface="Times New Roman" pitchFamily="18" charset="0"/>
                <a:cs typeface="Times New Roman" pitchFamily="18" charset="0"/>
              </a:rPr>
              <a:t>3,45 </a:t>
            </a:r>
          </a:p>
          <a:p>
            <a:pPr algn="ctr"/>
            <a:r>
              <a:rPr lang="ru-RU" sz="1400" dirty="0" smtClean="0">
                <a:solidFill>
                  <a:schemeClr val="bg1"/>
                </a:solidFill>
                <a:latin typeface="Times New Roman" pitchFamily="18" charset="0"/>
                <a:cs typeface="Times New Roman" pitchFamily="18" charset="0"/>
              </a:rPr>
              <a:t>Рублей / кВт*ч</a:t>
            </a:r>
            <a:endParaRPr sz="1400" dirty="0">
              <a:solidFill>
                <a:schemeClr val="bg1"/>
              </a:solidFill>
              <a:latin typeface="Times New Roman" pitchFamily="18" charset="0"/>
              <a:cs typeface="Times New Roman" pitchFamily="18" charset="0"/>
            </a:endParaRPr>
          </a:p>
        </p:txBody>
      </p:sp>
      <p:sp>
        <p:nvSpPr>
          <p:cNvPr id="49" name="object 14"/>
          <p:cNvSpPr/>
          <p:nvPr/>
        </p:nvSpPr>
        <p:spPr>
          <a:xfrm>
            <a:off x="2133600" y="4572000"/>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chemeClr val="accent2">
              <a:lumMod val="60000"/>
              <a:lumOff val="40000"/>
            </a:schemeClr>
          </a:solidFill>
        </p:spPr>
        <p:txBody>
          <a:bodyPr wrap="square" lIns="0" tIns="0" rIns="0" bIns="0" rtlCol="0"/>
          <a:lstStyle/>
          <a:p>
            <a:pPr algn="ctr"/>
            <a:endParaRPr lang="ru-RU" dirty="0" smtClean="0">
              <a:latin typeface="Times New Roman" pitchFamily="18" charset="0"/>
              <a:cs typeface="Times New Roman" pitchFamily="18" charset="0"/>
            </a:endParaRPr>
          </a:p>
          <a:p>
            <a:pPr algn="ctr"/>
            <a:r>
              <a:rPr lang="ru-RU" sz="2800" dirty="0" smtClean="0">
                <a:solidFill>
                  <a:schemeClr val="bg1"/>
                </a:solidFill>
                <a:latin typeface="Times New Roman" pitchFamily="18" charset="0"/>
                <a:cs typeface="Times New Roman" pitchFamily="18" charset="0"/>
              </a:rPr>
              <a:t>372,1 </a:t>
            </a:r>
          </a:p>
          <a:p>
            <a:pPr algn="ctr"/>
            <a:r>
              <a:rPr lang="ru-RU" sz="1600" dirty="0" smtClean="0">
                <a:solidFill>
                  <a:schemeClr val="bg1"/>
                </a:solidFill>
                <a:latin typeface="Times New Roman" pitchFamily="18" charset="0"/>
                <a:cs typeface="Times New Roman" pitchFamily="18" charset="0"/>
              </a:rPr>
              <a:t>км (</a:t>
            </a:r>
            <a:r>
              <a:rPr lang="ru-RU" sz="900" dirty="0" smtClean="0">
                <a:solidFill>
                  <a:schemeClr val="bg1"/>
                </a:solidFill>
                <a:latin typeface="Times New Roman" pitchFamily="18" charset="0"/>
                <a:cs typeface="Times New Roman" pitchFamily="18" charset="0"/>
              </a:rPr>
              <a:t>общего пользования местного значения)</a:t>
            </a:r>
            <a:endParaRPr sz="1600" dirty="0">
              <a:solidFill>
                <a:schemeClr val="bg1"/>
              </a:solidFill>
              <a:latin typeface="Times New Roman" pitchFamily="18" charset="0"/>
              <a:cs typeface="Times New Roman" pitchFamily="18" charset="0"/>
            </a:endParaRPr>
          </a:p>
        </p:txBody>
      </p:sp>
      <p:sp>
        <p:nvSpPr>
          <p:cNvPr id="53" name="object 22"/>
          <p:cNvSpPr txBox="1"/>
          <p:nvPr/>
        </p:nvSpPr>
        <p:spPr>
          <a:xfrm>
            <a:off x="1752600" y="5943600"/>
            <a:ext cx="1828800" cy="874598"/>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itchFamily="18" charset="0"/>
                <a:cs typeface="Times New Roman" pitchFamily="18" charset="0"/>
              </a:rPr>
              <a:t>Транспортная сеть (протяженность автомобильных дорог)</a:t>
            </a:r>
            <a:endParaRPr sz="1400" b="1" dirty="0">
              <a:latin typeface="Times New Roman" pitchFamily="18" charset="0"/>
              <a:cs typeface="Times New Roman" pitchFamily="18" charset="0"/>
            </a:endParaRPr>
          </a:p>
        </p:txBody>
      </p:sp>
      <p:graphicFrame>
        <p:nvGraphicFramePr>
          <p:cNvPr id="54" name="Диаграмма 53"/>
          <p:cNvGraphicFramePr/>
          <p:nvPr/>
        </p:nvGraphicFramePr>
        <p:xfrm>
          <a:off x="2895600" y="1295400"/>
          <a:ext cx="4648200" cy="3733800"/>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p:cNvPicPr>
            <a:picLocks noChangeAspect="1" noChangeArrowheads="1"/>
          </p:cNvPicPr>
          <p:nvPr/>
        </p:nvPicPr>
        <p:blipFill>
          <a:blip r:embed="rId6"/>
          <a:srcRect/>
          <a:stretch>
            <a:fillRect/>
          </a:stretch>
        </p:blipFill>
        <p:spPr bwMode="auto">
          <a:xfrm>
            <a:off x="228600" y="1143000"/>
            <a:ext cx="2286000" cy="33237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55:19:040504:307</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baseline="0" dirty="0" smtClean="0">
                          <a:latin typeface="Times New Roman"/>
                          <a:ea typeface="Calibri"/>
                          <a:cs typeface="Times New Roman"/>
                        </a:rPr>
                        <a:t>32 663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1986" name="Picture 2" descr="\\10.119.1.200\амр_оконешниково\Комитет экономического развития\1. Еленева О.В\схемы\план зу307.JPG"/>
          <p:cNvPicPr>
            <a:picLocks noChangeAspect="1" noChangeArrowheads="1"/>
          </p:cNvPicPr>
          <p:nvPr/>
        </p:nvPicPr>
        <p:blipFill>
          <a:blip r:embed="rId2" cstate="print"/>
          <a:srcRect/>
          <a:stretch>
            <a:fillRect/>
          </a:stretch>
        </p:blipFill>
        <p:spPr bwMode="auto">
          <a:xfrm>
            <a:off x="142844" y="1357298"/>
            <a:ext cx="3286148" cy="2212485"/>
          </a:xfrm>
          <a:prstGeom prst="rect">
            <a:avLst/>
          </a:prstGeom>
          <a:noFill/>
        </p:spPr>
      </p:pic>
      <p:pic>
        <p:nvPicPr>
          <p:cNvPr id="41987" name="Picture 3" descr="\\10.119.1.200\амр_оконешниково\Комитет экономического развития\1. Еленева О.В\схемы\схема зу307.JPG"/>
          <p:cNvPicPr>
            <a:picLocks noChangeAspect="1" noChangeArrowheads="1"/>
          </p:cNvPicPr>
          <p:nvPr/>
        </p:nvPicPr>
        <p:blipFill>
          <a:blip r:embed="rId3" cstate="print"/>
          <a:srcRect/>
          <a:stretch>
            <a:fillRect/>
          </a:stretch>
        </p:blipFill>
        <p:spPr bwMode="auto">
          <a:xfrm>
            <a:off x="214282" y="4000504"/>
            <a:ext cx="3143240" cy="182542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55:19:040504:308</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16 334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Крестинского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90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Деев В.Г.– Глава Крестинского сельского поселения Оконешниковского муниципального района Омской области, 8(38166)51-121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3010" name="Picture 2" descr="\\10.119.1.200\амр_оконешниково\Комитет экономического развития\1. Еленева О.В\схемы\план зу308.JPG"/>
          <p:cNvPicPr>
            <a:picLocks noChangeAspect="1" noChangeArrowheads="1"/>
          </p:cNvPicPr>
          <p:nvPr/>
        </p:nvPicPr>
        <p:blipFill>
          <a:blip r:embed="rId2" cstate="print"/>
          <a:srcRect/>
          <a:stretch>
            <a:fillRect/>
          </a:stretch>
        </p:blipFill>
        <p:spPr bwMode="auto">
          <a:xfrm>
            <a:off x="142844" y="1643050"/>
            <a:ext cx="3357554" cy="1825538"/>
          </a:xfrm>
          <a:prstGeom prst="rect">
            <a:avLst/>
          </a:prstGeom>
          <a:noFill/>
        </p:spPr>
      </p:pic>
      <p:pic>
        <p:nvPicPr>
          <p:cNvPr id="43011" name="Picture 3" descr="\\10.119.1.200\амр_оконешниково\Комитет экономического развития\1. Еленева О.В\схемы\схема зу308.JPG"/>
          <p:cNvPicPr>
            <a:picLocks noChangeAspect="1" noChangeArrowheads="1"/>
          </p:cNvPicPr>
          <p:nvPr/>
        </p:nvPicPr>
        <p:blipFill>
          <a:blip r:embed="rId3" cstate="print"/>
          <a:srcRect/>
          <a:stretch>
            <a:fillRect/>
          </a:stretch>
        </p:blipFill>
        <p:spPr bwMode="auto">
          <a:xfrm>
            <a:off x="285720" y="3857628"/>
            <a:ext cx="3027095" cy="223961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18419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55:19:060303:115</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320</a:t>
                      </a:r>
                      <a:r>
                        <a:rPr lang="ru-RU" sz="1100" baseline="0" dirty="0" smtClean="0">
                          <a:latin typeface="Times New Roman"/>
                          <a:ea typeface="Calibri"/>
                          <a:cs typeface="Times New Roman"/>
                        </a:rPr>
                        <a:t>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a:t>
                      </a:r>
                      <a:r>
                        <a:rPr lang="ru-RU" sz="1100" dirty="0" err="1" smtClean="0">
                          <a:latin typeface="Times New Roman"/>
                          <a:ea typeface="Calibri"/>
                          <a:cs typeface="Times New Roman"/>
                        </a:rPr>
                        <a:t>Куломзинского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45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Малова С.Д.– Глава </a:t>
                      </a:r>
                      <a:r>
                        <a:rPr lang="ru-RU" sz="1100" dirty="0" err="1" smtClean="0">
                          <a:latin typeface="Times New Roman"/>
                          <a:ea typeface="Calibri"/>
                          <a:cs typeface="Times New Roman"/>
                        </a:rPr>
                        <a:t>Куломзинского</a:t>
                      </a:r>
                      <a:r>
                        <a:rPr lang="ru-RU" sz="1100" dirty="0" smtClean="0">
                          <a:latin typeface="Times New Roman"/>
                          <a:ea typeface="Calibri"/>
                          <a:cs typeface="Times New Roman"/>
                        </a:rPr>
                        <a:t> сельского поселения Оконешниковского муниципального района Омской области, 8(38166)57-110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4034" name="Picture 2" descr="\\10.119.1.200\амр_оконешниково\Комитет экономического развития\1. Еленева О.В\схемы\план зу115.JPG"/>
          <p:cNvPicPr>
            <a:picLocks noChangeAspect="1" noChangeArrowheads="1"/>
          </p:cNvPicPr>
          <p:nvPr/>
        </p:nvPicPr>
        <p:blipFill>
          <a:blip r:embed="rId2"/>
          <a:srcRect/>
          <a:stretch>
            <a:fillRect/>
          </a:stretch>
        </p:blipFill>
        <p:spPr bwMode="auto">
          <a:xfrm>
            <a:off x="285720" y="1000108"/>
            <a:ext cx="2974661" cy="2566200"/>
          </a:xfrm>
          <a:prstGeom prst="rect">
            <a:avLst/>
          </a:prstGeom>
          <a:noFill/>
        </p:spPr>
      </p:pic>
      <p:pic>
        <p:nvPicPr>
          <p:cNvPr id="44035" name="Picture 3" descr="\\10.119.1.200\амр_оконешниково\Комитет экономического развития\1. Еленева О.В\схемы\схема зу115.JPG"/>
          <p:cNvPicPr>
            <a:picLocks noChangeAspect="1" noChangeArrowheads="1"/>
          </p:cNvPicPr>
          <p:nvPr/>
        </p:nvPicPr>
        <p:blipFill>
          <a:blip r:embed="rId3" cstate="print"/>
          <a:srcRect/>
          <a:stretch>
            <a:fillRect/>
          </a:stretch>
        </p:blipFill>
        <p:spPr bwMode="auto">
          <a:xfrm>
            <a:off x="285720" y="3786190"/>
            <a:ext cx="3009412" cy="250033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0" y="357166"/>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Земельные участки для реализации проектов</a:t>
            </a:r>
            <a:endParaRPr sz="2500" dirty="0">
              <a:latin typeface="Times New Roman" pitchFamily="18" charset="0"/>
              <a:cs typeface="Times New Roman" pitchFamily="18" charset="0"/>
            </a:endParaRPr>
          </a:p>
        </p:txBody>
      </p:sp>
      <p:graphicFrame>
        <p:nvGraphicFramePr>
          <p:cNvPr id="14" name="Таблица 13"/>
          <p:cNvGraphicFramePr>
            <a:graphicFrameLocks noGrp="1"/>
          </p:cNvGraphicFramePr>
          <p:nvPr/>
        </p:nvGraphicFramePr>
        <p:xfrm>
          <a:off x="3581400" y="1143000"/>
          <a:ext cx="5181600" cy="5351832"/>
        </p:xfrm>
        <a:graphic>
          <a:graphicData uri="http://schemas.openxmlformats.org/drawingml/2006/table">
            <a:tbl>
              <a:tblPr/>
              <a:tblGrid>
                <a:gridCol w="2057400"/>
                <a:gridCol w="3124200"/>
              </a:tblGrid>
              <a:tr h="22860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55:19:090401:196</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550</a:t>
                      </a:r>
                      <a:r>
                        <a:rPr lang="ru-RU" sz="1100" baseline="0" dirty="0" smtClean="0">
                          <a:latin typeface="Times New Roman"/>
                          <a:ea typeface="Calibri"/>
                          <a:cs typeface="Times New Roman"/>
                        </a:rPr>
                        <a:t>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64">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Администрация Оконешниковского городского поселения Оконешниковского муниципального района Омской области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32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 </a:t>
                      </a:r>
                    </a:p>
                    <a:p>
                      <a:pPr>
                        <a:spcAft>
                          <a:spcPts val="0"/>
                        </a:spcAft>
                      </a:pPr>
                      <a:r>
                        <a:rPr lang="ru-RU" sz="1100" dirty="0" smtClean="0">
                          <a:latin typeface="Times New Roman"/>
                          <a:ea typeface="Calibri"/>
                          <a:cs typeface="Times New Roman"/>
                        </a:rPr>
                        <a:t>Для сельскохозяйственного использования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ru-RU" sz="1100" dirty="0" smtClean="0">
                          <a:latin typeface="Times New Roman"/>
                          <a:ea typeface="Calibri"/>
                          <a:cs typeface="Times New Roman"/>
                        </a:rPr>
                        <a:t>Электроснабжение</a:t>
                      </a:r>
                    </a:p>
                    <a:p>
                      <a:pPr>
                        <a:spcAft>
                          <a:spcPts val="0"/>
                        </a:spcAft>
                      </a:pPr>
                      <a:endParaRPr lang="ru-RU" sz="1100" dirty="0" smtClean="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a:t>
                      </a:r>
                      <a:r>
                        <a:rPr lang="ru-RU" sz="1100" baseline="0" dirty="0" smtClean="0">
                          <a:latin typeface="Times New Roman"/>
                          <a:ea typeface="Calibri"/>
                          <a:cs typeface="Times New Roman"/>
                        </a:rPr>
                        <a:t> от  электросетей –  более1 км.</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158">
                <a:tc>
                  <a:txBody>
                    <a:bodyPr/>
                    <a:lstStyle/>
                    <a:p>
                      <a:pPr>
                        <a:spcAft>
                          <a:spcPts val="0"/>
                        </a:spcAft>
                      </a:pPr>
                      <a:r>
                        <a:rPr lang="ru-RU" sz="1100" dirty="0" smtClean="0">
                          <a:latin typeface="Times New Roman"/>
                          <a:ea typeface="Calibri"/>
                          <a:cs typeface="Times New Roman"/>
                        </a:rPr>
                        <a:t>Газоснабжение</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Отсутствует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6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Водопроводные</a:t>
                      </a:r>
                      <a:r>
                        <a:rPr lang="ru-RU" sz="1100" baseline="0" dirty="0" smtClean="0">
                          <a:latin typeface="Times New Roman"/>
                          <a:ea typeface="Calibri"/>
                          <a:cs typeface="Times New Roman"/>
                        </a:rPr>
                        <a:t> сети отсутствуют. Есть возможность бурения скважины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624">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Проселочные дороги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48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Удаленность от железнодорожной</a:t>
                      </a:r>
                      <a:r>
                        <a:rPr lang="ru-RU" sz="1100" baseline="0" dirty="0" smtClean="0">
                          <a:latin typeface="Times New Roman"/>
                          <a:ea typeface="Calibri"/>
                          <a:cs typeface="Times New Roman"/>
                        </a:rPr>
                        <a:t> станции – 30 км </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5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Отсутствуют</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816">
                <a:tc>
                  <a:txBody>
                    <a:bodyPr/>
                    <a:lstStyle/>
                    <a:p>
                      <a:pPr>
                        <a:spcAft>
                          <a:spcPts val="0"/>
                        </a:spcAft>
                      </a:pPr>
                      <a:r>
                        <a:rPr lang="ru-RU" sz="1100">
                          <a:latin typeface="Times New Roman"/>
                          <a:ea typeface="Calibri"/>
                          <a:cs typeface="Times New Roman"/>
                        </a:rPr>
                        <a:t>Стоимость аренды и (или) выкупа инфраструктурной площадки, тыс. рублей</a:t>
                      </a:r>
                      <a:endParaRPr lang="ru-RU" sz="100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Стоимость аренды устанавливается по результатам рыночной оценки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9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p>
                      <a:pPr>
                        <a:spcAft>
                          <a:spcPts val="0"/>
                        </a:spcAft>
                      </a:pP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Авдеева О.В.– Глава Оконешниковского городского поселения Оконешниковского муниципального района Омской области, 8(38166)21-934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5058" name="Picture 2" descr="\\10.119.1.200\амр_оконешниково\Комитет экономического развития\1. Еленева О.В\схемы\план зу196.JPG"/>
          <p:cNvPicPr>
            <a:picLocks noChangeAspect="1" noChangeArrowheads="1"/>
          </p:cNvPicPr>
          <p:nvPr/>
        </p:nvPicPr>
        <p:blipFill>
          <a:blip r:embed="rId2" cstate="print"/>
          <a:srcRect/>
          <a:stretch>
            <a:fillRect/>
          </a:stretch>
        </p:blipFill>
        <p:spPr bwMode="auto">
          <a:xfrm>
            <a:off x="142844" y="1214422"/>
            <a:ext cx="3298189" cy="2404604"/>
          </a:xfrm>
          <a:prstGeom prst="rect">
            <a:avLst/>
          </a:prstGeom>
          <a:noFill/>
        </p:spPr>
      </p:pic>
      <p:pic>
        <p:nvPicPr>
          <p:cNvPr id="45059" name="Picture 3" descr="\\10.119.1.200\амр_оконешниково\Комитет экономического развития\1. Еленева О.В\схемы\схема зу196.JPG"/>
          <p:cNvPicPr>
            <a:picLocks noChangeAspect="1" noChangeArrowheads="1"/>
          </p:cNvPicPr>
          <p:nvPr/>
        </p:nvPicPr>
        <p:blipFill>
          <a:blip r:embed="rId3" cstate="print"/>
          <a:srcRect/>
          <a:stretch>
            <a:fillRect/>
          </a:stretch>
        </p:blipFill>
        <p:spPr bwMode="auto">
          <a:xfrm>
            <a:off x="111203" y="4071942"/>
            <a:ext cx="3389195" cy="192882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ksamodinskiy\Desktop\Концепция.png"/>
          <p:cNvPicPr>
            <a:picLocks noChangeAspect="1" noChangeArrowheads="1"/>
          </p:cNvPicPr>
          <p:nvPr/>
        </p:nvPicPr>
        <p:blipFill>
          <a:blip r:embed="rId2" cstate="print"/>
          <a:srcRect t="3150" b="3379"/>
          <a:stretch>
            <a:fillRect/>
          </a:stretch>
        </p:blipFill>
        <p:spPr bwMode="auto">
          <a:xfrm>
            <a:off x="0" y="404664"/>
            <a:ext cx="9105900" cy="6453336"/>
          </a:xfrm>
          <a:prstGeom prst="rect">
            <a:avLst/>
          </a:prstGeom>
          <a:noFill/>
        </p:spPr>
      </p:pic>
      <p:pic>
        <p:nvPicPr>
          <p:cNvPr id="8" name="Picture 3"/>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357158" y="571480"/>
            <a:ext cx="3384376" cy="3296117"/>
          </a:xfrm>
          <a:prstGeom prst="rect">
            <a:avLst/>
          </a:prstGeom>
          <a:noFill/>
          <a:ln w="9525">
            <a:noFill/>
            <a:miter lim="800000"/>
            <a:headEnd/>
            <a:tailEnd/>
          </a:ln>
          <a:effectLst/>
        </p:spPr>
      </p:pic>
      <p:pic>
        <p:nvPicPr>
          <p:cNvPr id="9" name="Рисунок 8" descr="C:\Users\oivahnenko\ИВА\11 Инвестплощадки\РГ\Азово\1 п Азово.jpg"/>
          <p:cNvPicPr/>
          <p:nvPr/>
        </p:nvPicPr>
        <p:blipFill>
          <a:blip r:embed="rId4" cstate="print">
            <a:duotone>
              <a:schemeClr val="accent1">
                <a:shade val="45000"/>
                <a:satMod val="135000"/>
              </a:schemeClr>
              <a:prstClr val="white"/>
            </a:duotone>
          </a:blip>
          <a:srcRect t="3158" b="1895"/>
          <a:stretch>
            <a:fillRect/>
          </a:stretch>
        </p:blipFill>
        <p:spPr bwMode="auto">
          <a:xfrm>
            <a:off x="5072066" y="642918"/>
            <a:ext cx="3838572" cy="3429000"/>
          </a:xfrm>
          <a:prstGeom prst="rect">
            <a:avLst/>
          </a:prstGeom>
          <a:ln>
            <a:noFill/>
          </a:ln>
          <a:effectLst>
            <a:outerShdw blurRad="152400" dist="12000" dir="900000" sy="98000" kx="110000" ky="200000" algn="tl" rotWithShape="0">
              <a:srgbClr val="000000">
                <a:alpha val="30000"/>
              </a:srgbClr>
            </a:outerShdw>
          </a:effectLst>
        </p:spPr>
      </p:pic>
      <p:sp>
        <p:nvSpPr>
          <p:cNvPr id="11" name="TextBox 10"/>
          <p:cNvSpPr txBox="1"/>
          <p:nvPr/>
        </p:nvSpPr>
        <p:spPr>
          <a:xfrm>
            <a:off x="8172400" y="6237312"/>
            <a:ext cx="504056" cy="369332"/>
          </a:xfrm>
          <a:prstGeom prst="rect">
            <a:avLst/>
          </a:prstGeom>
          <a:noFill/>
        </p:spPr>
        <p:txBody>
          <a:bodyPr wrap="square" rtlCol="0">
            <a:spAutoFit/>
          </a:bodyPr>
          <a:lstStyle/>
          <a:p>
            <a:r>
              <a:rPr lang="ru-RU" dirty="0" smtClean="0">
                <a:solidFill>
                  <a:schemeClr val="bg1"/>
                </a:solidFill>
                <a:latin typeface="Georgia" pitchFamily="18" charset="0"/>
                <a:cs typeface="Tahoma" pitchFamily="34" charset="0"/>
              </a:rPr>
              <a:t>1</a:t>
            </a:r>
            <a:r>
              <a:rPr lang="en-US" dirty="0" smtClean="0">
                <a:solidFill>
                  <a:schemeClr val="bg1"/>
                </a:solidFill>
                <a:latin typeface="Georgia" pitchFamily="18" charset="0"/>
                <a:cs typeface="Tahoma" pitchFamily="34" charset="0"/>
              </a:rPr>
              <a:t>6</a:t>
            </a:r>
            <a:endParaRPr lang="ru-RU" dirty="0">
              <a:solidFill>
                <a:schemeClr val="bg1"/>
              </a:solidFill>
              <a:latin typeface="Georgia" pitchFamily="18" charset="0"/>
              <a:cs typeface="Tahoma" pitchFamily="34" charset="0"/>
            </a:endParaRPr>
          </a:p>
        </p:txBody>
      </p:sp>
      <p:pic>
        <p:nvPicPr>
          <p:cNvPr id="1026" name="Picture 2"/>
          <p:cNvPicPr>
            <a:picLocks noChangeAspect="1" noChangeArrowheads="1"/>
          </p:cNvPicPr>
          <p:nvPr/>
        </p:nvPicPr>
        <p:blipFill>
          <a:blip r:embed="rId5" cstate="print">
            <a:duotone>
              <a:schemeClr val="accent1">
                <a:shade val="45000"/>
                <a:satMod val="135000"/>
              </a:schemeClr>
              <a:prstClr val="white"/>
            </a:duotone>
          </a:blip>
          <a:srcRect l="37679" t="28925" r="11798" b="5614"/>
          <a:stretch>
            <a:fillRect/>
          </a:stretch>
        </p:blipFill>
        <p:spPr bwMode="auto">
          <a:xfrm>
            <a:off x="2643174" y="3581400"/>
            <a:ext cx="4495800" cy="3276600"/>
          </a:xfrm>
          <a:prstGeom prst="rect">
            <a:avLst/>
          </a:prstGeom>
          <a:noFill/>
          <a:ln w="9525">
            <a:noFill/>
            <a:miter lim="800000"/>
            <a:headEnd/>
            <a:tailEnd/>
          </a:ln>
        </p:spPr>
      </p:pic>
      <p:sp>
        <p:nvSpPr>
          <p:cNvPr id="12" name="Прямоугольник 13"/>
          <p:cNvSpPr>
            <a:spLocks noChangeArrowheads="1"/>
          </p:cNvSpPr>
          <p:nvPr/>
        </p:nvSpPr>
        <p:spPr bwMode="auto">
          <a:xfrm>
            <a:off x="0" y="2852936"/>
            <a:ext cx="9144000" cy="1846659"/>
          </a:xfrm>
          <a:prstGeom prst="rect">
            <a:avLst/>
          </a:prstGeom>
          <a:solidFill>
            <a:schemeClr val="bg1"/>
          </a:solidFill>
          <a:ln w="9525">
            <a:noFill/>
            <a:miter lim="800000"/>
            <a:headEnd/>
            <a:tailEnd/>
          </a:ln>
        </p:spPr>
        <p:txBody>
          <a:bodyPr>
            <a:spAutoFit/>
          </a:bodyPr>
          <a:lstStyle/>
          <a:p>
            <a:pPr algn="ctr">
              <a:defRPr/>
            </a:pPr>
            <a:r>
              <a:rPr lang="en-US" sz="4000" b="1" dirty="0" smtClean="0">
                <a:solidFill>
                  <a:schemeClr val="accent4">
                    <a:lumMod val="50000"/>
                  </a:schemeClr>
                </a:solidFill>
                <a:latin typeface="Georgia" pitchFamily="18" charset="0"/>
                <a:cs typeface="Arial" pitchFamily="34" charset="0"/>
                <a:hlinkClick r:id="rId6"/>
              </a:rPr>
              <a:t>http</a:t>
            </a:r>
            <a:r>
              <a:rPr lang="en-US" sz="4000" b="1" dirty="0">
                <a:solidFill>
                  <a:schemeClr val="accent4">
                    <a:lumMod val="50000"/>
                  </a:schemeClr>
                </a:solidFill>
                <a:latin typeface="Georgia" pitchFamily="18" charset="0"/>
                <a:cs typeface="Arial" pitchFamily="34" charset="0"/>
                <a:hlinkClick r:id="rId6"/>
              </a:rPr>
              <a:t>://investomsk.ru</a:t>
            </a:r>
            <a:r>
              <a:rPr lang="en-US" sz="4000" b="1" dirty="0" smtClean="0">
                <a:solidFill>
                  <a:schemeClr val="accent4">
                    <a:lumMod val="50000"/>
                  </a:schemeClr>
                </a:solidFill>
                <a:latin typeface="Georgia" pitchFamily="18" charset="0"/>
                <a:cs typeface="Arial" pitchFamily="34" charset="0"/>
                <a:hlinkClick r:id="rId6"/>
              </a:rPr>
              <a:t>/</a:t>
            </a:r>
            <a:endParaRPr lang="ru-RU" sz="4000" b="1" dirty="0" smtClean="0">
              <a:solidFill>
                <a:schemeClr val="accent4">
                  <a:lumMod val="50000"/>
                </a:schemeClr>
              </a:solidFill>
              <a:latin typeface="Georgia" pitchFamily="18" charset="0"/>
              <a:cs typeface="Arial" pitchFamily="34" charset="0"/>
            </a:endParaRPr>
          </a:p>
          <a:p>
            <a:pPr algn="ctr">
              <a:defRPr/>
            </a:pPr>
            <a:endParaRPr lang="ru-RU" sz="1000" b="1" dirty="0" smtClean="0">
              <a:solidFill>
                <a:schemeClr val="accent4">
                  <a:lumMod val="50000"/>
                </a:schemeClr>
              </a:solidFill>
              <a:latin typeface="Georgia" pitchFamily="18" charset="0"/>
              <a:cs typeface="Arial" pitchFamily="34" charset="0"/>
            </a:endParaRPr>
          </a:p>
          <a:p>
            <a:pPr algn="ctr">
              <a:defRPr/>
            </a:pPr>
            <a:r>
              <a:rPr lang="en-US" sz="3200" b="1" dirty="0" smtClean="0">
                <a:solidFill>
                  <a:schemeClr val="accent4">
                    <a:lumMod val="50000"/>
                  </a:schemeClr>
                </a:solidFill>
                <a:latin typeface="Arial" pitchFamily="34" charset="0"/>
                <a:cs typeface="Arial" pitchFamily="34" charset="0"/>
                <a:hlinkClick r:id="rId7"/>
              </a:rPr>
              <a:t>http://omskportal.ru/omsu/okonesh-3-52-243-1/etc/InvestVozm</a:t>
            </a:r>
            <a:endParaRPr lang="ru-RU" sz="3200" b="1" dirty="0">
              <a:solidFill>
                <a:schemeClr val="accent4">
                  <a:lumMod val="50000"/>
                </a:schemeClr>
              </a:solidFill>
              <a:latin typeface="Arial" pitchFamily="34" charset="0"/>
              <a:cs typeface="Arial" pitchFamily="34" charset="0"/>
            </a:endParaRPr>
          </a:p>
        </p:txBody>
      </p:sp>
      <p:sp>
        <p:nvSpPr>
          <p:cNvPr id="16" name="object 2"/>
          <p:cNvSpPr/>
          <p:nvPr/>
        </p:nvSpPr>
        <p:spPr>
          <a:xfrm>
            <a:off x="0" y="76200"/>
            <a:ext cx="7620000" cy="45720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r>
              <a:rPr lang="ru-RU" dirty="0" smtClean="0">
                <a:latin typeface="Times New Roman" pitchFamily="18" charset="0"/>
                <a:cs typeface="Times New Roman" pitchFamily="18" charset="0"/>
              </a:rPr>
              <a:t> </a:t>
            </a:r>
            <a:endParaRPr dirty="0">
              <a:latin typeface="Times New Roman" pitchFamily="18" charset="0"/>
              <a:cs typeface="Times New Roman" pitchFamily="18" charset="0"/>
            </a:endParaRPr>
          </a:p>
        </p:txBody>
      </p:sp>
      <p:sp>
        <p:nvSpPr>
          <p:cNvPr id="17" name="object 4"/>
          <p:cNvSpPr txBox="1">
            <a:spLocks/>
          </p:cNvSpPr>
          <p:nvPr/>
        </p:nvSpPr>
        <p:spPr>
          <a:xfrm>
            <a:off x="142844" y="43111"/>
            <a:ext cx="7324756" cy="795089"/>
          </a:xfrm>
          <a:prstGeom prst="rect">
            <a:avLst/>
          </a:prstGeom>
        </p:spPr>
        <p:txBody>
          <a:bodyPr vert="horz" wrap="square" lIns="0" tIns="12700" rIns="0" bIns="0" rtlCol="0">
            <a:spAutoFit/>
          </a:bodyPr>
          <a:lstStyle/>
          <a:p>
            <a:pPr marL="12700">
              <a:spcBef>
                <a:spcPts val="100"/>
              </a:spcBef>
            </a:pPr>
            <a:r>
              <a:rPr lang="ru-RU" sz="2500" b="1" kern="0" spc="-70" dirty="0" smtClean="0">
                <a:solidFill>
                  <a:srgbClr val="FFFFFF"/>
                </a:solidFill>
                <a:latin typeface="Times New Roman" pitchFamily="18" charset="0"/>
                <a:ea typeface="+mj-ea"/>
                <a:cs typeface="Times New Roman" pitchFamily="18" charset="0"/>
              </a:rPr>
              <a:t>Инвестиционный портал</a:t>
            </a:r>
          </a:p>
          <a:p>
            <a:pPr marL="12700">
              <a:spcBef>
                <a:spcPts val="100"/>
              </a:spcBef>
            </a:pPr>
            <a:endParaRPr kumimoji="0" lang="ru-RU" sz="2500" b="1" i="0" u="none" strike="noStrike" kern="0" cap="none" spc="0" normalizeH="0" baseline="0" noProof="0" dirty="0">
              <a:ln>
                <a:noFill/>
              </a:ln>
              <a:solidFill>
                <a:srgbClr val="EF4123"/>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00042"/>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latin typeface="Arial" pitchFamily="34" charset="0"/>
              <a:cs typeface="Arial" pitchFamily="34" charset="0"/>
            </a:endParaRPr>
          </a:p>
        </p:txBody>
      </p:sp>
      <p:sp>
        <p:nvSpPr>
          <p:cNvPr id="4" name="object 4"/>
          <p:cNvSpPr txBox="1">
            <a:spLocks noGrp="1"/>
          </p:cNvSpPr>
          <p:nvPr>
            <p:ph type="title"/>
          </p:nvPr>
        </p:nvSpPr>
        <p:spPr>
          <a:xfrm>
            <a:off x="142844" y="500042"/>
            <a:ext cx="7324756"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latin typeface="Times New Roman" pitchFamily="18" charset="0"/>
                <a:cs typeface="Times New Roman" pitchFamily="18" charset="0"/>
              </a:rPr>
              <a:t>Контактная информация</a:t>
            </a:r>
            <a:endParaRPr sz="2500" dirty="0">
              <a:latin typeface="Times New Roman" pitchFamily="18" charset="0"/>
              <a:cs typeface="Times New Roman" pitchFamily="18" charset="0"/>
            </a:endParaRPr>
          </a:p>
        </p:txBody>
      </p:sp>
      <p:sp>
        <p:nvSpPr>
          <p:cNvPr id="5" name="TextBox 4"/>
          <p:cNvSpPr txBox="1"/>
          <p:nvPr/>
        </p:nvSpPr>
        <p:spPr>
          <a:xfrm>
            <a:off x="571472" y="1643050"/>
            <a:ext cx="7929618" cy="4247317"/>
          </a:xfrm>
          <a:prstGeom prst="rect">
            <a:avLst/>
          </a:prstGeom>
          <a:noFill/>
        </p:spPr>
        <p:txBody>
          <a:bodyPr wrap="square" rtlCol="0">
            <a:spAutoFit/>
          </a:bodyPr>
          <a:lstStyle/>
          <a:p>
            <a:r>
              <a:rPr lang="ru-RU" dirty="0" smtClean="0">
                <a:latin typeface="Times New Roman" pitchFamily="18" charset="0"/>
                <a:cs typeface="Times New Roman" pitchFamily="18" charset="0"/>
              </a:rPr>
              <a:t>Глава Оконешниковского муниципального района Омской области </a:t>
            </a:r>
          </a:p>
          <a:p>
            <a:r>
              <a:rPr lang="ru-RU" dirty="0" smtClean="0">
                <a:latin typeface="Times New Roman" pitchFamily="18" charset="0"/>
                <a:cs typeface="Times New Roman" pitchFamily="18" charset="0"/>
              </a:rPr>
              <a:t>С.А. Степанов – тел. 8(38166)22-433</a:t>
            </a:r>
          </a:p>
          <a:p>
            <a:r>
              <a:rPr lang="ru-RU" dirty="0" smtClean="0">
                <a:latin typeface="Times New Roman" pitchFamily="18" charset="0"/>
                <a:cs typeface="Times New Roman" pitchFamily="18" charset="0"/>
              </a:rPr>
              <a:t>Первый заместитель Главы  К.В. Унту – тел. 8(38166)21-541</a:t>
            </a:r>
          </a:p>
          <a:p>
            <a:r>
              <a:rPr lang="ru-RU" dirty="0" smtClean="0">
                <a:latin typeface="Times New Roman" pitchFamily="18" charset="0"/>
                <a:cs typeface="Times New Roman" pitchFamily="18" charset="0"/>
              </a:rPr>
              <a:t>Заместитель Главы Е.Ю. Хохлова – тел. 8(38166) 22-463</a:t>
            </a:r>
          </a:p>
          <a:p>
            <a:r>
              <a:rPr lang="ru-RU" dirty="0" smtClean="0">
                <a:latin typeface="Times New Roman" pitchFamily="18" charset="0"/>
                <a:cs typeface="Times New Roman" pitchFamily="18" charset="0"/>
              </a:rPr>
              <a:t>Заместитель Главы, начальник Управления сельского хозяйства и продовольствия Е.Л. Кравцов – тел. 8(38166)22-251</a:t>
            </a:r>
          </a:p>
          <a:p>
            <a:r>
              <a:rPr lang="ru-RU" dirty="0" smtClean="0">
                <a:latin typeface="Times New Roman" pitchFamily="18" charset="0"/>
                <a:cs typeface="Times New Roman" pitchFamily="18" charset="0"/>
              </a:rPr>
              <a:t>Заместитель Главы А.В. Носов – тел. 8(38166)22-233 </a:t>
            </a:r>
          </a:p>
          <a:p>
            <a:r>
              <a:rPr lang="ru-RU" dirty="0" smtClean="0">
                <a:latin typeface="Times New Roman" pitchFamily="18" charset="0"/>
                <a:cs typeface="Times New Roman" pitchFamily="18" charset="0"/>
              </a:rPr>
              <a:t>Председатель Комитета управления муниципальным имуществом Администрации Оконешниковского муниципального района Омской области С.А. Котляр – 8(38166)22-253</a:t>
            </a:r>
          </a:p>
          <a:p>
            <a:r>
              <a:rPr lang="ru-RU" dirty="0" smtClean="0">
                <a:latin typeface="Times New Roman" pitchFamily="18" charset="0"/>
                <a:cs typeface="Times New Roman" pitchFamily="18" charset="0"/>
              </a:rPr>
              <a:t>Управление организационно-кадрового обеспечения Администрации Оконешниковского муниципального района Омской области факс/тел 8(38166)22-461 </a:t>
            </a:r>
          </a:p>
          <a:p>
            <a:r>
              <a:rPr lang="ru-RU" dirty="0" smtClean="0">
                <a:latin typeface="Times New Roman" pitchFamily="18" charset="0"/>
                <a:cs typeface="Times New Roman" pitchFamily="18" charset="0"/>
              </a:rPr>
              <a:t>Электронный адрес: </a:t>
            </a:r>
            <a:r>
              <a:rPr lang="en-US" dirty="0" err="1" smtClean="0">
                <a:latin typeface="Times New Roman" pitchFamily="18" charset="0"/>
                <a:cs typeface="Times New Roman" pitchFamily="18" charset="0"/>
                <a:hlinkClick r:id="rId3"/>
              </a:rPr>
              <a:t>okonesh</a:t>
            </a:r>
            <a:r>
              <a:rPr lang="ru-RU" dirty="0" smtClean="0">
                <a:latin typeface="Times New Roman" pitchFamily="18" charset="0"/>
                <a:cs typeface="Times New Roman" pitchFamily="18" charset="0"/>
                <a:hlinkClick r:id="rId3"/>
              </a:rPr>
              <a:t>@</a:t>
            </a:r>
            <a:r>
              <a:rPr lang="en-US" dirty="0" err="1" smtClean="0">
                <a:latin typeface="Times New Roman" pitchFamily="18" charset="0"/>
                <a:cs typeface="Times New Roman" pitchFamily="18" charset="0"/>
                <a:hlinkClick r:id="rId3"/>
              </a:rPr>
              <a:t>mr</a:t>
            </a:r>
            <a:r>
              <a:rPr lang="ru-RU" dirty="0" smtClean="0">
                <a:latin typeface="Times New Roman" pitchFamily="18" charset="0"/>
                <a:cs typeface="Times New Roman" pitchFamily="18" charset="0"/>
                <a:hlinkClick r:id="rId3"/>
              </a:rPr>
              <a:t>.</a:t>
            </a:r>
            <a:r>
              <a:rPr lang="en-US" dirty="0" err="1" smtClean="0">
                <a:latin typeface="Times New Roman" pitchFamily="18" charset="0"/>
                <a:cs typeface="Times New Roman" pitchFamily="18" charset="0"/>
                <a:hlinkClick r:id="rId3"/>
              </a:rPr>
              <a:t>omskportal</a:t>
            </a:r>
            <a:r>
              <a:rPr lang="ru-RU" dirty="0" smtClean="0">
                <a:latin typeface="Times New Roman" pitchFamily="18" charset="0"/>
                <a:cs typeface="Times New Roman" pitchFamily="18" charset="0"/>
                <a:hlinkClick r:id="rId3"/>
              </a:rPr>
              <a:t>.</a:t>
            </a:r>
            <a:r>
              <a:rPr lang="en-US" dirty="0" err="1" smtClean="0">
                <a:latin typeface="Times New Roman" pitchFamily="18" charset="0"/>
                <a:cs typeface="Times New Roman" pitchFamily="18" charset="0"/>
                <a:hlinkClick r:id="rId3"/>
              </a:rPr>
              <a:t>ru</a:t>
            </a:r>
            <a:r>
              <a:rPr lang="ru-RU" dirty="0" smtClean="0">
                <a:latin typeface="Times New Roman" pitchFamily="18" charset="0"/>
                <a:cs typeface="Times New Roman" pitchFamily="18" charset="0"/>
              </a:rPr>
              <a:t>    </a:t>
            </a:r>
          </a:p>
          <a:p>
            <a:endParaRPr lang="ru-RU"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497" y="623305"/>
            <a:ext cx="3291204" cy="406400"/>
          </a:xfrm>
          <a:prstGeom prst="rect">
            <a:avLst/>
          </a:prstGeom>
        </p:spPr>
        <p:txBody>
          <a:bodyPr vert="horz" wrap="square" lIns="0" tIns="12700" rIns="0" bIns="0" rtlCol="0">
            <a:spAutoFit/>
          </a:bodyPr>
          <a:lstStyle/>
          <a:p>
            <a:pPr marL="12700">
              <a:lnSpc>
                <a:spcPct val="100000"/>
              </a:lnSpc>
              <a:spcBef>
                <a:spcPts val="100"/>
              </a:spcBef>
            </a:pPr>
            <a:r>
              <a:rPr sz="2500" spc="40" dirty="0">
                <a:solidFill>
                  <a:srgbClr val="FFFFFF"/>
                </a:solidFill>
                <a:latin typeface="Times New Roman" pitchFamily="18" charset="0"/>
                <a:cs typeface="Times New Roman" pitchFamily="18" charset="0"/>
              </a:rPr>
              <a:t>Наши</a:t>
            </a:r>
            <a:r>
              <a:rPr sz="2500" dirty="0">
                <a:solidFill>
                  <a:srgbClr val="FFFFFF"/>
                </a:solidFill>
                <a:latin typeface="Times New Roman" pitchFamily="18" charset="0"/>
                <a:cs typeface="Times New Roman" pitchFamily="18" charset="0"/>
              </a:rPr>
              <a:t> </a:t>
            </a:r>
            <a:r>
              <a:rPr sz="2500" spc="-25" dirty="0">
                <a:solidFill>
                  <a:srgbClr val="FFFFFF"/>
                </a:solidFill>
                <a:latin typeface="Times New Roman" pitchFamily="18" charset="0"/>
                <a:cs typeface="Times New Roman" pitchFamily="18" charset="0"/>
              </a:rPr>
              <a:t>преимущества</a:t>
            </a:r>
            <a:endParaRPr sz="2500">
              <a:latin typeface="Times New Roman" pitchFamily="18" charset="0"/>
              <a:cs typeface="Times New Roman" pitchFamily="18" charset="0"/>
            </a:endParaRPr>
          </a:p>
        </p:txBody>
      </p:sp>
      <p:sp>
        <p:nvSpPr>
          <p:cNvPr id="3" name="object 3"/>
          <p:cNvSpPr txBox="1"/>
          <p:nvPr/>
        </p:nvSpPr>
        <p:spPr>
          <a:xfrm>
            <a:off x="5357818" y="1785926"/>
            <a:ext cx="2440305" cy="665054"/>
          </a:xfrm>
          <a:prstGeom prst="rect">
            <a:avLst/>
          </a:prstGeom>
        </p:spPr>
        <p:txBody>
          <a:bodyPr vert="horz" wrap="square" lIns="0" tIns="12065" rIns="0" bIns="0" rtlCol="0">
            <a:spAutoFit/>
          </a:bodyPr>
          <a:lstStyle/>
          <a:p>
            <a:pPr marL="12700" marR="5080">
              <a:lnSpc>
                <a:spcPct val="100899"/>
              </a:lnSpc>
              <a:spcBef>
                <a:spcPts val="95"/>
              </a:spcBef>
            </a:pPr>
            <a:r>
              <a:rPr lang="ru-RU" sz="1400" b="1" dirty="0" smtClean="0">
                <a:solidFill>
                  <a:srgbClr val="0070C0"/>
                </a:solidFill>
                <a:latin typeface="Times New Roman" pitchFamily="18" charset="0"/>
                <a:cs typeface="Times New Roman" pitchFamily="18" charset="0"/>
              </a:rPr>
              <a:t>Развитое  зерновое производство, наличие плодородных земель</a:t>
            </a:r>
            <a:endParaRPr sz="1400" b="1" dirty="0">
              <a:solidFill>
                <a:srgbClr val="0070C0"/>
              </a:solidFill>
              <a:latin typeface="Times New Roman" pitchFamily="18" charset="0"/>
              <a:cs typeface="Times New Roman" pitchFamily="18" charset="0"/>
            </a:endParaRPr>
          </a:p>
        </p:txBody>
      </p:sp>
      <p:sp>
        <p:nvSpPr>
          <p:cNvPr id="4" name="object 4"/>
          <p:cNvSpPr txBox="1">
            <a:spLocks noGrp="1"/>
          </p:cNvSpPr>
          <p:nvPr>
            <p:ph sz="half" idx="2"/>
          </p:nvPr>
        </p:nvSpPr>
        <p:spPr>
          <a:xfrm>
            <a:off x="1676400" y="1772422"/>
            <a:ext cx="2743200" cy="3719993"/>
          </a:xfrm>
          <a:prstGeom prst="rect">
            <a:avLst/>
          </a:prstGeom>
        </p:spPr>
        <p:txBody>
          <a:bodyPr vert="horz" wrap="square" lIns="0" tIns="12065" rIns="0" bIns="0" rtlCol="0">
            <a:spAutoFit/>
          </a:bodyPr>
          <a:lstStyle/>
          <a:p>
            <a:pPr marL="12700" marR="649605">
              <a:lnSpc>
                <a:spcPct val="100899"/>
              </a:lnSpc>
              <a:spcBef>
                <a:spcPts val="95"/>
              </a:spcBef>
            </a:pPr>
            <a:r>
              <a:rPr lang="ru-RU" sz="1400" dirty="0" smtClean="0">
                <a:latin typeface="Times New Roman" pitchFamily="18" charset="0"/>
                <a:cs typeface="Times New Roman" pitchFamily="18" charset="0"/>
              </a:rPr>
              <a:t>Близость к автомобильной </a:t>
            </a:r>
            <a:r>
              <a:rPr lang="ru-RU" sz="1400" dirty="0">
                <a:latin typeface="Times New Roman" pitchFamily="18" charset="0"/>
                <a:cs typeface="Times New Roman" pitchFamily="18" charset="0"/>
              </a:rPr>
              <a:t>магистрали федерального значения </a:t>
            </a:r>
            <a:r>
              <a:rPr lang="ru-RU" sz="1400" dirty="0" smtClean="0">
                <a:latin typeface="Times New Roman" pitchFamily="18" charset="0"/>
                <a:cs typeface="Times New Roman" pitchFamily="18" charset="0"/>
              </a:rPr>
              <a:t>Омск-Новосибирск </a:t>
            </a:r>
          </a:p>
          <a:p>
            <a:pPr marL="12700" marR="649605">
              <a:lnSpc>
                <a:spcPct val="100899"/>
              </a:lnSpc>
              <a:spcBef>
                <a:spcPts val="95"/>
              </a:spcBef>
            </a:pPr>
            <a:r>
              <a:rPr lang="ru-RU" sz="1400" dirty="0">
                <a:latin typeface="Times New Roman" pitchFamily="18" charset="0"/>
                <a:cs typeface="Times New Roman" pitchFamily="18" charset="0"/>
              </a:rPr>
              <a:t>(</a:t>
            </a:r>
            <a:r>
              <a:rPr lang="ru-RU" sz="1400" dirty="0" smtClean="0">
                <a:latin typeface="Times New Roman" pitchFamily="18" charset="0"/>
                <a:cs typeface="Times New Roman" pitchFamily="18" charset="0"/>
              </a:rPr>
              <a:t>40 км.)</a:t>
            </a:r>
          </a:p>
          <a:p>
            <a:pPr marL="12700" marR="649605">
              <a:lnSpc>
                <a:spcPct val="100899"/>
              </a:lnSpc>
              <a:spcBef>
                <a:spcPts val="95"/>
              </a:spcBef>
            </a:pPr>
            <a:endParaRPr lang="ru-RU" sz="1400" spc="55" dirty="0" smtClean="0">
              <a:latin typeface="Times New Roman" pitchFamily="18" charset="0"/>
              <a:cs typeface="Times New Roman" pitchFamily="18" charset="0"/>
            </a:endParaRPr>
          </a:p>
          <a:p>
            <a:pPr>
              <a:lnSpc>
                <a:spcPct val="100000"/>
              </a:lnSpc>
              <a:spcBef>
                <a:spcPts val="45"/>
              </a:spcBef>
            </a:pPr>
            <a:r>
              <a:rPr lang="ru-RU" sz="1400" dirty="0">
                <a:latin typeface="Times New Roman" pitchFamily="18" charset="0"/>
                <a:cs typeface="Times New Roman" pitchFamily="18" charset="0"/>
              </a:rPr>
              <a:t>Наличие свободных производственных, торговых </a:t>
            </a:r>
            <a:r>
              <a:rPr lang="ru-RU" sz="1400" dirty="0" smtClean="0">
                <a:latin typeface="Times New Roman" pitchFamily="18" charset="0"/>
                <a:cs typeface="Times New Roman" pitchFamily="18" charset="0"/>
              </a:rPr>
              <a:t>площадей.</a:t>
            </a:r>
          </a:p>
          <a:p>
            <a:pPr>
              <a:lnSpc>
                <a:spcPct val="100000"/>
              </a:lnSpc>
              <a:spcBef>
                <a:spcPts val="45"/>
              </a:spcBef>
            </a:pPr>
            <a:r>
              <a:rPr lang="ru-RU" sz="1400" spc="55" dirty="0" smtClean="0">
                <a:latin typeface="Times New Roman" pitchFamily="18" charset="0"/>
                <a:cs typeface="Times New Roman" pitchFamily="18" charset="0"/>
              </a:rPr>
              <a:t>Наличие свободных земель сельскохозяйственного назначения </a:t>
            </a:r>
          </a:p>
          <a:p>
            <a:pPr>
              <a:lnSpc>
                <a:spcPct val="100000"/>
              </a:lnSpc>
              <a:spcBef>
                <a:spcPts val="45"/>
              </a:spcBef>
            </a:pPr>
            <a:endParaRPr lang="ru-RU" sz="1400" spc="55" dirty="0" smtClean="0">
              <a:latin typeface="Times New Roman" pitchFamily="18" charset="0"/>
              <a:cs typeface="Times New Roman" pitchFamily="18" charset="0"/>
            </a:endParaRPr>
          </a:p>
          <a:p>
            <a:pPr>
              <a:lnSpc>
                <a:spcPct val="100000"/>
              </a:lnSpc>
              <a:spcBef>
                <a:spcPts val="45"/>
              </a:spcBef>
            </a:pPr>
            <a:endParaRPr sz="1400" dirty="0">
              <a:latin typeface="Times New Roman" pitchFamily="18" charset="0"/>
              <a:cs typeface="Times New Roman" pitchFamily="18" charset="0"/>
            </a:endParaRPr>
          </a:p>
          <a:p>
            <a:pPr marL="12700" marR="208279">
              <a:lnSpc>
                <a:spcPct val="100899"/>
              </a:lnSpc>
              <a:spcBef>
                <a:spcPts val="5"/>
              </a:spcBef>
            </a:pPr>
            <a:r>
              <a:rPr lang="ru-RU" sz="1400" dirty="0">
                <a:latin typeface="Times New Roman" pitchFamily="18" charset="0"/>
                <a:cs typeface="Times New Roman" pitchFamily="18" charset="0"/>
              </a:rPr>
              <a:t>Наличие и доступность современных средств связи</a:t>
            </a:r>
            <a:endParaRPr sz="1400" spc="-15" dirty="0">
              <a:latin typeface="Times New Roman" pitchFamily="18" charset="0"/>
              <a:cs typeface="Times New Roman" pitchFamily="18" charset="0"/>
            </a:endParaRPr>
          </a:p>
        </p:txBody>
      </p:sp>
      <p:sp>
        <p:nvSpPr>
          <p:cNvPr id="6" name="object 6"/>
          <p:cNvSpPr/>
          <p:nvPr/>
        </p:nvSpPr>
        <p:spPr>
          <a:xfrm>
            <a:off x="928662" y="4929198"/>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2"/>
                </a:lnTo>
                <a:lnTo>
                  <a:pt x="30983" y="473899"/>
                </a:lnTo>
                <a:lnTo>
                  <a:pt x="53706" y="514881"/>
                </a:lnTo>
                <a:lnTo>
                  <a:pt x="81767" y="552072"/>
                </a:lnTo>
                <a:lnTo>
                  <a:pt x="114651" y="584956"/>
                </a:lnTo>
                <a:lnTo>
                  <a:pt x="151842" y="613018"/>
                </a:lnTo>
                <a:lnTo>
                  <a:pt x="192824" y="635741"/>
                </a:lnTo>
                <a:lnTo>
                  <a:pt x="237082" y="652610"/>
                </a:lnTo>
                <a:lnTo>
                  <a:pt x="284100" y="663110"/>
                </a:lnTo>
                <a:lnTo>
                  <a:pt x="333362" y="666724"/>
                </a:lnTo>
                <a:lnTo>
                  <a:pt x="382624" y="663110"/>
                </a:lnTo>
                <a:lnTo>
                  <a:pt x="429642" y="652610"/>
                </a:lnTo>
                <a:lnTo>
                  <a:pt x="473899" y="635741"/>
                </a:lnTo>
                <a:lnTo>
                  <a:pt x="514881" y="613018"/>
                </a:lnTo>
                <a:lnTo>
                  <a:pt x="552072" y="584956"/>
                </a:lnTo>
                <a:lnTo>
                  <a:pt x="584956" y="552072"/>
                </a:lnTo>
                <a:lnTo>
                  <a:pt x="613018" y="514881"/>
                </a:lnTo>
                <a:lnTo>
                  <a:pt x="635741" y="473899"/>
                </a:lnTo>
                <a:lnTo>
                  <a:pt x="652610" y="429642"/>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7" name="object 7"/>
          <p:cNvSpPr/>
          <p:nvPr/>
        </p:nvSpPr>
        <p:spPr>
          <a:xfrm>
            <a:off x="921565" y="1772526"/>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0"/>
                </a:lnTo>
                <a:lnTo>
                  <a:pt x="30983" y="473897"/>
                </a:lnTo>
                <a:lnTo>
                  <a:pt x="53706" y="514878"/>
                </a:lnTo>
                <a:lnTo>
                  <a:pt x="81767" y="552067"/>
                </a:lnTo>
                <a:lnTo>
                  <a:pt x="114651" y="584949"/>
                </a:lnTo>
                <a:lnTo>
                  <a:pt x="151842" y="613009"/>
                </a:lnTo>
                <a:lnTo>
                  <a:pt x="192824" y="635730"/>
                </a:lnTo>
                <a:lnTo>
                  <a:pt x="237082" y="652598"/>
                </a:lnTo>
                <a:lnTo>
                  <a:pt x="284100" y="663097"/>
                </a:lnTo>
                <a:lnTo>
                  <a:pt x="333362" y="666711"/>
                </a:lnTo>
                <a:lnTo>
                  <a:pt x="382624" y="663097"/>
                </a:lnTo>
                <a:lnTo>
                  <a:pt x="429642" y="652598"/>
                </a:lnTo>
                <a:lnTo>
                  <a:pt x="473899" y="635730"/>
                </a:lnTo>
                <a:lnTo>
                  <a:pt x="514881" y="613009"/>
                </a:lnTo>
                <a:lnTo>
                  <a:pt x="552072" y="584949"/>
                </a:lnTo>
                <a:lnTo>
                  <a:pt x="584956" y="552067"/>
                </a:lnTo>
                <a:lnTo>
                  <a:pt x="613018" y="514878"/>
                </a:lnTo>
                <a:lnTo>
                  <a:pt x="635741" y="473897"/>
                </a:lnTo>
                <a:lnTo>
                  <a:pt x="652610" y="429640"/>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8" name="object 8"/>
          <p:cNvSpPr/>
          <p:nvPr/>
        </p:nvSpPr>
        <p:spPr>
          <a:xfrm>
            <a:off x="4572006" y="1772526"/>
            <a:ext cx="666750" cy="666750"/>
          </a:xfrm>
          <a:custGeom>
            <a:avLst/>
            <a:gdLst/>
            <a:ahLst/>
            <a:cxnLst/>
            <a:rect l="l" t="t" r="r" b="b"/>
            <a:pathLst>
              <a:path w="666750" h="666750">
                <a:moveTo>
                  <a:pt x="333349" y="0"/>
                </a:moveTo>
                <a:lnTo>
                  <a:pt x="284087" y="3614"/>
                </a:lnTo>
                <a:lnTo>
                  <a:pt x="237070" y="14114"/>
                </a:lnTo>
                <a:lnTo>
                  <a:pt x="192814" y="30983"/>
                </a:lnTo>
                <a:lnTo>
                  <a:pt x="151833" y="53706"/>
                </a:lnTo>
                <a:lnTo>
                  <a:pt x="114644" y="81767"/>
                </a:lnTo>
                <a:lnTo>
                  <a:pt x="81762" y="114651"/>
                </a:lnTo>
                <a:lnTo>
                  <a:pt x="53702" y="151842"/>
                </a:lnTo>
                <a:lnTo>
                  <a:pt x="30981" y="192824"/>
                </a:lnTo>
                <a:lnTo>
                  <a:pt x="14113" y="237082"/>
                </a:lnTo>
                <a:lnTo>
                  <a:pt x="3614" y="284100"/>
                </a:lnTo>
                <a:lnTo>
                  <a:pt x="0" y="333362"/>
                </a:lnTo>
                <a:lnTo>
                  <a:pt x="3614" y="382624"/>
                </a:lnTo>
                <a:lnTo>
                  <a:pt x="14113" y="429640"/>
                </a:lnTo>
                <a:lnTo>
                  <a:pt x="30981" y="473897"/>
                </a:lnTo>
                <a:lnTo>
                  <a:pt x="53702" y="514878"/>
                </a:lnTo>
                <a:lnTo>
                  <a:pt x="81762" y="552067"/>
                </a:lnTo>
                <a:lnTo>
                  <a:pt x="114644" y="584949"/>
                </a:lnTo>
                <a:lnTo>
                  <a:pt x="151833" y="613009"/>
                </a:lnTo>
                <a:lnTo>
                  <a:pt x="192814" y="635730"/>
                </a:lnTo>
                <a:lnTo>
                  <a:pt x="237070" y="652598"/>
                </a:lnTo>
                <a:lnTo>
                  <a:pt x="284087" y="663097"/>
                </a:lnTo>
                <a:lnTo>
                  <a:pt x="333349" y="666711"/>
                </a:lnTo>
                <a:lnTo>
                  <a:pt x="382611" y="663097"/>
                </a:lnTo>
                <a:lnTo>
                  <a:pt x="429629" y="652598"/>
                </a:lnTo>
                <a:lnTo>
                  <a:pt x="473887" y="635730"/>
                </a:lnTo>
                <a:lnTo>
                  <a:pt x="514869" y="613009"/>
                </a:lnTo>
                <a:lnTo>
                  <a:pt x="552060" y="584949"/>
                </a:lnTo>
                <a:lnTo>
                  <a:pt x="584944" y="552067"/>
                </a:lnTo>
                <a:lnTo>
                  <a:pt x="613005" y="514878"/>
                </a:lnTo>
                <a:lnTo>
                  <a:pt x="635728" y="473897"/>
                </a:lnTo>
                <a:lnTo>
                  <a:pt x="652597" y="429640"/>
                </a:lnTo>
                <a:lnTo>
                  <a:pt x="663097" y="382624"/>
                </a:lnTo>
                <a:lnTo>
                  <a:pt x="666711" y="333362"/>
                </a:lnTo>
                <a:lnTo>
                  <a:pt x="663097" y="284100"/>
                </a:lnTo>
                <a:lnTo>
                  <a:pt x="652597" y="237082"/>
                </a:lnTo>
                <a:lnTo>
                  <a:pt x="635728" y="192824"/>
                </a:lnTo>
                <a:lnTo>
                  <a:pt x="613005" y="151842"/>
                </a:lnTo>
                <a:lnTo>
                  <a:pt x="584944" y="114651"/>
                </a:lnTo>
                <a:lnTo>
                  <a:pt x="552060" y="81767"/>
                </a:lnTo>
                <a:lnTo>
                  <a:pt x="514869" y="53706"/>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9" name="object 9"/>
          <p:cNvSpPr/>
          <p:nvPr/>
        </p:nvSpPr>
        <p:spPr>
          <a:xfrm>
            <a:off x="4572006" y="4602946"/>
            <a:ext cx="666750" cy="666750"/>
          </a:xfrm>
          <a:custGeom>
            <a:avLst/>
            <a:gdLst/>
            <a:ahLst/>
            <a:cxnLst/>
            <a:rect l="l" t="t" r="r" b="b"/>
            <a:pathLst>
              <a:path w="666750" h="666750">
                <a:moveTo>
                  <a:pt x="333349" y="0"/>
                </a:moveTo>
                <a:lnTo>
                  <a:pt x="284087" y="3614"/>
                </a:lnTo>
                <a:lnTo>
                  <a:pt x="237070" y="14114"/>
                </a:lnTo>
                <a:lnTo>
                  <a:pt x="192814" y="30983"/>
                </a:lnTo>
                <a:lnTo>
                  <a:pt x="151833" y="53706"/>
                </a:lnTo>
                <a:lnTo>
                  <a:pt x="114644" y="81767"/>
                </a:lnTo>
                <a:lnTo>
                  <a:pt x="81762" y="114651"/>
                </a:lnTo>
                <a:lnTo>
                  <a:pt x="53702" y="151842"/>
                </a:lnTo>
                <a:lnTo>
                  <a:pt x="30981" y="192824"/>
                </a:lnTo>
                <a:lnTo>
                  <a:pt x="14113" y="237082"/>
                </a:lnTo>
                <a:lnTo>
                  <a:pt x="3614" y="284100"/>
                </a:lnTo>
                <a:lnTo>
                  <a:pt x="0" y="333362"/>
                </a:lnTo>
                <a:lnTo>
                  <a:pt x="3614" y="382624"/>
                </a:lnTo>
                <a:lnTo>
                  <a:pt x="14113" y="429640"/>
                </a:lnTo>
                <a:lnTo>
                  <a:pt x="30981" y="473897"/>
                </a:lnTo>
                <a:lnTo>
                  <a:pt x="53702" y="514878"/>
                </a:lnTo>
                <a:lnTo>
                  <a:pt x="81762" y="552067"/>
                </a:lnTo>
                <a:lnTo>
                  <a:pt x="114644" y="584949"/>
                </a:lnTo>
                <a:lnTo>
                  <a:pt x="151833" y="613009"/>
                </a:lnTo>
                <a:lnTo>
                  <a:pt x="192814" y="635730"/>
                </a:lnTo>
                <a:lnTo>
                  <a:pt x="237070" y="652598"/>
                </a:lnTo>
                <a:lnTo>
                  <a:pt x="284087" y="663097"/>
                </a:lnTo>
                <a:lnTo>
                  <a:pt x="333349" y="666711"/>
                </a:lnTo>
                <a:lnTo>
                  <a:pt x="382611" y="663097"/>
                </a:lnTo>
                <a:lnTo>
                  <a:pt x="429629" y="652598"/>
                </a:lnTo>
                <a:lnTo>
                  <a:pt x="473887" y="635730"/>
                </a:lnTo>
                <a:lnTo>
                  <a:pt x="514869" y="613009"/>
                </a:lnTo>
                <a:lnTo>
                  <a:pt x="552060" y="584949"/>
                </a:lnTo>
                <a:lnTo>
                  <a:pt x="584944" y="552067"/>
                </a:lnTo>
                <a:lnTo>
                  <a:pt x="613005" y="514878"/>
                </a:lnTo>
                <a:lnTo>
                  <a:pt x="635728" y="473897"/>
                </a:lnTo>
                <a:lnTo>
                  <a:pt x="652597" y="429640"/>
                </a:lnTo>
                <a:lnTo>
                  <a:pt x="663097" y="382624"/>
                </a:lnTo>
                <a:lnTo>
                  <a:pt x="666711" y="333362"/>
                </a:lnTo>
                <a:lnTo>
                  <a:pt x="663097" y="284100"/>
                </a:lnTo>
                <a:lnTo>
                  <a:pt x="652597" y="237082"/>
                </a:lnTo>
                <a:lnTo>
                  <a:pt x="635728" y="192824"/>
                </a:lnTo>
                <a:lnTo>
                  <a:pt x="613005" y="151842"/>
                </a:lnTo>
                <a:lnTo>
                  <a:pt x="584944" y="114651"/>
                </a:lnTo>
                <a:lnTo>
                  <a:pt x="552060" y="81767"/>
                </a:lnTo>
                <a:lnTo>
                  <a:pt x="514869" y="53706"/>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10" name="object 10"/>
          <p:cNvSpPr/>
          <p:nvPr/>
        </p:nvSpPr>
        <p:spPr>
          <a:xfrm>
            <a:off x="1109132" y="1907890"/>
            <a:ext cx="292100" cy="396240"/>
          </a:xfrm>
          <a:custGeom>
            <a:avLst/>
            <a:gdLst/>
            <a:ahLst/>
            <a:cxnLst/>
            <a:rect l="l" t="t" r="r" b="b"/>
            <a:pathLst>
              <a:path w="292100" h="396239">
                <a:moveTo>
                  <a:pt x="145783" y="0"/>
                </a:moveTo>
                <a:lnTo>
                  <a:pt x="99756" y="7443"/>
                </a:lnTo>
                <a:lnTo>
                  <a:pt x="59744" y="28162"/>
                </a:lnTo>
                <a:lnTo>
                  <a:pt x="28166" y="59735"/>
                </a:lnTo>
                <a:lnTo>
                  <a:pt x="7445" y="99745"/>
                </a:lnTo>
                <a:lnTo>
                  <a:pt x="0" y="145770"/>
                </a:lnTo>
                <a:lnTo>
                  <a:pt x="804" y="161318"/>
                </a:lnTo>
                <a:lnTo>
                  <a:pt x="12750" y="205295"/>
                </a:lnTo>
                <a:lnTo>
                  <a:pt x="37976" y="253170"/>
                </a:lnTo>
                <a:lnTo>
                  <a:pt x="67251" y="299002"/>
                </a:lnTo>
                <a:lnTo>
                  <a:pt x="96601" y="339683"/>
                </a:lnTo>
                <a:lnTo>
                  <a:pt x="122057" y="372107"/>
                </a:lnTo>
                <a:lnTo>
                  <a:pt x="143421" y="395998"/>
                </a:lnTo>
                <a:lnTo>
                  <a:pt x="148158" y="395998"/>
                </a:lnTo>
                <a:lnTo>
                  <a:pt x="194981" y="339676"/>
                </a:lnTo>
                <a:lnTo>
                  <a:pt x="224331" y="298991"/>
                </a:lnTo>
                <a:lnTo>
                  <a:pt x="253601" y="253160"/>
                </a:lnTo>
                <a:lnTo>
                  <a:pt x="270279" y="221500"/>
                </a:lnTo>
                <a:lnTo>
                  <a:pt x="145783" y="221500"/>
                </a:lnTo>
                <a:lnTo>
                  <a:pt x="116333" y="215540"/>
                </a:lnTo>
                <a:lnTo>
                  <a:pt x="92259" y="199294"/>
                </a:lnTo>
                <a:lnTo>
                  <a:pt x="76013" y="175219"/>
                </a:lnTo>
                <a:lnTo>
                  <a:pt x="70053" y="145770"/>
                </a:lnTo>
                <a:lnTo>
                  <a:pt x="76013" y="116328"/>
                </a:lnTo>
                <a:lnTo>
                  <a:pt x="92259" y="92257"/>
                </a:lnTo>
                <a:lnTo>
                  <a:pt x="116333" y="76013"/>
                </a:lnTo>
                <a:lnTo>
                  <a:pt x="145783" y="70053"/>
                </a:lnTo>
                <a:lnTo>
                  <a:pt x="268750" y="70053"/>
                </a:lnTo>
                <a:lnTo>
                  <a:pt x="263406" y="59735"/>
                </a:lnTo>
                <a:lnTo>
                  <a:pt x="231828" y="28162"/>
                </a:lnTo>
                <a:lnTo>
                  <a:pt x="191815" y="7443"/>
                </a:lnTo>
                <a:lnTo>
                  <a:pt x="145783" y="0"/>
                </a:lnTo>
                <a:close/>
              </a:path>
              <a:path w="292100" h="396239">
                <a:moveTo>
                  <a:pt x="268750" y="70053"/>
                </a:moveTo>
                <a:lnTo>
                  <a:pt x="145783" y="70053"/>
                </a:lnTo>
                <a:lnTo>
                  <a:pt x="175232" y="76013"/>
                </a:lnTo>
                <a:lnTo>
                  <a:pt x="199307" y="92257"/>
                </a:lnTo>
                <a:lnTo>
                  <a:pt x="215552" y="116328"/>
                </a:lnTo>
                <a:lnTo>
                  <a:pt x="221513" y="145770"/>
                </a:lnTo>
                <a:lnTo>
                  <a:pt x="215552" y="175219"/>
                </a:lnTo>
                <a:lnTo>
                  <a:pt x="199307" y="199294"/>
                </a:lnTo>
                <a:lnTo>
                  <a:pt x="175232" y="215540"/>
                </a:lnTo>
                <a:lnTo>
                  <a:pt x="145783" y="221500"/>
                </a:lnTo>
                <a:lnTo>
                  <a:pt x="270279" y="221500"/>
                </a:lnTo>
                <a:lnTo>
                  <a:pt x="288374" y="176456"/>
                </a:lnTo>
                <a:lnTo>
                  <a:pt x="291579" y="145770"/>
                </a:lnTo>
                <a:lnTo>
                  <a:pt x="284129" y="99745"/>
                </a:lnTo>
                <a:lnTo>
                  <a:pt x="268750" y="70053"/>
                </a:lnTo>
                <a:close/>
              </a:path>
            </a:pathLst>
          </a:custGeom>
          <a:solidFill>
            <a:srgbClr val="FFFFFF"/>
          </a:solidFill>
        </p:spPr>
        <p:txBody>
          <a:bodyPr wrap="square" lIns="0" tIns="0" rIns="0" bIns="0" rtlCol="0"/>
          <a:lstStyle/>
          <a:p>
            <a:endParaRPr/>
          </a:p>
        </p:txBody>
      </p:sp>
      <p:sp>
        <p:nvSpPr>
          <p:cNvPr id="11" name="object 11"/>
          <p:cNvSpPr/>
          <p:nvPr/>
        </p:nvSpPr>
        <p:spPr>
          <a:xfrm>
            <a:off x="4572006" y="3094041"/>
            <a:ext cx="666750" cy="666750"/>
          </a:xfrm>
          <a:custGeom>
            <a:avLst/>
            <a:gdLst/>
            <a:ahLst/>
            <a:cxnLst/>
            <a:rect l="l" t="t" r="r" b="b"/>
            <a:pathLst>
              <a:path w="666750" h="666750">
                <a:moveTo>
                  <a:pt x="333349" y="0"/>
                </a:moveTo>
                <a:lnTo>
                  <a:pt x="284087" y="3614"/>
                </a:lnTo>
                <a:lnTo>
                  <a:pt x="237070" y="14114"/>
                </a:lnTo>
                <a:lnTo>
                  <a:pt x="192814" y="30983"/>
                </a:lnTo>
                <a:lnTo>
                  <a:pt x="151833" y="53705"/>
                </a:lnTo>
                <a:lnTo>
                  <a:pt x="114644" y="81766"/>
                </a:lnTo>
                <a:lnTo>
                  <a:pt x="81762" y="114649"/>
                </a:lnTo>
                <a:lnTo>
                  <a:pt x="53702" y="151839"/>
                </a:lnTo>
                <a:lnTo>
                  <a:pt x="30981" y="192819"/>
                </a:lnTo>
                <a:lnTo>
                  <a:pt x="14113" y="237075"/>
                </a:lnTo>
                <a:lnTo>
                  <a:pt x="3614" y="284090"/>
                </a:lnTo>
                <a:lnTo>
                  <a:pt x="0" y="333349"/>
                </a:lnTo>
                <a:lnTo>
                  <a:pt x="3614" y="382611"/>
                </a:lnTo>
                <a:lnTo>
                  <a:pt x="14113" y="429629"/>
                </a:lnTo>
                <a:lnTo>
                  <a:pt x="30981" y="473887"/>
                </a:lnTo>
                <a:lnTo>
                  <a:pt x="53702" y="514869"/>
                </a:lnTo>
                <a:lnTo>
                  <a:pt x="81762" y="552060"/>
                </a:lnTo>
                <a:lnTo>
                  <a:pt x="114644" y="584944"/>
                </a:lnTo>
                <a:lnTo>
                  <a:pt x="151833" y="613005"/>
                </a:lnTo>
                <a:lnTo>
                  <a:pt x="192814" y="635728"/>
                </a:lnTo>
                <a:lnTo>
                  <a:pt x="237070" y="652597"/>
                </a:lnTo>
                <a:lnTo>
                  <a:pt x="284087" y="663097"/>
                </a:lnTo>
                <a:lnTo>
                  <a:pt x="333349" y="666711"/>
                </a:lnTo>
                <a:lnTo>
                  <a:pt x="382611" y="663097"/>
                </a:lnTo>
                <a:lnTo>
                  <a:pt x="429629" y="652597"/>
                </a:lnTo>
                <a:lnTo>
                  <a:pt x="473887" y="635728"/>
                </a:lnTo>
                <a:lnTo>
                  <a:pt x="514869" y="613005"/>
                </a:lnTo>
                <a:lnTo>
                  <a:pt x="552060" y="584944"/>
                </a:lnTo>
                <a:lnTo>
                  <a:pt x="584944" y="552060"/>
                </a:lnTo>
                <a:lnTo>
                  <a:pt x="613005" y="514869"/>
                </a:lnTo>
                <a:lnTo>
                  <a:pt x="635728" y="473887"/>
                </a:lnTo>
                <a:lnTo>
                  <a:pt x="652597" y="429629"/>
                </a:lnTo>
                <a:lnTo>
                  <a:pt x="663097" y="382611"/>
                </a:lnTo>
                <a:lnTo>
                  <a:pt x="666711" y="333349"/>
                </a:lnTo>
                <a:lnTo>
                  <a:pt x="663097" y="284090"/>
                </a:lnTo>
                <a:lnTo>
                  <a:pt x="652597" y="237075"/>
                </a:lnTo>
                <a:lnTo>
                  <a:pt x="635728" y="192819"/>
                </a:lnTo>
                <a:lnTo>
                  <a:pt x="613005" y="151839"/>
                </a:lnTo>
                <a:lnTo>
                  <a:pt x="584944" y="114649"/>
                </a:lnTo>
                <a:lnTo>
                  <a:pt x="552060" y="81766"/>
                </a:lnTo>
                <a:lnTo>
                  <a:pt x="514869" y="53705"/>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12" name="object 12"/>
          <p:cNvSpPr/>
          <p:nvPr/>
        </p:nvSpPr>
        <p:spPr>
          <a:xfrm>
            <a:off x="4762564" y="3234597"/>
            <a:ext cx="285750" cy="386080"/>
          </a:xfrm>
          <a:custGeom>
            <a:avLst/>
            <a:gdLst/>
            <a:ahLst/>
            <a:cxnLst/>
            <a:rect l="l" t="t" r="r" b="b"/>
            <a:pathLst>
              <a:path w="285750" h="386079">
                <a:moveTo>
                  <a:pt x="228473" y="0"/>
                </a:moveTo>
                <a:lnTo>
                  <a:pt x="57111" y="0"/>
                </a:lnTo>
                <a:lnTo>
                  <a:pt x="34938" y="4508"/>
                </a:lnTo>
                <a:lnTo>
                  <a:pt x="16778" y="16783"/>
                </a:lnTo>
                <a:lnTo>
                  <a:pt x="4507" y="34943"/>
                </a:lnTo>
                <a:lnTo>
                  <a:pt x="0" y="57111"/>
                </a:lnTo>
                <a:lnTo>
                  <a:pt x="0" y="328485"/>
                </a:lnTo>
                <a:lnTo>
                  <a:pt x="4507" y="350659"/>
                </a:lnTo>
                <a:lnTo>
                  <a:pt x="16778" y="368819"/>
                </a:lnTo>
                <a:lnTo>
                  <a:pt x="34938" y="381090"/>
                </a:lnTo>
                <a:lnTo>
                  <a:pt x="57111" y="385597"/>
                </a:lnTo>
                <a:lnTo>
                  <a:pt x="228473" y="385597"/>
                </a:lnTo>
                <a:lnTo>
                  <a:pt x="250651" y="381090"/>
                </a:lnTo>
                <a:lnTo>
                  <a:pt x="268811" y="368819"/>
                </a:lnTo>
                <a:lnTo>
                  <a:pt x="281079" y="350659"/>
                </a:lnTo>
                <a:lnTo>
                  <a:pt x="282684" y="342760"/>
                </a:lnTo>
                <a:lnTo>
                  <a:pt x="49225" y="342760"/>
                </a:lnTo>
                <a:lnTo>
                  <a:pt x="42824" y="336308"/>
                </a:lnTo>
                <a:lnTo>
                  <a:pt x="42824" y="300240"/>
                </a:lnTo>
                <a:lnTo>
                  <a:pt x="49225" y="293776"/>
                </a:lnTo>
                <a:lnTo>
                  <a:pt x="285584" y="293776"/>
                </a:lnTo>
                <a:lnTo>
                  <a:pt x="285584" y="267233"/>
                </a:lnTo>
                <a:lnTo>
                  <a:pt x="49225" y="267233"/>
                </a:lnTo>
                <a:lnTo>
                  <a:pt x="42824" y="260832"/>
                </a:lnTo>
                <a:lnTo>
                  <a:pt x="42824" y="224764"/>
                </a:lnTo>
                <a:lnTo>
                  <a:pt x="49225" y="218300"/>
                </a:lnTo>
                <a:lnTo>
                  <a:pt x="285584" y="218300"/>
                </a:lnTo>
                <a:lnTo>
                  <a:pt x="285584" y="191770"/>
                </a:lnTo>
                <a:lnTo>
                  <a:pt x="49225" y="191770"/>
                </a:lnTo>
                <a:lnTo>
                  <a:pt x="42824" y="185369"/>
                </a:lnTo>
                <a:lnTo>
                  <a:pt x="42824" y="149237"/>
                </a:lnTo>
                <a:lnTo>
                  <a:pt x="49225" y="142773"/>
                </a:lnTo>
                <a:lnTo>
                  <a:pt x="285584" y="142773"/>
                </a:lnTo>
                <a:lnTo>
                  <a:pt x="285584" y="114274"/>
                </a:lnTo>
                <a:lnTo>
                  <a:pt x="49288" y="114274"/>
                </a:lnTo>
                <a:lnTo>
                  <a:pt x="42824" y="107823"/>
                </a:lnTo>
                <a:lnTo>
                  <a:pt x="42888" y="57404"/>
                </a:lnTo>
                <a:lnTo>
                  <a:pt x="49288" y="51015"/>
                </a:lnTo>
                <a:lnTo>
                  <a:pt x="284345" y="51015"/>
                </a:lnTo>
                <a:lnTo>
                  <a:pt x="281079" y="34943"/>
                </a:lnTo>
                <a:lnTo>
                  <a:pt x="268811" y="16783"/>
                </a:lnTo>
                <a:lnTo>
                  <a:pt x="250651" y="4508"/>
                </a:lnTo>
                <a:lnTo>
                  <a:pt x="228473" y="0"/>
                </a:lnTo>
                <a:close/>
              </a:path>
              <a:path w="285750" h="386079">
                <a:moveTo>
                  <a:pt x="124752" y="293776"/>
                </a:moveTo>
                <a:lnTo>
                  <a:pt x="85369" y="293776"/>
                </a:lnTo>
                <a:lnTo>
                  <a:pt x="91821" y="300240"/>
                </a:lnTo>
                <a:lnTo>
                  <a:pt x="91821" y="336308"/>
                </a:lnTo>
                <a:lnTo>
                  <a:pt x="85369" y="342760"/>
                </a:lnTo>
                <a:lnTo>
                  <a:pt x="124752" y="342760"/>
                </a:lnTo>
                <a:lnTo>
                  <a:pt x="118300" y="336308"/>
                </a:lnTo>
                <a:lnTo>
                  <a:pt x="118300" y="300240"/>
                </a:lnTo>
                <a:lnTo>
                  <a:pt x="124752" y="293776"/>
                </a:lnTo>
                <a:close/>
              </a:path>
              <a:path w="285750" h="386079">
                <a:moveTo>
                  <a:pt x="200215" y="293776"/>
                </a:moveTo>
                <a:lnTo>
                  <a:pt x="160820" y="293776"/>
                </a:lnTo>
                <a:lnTo>
                  <a:pt x="167284" y="300240"/>
                </a:lnTo>
                <a:lnTo>
                  <a:pt x="167284" y="336308"/>
                </a:lnTo>
                <a:lnTo>
                  <a:pt x="160820" y="342760"/>
                </a:lnTo>
                <a:lnTo>
                  <a:pt x="200215" y="342760"/>
                </a:lnTo>
                <a:lnTo>
                  <a:pt x="193763" y="336308"/>
                </a:lnTo>
                <a:lnTo>
                  <a:pt x="193763" y="300240"/>
                </a:lnTo>
                <a:lnTo>
                  <a:pt x="200215" y="293776"/>
                </a:lnTo>
                <a:close/>
              </a:path>
              <a:path w="285750" h="386079">
                <a:moveTo>
                  <a:pt x="285584" y="293776"/>
                </a:moveTo>
                <a:lnTo>
                  <a:pt x="236308" y="293776"/>
                </a:lnTo>
                <a:lnTo>
                  <a:pt x="242760" y="300240"/>
                </a:lnTo>
                <a:lnTo>
                  <a:pt x="242760" y="336308"/>
                </a:lnTo>
                <a:lnTo>
                  <a:pt x="236308" y="342760"/>
                </a:lnTo>
                <a:lnTo>
                  <a:pt x="282684" y="342760"/>
                </a:lnTo>
                <a:lnTo>
                  <a:pt x="285584" y="328485"/>
                </a:lnTo>
                <a:lnTo>
                  <a:pt x="285584" y="293776"/>
                </a:lnTo>
                <a:close/>
              </a:path>
              <a:path w="285750" h="386079">
                <a:moveTo>
                  <a:pt x="124752" y="218300"/>
                </a:moveTo>
                <a:lnTo>
                  <a:pt x="85369" y="218300"/>
                </a:lnTo>
                <a:lnTo>
                  <a:pt x="91821" y="224764"/>
                </a:lnTo>
                <a:lnTo>
                  <a:pt x="91821" y="260832"/>
                </a:lnTo>
                <a:lnTo>
                  <a:pt x="85369" y="267233"/>
                </a:lnTo>
                <a:lnTo>
                  <a:pt x="124752" y="267233"/>
                </a:lnTo>
                <a:lnTo>
                  <a:pt x="118300" y="260832"/>
                </a:lnTo>
                <a:lnTo>
                  <a:pt x="118300" y="224764"/>
                </a:lnTo>
                <a:lnTo>
                  <a:pt x="124752" y="218300"/>
                </a:lnTo>
                <a:close/>
              </a:path>
              <a:path w="285750" h="386079">
                <a:moveTo>
                  <a:pt x="200215" y="218300"/>
                </a:moveTo>
                <a:lnTo>
                  <a:pt x="160820" y="218300"/>
                </a:lnTo>
                <a:lnTo>
                  <a:pt x="167284" y="224764"/>
                </a:lnTo>
                <a:lnTo>
                  <a:pt x="167284" y="260832"/>
                </a:lnTo>
                <a:lnTo>
                  <a:pt x="160820" y="267233"/>
                </a:lnTo>
                <a:lnTo>
                  <a:pt x="200215" y="267233"/>
                </a:lnTo>
                <a:lnTo>
                  <a:pt x="193763" y="260832"/>
                </a:lnTo>
                <a:lnTo>
                  <a:pt x="193763" y="224764"/>
                </a:lnTo>
                <a:lnTo>
                  <a:pt x="200215" y="218300"/>
                </a:lnTo>
                <a:close/>
              </a:path>
              <a:path w="285750" h="386079">
                <a:moveTo>
                  <a:pt x="285584" y="218300"/>
                </a:moveTo>
                <a:lnTo>
                  <a:pt x="236308" y="218300"/>
                </a:lnTo>
                <a:lnTo>
                  <a:pt x="242760" y="224764"/>
                </a:lnTo>
                <a:lnTo>
                  <a:pt x="242760" y="260832"/>
                </a:lnTo>
                <a:lnTo>
                  <a:pt x="236308" y="267233"/>
                </a:lnTo>
                <a:lnTo>
                  <a:pt x="285584" y="267233"/>
                </a:lnTo>
                <a:lnTo>
                  <a:pt x="285584" y="218300"/>
                </a:lnTo>
                <a:close/>
              </a:path>
              <a:path w="285750" h="386079">
                <a:moveTo>
                  <a:pt x="124752" y="142773"/>
                </a:moveTo>
                <a:lnTo>
                  <a:pt x="85369" y="142773"/>
                </a:lnTo>
                <a:lnTo>
                  <a:pt x="91821" y="149237"/>
                </a:lnTo>
                <a:lnTo>
                  <a:pt x="91821" y="185369"/>
                </a:lnTo>
                <a:lnTo>
                  <a:pt x="85369" y="191770"/>
                </a:lnTo>
                <a:lnTo>
                  <a:pt x="124752" y="191770"/>
                </a:lnTo>
                <a:lnTo>
                  <a:pt x="118300" y="185369"/>
                </a:lnTo>
                <a:lnTo>
                  <a:pt x="118300" y="149237"/>
                </a:lnTo>
                <a:lnTo>
                  <a:pt x="124752" y="142773"/>
                </a:lnTo>
                <a:close/>
              </a:path>
              <a:path w="285750" h="386079">
                <a:moveTo>
                  <a:pt x="200215" y="142773"/>
                </a:moveTo>
                <a:lnTo>
                  <a:pt x="160820" y="142773"/>
                </a:lnTo>
                <a:lnTo>
                  <a:pt x="167284" y="149237"/>
                </a:lnTo>
                <a:lnTo>
                  <a:pt x="167284" y="185369"/>
                </a:lnTo>
                <a:lnTo>
                  <a:pt x="160820" y="191770"/>
                </a:lnTo>
                <a:lnTo>
                  <a:pt x="200215" y="191770"/>
                </a:lnTo>
                <a:lnTo>
                  <a:pt x="193763" y="185369"/>
                </a:lnTo>
                <a:lnTo>
                  <a:pt x="193763" y="149237"/>
                </a:lnTo>
                <a:lnTo>
                  <a:pt x="200215" y="142773"/>
                </a:lnTo>
                <a:close/>
              </a:path>
              <a:path w="285750" h="386079">
                <a:moveTo>
                  <a:pt x="285584" y="142773"/>
                </a:moveTo>
                <a:lnTo>
                  <a:pt x="236308" y="142773"/>
                </a:lnTo>
                <a:lnTo>
                  <a:pt x="242760" y="149237"/>
                </a:lnTo>
                <a:lnTo>
                  <a:pt x="242760" y="185369"/>
                </a:lnTo>
                <a:lnTo>
                  <a:pt x="236308" y="191770"/>
                </a:lnTo>
                <a:lnTo>
                  <a:pt x="285584" y="191770"/>
                </a:lnTo>
                <a:lnTo>
                  <a:pt x="285584" y="142773"/>
                </a:lnTo>
                <a:close/>
              </a:path>
              <a:path w="285750" h="386079">
                <a:moveTo>
                  <a:pt x="284345" y="51015"/>
                </a:moveTo>
                <a:lnTo>
                  <a:pt x="236359" y="51015"/>
                </a:lnTo>
                <a:lnTo>
                  <a:pt x="242760" y="57404"/>
                </a:lnTo>
                <a:lnTo>
                  <a:pt x="242760" y="107823"/>
                </a:lnTo>
                <a:lnTo>
                  <a:pt x="236308" y="114274"/>
                </a:lnTo>
                <a:lnTo>
                  <a:pt x="285584" y="114274"/>
                </a:lnTo>
                <a:lnTo>
                  <a:pt x="285584" y="57111"/>
                </a:lnTo>
                <a:lnTo>
                  <a:pt x="284345" y="51015"/>
                </a:lnTo>
                <a:close/>
              </a:path>
            </a:pathLst>
          </a:custGeom>
          <a:solidFill>
            <a:srgbClr val="FFFFFF"/>
          </a:solidFill>
        </p:spPr>
        <p:txBody>
          <a:bodyPr wrap="square" lIns="0" tIns="0" rIns="0" bIns="0" rtlCol="0"/>
          <a:lstStyle/>
          <a:p>
            <a:endParaRPr/>
          </a:p>
        </p:txBody>
      </p:sp>
      <p:sp>
        <p:nvSpPr>
          <p:cNvPr id="13" name="object 13"/>
          <p:cNvSpPr/>
          <p:nvPr/>
        </p:nvSpPr>
        <p:spPr>
          <a:xfrm>
            <a:off x="4895908" y="3297273"/>
            <a:ext cx="29209" cy="40005"/>
          </a:xfrm>
          <a:custGeom>
            <a:avLst/>
            <a:gdLst/>
            <a:ahLst/>
            <a:cxnLst/>
            <a:rect l="l" t="t" r="r" b="b"/>
            <a:pathLst>
              <a:path w="29210" h="40004">
                <a:moveTo>
                  <a:pt x="25120" y="0"/>
                </a:moveTo>
                <a:lnTo>
                  <a:pt x="4800" y="0"/>
                </a:lnTo>
                <a:lnTo>
                  <a:pt x="0" y="8839"/>
                </a:lnTo>
                <a:lnTo>
                  <a:pt x="63" y="30924"/>
                </a:lnTo>
                <a:lnTo>
                  <a:pt x="4508" y="39941"/>
                </a:lnTo>
                <a:lnTo>
                  <a:pt x="24345" y="39941"/>
                </a:lnTo>
                <a:lnTo>
                  <a:pt x="28347" y="33070"/>
                </a:lnTo>
                <a:lnTo>
                  <a:pt x="11188" y="33070"/>
                </a:lnTo>
                <a:lnTo>
                  <a:pt x="9067" y="28854"/>
                </a:lnTo>
                <a:lnTo>
                  <a:pt x="9067" y="11036"/>
                </a:lnTo>
                <a:lnTo>
                  <a:pt x="11315" y="6819"/>
                </a:lnTo>
                <a:lnTo>
                  <a:pt x="28110" y="6819"/>
                </a:lnTo>
                <a:lnTo>
                  <a:pt x="25120" y="0"/>
                </a:lnTo>
                <a:close/>
              </a:path>
              <a:path w="29210" h="40004">
                <a:moveTo>
                  <a:pt x="28110" y="6819"/>
                </a:moveTo>
                <a:lnTo>
                  <a:pt x="18249" y="6819"/>
                </a:lnTo>
                <a:lnTo>
                  <a:pt x="20024" y="11036"/>
                </a:lnTo>
                <a:lnTo>
                  <a:pt x="20078" y="28676"/>
                </a:lnTo>
                <a:lnTo>
                  <a:pt x="18186" y="33070"/>
                </a:lnTo>
                <a:lnTo>
                  <a:pt x="28347" y="33070"/>
                </a:lnTo>
                <a:lnTo>
                  <a:pt x="29146" y="31699"/>
                </a:lnTo>
                <a:lnTo>
                  <a:pt x="29146" y="9182"/>
                </a:lnTo>
                <a:lnTo>
                  <a:pt x="28110" y="6819"/>
                </a:lnTo>
                <a:close/>
              </a:path>
            </a:pathLst>
          </a:custGeom>
          <a:solidFill>
            <a:srgbClr val="FFFFFF"/>
          </a:solidFill>
        </p:spPr>
        <p:txBody>
          <a:bodyPr wrap="square" lIns="0" tIns="0" rIns="0" bIns="0" rtlCol="0"/>
          <a:lstStyle/>
          <a:p>
            <a:endParaRPr/>
          </a:p>
        </p:txBody>
      </p:sp>
      <p:sp>
        <p:nvSpPr>
          <p:cNvPr id="14" name="object 14"/>
          <p:cNvSpPr/>
          <p:nvPr/>
        </p:nvSpPr>
        <p:spPr>
          <a:xfrm>
            <a:off x="4928911" y="3297273"/>
            <a:ext cx="29209" cy="40005"/>
          </a:xfrm>
          <a:custGeom>
            <a:avLst/>
            <a:gdLst/>
            <a:ahLst/>
            <a:cxnLst/>
            <a:rect l="l" t="t" r="r" b="b"/>
            <a:pathLst>
              <a:path w="29210" h="40004">
                <a:moveTo>
                  <a:pt x="25107" y="0"/>
                </a:moveTo>
                <a:lnTo>
                  <a:pt x="4724" y="0"/>
                </a:lnTo>
                <a:lnTo>
                  <a:pt x="0" y="8839"/>
                </a:lnTo>
                <a:lnTo>
                  <a:pt x="63" y="30924"/>
                </a:lnTo>
                <a:lnTo>
                  <a:pt x="4444" y="39941"/>
                </a:lnTo>
                <a:lnTo>
                  <a:pt x="24269" y="39941"/>
                </a:lnTo>
                <a:lnTo>
                  <a:pt x="28334" y="33070"/>
                </a:lnTo>
                <a:lnTo>
                  <a:pt x="11188" y="33070"/>
                </a:lnTo>
                <a:lnTo>
                  <a:pt x="9055" y="28854"/>
                </a:lnTo>
                <a:lnTo>
                  <a:pt x="9055" y="11036"/>
                </a:lnTo>
                <a:lnTo>
                  <a:pt x="11302" y="6819"/>
                </a:lnTo>
                <a:lnTo>
                  <a:pt x="28107" y="6819"/>
                </a:lnTo>
                <a:lnTo>
                  <a:pt x="25107" y="0"/>
                </a:lnTo>
                <a:close/>
              </a:path>
              <a:path w="29210" h="40004">
                <a:moveTo>
                  <a:pt x="28107" y="6819"/>
                </a:moveTo>
                <a:lnTo>
                  <a:pt x="18237" y="6819"/>
                </a:lnTo>
                <a:lnTo>
                  <a:pt x="19964" y="11036"/>
                </a:lnTo>
                <a:lnTo>
                  <a:pt x="20001" y="28854"/>
                </a:lnTo>
                <a:lnTo>
                  <a:pt x="18173" y="33070"/>
                </a:lnTo>
                <a:lnTo>
                  <a:pt x="28334" y="33070"/>
                </a:lnTo>
                <a:lnTo>
                  <a:pt x="29146" y="31699"/>
                </a:lnTo>
                <a:lnTo>
                  <a:pt x="29146" y="9182"/>
                </a:lnTo>
                <a:lnTo>
                  <a:pt x="28107" y="6819"/>
                </a:lnTo>
                <a:close/>
              </a:path>
            </a:pathLst>
          </a:custGeom>
          <a:solidFill>
            <a:srgbClr val="FFFFFF"/>
          </a:solidFill>
        </p:spPr>
        <p:txBody>
          <a:bodyPr wrap="square" lIns="0" tIns="0" rIns="0" bIns="0" rtlCol="0"/>
          <a:lstStyle/>
          <a:p>
            <a:endParaRPr/>
          </a:p>
        </p:txBody>
      </p:sp>
      <p:sp>
        <p:nvSpPr>
          <p:cNvPr id="15" name="object 15"/>
          <p:cNvSpPr/>
          <p:nvPr/>
        </p:nvSpPr>
        <p:spPr>
          <a:xfrm>
            <a:off x="4961907" y="3297273"/>
            <a:ext cx="29209" cy="40005"/>
          </a:xfrm>
          <a:custGeom>
            <a:avLst/>
            <a:gdLst/>
            <a:ahLst/>
            <a:cxnLst/>
            <a:rect l="l" t="t" r="r" b="b"/>
            <a:pathLst>
              <a:path w="29210" h="40004">
                <a:moveTo>
                  <a:pt x="25120" y="0"/>
                </a:moveTo>
                <a:lnTo>
                  <a:pt x="4787" y="0"/>
                </a:lnTo>
                <a:lnTo>
                  <a:pt x="0" y="8839"/>
                </a:lnTo>
                <a:lnTo>
                  <a:pt x="50" y="30924"/>
                </a:lnTo>
                <a:lnTo>
                  <a:pt x="4445" y="39941"/>
                </a:lnTo>
                <a:lnTo>
                  <a:pt x="24282" y="39941"/>
                </a:lnTo>
                <a:lnTo>
                  <a:pt x="28326" y="33070"/>
                </a:lnTo>
                <a:lnTo>
                  <a:pt x="11188" y="33070"/>
                </a:lnTo>
                <a:lnTo>
                  <a:pt x="9055" y="28854"/>
                </a:lnTo>
                <a:lnTo>
                  <a:pt x="9055" y="11036"/>
                </a:lnTo>
                <a:lnTo>
                  <a:pt x="11315" y="6819"/>
                </a:lnTo>
                <a:lnTo>
                  <a:pt x="28101" y="6819"/>
                </a:lnTo>
                <a:lnTo>
                  <a:pt x="25120" y="0"/>
                </a:lnTo>
                <a:close/>
              </a:path>
              <a:path w="29210" h="40004">
                <a:moveTo>
                  <a:pt x="28101" y="6819"/>
                </a:moveTo>
                <a:lnTo>
                  <a:pt x="18249" y="6819"/>
                </a:lnTo>
                <a:lnTo>
                  <a:pt x="19965" y="11036"/>
                </a:lnTo>
                <a:lnTo>
                  <a:pt x="20001" y="28854"/>
                </a:lnTo>
                <a:lnTo>
                  <a:pt x="18173" y="33070"/>
                </a:lnTo>
                <a:lnTo>
                  <a:pt x="28326" y="33070"/>
                </a:lnTo>
                <a:lnTo>
                  <a:pt x="29133" y="31699"/>
                </a:lnTo>
                <a:lnTo>
                  <a:pt x="29133" y="9182"/>
                </a:lnTo>
                <a:lnTo>
                  <a:pt x="28101" y="6819"/>
                </a:lnTo>
                <a:close/>
              </a:path>
            </a:pathLst>
          </a:custGeom>
          <a:solidFill>
            <a:srgbClr val="FFFFFF"/>
          </a:solidFill>
        </p:spPr>
        <p:txBody>
          <a:bodyPr wrap="square" lIns="0" tIns="0" rIns="0" bIns="0" rtlCol="0"/>
          <a:lstStyle/>
          <a:p>
            <a:endParaRPr/>
          </a:p>
        </p:txBody>
      </p:sp>
      <p:sp>
        <p:nvSpPr>
          <p:cNvPr id="16" name="object 16"/>
          <p:cNvSpPr/>
          <p:nvPr/>
        </p:nvSpPr>
        <p:spPr>
          <a:xfrm>
            <a:off x="917326" y="3287302"/>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2"/>
                </a:lnTo>
                <a:lnTo>
                  <a:pt x="30983" y="473899"/>
                </a:lnTo>
                <a:lnTo>
                  <a:pt x="53706" y="514881"/>
                </a:lnTo>
                <a:lnTo>
                  <a:pt x="81767" y="552072"/>
                </a:lnTo>
                <a:lnTo>
                  <a:pt x="114651" y="584956"/>
                </a:lnTo>
                <a:lnTo>
                  <a:pt x="151842" y="613018"/>
                </a:lnTo>
                <a:lnTo>
                  <a:pt x="192824" y="635741"/>
                </a:lnTo>
                <a:lnTo>
                  <a:pt x="237082" y="652610"/>
                </a:lnTo>
                <a:lnTo>
                  <a:pt x="284100" y="663110"/>
                </a:lnTo>
                <a:lnTo>
                  <a:pt x="333362" y="666724"/>
                </a:lnTo>
                <a:lnTo>
                  <a:pt x="382624" y="663110"/>
                </a:lnTo>
                <a:lnTo>
                  <a:pt x="429642" y="652610"/>
                </a:lnTo>
                <a:lnTo>
                  <a:pt x="473899" y="635741"/>
                </a:lnTo>
                <a:lnTo>
                  <a:pt x="514881" y="613018"/>
                </a:lnTo>
                <a:lnTo>
                  <a:pt x="552072" y="584956"/>
                </a:lnTo>
                <a:lnTo>
                  <a:pt x="584956" y="552072"/>
                </a:lnTo>
                <a:lnTo>
                  <a:pt x="613018" y="514881"/>
                </a:lnTo>
                <a:lnTo>
                  <a:pt x="635741" y="473899"/>
                </a:lnTo>
                <a:lnTo>
                  <a:pt x="652610" y="429642"/>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17" name="object 17"/>
          <p:cNvSpPr/>
          <p:nvPr/>
        </p:nvSpPr>
        <p:spPr>
          <a:xfrm>
            <a:off x="1024219" y="3419066"/>
            <a:ext cx="434340" cy="360045"/>
          </a:xfrm>
          <a:custGeom>
            <a:avLst/>
            <a:gdLst/>
            <a:ahLst/>
            <a:cxnLst/>
            <a:rect l="l" t="t" r="r" b="b"/>
            <a:pathLst>
              <a:path w="434340" h="360045">
                <a:moveTo>
                  <a:pt x="428815" y="113309"/>
                </a:moveTo>
                <a:lnTo>
                  <a:pt x="5016" y="113309"/>
                </a:lnTo>
                <a:lnTo>
                  <a:pt x="0" y="118325"/>
                </a:lnTo>
                <a:lnTo>
                  <a:pt x="0" y="354672"/>
                </a:lnTo>
                <a:lnTo>
                  <a:pt x="5016" y="359651"/>
                </a:lnTo>
                <a:lnTo>
                  <a:pt x="428815" y="359651"/>
                </a:lnTo>
                <a:lnTo>
                  <a:pt x="433857" y="354672"/>
                </a:lnTo>
                <a:lnTo>
                  <a:pt x="433857" y="337324"/>
                </a:lnTo>
                <a:lnTo>
                  <a:pt x="22326" y="337324"/>
                </a:lnTo>
                <a:lnTo>
                  <a:pt x="22326" y="135674"/>
                </a:lnTo>
                <a:lnTo>
                  <a:pt x="433857" y="135674"/>
                </a:lnTo>
                <a:lnTo>
                  <a:pt x="433857" y="118325"/>
                </a:lnTo>
                <a:lnTo>
                  <a:pt x="428815" y="113309"/>
                </a:lnTo>
                <a:close/>
              </a:path>
              <a:path w="434340" h="360045">
                <a:moveTo>
                  <a:pt x="433857" y="135674"/>
                </a:moveTo>
                <a:lnTo>
                  <a:pt x="411518" y="135674"/>
                </a:lnTo>
                <a:lnTo>
                  <a:pt x="411518" y="337324"/>
                </a:lnTo>
                <a:lnTo>
                  <a:pt x="433857" y="337324"/>
                </a:lnTo>
                <a:lnTo>
                  <a:pt x="433857" y="135674"/>
                </a:lnTo>
                <a:close/>
              </a:path>
              <a:path w="434340" h="360045">
                <a:moveTo>
                  <a:pt x="86296" y="297675"/>
                </a:moveTo>
                <a:lnTo>
                  <a:pt x="41490" y="297675"/>
                </a:lnTo>
                <a:lnTo>
                  <a:pt x="38328" y="300850"/>
                </a:lnTo>
                <a:lnTo>
                  <a:pt x="38328" y="322999"/>
                </a:lnTo>
                <a:lnTo>
                  <a:pt x="41490" y="326123"/>
                </a:lnTo>
                <a:lnTo>
                  <a:pt x="86296" y="326123"/>
                </a:lnTo>
                <a:lnTo>
                  <a:pt x="89458" y="322999"/>
                </a:lnTo>
                <a:lnTo>
                  <a:pt x="89458" y="300850"/>
                </a:lnTo>
                <a:lnTo>
                  <a:pt x="86296" y="297675"/>
                </a:lnTo>
                <a:close/>
              </a:path>
              <a:path w="434340" h="360045">
                <a:moveTo>
                  <a:pt x="161683" y="297675"/>
                </a:moveTo>
                <a:lnTo>
                  <a:pt x="116852" y="297675"/>
                </a:lnTo>
                <a:lnTo>
                  <a:pt x="113677" y="300850"/>
                </a:lnTo>
                <a:lnTo>
                  <a:pt x="113677" y="322999"/>
                </a:lnTo>
                <a:lnTo>
                  <a:pt x="116852" y="326123"/>
                </a:lnTo>
                <a:lnTo>
                  <a:pt x="161683" y="326123"/>
                </a:lnTo>
                <a:lnTo>
                  <a:pt x="164807" y="322999"/>
                </a:lnTo>
                <a:lnTo>
                  <a:pt x="164807" y="300850"/>
                </a:lnTo>
                <a:lnTo>
                  <a:pt x="161683" y="297675"/>
                </a:lnTo>
                <a:close/>
              </a:path>
              <a:path w="434340" h="360045">
                <a:moveTo>
                  <a:pt x="237032" y="297675"/>
                </a:moveTo>
                <a:lnTo>
                  <a:pt x="192201" y="297675"/>
                </a:lnTo>
                <a:lnTo>
                  <a:pt x="189077" y="300850"/>
                </a:lnTo>
                <a:lnTo>
                  <a:pt x="189077" y="322999"/>
                </a:lnTo>
                <a:lnTo>
                  <a:pt x="192201" y="326123"/>
                </a:lnTo>
                <a:lnTo>
                  <a:pt x="237032" y="326123"/>
                </a:lnTo>
                <a:lnTo>
                  <a:pt x="240207" y="322999"/>
                </a:lnTo>
                <a:lnTo>
                  <a:pt x="240207" y="300850"/>
                </a:lnTo>
                <a:lnTo>
                  <a:pt x="237032" y="297675"/>
                </a:lnTo>
                <a:close/>
              </a:path>
              <a:path w="434340" h="360045">
                <a:moveTo>
                  <a:pt x="317004" y="297675"/>
                </a:moveTo>
                <a:lnTo>
                  <a:pt x="272199" y="297675"/>
                </a:lnTo>
                <a:lnTo>
                  <a:pt x="269036" y="300850"/>
                </a:lnTo>
                <a:lnTo>
                  <a:pt x="269036" y="322999"/>
                </a:lnTo>
                <a:lnTo>
                  <a:pt x="272199" y="326123"/>
                </a:lnTo>
                <a:lnTo>
                  <a:pt x="317004" y="326123"/>
                </a:lnTo>
                <a:lnTo>
                  <a:pt x="320167" y="322999"/>
                </a:lnTo>
                <a:lnTo>
                  <a:pt x="320167" y="300850"/>
                </a:lnTo>
                <a:lnTo>
                  <a:pt x="317004" y="297675"/>
                </a:lnTo>
                <a:close/>
              </a:path>
              <a:path w="434340" h="360045">
                <a:moveTo>
                  <a:pt x="392353" y="297675"/>
                </a:moveTo>
                <a:lnTo>
                  <a:pt x="347548" y="297675"/>
                </a:lnTo>
                <a:lnTo>
                  <a:pt x="344385" y="300850"/>
                </a:lnTo>
                <a:lnTo>
                  <a:pt x="344385" y="322999"/>
                </a:lnTo>
                <a:lnTo>
                  <a:pt x="347548" y="326123"/>
                </a:lnTo>
                <a:lnTo>
                  <a:pt x="392353" y="326123"/>
                </a:lnTo>
                <a:lnTo>
                  <a:pt x="395516" y="322999"/>
                </a:lnTo>
                <a:lnTo>
                  <a:pt x="395516" y="300850"/>
                </a:lnTo>
                <a:lnTo>
                  <a:pt x="392353" y="297675"/>
                </a:lnTo>
                <a:close/>
              </a:path>
              <a:path w="434340" h="360045">
                <a:moveTo>
                  <a:pt x="86296" y="247421"/>
                </a:moveTo>
                <a:lnTo>
                  <a:pt x="41490" y="247421"/>
                </a:lnTo>
                <a:lnTo>
                  <a:pt x="38328" y="250545"/>
                </a:lnTo>
                <a:lnTo>
                  <a:pt x="38328" y="272707"/>
                </a:lnTo>
                <a:lnTo>
                  <a:pt x="41490" y="275869"/>
                </a:lnTo>
                <a:lnTo>
                  <a:pt x="86296" y="275869"/>
                </a:lnTo>
                <a:lnTo>
                  <a:pt x="89458" y="272707"/>
                </a:lnTo>
                <a:lnTo>
                  <a:pt x="89458" y="250545"/>
                </a:lnTo>
                <a:lnTo>
                  <a:pt x="86296" y="247421"/>
                </a:lnTo>
                <a:close/>
              </a:path>
              <a:path w="434340" h="360045">
                <a:moveTo>
                  <a:pt x="161683" y="247421"/>
                </a:moveTo>
                <a:lnTo>
                  <a:pt x="116852" y="247421"/>
                </a:lnTo>
                <a:lnTo>
                  <a:pt x="113677" y="250545"/>
                </a:lnTo>
                <a:lnTo>
                  <a:pt x="113677" y="272707"/>
                </a:lnTo>
                <a:lnTo>
                  <a:pt x="116852" y="275869"/>
                </a:lnTo>
                <a:lnTo>
                  <a:pt x="161683" y="275869"/>
                </a:lnTo>
                <a:lnTo>
                  <a:pt x="164807" y="272707"/>
                </a:lnTo>
                <a:lnTo>
                  <a:pt x="164807" y="250545"/>
                </a:lnTo>
                <a:lnTo>
                  <a:pt x="161683" y="247421"/>
                </a:lnTo>
                <a:close/>
              </a:path>
              <a:path w="434340" h="360045">
                <a:moveTo>
                  <a:pt x="237032" y="247421"/>
                </a:moveTo>
                <a:lnTo>
                  <a:pt x="192201" y="247421"/>
                </a:lnTo>
                <a:lnTo>
                  <a:pt x="189077" y="250545"/>
                </a:lnTo>
                <a:lnTo>
                  <a:pt x="189077" y="272707"/>
                </a:lnTo>
                <a:lnTo>
                  <a:pt x="192201" y="275869"/>
                </a:lnTo>
                <a:lnTo>
                  <a:pt x="237032" y="275869"/>
                </a:lnTo>
                <a:lnTo>
                  <a:pt x="240207" y="272707"/>
                </a:lnTo>
                <a:lnTo>
                  <a:pt x="240207" y="250545"/>
                </a:lnTo>
                <a:lnTo>
                  <a:pt x="237032" y="247421"/>
                </a:lnTo>
                <a:close/>
              </a:path>
              <a:path w="434340" h="360045">
                <a:moveTo>
                  <a:pt x="317004" y="247421"/>
                </a:moveTo>
                <a:lnTo>
                  <a:pt x="272199" y="247421"/>
                </a:lnTo>
                <a:lnTo>
                  <a:pt x="269036" y="250545"/>
                </a:lnTo>
                <a:lnTo>
                  <a:pt x="269036" y="272707"/>
                </a:lnTo>
                <a:lnTo>
                  <a:pt x="272199" y="275869"/>
                </a:lnTo>
                <a:lnTo>
                  <a:pt x="317004" y="275869"/>
                </a:lnTo>
                <a:lnTo>
                  <a:pt x="320167" y="272707"/>
                </a:lnTo>
                <a:lnTo>
                  <a:pt x="320167" y="250545"/>
                </a:lnTo>
                <a:lnTo>
                  <a:pt x="317004" y="247421"/>
                </a:lnTo>
                <a:close/>
              </a:path>
              <a:path w="434340" h="360045">
                <a:moveTo>
                  <a:pt x="392353" y="247421"/>
                </a:moveTo>
                <a:lnTo>
                  <a:pt x="347548" y="247421"/>
                </a:lnTo>
                <a:lnTo>
                  <a:pt x="344385" y="250545"/>
                </a:lnTo>
                <a:lnTo>
                  <a:pt x="344385" y="272707"/>
                </a:lnTo>
                <a:lnTo>
                  <a:pt x="347548" y="275869"/>
                </a:lnTo>
                <a:lnTo>
                  <a:pt x="392353" y="275869"/>
                </a:lnTo>
                <a:lnTo>
                  <a:pt x="395516" y="272707"/>
                </a:lnTo>
                <a:lnTo>
                  <a:pt x="395516" y="250545"/>
                </a:lnTo>
                <a:lnTo>
                  <a:pt x="392353" y="247421"/>
                </a:lnTo>
                <a:close/>
              </a:path>
              <a:path w="434340" h="360045">
                <a:moveTo>
                  <a:pt x="86296" y="197129"/>
                </a:moveTo>
                <a:lnTo>
                  <a:pt x="41490" y="197129"/>
                </a:lnTo>
                <a:lnTo>
                  <a:pt x="38328" y="200291"/>
                </a:lnTo>
                <a:lnTo>
                  <a:pt x="38328" y="222453"/>
                </a:lnTo>
                <a:lnTo>
                  <a:pt x="41490" y="225577"/>
                </a:lnTo>
                <a:lnTo>
                  <a:pt x="86296" y="225577"/>
                </a:lnTo>
                <a:lnTo>
                  <a:pt x="89458" y="222453"/>
                </a:lnTo>
                <a:lnTo>
                  <a:pt x="89458" y="200291"/>
                </a:lnTo>
                <a:lnTo>
                  <a:pt x="86296" y="197129"/>
                </a:lnTo>
                <a:close/>
              </a:path>
              <a:path w="434340" h="360045">
                <a:moveTo>
                  <a:pt x="161683" y="197129"/>
                </a:moveTo>
                <a:lnTo>
                  <a:pt x="116852" y="197129"/>
                </a:lnTo>
                <a:lnTo>
                  <a:pt x="113677" y="200291"/>
                </a:lnTo>
                <a:lnTo>
                  <a:pt x="113677" y="222453"/>
                </a:lnTo>
                <a:lnTo>
                  <a:pt x="116852" y="225577"/>
                </a:lnTo>
                <a:lnTo>
                  <a:pt x="161683" y="225577"/>
                </a:lnTo>
                <a:lnTo>
                  <a:pt x="164807" y="222453"/>
                </a:lnTo>
                <a:lnTo>
                  <a:pt x="164807" y="200291"/>
                </a:lnTo>
                <a:lnTo>
                  <a:pt x="161683" y="197129"/>
                </a:lnTo>
                <a:close/>
              </a:path>
              <a:path w="434340" h="360045">
                <a:moveTo>
                  <a:pt x="237032" y="197129"/>
                </a:moveTo>
                <a:lnTo>
                  <a:pt x="192201" y="197129"/>
                </a:lnTo>
                <a:lnTo>
                  <a:pt x="189077" y="200291"/>
                </a:lnTo>
                <a:lnTo>
                  <a:pt x="189077" y="222453"/>
                </a:lnTo>
                <a:lnTo>
                  <a:pt x="192201" y="225577"/>
                </a:lnTo>
                <a:lnTo>
                  <a:pt x="237032" y="225577"/>
                </a:lnTo>
                <a:lnTo>
                  <a:pt x="240207" y="222453"/>
                </a:lnTo>
                <a:lnTo>
                  <a:pt x="240207" y="200291"/>
                </a:lnTo>
                <a:lnTo>
                  <a:pt x="237032" y="197129"/>
                </a:lnTo>
                <a:close/>
              </a:path>
              <a:path w="434340" h="360045">
                <a:moveTo>
                  <a:pt x="317004" y="197129"/>
                </a:moveTo>
                <a:lnTo>
                  <a:pt x="272199" y="197129"/>
                </a:lnTo>
                <a:lnTo>
                  <a:pt x="269036" y="200291"/>
                </a:lnTo>
                <a:lnTo>
                  <a:pt x="269036" y="222453"/>
                </a:lnTo>
                <a:lnTo>
                  <a:pt x="272199" y="225577"/>
                </a:lnTo>
                <a:lnTo>
                  <a:pt x="317004" y="225577"/>
                </a:lnTo>
                <a:lnTo>
                  <a:pt x="320167" y="222453"/>
                </a:lnTo>
                <a:lnTo>
                  <a:pt x="320167" y="200291"/>
                </a:lnTo>
                <a:lnTo>
                  <a:pt x="317004" y="197129"/>
                </a:lnTo>
                <a:close/>
              </a:path>
              <a:path w="434340" h="360045">
                <a:moveTo>
                  <a:pt x="392353" y="197129"/>
                </a:moveTo>
                <a:lnTo>
                  <a:pt x="347548" y="197129"/>
                </a:lnTo>
                <a:lnTo>
                  <a:pt x="344385" y="200291"/>
                </a:lnTo>
                <a:lnTo>
                  <a:pt x="344385" y="222453"/>
                </a:lnTo>
                <a:lnTo>
                  <a:pt x="347548" y="225577"/>
                </a:lnTo>
                <a:lnTo>
                  <a:pt x="392353" y="225577"/>
                </a:lnTo>
                <a:lnTo>
                  <a:pt x="395516" y="222453"/>
                </a:lnTo>
                <a:lnTo>
                  <a:pt x="395516" y="200291"/>
                </a:lnTo>
                <a:lnTo>
                  <a:pt x="392353" y="197129"/>
                </a:lnTo>
                <a:close/>
              </a:path>
              <a:path w="434340" h="360045">
                <a:moveTo>
                  <a:pt x="86296" y="146824"/>
                </a:moveTo>
                <a:lnTo>
                  <a:pt x="41490" y="146824"/>
                </a:lnTo>
                <a:lnTo>
                  <a:pt x="38328" y="149999"/>
                </a:lnTo>
                <a:lnTo>
                  <a:pt x="38328" y="172161"/>
                </a:lnTo>
                <a:lnTo>
                  <a:pt x="41490" y="175285"/>
                </a:lnTo>
                <a:lnTo>
                  <a:pt x="86296" y="175285"/>
                </a:lnTo>
                <a:lnTo>
                  <a:pt x="89458" y="172161"/>
                </a:lnTo>
                <a:lnTo>
                  <a:pt x="89458" y="149999"/>
                </a:lnTo>
                <a:lnTo>
                  <a:pt x="86296" y="146824"/>
                </a:lnTo>
                <a:close/>
              </a:path>
              <a:path w="434340" h="360045">
                <a:moveTo>
                  <a:pt x="161683" y="146824"/>
                </a:moveTo>
                <a:lnTo>
                  <a:pt x="116852" y="146824"/>
                </a:lnTo>
                <a:lnTo>
                  <a:pt x="113677" y="149999"/>
                </a:lnTo>
                <a:lnTo>
                  <a:pt x="113677" y="172161"/>
                </a:lnTo>
                <a:lnTo>
                  <a:pt x="116852" y="175285"/>
                </a:lnTo>
                <a:lnTo>
                  <a:pt x="161683" y="175285"/>
                </a:lnTo>
                <a:lnTo>
                  <a:pt x="164807" y="172161"/>
                </a:lnTo>
                <a:lnTo>
                  <a:pt x="164807" y="149999"/>
                </a:lnTo>
                <a:lnTo>
                  <a:pt x="161683" y="146824"/>
                </a:lnTo>
                <a:close/>
              </a:path>
              <a:path w="434340" h="360045">
                <a:moveTo>
                  <a:pt x="237032" y="146824"/>
                </a:moveTo>
                <a:lnTo>
                  <a:pt x="192201" y="146824"/>
                </a:lnTo>
                <a:lnTo>
                  <a:pt x="189077" y="149999"/>
                </a:lnTo>
                <a:lnTo>
                  <a:pt x="189077" y="172161"/>
                </a:lnTo>
                <a:lnTo>
                  <a:pt x="192201" y="175285"/>
                </a:lnTo>
                <a:lnTo>
                  <a:pt x="237032" y="175285"/>
                </a:lnTo>
                <a:lnTo>
                  <a:pt x="240207" y="172161"/>
                </a:lnTo>
                <a:lnTo>
                  <a:pt x="240207" y="149999"/>
                </a:lnTo>
                <a:lnTo>
                  <a:pt x="237032" y="146824"/>
                </a:lnTo>
                <a:close/>
              </a:path>
              <a:path w="434340" h="360045">
                <a:moveTo>
                  <a:pt x="317004" y="146824"/>
                </a:moveTo>
                <a:lnTo>
                  <a:pt x="272199" y="146824"/>
                </a:lnTo>
                <a:lnTo>
                  <a:pt x="269036" y="149999"/>
                </a:lnTo>
                <a:lnTo>
                  <a:pt x="269036" y="172161"/>
                </a:lnTo>
                <a:lnTo>
                  <a:pt x="272199" y="175285"/>
                </a:lnTo>
                <a:lnTo>
                  <a:pt x="317004" y="175285"/>
                </a:lnTo>
                <a:lnTo>
                  <a:pt x="320167" y="172161"/>
                </a:lnTo>
                <a:lnTo>
                  <a:pt x="320167" y="149999"/>
                </a:lnTo>
                <a:lnTo>
                  <a:pt x="317004" y="146824"/>
                </a:lnTo>
                <a:close/>
              </a:path>
              <a:path w="434340" h="360045">
                <a:moveTo>
                  <a:pt x="392353" y="146824"/>
                </a:moveTo>
                <a:lnTo>
                  <a:pt x="347548" y="146824"/>
                </a:lnTo>
                <a:lnTo>
                  <a:pt x="344385" y="149999"/>
                </a:lnTo>
                <a:lnTo>
                  <a:pt x="344385" y="172161"/>
                </a:lnTo>
                <a:lnTo>
                  <a:pt x="347548" y="175285"/>
                </a:lnTo>
                <a:lnTo>
                  <a:pt x="392353" y="175285"/>
                </a:lnTo>
                <a:lnTo>
                  <a:pt x="395516" y="172161"/>
                </a:lnTo>
                <a:lnTo>
                  <a:pt x="395516" y="149999"/>
                </a:lnTo>
                <a:lnTo>
                  <a:pt x="392353" y="146824"/>
                </a:lnTo>
                <a:close/>
              </a:path>
              <a:path w="434340" h="360045">
                <a:moveTo>
                  <a:pt x="375805" y="77381"/>
                </a:moveTo>
                <a:lnTo>
                  <a:pt x="58039" y="77381"/>
                </a:lnTo>
                <a:lnTo>
                  <a:pt x="53060" y="82397"/>
                </a:lnTo>
                <a:lnTo>
                  <a:pt x="53060" y="113309"/>
                </a:lnTo>
                <a:lnTo>
                  <a:pt x="380784" y="113309"/>
                </a:lnTo>
                <a:lnTo>
                  <a:pt x="380784" y="82397"/>
                </a:lnTo>
                <a:lnTo>
                  <a:pt x="375805" y="77381"/>
                </a:lnTo>
                <a:close/>
              </a:path>
              <a:path w="434340" h="360045">
                <a:moveTo>
                  <a:pt x="223100" y="0"/>
                </a:moveTo>
                <a:lnTo>
                  <a:pt x="210743" y="0"/>
                </a:lnTo>
                <a:lnTo>
                  <a:pt x="205765" y="4978"/>
                </a:lnTo>
                <a:lnTo>
                  <a:pt x="205765" y="77381"/>
                </a:lnTo>
                <a:lnTo>
                  <a:pt x="228092" y="77381"/>
                </a:lnTo>
                <a:lnTo>
                  <a:pt x="228092" y="60515"/>
                </a:lnTo>
                <a:lnTo>
                  <a:pt x="276783" y="60515"/>
                </a:lnTo>
                <a:lnTo>
                  <a:pt x="281152" y="56146"/>
                </a:lnTo>
                <a:lnTo>
                  <a:pt x="281152" y="15557"/>
                </a:lnTo>
                <a:lnTo>
                  <a:pt x="276783" y="11163"/>
                </a:lnTo>
                <a:lnTo>
                  <a:pt x="228092" y="11163"/>
                </a:lnTo>
                <a:lnTo>
                  <a:pt x="228092" y="4978"/>
                </a:lnTo>
                <a:lnTo>
                  <a:pt x="223100" y="0"/>
                </a:lnTo>
                <a:close/>
              </a:path>
            </a:pathLst>
          </a:custGeom>
          <a:solidFill>
            <a:srgbClr val="FFFFFF"/>
          </a:solidFill>
        </p:spPr>
        <p:txBody>
          <a:bodyPr wrap="square" lIns="0" tIns="0" rIns="0" bIns="0" rtlCol="0"/>
          <a:lstStyle/>
          <a:p>
            <a:endParaRPr/>
          </a:p>
        </p:txBody>
      </p:sp>
      <p:sp>
        <p:nvSpPr>
          <p:cNvPr id="18" name="object 18"/>
          <p:cNvSpPr/>
          <p:nvPr/>
        </p:nvSpPr>
        <p:spPr>
          <a:xfrm>
            <a:off x="4769780" y="4763372"/>
            <a:ext cx="271780" cy="346075"/>
          </a:xfrm>
          <a:custGeom>
            <a:avLst/>
            <a:gdLst/>
            <a:ahLst/>
            <a:cxnLst/>
            <a:rect l="l" t="t" r="r" b="b"/>
            <a:pathLst>
              <a:path w="271779" h="346075">
                <a:moveTo>
                  <a:pt x="195833" y="0"/>
                </a:moveTo>
                <a:lnTo>
                  <a:pt x="5562" y="0"/>
                </a:lnTo>
                <a:lnTo>
                  <a:pt x="0" y="4698"/>
                </a:lnTo>
                <a:lnTo>
                  <a:pt x="0" y="339737"/>
                </a:lnTo>
                <a:lnTo>
                  <a:pt x="5295" y="344792"/>
                </a:lnTo>
                <a:lnTo>
                  <a:pt x="260324" y="345859"/>
                </a:lnTo>
                <a:lnTo>
                  <a:pt x="263347" y="345859"/>
                </a:lnTo>
                <a:lnTo>
                  <a:pt x="265963" y="344411"/>
                </a:lnTo>
                <a:lnTo>
                  <a:pt x="270217" y="340474"/>
                </a:lnTo>
                <a:lnTo>
                  <a:pt x="271157" y="337451"/>
                </a:lnTo>
                <a:lnTo>
                  <a:pt x="271157" y="253441"/>
                </a:lnTo>
                <a:lnTo>
                  <a:pt x="53009" y="253441"/>
                </a:lnTo>
                <a:lnTo>
                  <a:pt x="47955" y="248742"/>
                </a:lnTo>
                <a:lnTo>
                  <a:pt x="47955" y="237134"/>
                </a:lnTo>
                <a:lnTo>
                  <a:pt x="53009" y="232448"/>
                </a:lnTo>
                <a:lnTo>
                  <a:pt x="271157" y="232448"/>
                </a:lnTo>
                <a:lnTo>
                  <a:pt x="271157" y="207238"/>
                </a:lnTo>
                <a:lnTo>
                  <a:pt x="53009" y="207238"/>
                </a:lnTo>
                <a:lnTo>
                  <a:pt x="47955" y="202539"/>
                </a:lnTo>
                <a:lnTo>
                  <a:pt x="47955" y="190931"/>
                </a:lnTo>
                <a:lnTo>
                  <a:pt x="53009" y="186232"/>
                </a:lnTo>
                <a:lnTo>
                  <a:pt x="271157" y="186232"/>
                </a:lnTo>
                <a:lnTo>
                  <a:pt x="271157" y="161023"/>
                </a:lnTo>
                <a:lnTo>
                  <a:pt x="53009" y="161023"/>
                </a:lnTo>
                <a:lnTo>
                  <a:pt x="47955" y="156324"/>
                </a:lnTo>
                <a:lnTo>
                  <a:pt x="47955" y="144729"/>
                </a:lnTo>
                <a:lnTo>
                  <a:pt x="53009" y="140030"/>
                </a:lnTo>
                <a:lnTo>
                  <a:pt x="271157" y="140030"/>
                </a:lnTo>
                <a:lnTo>
                  <a:pt x="271157" y="117614"/>
                </a:lnTo>
                <a:lnTo>
                  <a:pt x="53009" y="117614"/>
                </a:lnTo>
                <a:lnTo>
                  <a:pt x="47955" y="112928"/>
                </a:lnTo>
                <a:lnTo>
                  <a:pt x="47955" y="101320"/>
                </a:lnTo>
                <a:lnTo>
                  <a:pt x="53009" y="96608"/>
                </a:lnTo>
                <a:lnTo>
                  <a:pt x="271157" y="96608"/>
                </a:lnTo>
                <a:lnTo>
                  <a:pt x="271157" y="67208"/>
                </a:lnTo>
                <a:lnTo>
                  <a:pt x="201396" y="67208"/>
                </a:lnTo>
                <a:lnTo>
                  <a:pt x="195833" y="62509"/>
                </a:lnTo>
                <a:lnTo>
                  <a:pt x="195833" y="0"/>
                </a:lnTo>
                <a:close/>
              </a:path>
              <a:path w="271779" h="346075">
                <a:moveTo>
                  <a:pt x="271157" y="232448"/>
                </a:moveTo>
                <a:lnTo>
                  <a:pt x="214629" y="232448"/>
                </a:lnTo>
                <a:lnTo>
                  <a:pt x="219684" y="237134"/>
                </a:lnTo>
                <a:lnTo>
                  <a:pt x="219684" y="248742"/>
                </a:lnTo>
                <a:lnTo>
                  <a:pt x="214629" y="253441"/>
                </a:lnTo>
                <a:lnTo>
                  <a:pt x="271157" y="253441"/>
                </a:lnTo>
                <a:lnTo>
                  <a:pt x="271157" y="232448"/>
                </a:lnTo>
                <a:close/>
              </a:path>
              <a:path w="271779" h="346075">
                <a:moveTo>
                  <a:pt x="271157" y="186232"/>
                </a:moveTo>
                <a:lnTo>
                  <a:pt x="214629" y="186232"/>
                </a:lnTo>
                <a:lnTo>
                  <a:pt x="219684" y="190931"/>
                </a:lnTo>
                <a:lnTo>
                  <a:pt x="219684" y="202539"/>
                </a:lnTo>
                <a:lnTo>
                  <a:pt x="214629" y="207238"/>
                </a:lnTo>
                <a:lnTo>
                  <a:pt x="271157" y="207238"/>
                </a:lnTo>
                <a:lnTo>
                  <a:pt x="271157" y="186232"/>
                </a:lnTo>
                <a:close/>
              </a:path>
              <a:path w="271779" h="346075">
                <a:moveTo>
                  <a:pt x="271157" y="140030"/>
                </a:moveTo>
                <a:lnTo>
                  <a:pt x="214629" y="140030"/>
                </a:lnTo>
                <a:lnTo>
                  <a:pt x="219684" y="144729"/>
                </a:lnTo>
                <a:lnTo>
                  <a:pt x="219684" y="156324"/>
                </a:lnTo>
                <a:lnTo>
                  <a:pt x="214629" y="161023"/>
                </a:lnTo>
                <a:lnTo>
                  <a:pt x="271157" y="161023"/>
                </a:lnTo>
                <a:lnTo>
                  <a:pt x="271157" y="140030"/>
                </a:lnTo>
                <a:close/>
              </a:path>
              <a:path w="271779" h="346075">
                <a:moveTo>
                  <a:pt x="271157" y="96608"/>
                </a:moveTo>
                <a:lnTo>
                  <a:pt x="214629" y="96608"/>
                </a:lnTo>
                <a:lnTo>
                  <a:pt x="219684" y="101320"/>
                </a:lnTo>
                <a:lnTo>
                  <a:pt x="219684" y="112928"/>
                </a:lnTo>
                <a:lnTo>
                  <a:pt x="214629" y="117614"/>
                </a:lnTo>
                <a:lnTo>
                  <a:pt x="271157" y="117614"/>
                </a:lnTo>
                <a:lnTo>
                  <a:pt x="271157" y="96608"/>
                </a:lnTo>
                <a:close/>
              </a:path>
              <a:path w="271779" h="346075">
                <a:moveTo>
                  <a:pt x="218427" y="3340"/>
                </a:moveTo>
                <a:lnTo>
                  <a:pt x="218427" y="46202"/>
                </a:lnTo>
                <a:lnTo>
                  <a:pt x="267030" y="46202"/>
                </a:lnTo>
                <a:lnTo>
                  <a:pt x="218427" y="3340"/>
                </a:lnTo>
                <a:close/>
              </a:path>
            </a:pathLst>
          </a:custGeom>
          <a:solidFill>
            <a:srgbClr val="FFFFFF"/>
          </a:solidFill>
        </p:spPr>
        <p:txBody>
          <a:bodyPr wrap="square" lIns="0" tIns="0" rIns="0" bIns="0" rtlCol="0"/>
          <a:lstStyle/>
          <a:p>
            <a:endParaRPr/>
          </a:p>
        </p:txBody>
      </p:sp>
      <p:sp>
        <p:nvSpPr>
          <p:cNvPr id="19" name="object 19"/>
          <p:cNvSpPr/>
          <p:nvPr/>
        </p:nvSpPr>
        <p:spPr>
          <a:xfrm>
            <a:off x="1071538" y="5072074"/>
            <a:ext cx="446405" cy="346075"/>
          </a:xfrm>
          <a:custGeom>
            <a:avLst/>
            <a:gdLst/>
            <a:ahLst/>
            <a:cxnLst/>
            <a:rect l="l" t="t" r="r" b="b"/>
            <a:pathLst>
              <a:path w="446405" h="346075">
                <a:moveTo>
                  <a:pt x="49822" y="246824"/>
                </a:moveTo>
                <a:lnTo>
                  <a:pt x="49517" y="246824"/>
                </a:lnTo>
                <a:lnTo>
                  <a:pt x="30244" y="250716"/>
                </a:lnTo>
                <a:lnTo>
                  <a:pt x="14504" y="261329"/>
                </a:lnTo>
                <a:lnTo>
                  <a:pt x="3891" y="277069"/>
                </a:lnTo>
                <a:lnTo>
                  <a:pt x="0" y="296341"/>
                </a:lnTo>
                <a:lnTo>
                  <a:pt x="3891" y="315614"/>
                </a:lnTo>
                <a:lnTo>
                  <a:pt x="14504" y="331354"/>
                </a:lnTo>
                <a:lnTo>
                  <a:pt x="30244" y="341967"/>
                </a:lnTo>
                <a:lnTo>
                  <a:pt x="49517" y="345859"/>
                </a:lnTo>
                <a:lnTo>
                  <a:pt x="68795" y="341967"/>
                </a:lnTo>
                <a:lnTo>
                  <a:pt x="84534" y="331354"/>
                </a:lnTo>
                <a:lnTo>
                  <a:pt x="95144" y="315614"/>
                </a:lnTo>
                <a:lnTo>
                  <a:pt x="99034" y="296341"/>
                </a:lnTo>
                <a:lnTo>
                  <a:pt x="98433" y="288605"/>
                </a:lnTo>
                <a:lnTo>
                  <a:pt x="96689" y="281249"/>
                </a:lnTo>
                <a:lnTo>
                  <a:pt x="93896" y="274362"/>
                </a:lnTo>
                <a:lnTo>
                  <a:pt x="90144" y="268033"/>
                </a:lnTo>
                <a:lnTo>
                  <a:pt x="101444" y="246849"/>
                </a:lnTo>
                <a:lnTo>
                  <a:pt x="50114" y="246849"/>
                </a:lnTo>
                <a:lnTo>
                  <a:pt x="49822" y="246824"/>
                </a:lnTo>
                <a:close/>
              </a:path>
              <a:path w="446405" h="346075">
                <a:moveTo>
                  <a:pt x="221159" y="197218"/>
                </a:moveTo>
                <a:lnTo>
                  <a:pt x="147472" y="197218"/>
                </a:lnTo>
                <a:lnTo>
                  <a:pt x="224434" y="256603"/>
                </a:lnTo>
                <a:lnTo>
                  <a:pt x="223888" y="259562"/>
                </a:lnTo>
                <a:lnTo>
                  <a:pt x="223583" y="262610"/>
                </a:lnTo>
                <a:lnTo>
                  <a:pt x="223583" y="265734"/>
                </a:lnTo>
                <a:lnTo>
                  <a:pt x="227473" y="285007"/>
                </a:lnTo>
                <a:lnTo>
                  <a:pt x="238083" y="300747"/>
                </a:lnTo>
                <a:lnTo>
                  <a:pt x="253822" y="311360"/>
                </a:lnTo>
                <a:lnTo>
                  <a:pt x="273100" y="315252"/>
                </a:lnTo>
                <a:lnTo>
                  <a:pt x="292373" y="311360"/>
                </a:lnTo>
                <a:lnTo>
                  <a:pt x="308113" y="300747"/>
                </a:lnTo>
                <a:lnTo>
                  <a:pt x="318726" y="285007"/>
                </a:lnTo>
                <a:lnTo>
                  <a:pt x="322618" y="265734"/>
                </a:lnTo>
                <a:lnTo>
                  <a:pt x="322069" y="258354"/>
                </a:lnTo>
                <a:lnTo>
                  <a:pt x="320478" y="251313"/>
                </a:lnTo>
                <a:lnTo>
                  <a:pt x="317924" y="244692"/>
                </a:lnTo>
                <a:lnTo>
                  <a:pt x="314490" y="238569"/>
                </a:lnTo>
                <a:lnTo>
                  <a:pt x="324527" y="220967"/>
                </a:lnTo>
                <a:lnTo>
                  <a:pt x="251929" y="220967"/>
                </a:lnTo>
                <a:lnTo>
                  <a:pt x="221159" y="197218"/>
                </a:lnTo>
                <a:close/>
              </a:path>
              <a:path w="446405" h="346075">
                <a:moveTo>
                  <a:pt x="126288" y="102933"/>
                </a:moveTo>
                <a:lnTo>
                  <a:pt x="107018" y="106823"/>
                </a:lnTo>
                <a:lnTo>
                  <a:pt x="91282" y="117432"/>
                </a:lnTo>
                <a:lnTo>
                  <a:pt x="80674" y="133167"/>
                </a:lnTo>
                <a:lnTo>
                  <a:pt x="76784" y="152438"/>
                </a:lnTo>
                <a:lnTo>
                  <a:pt x="77385" y="160181"/>
                </a:lnTo>
                <a:lnTo>
                  <a:pt x="79130" y="167539"/>
                </a:lnTo>
                <a:lnTo>
                  <a:pt x="81927" y="174424"/>
                </a:lnTo>
                <a:lnTo>
                  <a:pt x="85686" y="180746"/>
                </a:lnTo>
                <a:lnTo>
                  <a:pt x="50419" y="246849"/>
                </a:lnTo>
                <a:lnTo>
                  <a:pt x="101444" y="246849"/>
                </a:lnTo>
                <a:lnTo>
                  <a:pt x="125399" y="201942"/>
                </a:lnTo>
                <a:lnTo>
                  <a:pt x="133977" y="201942"/>
                </a:lnTo>
                <a:lnTo>
                  <a:pt x="141046" y="200253"/>
                </a:lnTo>
                <a:lnTo>
                  <a:pt x="147472" y="197218"/>
                </a:lnTo>
                <a:lnTo>
                  <a:pt x="221159" y="197218"/>
                </a:lnTo>
                <a:lnTo>
                  <a:pt x="174955" y="161556"/>
                </a:lnTo>
                <a:lnTo>
                  <a:pt x="175514" y="158610"/>
                </a:lnTo>
                <a:lnTo>
                  <a:pt x="175818" y="155562"/>
                </a:lnTo>
                <a:lnTo>
                  <a:pt x="175818" y="152438"/>
                </a:lnTo>
                <a:lnTo>
                  <a:pt x="171926" y="133167"/>
                </a:lnTo>
                <a:lnTo>
                  <a:pt x="161312" y="117432"/>
                </a:lnTo>
                <a:lnTo>
                  <a:pt x="145568" y="106823"/>
                </a:lnTo>
                <a:lnTo>
                  <a:pt x="126288" y="102933"/>
                </a:lnTo>
                <a:close/>
              </a:path>
              <a:path w="446405" h="346075">
                <a:moveTo>
                  <a:pt x="273862" y="216217"/>
                </a:moveTo>
                <a:lnTo>
                  <a:pt x="265518" y="216217"/>
                </a:lnTo>
                <a:lnTo>
                  <a:pt x="258343" y="217919"/>
                </a:lnTo>
                <a:lnTo>
                  <a:pt x="251929" y="220967"/>
                </a:lnTo>
                <a:lnTo>
                  <a:pt x="324527" y="220967"/>
                </a:lnTo>
                <a:lnTo>
                  <a:pt x="327206" y="216268"/>
                </a:lnTo>
                <a:lnTo>
                  <a:pt x="275386" y="216268"/>
                </a:lnTo>
                <a:lnTo>
                  <a:pt x="273862" y="216217"/>
                </a:lnTo>
                <a:close/>
              </a:path>
              <a:path w="446405" h="346075">
                <a:moveTo>
                  <a:pt x="396392" y="0"/>
                </a:moveTo>
                <a:lnTo>
                  <a:pt x="377114" y="3889"/>
                </a:lnTo>
                <a:lnTo>
                  <a:pt x="361375" y="14498"/>
                </a:lnTo>
                <a:lnTo>
                  <a:pt x="350765" y="30234"/>
                </a:lnTo>
                <a:lnTo>
                  <a:pt x="346875" y="49504"/>
                </a:lnTo>
                <a:lnTo>
                  <a:pt x="347421" y="56890"/>
                </a:lnTo>
                <a:lnTo>
                  <a:pt x="349008" y="63930"/>
                </a:lnTo>
                <a:lnTo>
                  <a:pt x="351557" y="70548"/>
                </a:lnTo>
                <a:lnTo>
                  <a:pt x="354990" y="76669"/>
                </a:lnTo>
                <a:lnTo>
                  <a:pt x="275386" y="216268"/>
                </a:lnTo>
                <a:lnTo>
                  <a:pt x="327206" y="216268"/>
                </a:lnTo>
                <a:lnTo>
                  <a:pt x="394093" y="98971"/>
                </a:lnTo>
                <a:lnTo>
                  <a:pt x="396706" y="98971"/>
                </a:lnTo>
                <a:lnTo>
                  <a:pt x="415664" y="95142"/>
                </a:lnTo>
                <a:lnTo>
                  <a:pt x="431404" y="84528"/>
                </a:lnTo>
                <a:lnTo>
                  <a:pt x="442017" y="68784"/>
                </a:lnTo>
                <a:lnTo>
                  <a:pt x="445909" y="49504"/>
                </a:lnTo>
                <a:lnTo>
                  <a:pt x="442017" y="30234"/>
                </a:lnTo>
                <a:lnTo>
                  <a:pt x="431404" y="14498"/>
                </a:lnTo>
                <a:lnTo>
                  <a:pt x="415664" y="3889"/>
                </a:lnTo>
                <a:lnTo>
                  <a:pt x="396392" y="0"/>
                </a:lnTo>
                <a:close/>
              </a:path>
              <a:path w="446405" h="346075">
                <a:moveTo>
                  <a:pt x="133977" y="201942"/>
                </a:moveTo>
                <a:lnTo>
                  <a:pt x="125399" y="201942"/>
                </a:lnTo>
                <a:lnTo>
                  <a:pt x="125996" y="201968"/>
                </a:lnTo>
                <a:lnTo>
                  <a:pt x="133870" y="201968"/>
                </a:lnTo>
                <a:close/>
              </a:path>
              <a:path w="446405" h="346075">
                <a:moveTo>
                  <a:pt x="396706" y="98971"/>
                </a:moveTo>
                <a:lnTo>
                  <a:pt x="394093" y="98971"/>
                </a:lnTo>
                <a:lnTo>
                  <a:pt x="395630" y="99034"/>
                </a:lnTo>
                <a:lnTo>
                  <a:pt x="396392" y="99034"/>
                </a:lnTo>
                <a:lnTo>
                  <a:pt x="396706" y="98971"/>
                </a:lnTo>
                <a:close/>
              </a:path>
            </a:pathLst>
          </a:custGeom>
          <a:solidFill>
            <a:srgbClr val="FFFFFF"/>
          </a:solidFill>
        </p:spPr>
        <p:txBody>
          <a:bodyPr wrap="square" lIns="0" tIns="0" rIns="0" bIns="0" rtlCol="0"/>
          <a:lstStyle/>
          <a:p>
            <a:endParaRPr/>
          </a:p>
        </p:txBody>
      </p:sp>
      <p:sp>
        <p:nvSpPr>
          <p:cNvPr id="20" name="object 20"/>
          <p:cNvSpPr/>
          <p:nvPr/>
        </p:nvSpPr>
        <p:spPr>
          <a:xfrm>
            <a:off x="4673701" y="2120936"/>
            <a:ext cx="464820" cy="182880"/>
          </a:xfrm>
          <a:custGeom>
            <a:avLst/>
            <a:gdLst/>
            <a:ahLst/>
            <a:cxnLst/>
            <a:rect l="l" t="t" r="r" b="b"/>
            <a:pathLst>
              <a:path w="464820" h="182880">
                <a:moveTo>
                  <a:pt x="289747" y="164284"/>
                </a:moveTo>
                <a:lnTo>
                  <a:pt x="102463" y="164284"/>
                </a:lnTo>
                <a:lnTo>
                  <a:pt x="124941" y="169583"/>
                </a:lnTo>
                <a:lnTo>
                  <a:pt x="175507" y="179271"/>
                </a:lnTo>
                <a:lnTo>
                  <a:pt x="234865" y="182609"/>
                </a:lnTo>
                <a:lnTo>
                  <a:pt x="283718" y="168856"/>
                </a:lnTo>
                <a:lnTo>
                  <a:pt x="289747" y="164284"/>
                </a:lnTo>
                <a:close/>
              </a:path>
              <a:path w="464820" h="182880">
                <a:moveTo>
                  <a:pt x="222987" y="39006"/>
                </a:moveTo>
                <a:lnTo>
                  <a:pt x="203492" y="39036"/>
                </a:lnTo>
                <a:lnTo>
                  <a:pt x="153410" y="42000"/>
                </a:lnTo>
                <a:lnTo>
                  <a:pt x="123364" y="50614"/>
                </a:lnTo>
                <a:lnTo>
                  <a:pt x="100772" y="62287"/>
                </a:lnTo>
                <a:lnTo>
                  <a:pt x="73050" y="74431"/>
                </a:lnTo>
                <a:lnTo>
                  <a:pt x="3365" y="101304"/>
                </a:lnTo>
                <a:lnTo>
                  <a:pt x="1587" y="102028"/>
                </a:lnTo>
                <a:lnTo>
                  <a:pt x="762" y="103641"/>
                </a:lnTo>
                <a:lnTo>
                  <a:pt x="0" y="107070"/>
                </a:lnTo>
                <a:lnTo>
                  <a:pt x="355" y="108848"/>
                </a:lnTo>
                <a:lnTo>
                  <a:pt x="5930" y="116811"/>
                </a:lnTo>
                <a:lnTo>
                  <a:pt x="14815" y="130384"/>
                </a:lnTo>
                <a:lnTo>
                  <a:pt x="42684" y="174495"/>
                </a:lnTo>
                <a:lnTo>
                  <a:pt x="46850" y="177047"/>
                </a:lnTo>
                <a:lnTo>
                  <a:pt x="48450" y="177416"/>
                </a:lnTo>
                <a:lnTo>
                  <a:pt x="50165" y="177441"/>
                </a:lnTo>
                <a:lnTo>
                  <a:pt x="51473" y="177136"/>
                </a:lnTo>
                <a:lnTo>
                  <a:pt x="102463" y="164284"/>
                </a:lnTo>
                <a:lnTo>
                  <a:pt x="289747" y="164284"/>
                </a:lnTo>
                <a:lnTo>
                  <a:pt x="358007" y="112522"/>
                </a:lnTo>
                <a:lnTo>
                  <a:pt x="217090" y="112522"/>
                </a:lnTo>
                <a:lnTo>
                  <a:pt x="189770" y="109959"/>
                </a:lnTo>
                <a:lnTo>
                  <a:pt x="178244" y="106029"/>
                </a:lnTo>
                <a:lnTo>
                  <a:pt x="203879" y="103537"/>
                </a:lnTo>
                <a:lnTo>
                  <a:pt x="224818" y="95305"/>
                </a:lnTo>
                <a:lnTo>
                  <a:pt x="240323" y="83799"/>
                </a:lnTo>
                <a:lnTo>
                  <a:pt x="249656" y="71485"/>
                </a:lnTo>
                <a:lnTo>
                  <a:pt x="253542" y="50827"/>
                </a:lnTo>
                <a:lnTo>
                  <a:pt x="242162" y="41468"/>
                </a:lnTo>
                <a:lnTo>
                  <a:pt x="222987" y="39006"/>
                </a:lnTo>
                <a:close/>
              </a:path>
              <a:path w="464820" h="182880">
                <a:moveTo>
                  <a:pt x="437028" y="0"/>
                </a:moveTo>
                <a:lnTo>
                  <a:pt x="400062" y="9445"/>
                </a:lnTo>
                <a:lnTo>
                  <a:pt x="275767" y="62544"/>
                </a:lnTo>
                <a:lnTo>
                  <a:pt x="274777" y="66646"/>
                </a:lnTo>
                <a:lnTo>
                  <a:pt x="249121" y="101993"/>
                </a:lnTo>
                <a:lnTo>
                  <a:pt x="217090" y="112522"/>
                </a:lnTo>
                <a:lnTo>
                  <a:pt x="358007" y="112522"/>
                </a:lnTo>
                <a:lnTo>
                  <a:pt x="436206" y="53222"/>
                </a:lnTo>
                <a:lnTo>
                  <a:pt x="448462" y="43532"/>
                </a:lnTo>
                <a:lnTo>
                  <a:pt x="461479" y="33423"/>
                </a:lnTo>
                <a:lnTo>
                  <a:pt x="464337" y="24254"/>
                </a:lnTo>
                <a:lnTo>
                  <a:pt x="460717" y="8188"/>
                </a:lnTo>
                <a:lnTo>
                  <a:pt x="454050" y="3006"/>
                </a:lnTo>
                <a:lnTo>
                  <a:pt x="444296" y="860"/>
                </a:lnTo>
                <a:lnTo>
                  <a:pt x="437028" y="0"/>
                </a:lnTo>
                <a:close/>
              </a:path>
            </a:pathLst>
          </a:custGeom>
          <a:solidFill>
            <a:srgbClr val="FFFFFF"/>
          </a:solidFill>
        </p:spPr>
        <p:txBody>
          <a:bodyPr wrap="square" lIns="0" tIns="0" rIns="0" bIns="0" rtlCol="0"/>
          <a:lstStyle/>
          <a:p>
            <a:endParaRPr/>
          </a:p>
        </p:txBody>
      </p:sp>
      <p:sp>
        <p:nvSpPr>
          <p:cNvPr id="21" name="object 21"/>
          <p:cNvSpPr/>
          <p:nvPr/>
        </p:nvSpPr>
        <p:spPr>
          <a:xfrm>
            <a:off x="4773660" y="1907889"/>
            <a:ext cx="261614" cy="210539"/>
          </a:xfrm>
          <a:prstGeom prst="rect">
            <a:avLst/>
          </a:prstGeom>
          <a:blipFill>
            <a:blip r:embed="rId2" cstate="print"/>
            <a:stretch>
              <a:fillRect/>
            </a:stretch>
          </a:blipFill>
        </p:spPr>
        <p:txBody>
          <a:bodyPr wrap="square" lIns="0" tIns="0" rIns="0" bIns="0" rtlCol="0"/>
          <a:lstStyle/>
          <a:p>
            <a:endParaRPr/>
          </a:p>
        </p:txBody>
      </p:sp>
      <p:sp>
        <p:nvSpPr>
          <p:cNvPr id="22" name="object 5"/>
          <p:cNvSpPr txBox="1"/>
          <p:nvPr/>
        </p:nvSpPr>
        <p:spPr>
          <a:xfrm>
            <a:off x="5410200" y="2928934"/>
            <a:ext cx="3208655" cy="2647135"/>
          </a:xfrm>
          <a:prstGeom prst="rect">
            <a:avLst/>
          </a:prstGeom>
        </p:spPr>
        <p:txBody>
          <a:bodyPr vert="horz" wrap="square" lIns="0" tIns="12065" rIns="0" bIns="0" rtlCol="0">
            <a:spAutoFit/>
          </a:bodyPr>
          <a:lstStyle/>
          <a:p>
            <a:pPr marL="12700" marR="1000760">
              <a:lnSpc>
                <a:spcPct val="100899"/>
              </a:lnSpc>
              <a:spcBef>
                <a:spcPts val="95"/>
              </a:spcBef>
            </a:pPr>
            <a:r>
              <a:rPr lang="ru-RU" sz="1400" b="1" dirty="0" smtClean="0">
                <a:solidFill>
                  <a:srgbClr val="0070C0"/>
                </a:solidFill>
                <a:latin typeface="Times New Roman" pitchFamily="18" charset="0"/>
                <a:cs typeface="Times New Roman" pitchFamily="18" charset="0"/>
              </a:rPr>
              <a:t>Наличие богатых природных ресурсов для использования в реализации инвестиционных проектов</a:t>
            </a:r>
          </a:p>
          <a:p>
            <a:pPr marL="12700" marR="1000760">
              <a:lnSpc>
                <a:spcPct val="100899"/>
              </a:lnSpc>
              <a:spcBef>
                <a:spcPts val="95"/>
              </a:spcBef>
            </a:pPr>
            <a:endParaRPr lang="ru-RU" sz="1400" b="1" dirty="0" smtClean="0">
              <a:solidFill>
                <a:srgbClr val="0070C0"/>
              </a:solidFill>
              <a:latin typeface="Times New Roman" pitchFamily="18" charset="0"/>
              <a:cs typeface="Times New Roman" pitchFamily="18" charset="0"/>
            </a:endParaRPr>
          </a:p>
          <a:p>
            <a:pPr>
              <a:lnSpc>
                <a:spcPct val="100000"/>
              </a:lnSpc>
              <a:spcBef>
                <a:spcPts val="50"/>
              </a:spcBef>
            </a:pPr>
            <a:endParaRPr sz="1400" b="1" dirty="0">
              <a:solidFill>
                <a:srgbClr val="0070C0"/>
              </a:solidFill>
              <a:latin typeface="Times New Roman" pitchFamily="18" charset="0"/>
              <a:cs typeface="Times New Roman" pitchFamily="18" charset="0"/>
            </a:endParaRPr>
          </a:p>
          <a:p>
            <a:pPr marL="12700" marR="636270">
              <a:lnSpc>
                <a:spcPct val="100899"/>
              </a:lnSpc>
            </a:pPr>
            <a:r>
              <a:rPr lang="ru-RU" sz="1400" b="1" dirty="0" smtClean="0">
                <a:solidFill>
                  <a:srgbClr val="0070C0"/>
                </a:solidFill>
                <a:latin typeface="Times New Roman" pitchFamily="18" charset="0"/>
                <a:cs typeface="Times New Roman" pitchFamily="18" charset="0"/>
              </a:rPr>
              <a:t>Наличие стратегических и программных документов социально-экономического развития района на перспективу</a:t>
            </a:r>
            <a:endParaRPr sz="1400" b="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42918"/>
            <a:ext cx="8133551" cy="382156"/>
          </a:xfrm>
          <a:prstGeom prst="rect">
            <a:avLst/>
          </a:prstGeom>
        </p:spPr>
        <p:txBody>
          <a:bodyPr vert="horz" wrap="square" lIns="0" tIns="12700" rIns="0" bIns="0" rtlCol="0">
            <a:spAutoFit/>
          </a:bodyPr>
          <a:lstStyle/>
          <a:p>
            <a:pPr marL="12700">
              <a:spcBef>
                <a:spcPts val="100"/>
              </a:spcBef>
            </a:pPr>
            <a:r>
              <a:rPr lang="ru-RU" sz="2400" dirty="0" smtClean="0">
                <a:solidFill>
                  <a:schemeClr val="bg1"/>
                </a:solidFill>
                <a:latin typeface="Times New Roman" pitchFamily="18" charset="0"/>
                <a:cs typeface="Times New Roman" pitchFamily="18" charset="0"/>
              </a:rPr>
              <a:t>Ключевые отрасли района</a:t>
            </a:r>
            <a:endParaRPr sz="2400" dirty="0">
              <a:solidFill>
                <a:schemeClr val="tx1"/>
              </a:solidFill>
              <a:latin typeface="Times New Roman" pitchFamily="18" charset="0"/>
              <a:cs typeface="Times New Roman" pitchFamily="18" charset="0"/>
            </a:endParaRPr>
          </a:p>
        </p:txBody>
      </p:sp>
      <p:sp>
        <p:nvSpPr>
          <p:cNvPr id="3" name="object 3"/>
          <p:cNvSpPr txBox="1"/>
          <p:nvPr/>
        </p:nvSpPr>
        <p:spPr>
          <a:xfrm>
            <a:off x="3276600" y="1752600"/>
            <a:ext cx="2440305" cy="299697"/>
          </a:xfrm>
          <a:prstGeom prst="rect">
            <a:avLst/>
          </a:prstGeom>
        </p:spPr>
        <p:txBody>
          <a:bodyPr vert="horz" wrap="square" lIns="0" tIns="12065" rIns="0" bIns="0" rtlCol="0">
            <a:spAutoFit/>
          </a:bodyPr>
          <a:lstStyle/>
          <a:p>
            <a:pPr marL="12700" marR="5080">
              <a:lnSpc>
                <a:spcPct val="100899"/>
              </a:lnSpc>
              <a:spcBef>
                <a:spcPts val="95"/>
              </a:spcBef>
            </a:pPr>
            <a:r>
              <a:rPr lang="ru-RU" sz="1850" b="1" spc="45" dirty="0" smtClean="0">
                <a:solidFill>
                  <a:srgbClr val="0066B3"/>
                </a:solidFill>
                <a:latin typeface="Arial" pitchFamily="34" charset="0"/>
                <a:cs typeface="Arial" pitchFamily="34" charset="0"/>
              </a:rPr>
              <a:t>…</a:t>
            </a:r>
            <a:endParaRPr sz="1850" dirty="0">
              <a:latin typeface="Arial" pitchFamily="34" charset="0"/>
              <a:cs typeface="Arial" pitchFamily="34" charset="0"/>
            </a:endParaRPr>
          </a:p>
        </p:txBody>
      </p:sp>
      <p:sp>
        <p:nvSpPr>
          <p:cNvPr id="22" name="object 5"/>
          <p:cNvSpPr txBox="1"/>
          <p:nvPr/>
        </p:nvSpPr>
        <p:spPr>
          <a:xfrm>
            <a:off x="5410200" y="3276600"/>
            <a:ext cx="3208655" cy="1779846"/>
          </a:xfrm>
          <a:prstGeom prst="rect">
            <a:avLst/>
          </a:prstGeom>
        </p:spPr>
        <p:txBody>
          <a:bodyPr vert="horz" wrap="square" lIns="0" tIns="12065" rIns="0" bIns="0" rtlCol="0">
            <a:spAutoFit/>
          </a:bodyPr>
          <a:lstStyle/>
          <a:p>
            <a:pPr marL="12700" marR="1000760">
              <a:lnSpc>
                <a:spcPct val="100899"/>
              </a:lnSpc>
              <a:spcBef>
                <a:spcPts val="95"/>
              </a:spcBef>
            </a:pPr>
            <a:r>
              <a:rPr lang="ru-RU" sz="1850" b="1" spc="55" dirty="0" smtClean="0">
                <a:solidFill>
                  <a:srgbClr val="0066B3"/>
                </a:solidFill>
                <a:latin typeface="Arial" pitchFamily="34" charset="0"/>
                <a:cs typeface="Arial" pitchFamily="34" charset="0"/>
              </a:rPr>
              <a:t>…</a:t>
            </a:r>
            <a:endParaRPr sz="1850" dirty="0">
              <a:latin typeface="Arial" pitchFamily="34" charset="0"/>
              <a:cs typeface="Arial" pitchFamily="34" charset="0"/>
            </a:endParaRPr>
          </a:p>
          <a:p>
            <a:pPr>
              <a:lnSpc>
                <a:spcPct val="100000"/>
              </a:lnSpc>
            </a:pPr>
            <a:endParaRPr sz="2100" dirty="0">
              <a:latin typeface="Arial" pitchFamily="34" charset="0"/>
              <a:cs typeface="Arial" pitchFamily="34" charset="0"/>
            </a:endParaRPr>
          </a:p>
          <a:p>
            <a:pPr>
              <a:lnSpc>
                <a:spcPct val="100000"/>
              </a:lnSpc>
              <a:spcBef>
                <a:spcPts val="50"/>
              </a:spcBef>
            </a:pPr>
            <a:endParaRPr lang="ru-RU" sz="1800" dirty="0" smtClean="0">
              <a:latin typeface="Arial" pitchFamily="34" charset="0"/>
              <a:cs typeface="Arial" pitchFamily="34" charset="0"/>
            </a:endParaRPr>
          </a:p>
          <a:p>
            <a:pPr>
              <a:lnSpc>
                <a:spcPct val="100000"/>
              </a:lnSpc>
              <a:spcBef>
                <a:spcPts val="50"/>
              </a:spcBef>
            </a:pPr>
            <a:endParaRPr lang="ru-RU" dirty="0" smtClean="0">
              <a:latin typeface="Arial" pitchFamily="34" charset="0"/>
              <a:cs typeface="Arial" pitchFamily="34" charset="0"/>
            </a:endParaRPr>
          </a:p>
          <a:p>
            <a:pPr>
              <a:lnSpc>
                <a:spcPct val="100000"/>
              </a:lnSpc>
              <a:spcBef>
                <a:spcPts val="50"/>
              </a:spcBef>
            </a:pPr>
            <a:endParaRPr sz="1800" dirty="0">
              <a:latin typeface="Arial" pitchFamily="34" charset="0"/>
              <a:cs typeface="Arial" pitchFamily="34" charset="0"/>
            </a:endParaRPr>
          </a:p>
          <a:p>
            <a:pPr marL="12700" marR="636270">
              <a:lnSpc>
                <a:spcPct val="100899"/>
              </a:lnSpc>
            </a:pPr>
            <a:r>
              <a:rPr lang="ru-RU" sz="1850" b="1" spc="15" dirty="0" smtClean="0">
                <a:solidFill>
                  <a:srgbClr val="0066B3"/>
                </a:solidFill>
                <a:latin typeface="Arial" pitchFamily="34" charset="0"/>
                <a:cs typeface="Arial" pitchFamily="34" charset="0"/>
              </a:rPr>
              <a:t>…</a:t>
            </a:r>
            <a:endParaRPr sz="1850" dirty="0">
              <a:latin typeface="Arial" pitchFamily="34" charset="0"/>
              <a:cs typeface="Arial" pitchFamily="34" charset="0"/>
            </a:endParaRPr>
          </a:p>
        </p:txBody>
      </p:sp>
      <p:sp>
        <p:nvSpPr>
          <p:cNvPr id="23" name="Содержимое 22"/>
          <p:cNvSpPr>
            <a:spLocks noGrp="1"/>
          </p:cNvSpPr>
          <p:nvPr>
            <p:ph sz="half" idx="2"/>
          </p:nvPr>
        </p:nvSpPr>
        <p:spPr>
          <a:xfrm>
            <a:off x="1751803" y="1772422"/>
            <a:ext cx="2420620" cy="284693"/>
          </a:xfrm>
        </p:spPr>
        <p:txBody>
          <a:bodyPr/>
          <a:lstStyle/>
          <a:p>
            <a:endParaRPr lang="ru-RU" dirty="0">
              <a:latin typeface="Arial" pitchFamily="34" charset="0"/>
              <a:cs typeface="Arial" pitchFamily="34" charset="0"/>
            </a:endParaRPr>
          </a:p>
        </p:txBody>
      </p:sp>
      <p:sp>
        <p:nvSpPr>
          <p:cNvPr id="25" name="Скругленный прямоугольник 24"/>
          <p:cNvSpPr/>
          <p:nvPr/>
        </p:nvSpPr>
        <p:spPr>
          <a:xfrm>
            <a:off x="313055" y="1066800"/>
            <a:ext cx="8305800" cy="2719390"/>
          </a:xfrm>
          <a:prstGeom prst="roundRect">
            <a:avLst/>
          </a:prstGeom>
        </p:spPr>
        <p:style>
          <a:lnRef idx="3">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sp>
      <p:sp>
        <p:nvSpPr>
          <p:cNvPr id="26" name="Скругленный прямоугольник 4"/>
          <p:cNvSpPr/>
          <p:nvPr/>
        </p:nvSpPr>
        <p:spPr>
          <a:xfrm>
            <a:off x="2214546" y="1000108"/>
            <a:ext cx="4419600" cy="492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ru-RU" sz="1400" b="1" dirty="0" smtClean="0">
                <a:solidFill>
                  <a:schemeClr val="tx1"/>
                </a:solidFill>
                <a:latin typeface="Times New Roman" pitchFamily="18" charset="0"/>
                <a:cs typeface="Times New Roman" pitchFamily="18" charset="0"/>
              </a:rPr>
              <a:t>Сельскохозяйственная отрасль</a:t>
            </a:r>
          </a:p>
        </p:txBody>
      </p:sp>
      <p:sp>
        <p:nvSpPr>
          <p:cNvPr id="28" name="Скругленный прямоугольник 27"/>
          <p:cNvSpPr/>
          <p:nvPr/>
        </p:nvSpPr>
        <p:spPr>
          <a:xfrm>
            <a:off x="428596" y="3929066"/>
            <a:ext cx="8153400" cy="2438400"/>
          </a:xfrm>
          <a:prstGeom prst="roundRect">
            <a:avLst/>
          </a:prstGeom>
          <a:solidFill>
            <a:schemeClr val="tx2">
              <a:lumMod val="60000"/>
              <a:lumOff val="40000"/>
            </a:schemeClr>
          </a:solidFill>
        </p:spPr>
        <p:style>
          <a:lnRef idx="3">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sp>
      <p:sp>
        <p:nvSpPr>
          <p:cNvPr id="30" name="object 2"/>
          <p:cNvSpPr txBox="1">
            <a:spLocks/>
          </p:cNvSpPr>
          <p:nvPr/>
        </p:nvSpPr>
        <p:spPr>
          <a:xfrm>
            <a:off x="485303" y="2245086"/>
            <a:ext cx="7961303" cy="1418337"/>
          </a:xfrm>
          <a:prstGeom prst="rect">
            <a:avLst/>
          </a:prstGeom>
        </p:spPr>
        <p:txBody>
          <a:bodyPr vert="horz" wrap="square" lIns="0" tIns="12700" rIns="0" bIns="0" rtlCol="0">
            <a:spAutoFit/>
          </a:bodyPr>
          <a:lstStyle/>
          <a:p>
            <a:pPr marL="12700" lvl="0" algn="ctr">
              <a:spcBef>
                <a:spcPts val="100"/>
              </a:spcBef>
              <a:defRPr/>
            </a:pPr>
            <a:r>
              <a:rPr lang="ru-RU" sz="1100" kern="0" spc="40" dirty="0">
                <a:latin typeface="Times New Roman" pitchFamily="18" charset="0"/>
                <a:cs typeface="Times New Roman" pitchFamily="18" charset="0"/>
              </a:rPr>
              <a:t>На территории </a:t>
            </a:r>
            <a:r>
              <a:rPr lang="ru-RU" sz="1100" kern="0" spc="40" dirty="0" err="1">
                <a:latin typeface="Times New Roman" pitchFamily="18" charset="0"/>
                <a:cs typeface="Times New Roman" pitchFamily="18" charset="0"/>
              </a:rPr>
              <a:t>Оконешниковского</a:t>
            </a:r>
            <a:r>
              <a:rPr lang="ru-RU" sz="1100" kern="0" spc="40" dirty="0">
                <a:latin typeface="Times New Roman" pitchFamily="18" charset="0"/>
                <a:cs typeface="Times New Roman" pitchFamily="18" charset="0"/>
              </a:rPr>
              <a:t> муниципального района осуществляют деятельность </a:t>
            </a:r>
            <a:r>
              <a:rPr lang="ru-RU" sz="1100" kern="0" spc="40" dirty="0" smtClean="0">
                <a:latin typeface="Times New Roman" pitchFamily="18" charset="0"/>
                <a:cs typeface="Times New Roman" pitchFamily="18" charset="0"/>
              </a:rPr>
              <a:t>105 сельскохозяйственных товаропроизводителей, в том числе 5 сельскохозяйственных организаций и 100 фермерских хозяйств.</a:t>
            </a:r>
          </a:p>
          <a:p>
            <a:pPr marL="12700" lvl="0" algn="ctr">
              <a:spcBef>
                <a:spcPts val="100"/>
              </a:spcBef>
              <a:defRPr/>
            </a:pPr>
            <a:r>
              <a:rPr kumimoji="0" lang="ru-RU" sz="1100" i="0" u="none" strike="noStrike" kern="0" cap="none" spc="40" normalizeH="0" baseline="0" noProof="0" dirty="0" smtClean="0">
                <a:ln>
                  <a:noFill/>
                </a:ln>
                <a:solidFill>
                  <a:schemeClr val="tx1"/>
                </a:solidFill>
                <a:effectLst/>
                <a:uLnTx/>
                <a:uFillTx/>
                <a:latin typeface="Times New Roman" pitchFamily="18" charset="0"/>
                <a:ea typeface="+mj-ea"/>
                <a:cs typeface="Times New Roman" pitchFamily="18" charset="0"/>
              </a:rPr>
              <a:t>Валовый</a:t>
            </a:r>
            <a:r>
              <a:rPr kumimoji="0" lang="ru-RU" sz="1100" i="0" u="none" strike="noStrike" kern="0" cap="none" spc="40" normalizeH="0" noProof="0" dirty="0" smtClean="0">
                <a:ln>
                  <a:noFill/>
                </a:ln>
                <a:solidFill>
                  <a:schemeClr val="tx1"/>
                </a:solidFill>
                <a:effectLst/>
                <a:uLnTx/>
                <a:uFillTx/>
                <a:latin typeface="Times New Roman" pitchFamily="18" charset="0"/>
                <a:ea typeface="+mj-ea"/>
                <a:cs typeface="Times New Roman" pitchFamily="18" charset="0"/>
              </a:rPr>
              <a:t> сбор зерна ежегодно составляет около 200 тыс. тонн.</a:t>
            </a:r>
          </a:p>
          <a:p>
            <a:pPr marL="12700" lvl="0" algn="ctr">
              <a:spcBef>
                <a:spcPts val="100"/>
              </a:spcBef>
              <a:defRPr/>
            </a:pPr>
            <a:r>
              <a:rPr lang="ru-RU" sz="1100" dirty="0">
                <a:latin typeface="Times New Roman" pitchFamily="18" charset="0"/>
                <a:cs typeface="Times New Roman" pitchFamily="18" charset="0"/>
              </a:rPr>
              <a:t>На протяжении </a:t>
            </a:r>
            <a:r>
              <a:rPr lang="ru-RU" sz="1100" dirty="0" smtClean="0">
                <a:latin typeface="Times New Roman" pitchFamily="18" charset="0"/>
                <a:cs typeface="Times New Roman" pitchFamily="18" charset="0"/>
              </a:rPr>
              <a:t> нескольких </a:t>
            </a:r>
            <a:r>
              <a:rPr lang="ru-RU" sz="1100" dirty="0">
                <a:latin typeface="Times New Roman" pitchFamily="18" charset="0"/>
                <a:cs typeface="Times New Roman" pitchFamily="18" charset="0"/>
              </a:rPr>
              <a:t>последних лет  </a:t>
            </a:r>
            <a:r>
              <a:rPr lang="ru-RU" sz="1100" dirty="0" err="1">
                <a:latin typeface="Times New Roman" pitchFamily="18" charset="0"/>
                <a:cs typeface="Times New Roman" pitchFamily="18" charset="0"/>
              </a:rPr>
              <a:t>Оконешниковский</a:t>
            </a:r>
            <a:r>
              <a:rPr lang="ru-RU" sz="1100" dirty="0">
                <a:latin typeface="Times New Roman" pitchFamily="18" charset="0"/>
                <a:cs typeface="Times New Roman" pitchFamily="18" charset="0"/>
              </a:rPr>
              <a:t> муниципальный </a:t>
            </a:r>
            <a:r>
              <a:rPr lang="ru-RU" sz="1100" dirty="0" smtClean="0">
                <a:latin typeface="Times New Roman" pitchFamily="18" charset="0"/>
                <a:cs typeface="Times New Roman" pitchFamily="18" charset="0"/>
              </a:rPr>
              <a:t>район  </a:t>
            </a:r>
            <a:r>
              <a:rPr lang="ru-RU" sz="1100" dirty="0">
                <a:latin typeface="Times New Roman" pitchFamily="18" charset="0"/>
                <a:cs typeface="Times New Roman" pitchFamily="18" charset="0"/>
              </a:rPr>
              <a:t>по объемам сельскохозяйственного производства </a:t>
            </a:r>
            <a:r>
              <a:rPr lang="ru-RU" sz="1100" dirty="0" smtClean="0">
                <a:latin typeface="Times New Roman" pitchFamily="18" charset="0"/>
                <a:cs typeface="Times New Roman" pitchFamily="18" charset="0"/>
              </a:rPr>
              <a:t> входит </a:t>
            </a:r>
            <a:r>
              <a:rPr lang="ru-RU" sz="1100" dirty="0">
                <a:latin typeface="Times New Roman" pitchFamily="18" charset="0"/>
                <a:cs typeface="Times New Roman" pitchFamily="18" charset="0"/>
              </a:rPr>
              <a:t>в пятерку лучших районов области, и в тройку по степной зоне</a:t>
            </a:r>
            <a:r>
              <a:rPr lang="ru-RU" sz="1100" dirty="0" smtClean="0">
                <a:latin typeface="Times New Roman" pitchFamily="18" charset="0"/>
                <a:cs typeface="Times New Roman" pitchFamily="18" charset="0"/>
              </a:rPr>
              <a:t>.</a:t>
            </a:r>
          </a:p>
          <a:p>
            <a:pPr marL="12700" lvl="0" algn="ctr">
              <a:spcBef>
                <a:spcPts val="100"/>
              </a:spcBef>
              <a:defRPr/>
            </a:pPr>
            <a:r>
              <a:rPr kumimoji="0" lang="ru-RU" sz="110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В 2019 году удалось собрать 198</a:t>
            </a:r>
            <a:r>
              <a:rPr kumimoji="0" lang="ru-RU" sz="1100" i="0" u="none" strike="noStrike" kern="0" cap="none" spc="0" normalizeH="0" noProof="0" dirty="0" smtClean="0">
                <a:ln>
                  <a:noFill/>
                </a:ln>
                <a:solidFill>
                  <a:schemeClr val="tx1"/>
                </a:solidFill>
                <a:effectLst/>
                <a:uLnTx/>
                <a:uFillTx/>
                <a:latin typeface="Times New Roman" pitchFamily="18" charset="0"/>
                <a:ea typeface="+mj-ea"/>
                <a:cs typeface="Times New Roman" pitchFamily="18" charset="0"/>
              </a:rPr>
              <a:t> тыс. тонн зерна при</a:t>
            </a:r>
            <a:r>
              <a:rPr kumimoji="0" lang="ru-RU" sz="110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lang="ru-RU" sz="1100" dirty="0">
                <a:latin typeface="Times New Roman" pitchFamily="18" charset="0"/>
                <a:cs typeface="Times New Roman" pitchFamily="18" charset="0"/>
              </a:rPr>
              <a:t>самой высокой урожайности в степной зоне - 18 </a:t>
            </a:r>
            <a:r>
              <a:rPr lang="ru-RU" sz="1100" dirty="0" err="1" smtClean="0">
                <a:latin typeface="Times New Roman" pitchFamily="18" charset="0"/>
                <a:cs typeface="Times New Roman" pitchFamily="18" charset="0"/>
              </a:rPr>
              <a:t>ц</a:t>
            </a:r>
            <a:r>
              <a:rPr lang="ru-RU" sz="1100" dirty="0" smtClean="0">
                <a:latin typeface="Times New Roman" pitchFamily="18" charset="0"/>
                <a:cs typeface="Times New Roman" pitchFamily="18" charset="0"/>
              </a:rPr>
              <a:t>/га.</a:t>
            </a:r>
          </a:p>
          <a:p>
            <a:pPr marL="12700" lvl="0" algn="ctr">
              <a:spcBef>
                <a:spcPts val="100"/>
              </a:spcBef>
              <a:defRPr/>
            </a:pPr>
            <a:r>
              <a:rPr kumimoji="0" lang="ru-RU" sz="1100"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Сельскохозяйственные организации и фермерские</a:t>
            </a:r>
            <a:r>
              <a:rPr kumimoji="0" lang="ru-RU" sz="1100" i="0" u="none" strike="noStrike" kern="0" cap="none" spc="0" normalizeH="0" noProof="0" dirty="0" smtClean="0">
                <a:ln>
                  <a:noFill/>
                </a:ln>
                <a:solidFill>
                  <a:schemeClr val="tx1"/>
                </a:solidFill>
                <a:effectLst/>
                <a:uLnTx/>
                <a:uFillTx/>
                <a:latin typeface="Times New Roman" pitchFamily="18" charset="0"/>
                <a:ea typeface="+mj-ea"/>
                <a:cs typeface="Times New Roman" pitchFamily="18" charset="0"/>
              </a:rPr>
              <a:t> хозяйства района ежегодно приобретают крупный рогатый скот мясного направления с целью увеличения поголовья.</a:t>
            </a:r>
            <a:endParaRPr kumimoji="0" lang="ru-RU" sz="1100"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2" name="Скругленный прямоугольник 4"/>
          <p:cNvSpPr/>
          <p:nvPr/>
        </p:nvSpPr>
        <p:spPr>
          <a:xfrm>
            <a:off x="2071670" y="4000504"/>
            <a:ext cx="4419600" cy="475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ru-RU" sz="1400" b="1" dirty="0" smtClean="0">
                <a:solidFill>
                  <a:schemeClr val="tx1"/>
                </a:solidFill>
                <a:latin typeface="Times New Roman" pitchFamily="18" charset="0"/>
                <a:cs typeface="Times New Roman" pitchFamily="18" charset="0"/>
              </a:rPr>
              <a:t>Обрабатывающие производства</a:t>
            </a:r>
          </a:p>
        </p:txBody>
      </p:sp>
      <p:sp>
        <p:nvSpPr>
          <p:cNvPr id="13" name="object 2"/>
          <p:cNvSpPr txBox="1">
            <a:spLocks/>
          </p:cNvSpPr>
          <p:nvPr/>
        </p:nvSpPr>
        <p:spPr>
          <a:xfrm>
            <a:off x="571472" y="5500702"/>
            <a:ext cx="7961303" cy="546303"/>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ru-RU" sz="1100" i="0" u="none" strike="noStrike" kern="0" cap="none" spc="40" normalizeH="0" baseline="0" noProof="0" dirty="0" smtClean="0">
                <a:ln>
                  <a:noFill/>
                </a:ln>
                <a:solidFill>
                  <a:schemeClr val="tx1"/>
                </a:solidFill>
                <a:effectLst/>
                <a:uLnTx/>
                <a:uFillTx/>
                <a:latin typeface="Times New Roman" pitchFamily="18" charset="0"/>
                <a:ea typeface="+mj-ea"/>
                <a:cs typeface="Times New Roman" pitchFamily="18" charset="0"/>
              </a:rPr>
              <a:t>На территории </a:t>
            </a:r>
            <a:r>
              <a:rPr kumimoji="0" lang="ru-RU" sz="1100" i="0" u="none" strike="noStrike" kern="0" cap="none" spc="40" normalizeH="0" baseline="0" noProof="0" dirty="0" err="1" smtClean="0">
                <a:ln>
                  <a:noFill/>
                </a:ln>
                <a:solidFill>
                  <a:schemeClr val="tx1"/>
                </a:solidFill>
                <a:effectLst/>
                <a:uLnTx/>
                <a:uFillTx/>
                <a:latin typeface="Times New Roman" pitchFamily="18" charset="0"/>
                <a:ea typeface="+mj-ea"/>
                <a:cs typeface="Times New Roman" pitchFamily="18" charset="0"/>
              </a:rPr>
              <a:t>Оконешниковского</a:t>
            </a:r>
            <a:r>
              <a:rPr kumimoji="0" lang="ru-RU" sz="1100" i="0" u="none" strike="noStrike" kern="0" cap="none" spc="40" normalizeH="0" baseline="0" noProof="0" dirty="0" smtClean="0">
                <a:ln>
                  <a:noFill/>
                </a:ln>
                <a:solidFill>
                  <a:schemeClr val="tx1"/>
                </a:solidFill>
                <a:effectLst/>
                <a:uLnTx/>
                <a:uFillTx/>
                <a:latin typeface="Times New Roman" pitchFamily="18" charset="0"/>
                <a:ea typeface="+mj-ea"/>
                <a:cs typeface="Times New Roman" pitchFamily="18" charset="0"/>
              </a:rPr>
              <a:t> муниципального района осуществляют деятельность</a:t>
            </a:r>
            <a:r>
              <a:rPr kumimoji="0" lang="ru-RU" sz="1100" i="0" u="none" strike="noStrike" kern="0" cap="none" spc="40" normalizeH="0" noProof="0" dirty="0" smtClean="0">
                <a:ln>
                  <a:noFill/>
                </a:ln>
                <a:solidFill>
                  <a:schemeClr val="tx1"/>
                </a:solidFill>
                <a:effectLst/>
                <a:uLnTx/>
                <a:uFillTx/>
                <a:latin typeface="Times New Roman" pitchFamily="18" charset="0"/>
                <a:ea typeface="+mj-ea"/>
                <a:cs typeface="Times New Roman" pitchFamily="18" charset="0"/>
              </a:rPr>
              <a:t> 5 пекарен.</a:t>
            </a:r>
          </a:p>
          <a:p>
            <a:pPr marL="12700" marR="0" lvl="0" indent="0" algn="ctr" defTabSz="914400" eaLnBrk="1" fontAlgn="auto" latinLnBrk="0" hangingPunct="1">
              <a:lnSpc>
                <a:spcPct val="100000"/>
              </a:lnSpc>
              <a:spcBef>
                <a:spcPts val="100"/>
              </a:spcBef>
              <a:spcAft>
                <a:spcPts val="0"/>
              </a:spcAft>
              <a:buClrTx/>
              <a:buSzTx/>
              <a:buFontTx/>
              <a:buNone/>
              <a:tabLst/>
              <a:defRPr/>
            </a:pPr>
            <a:r>
              <a:rPr lang="ru-RU" sz="1100" kern="0" spc="40" baseline="0" dirty="0" smtClean="0">
                <a:latin typeface="Times New Roman" pitchFamily="18" charset="0"/>
                <a:ea typeface="+mj-ea"/>
                <a:cs typeface="Times New Roman" pitchFamily="18" charset="0"/>
              </a:rPr>
              <a:t>В</a:t>
            </a:r>
            <a:r>
              <a:rPr lang="ru-RU" sz="1100" kern="0" spc="40" dirty="0" smtClean="0">
                <a:latin typeface="Times New Roman" pitchFamily="18" charset="0"/>
                <a:ea typeface="+mj-ea"/>
                <a:cs typeface="Times New Roman" pitchFamily="18" charset="0"/>
              </a:rPr>
              <a:t> 2019 году обеспечен рост производства хлеба и хлебобулочной продукции на  1,5%.</a:t>
            </a:r>
          </a:p>
          <a:p>
            <a:pPr marL="12700" marR="0" lvl="0" indent="0" algn="ctr" defTabSz="914400" eaLnBrk="1" fontAlgn="auto" latinLnBrk="0" hangingPunct="1">
              <a:lnSpc>
                <a:spcPct val="100000"/>
              </a:lnSpc>
              <a:spcBef>
                <a:spcPts val="100"/>
              </a:spcBef>
              <a:spcAft>
                <a:spcPts val="0"/>
              </a:spcAft>
              <a:buClrTx/>
              <a:buSzTx/>
              <a:buFontTx/>
              <a:buNone/>
              <a:tabLst/>
              <a:defRPr/>
            </a:pPr>
            <a:r>
              <a:rPr lang="ru-RU" sz="1100" kern="0" spc="40" dirty="0" smtClean="0">
                <a:latin typeface="Times New Roman" pitchFamily="18" charset="0"/>
                <a:ea typeface="+mj-ea"/>
                <a:cs typeface="Times New Roman" pitchFamily="18" charset="0"/>
              </a:rPr>
              <a:t>Увеличились показатели производства муки в 2 раза, комбикормов в 1,1 раза.. </a:t>
            </a:r>
            <a:endParaRPr kumimoji="0" lang="ru-RU" sz="1100"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14" name="Picture 4" descr="DSC_0669"/>
          <p:cNvPicPr>
            <a:picLocks noChangeAspect="1" noChangeArrowheads="1"/>
          </p:cNvPicPr>
          <p:nvPr/>
        </p:nvPicPr>
        <p:blipFill>
          <a:blip r:embed="rId2" cstate="print"/>
          <a:srcRect t="17072" b="19498"/>
          <a:stretch>
            <a:fillRect/>
          </a:stretch>
        </p:blipFill>
        <p:spPr bwMode="auto">
          <a:xfrm>
            <a:off x="3571868" y="1428736"/>
            <a:ext cx="2071702" cy="785818"/>
          </a:xfrm>
          <a:prstGeom prst="rect">
            <a:avLst/>
          </a:prstGeom>
          <a:noFill/>
          <a:ln w="9525">
            <a:noFill/>
            <a:miter lim="800000"/>
            <a:headEnd/>
            <a:tailEnd/>
          </a:ln>
        </p:spPr>
      </p:pic>
      <p:pic>
        <p:nvPicPr>
          <p:cNvPr id="15" name="Picture 2" descr="DSC_5521"/>
          <p:cNvPicPr>
            <a:picLocks noChangeAspect="1" noChangeArrowheads="1"/>
          </p:cNvPicPr>
          <p:nvPr/>
        </p:nvPicPr>
        <p:blipFill>
          <a:blip r:embed="rId3" cstate="print"/>
          <a:srcRect r="27151"/>
          <a:stretch>
            <a:fillRect/>
          </a:stretch>
        </p:blipFill>
        <p:spPr bwMode="auto">
          <a:xfrm>
            <a:off x="1571604" y="1428736"/>
            <a:ext cx="2000264" cy="785817"/>
          </a:xfrm>
          <a:prstGeom prst="rect">
            <a:avLst/>
          </a:prstGeom>
          <a:noFill/>
          <a:ln w="9525">
            <a:noFill/>
            <a:miter lim="800000"/>
            <a:headEnd/>
            <a:tailEnd/>
          </a:ln>
        </p:spPr>
      </p:pic>
      <p:pic>
        <p:nvPicPr>
          <p:cNvPr id="8194" name="Picture 2" descr="https://www.arnapress.kz/i/Posts/93156.jpg"/>
          <p:cNvPicPr>
            <a:picLocks noChangeAspect="1" noChangeArrowheads="1"/>
          </p:cNvPicPr>
          <p:nvPr/>
        </p:nvPicPr>
        <p:blipFill>
          <a:blip r:embed="rId4" cstate="print"/>
          <a:srcRect/>
          <a:stretch>
            <a:fillRect/>
          </a:stretch>
        </p:blipFill>
        <p:spPr bwMode="auto">
          <a:xfrm>
            <a:off x="5643570" y="1428736"/>
            <a:ext cx="1790077" cy="785818"/>
          </a:xfrm>
          <a:prstGeom prst="rect">
            <a:avLst/>
          </a:prstGeom>
          <a:noFill/>
        </p:spPr>
      </p:pic>
      <p:pic>
        <p:nvPicPr>
          <p:cNvPr id="8196" name="Picture 4" descr="https://mtdata.ru/u12/photo2411/20556711316-0/original.jpg"/>
          <p:cNvPicPr>
            <a:picLocks noChangeAspect="1" noChangeArrowheads="1"/>
          </p:cNvPicPr>
          <p:nvPr/>
        </p:nvPicPr>
        <p:blipFill>
          <a:blip r:embed="rId5" cstate="print"/>
          <a:srcRect/>
          <a:stretch>
            <a:fillRect/>
          </a:stretch>
        </p:blipFill>
        <p:spPr bwMode="auto">
          <a:xfrm>
            <a:off x="3500430" y="4500570"/>
            <a:ext cx="2000264" cy="995349"/>
          </a:xfrm>
          <a:prstGeom prst="rect">
            <a:avLst/>
          </a:prstGeom>
          <a:noFill/>
        </p:spPr>
      </p:pic>
      <p:pic>
        <p:nvPicPr>
          <p:cNvPr id="8198" name="Picture 6" descr="https://avatars.mds.yandex.net/get-pdb/1050926/07dd225b-3adb-4b95-8bda-39027d006596/s1200?webp=false"/>
          <p:cNvPicPr>
            <a:picLocks noChangeAspect="1" noChangeArrowheads="1"/>
          </p:cNvPicPr>
          <p:nvPr/>
        </p:nvPicPr>
        <p:blipFill>
          <a:blip r:embed="rId6" cstate="print"/>
          <a:srcRect/>
          <a:stretch>
            <a:fillRect/>
          </a:stretch>
        </p:blipFill>
        <p:spPr bwMode="auto">
          <a:xfrm>
            <a:off x="1571604" y="4500570"/>
            <a:ext cx="1928826" cy="1000132"/>
          </a:xfrm>
          <a:prstGeom prst="rect">
            <a:avLst/>
          </a:prstGeom>
          <a:noFill/>
        </p:spPr>
      </p:pic>
      <p:pic>
        <p:nvPicPr>
          <p:cNvPr id="8200" name="Picture 8" descr="https://agrovitex.ru/files/uploads/osnova-kormleniya-perepelov-zimoy-zerno.jpg"/>
          <p:cNvPicPr>
            <a:picLocks noChangeAspect="1" noChangeArrowheads="1"/>
          </p:cNvPicPr>
          <p:nvPr/>
        </p:nvPicPr>
        <p:blipFill>
          <a:blip r:embed="rId7" cstate="print"/>
          <a:srcRect/>
          <a:stretch>
            <a:fillRect/>
          </a:stretch>
        </p:blipFill>
        <p:spPr bwMode="auto">
          <a:xfrm>
            <a:off x="5500694" y="4500570"/>
            <a:ext cx="1928826" cy="10001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7166"/>
            <a:ext cx="8985250" cy="394970"/>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latin typeface="Times New Roman" pitchFamily="18" charset="0"/>
              <a:cs typeface="Times New Roman" pitchFamily="18" charset="0"/>
            </a:endParaRPr>
          </a:p>
        </p:txBody>
      </p:sp>
      <p:sp>
        <p:nvSpPr>
          <p:cNvPr id="31" name="object 31"/>
          <p:cNvSpPr txBox="1"/>
          <p:nvPr/>
        </p:nvSpPr>
        <p:spPr>
          <a:xfrm>
            <a:off x="142844" y="357166"/>
            <a:ext cx="6915169" cy="397545"/>
          </a:xfrm>
          <a:prstGeom prst="rect">
            <a:avLst/>
          </a:prstGeom>
        </p:spPr>
        <p:txBody>
          <a:bodyPr vert="horz" wrap="square" lIns="0" tIns="12700" rIns="0" bIns="0" rtlCol="0">
            <a:spAutoFit/>
          </a:bodyPr>
          <a:lstStyle/>
          <a:p>
            <a:pPr>
              <a:lnSpc>
                <a:spcPct val="100000"/>
              </a:lnSpc>
            </a:pPr>
            <a:r>
              <a:rPr lang="ru-RU" sz="2500" b="1" spc="-45" dirty="0" smtClean="0">
                <a:solidFill>
                  <a:srgbClr val="FFFFFF"/>
                </a:solidFill>
                <a:latin typeface="Times New Roman" pitchFamily="18" charset="0"/>
                <a:cs typeface="Times New Roman" pitchFamily="18" charset="0"/>
              </a:rPr>
              <a:t>Ключевые организации на территории района</a:t>
            </a:r>
            <a:endParaRPr sz="2500" dirty="0">
              <a:latin typeface="Times New Roman" pitchFamily="18" charset="0"/>
              <a:cs typeface="Times New Roman" pitchFamily="18" charset="0"/>
            </a:endParaRPr>
          </a:p>
        </p:txBody>
      </p:sp>
      <p:sp>
        <p:nvSpPr>
          <p:cNvPr id="18" name="Прямоугольник 17"/>
          <p:cNvSpPr/>
          <p:nvPr/>
        </p:nvSpPr>
        <p:spPr>
          <a:xfrm>
            <a:off x="152400" y="3424535"/>
            <a:ext cx="2743200" cy="830997"/>
          </a:xfrm>
          <a:prstGeom prst="rect">
            <a:avLst/>
          </a:prstGeom>
        </p:spPr>
        <p:txBody>
          <a:bodyPr wrap="square">
            <a:spAutoFit/>
          </a:bodyPr>
          <a:lstStyle/>
          <a:p>
            <a:pPr algn="ctr"/>
            <a:r>
              <a:rPr lang="ru-RU" sz="800" dirty="0" smtClean="0">
                <a:latin typeface="Arial" pitchFamily="34" charset="0"/>
                <a:cs typeface="Arial" pitchFamily="34" charset="0"/>
              </a:rPr>
              <a:t>Осуществляет деятельность в сельскохозяйственной отрасли (растениеводство и животноводство). Выращивает пшеницу, ячмень, рапс, овес, рожь и др. Занимается разведением крупного рогатого скота,  свиноводством и птицеводством. В обществе трудится более 150 человек.</a:t>
            </a:r>
            <a:endParaRPr lang="ru-RU" sz="800" dirty="0">
              <a:latin typeface="Arial" pitchFamily="34" charset="0"/>
              <a:cs typeface="Arial" pitchFamily="34" charset="0"/>
            </a:endParaRPr>
          </a:p>
        </p:txBody>
      </p:sp>
      <p:sp>
        <p:nvSpPr>
          <p:cNvPr id="9" name="Прямоугольник 8"/>
          <p:cNvSpPr/>
          <p:nvPr/>
        </p:nvSpPr>
        <p:spPr>
          <a:xfrm>
            <a:off x="3086100" y="3377625"/>
            <a:ext cx="2743200" cy="830997"/>
          </a:xfrm>
          <a:prstGeom prst="rect">
            <a:avLst/>
          </a:prstGeom>
        </p:spPr>
        <p:txBody>
          <a:bodyPr wrap="square">
            <a:spAutoFit/>
          </a:bodyPr>
          <a:lstStyle/>
          <a:p>
            <a:pPr algn="ctr"/>
            <a:r>
              <a:rPr lang="ru-RU" sz="800" dirty="0">
                <a:latin typeface="Arial" pitchFamily="34" charset="0"/>
                <a:cs typeface="Arial" pitchFamily="34" charset="0"/>
              </a:rPr>
              <a:t>Осуществляет деятельность в сельскохозяйственной отрасли (растениеводство и животноводство). Выращивает пшеницу, ячмень, рапс, овес, рожь и др. Занимается разведением крупного рогатого </a:t>
            </a:r>
            <a:r>
              <a:rPr lang="ru-RU" sz="800" dirty="0" smtClean="0">
                <a:latin typeface="Arial" pitchFamily="34" charset="0"/>
                <a:cs typeface="Arial" pitchFamily="34" charset="0"/>
              </a:rPr>
              <a:t> скота, с 2018 года мясного направления.  В обществе трудится более 80 человек.</a:t>
            </a:r>
            <a:endParaRPr lang="ru-RU" sz="800" dirty="0">
              <a:latin typeface="Arial" pitchFamily="34" charset="0"/>
              <a:cs typeface="Arial" pitchFamily="34" charset="0"/>
            </a:endParaRPr>
          </a:p>
        </p:txBody>
      </p:sp>
      <p:sp>
        <p:nvSpPr>
          <p:cNvPr id="10" name="Прямоугольник 9"/>
          <p:cNvSpPr/>
          <p:nvPr/>
        </p:nvSpPr>
        <p:spPr>
          <a:xfrm>
            <a:off x="6143636" y="2971800"/>
            <a:ext cx="2786082"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itchFamily="18" charset="0"/>
                <a:cs typeface="Times New Roman" pitchFamily="18" charset="0"/>
              </a:rPr>
              <a:t>ООО «Объединение»</a:t>
            </a:r>
          </a:p>
        </p:txBody>
      </p:sp>
      <p:sp>
        <p:nvSpPr>
          <p:cNvPr id="11" name="Прямоугольник 10"/>
          <p:cNvSpPr/>
          <p:nvPr/>
        </p:nvSpPr>
        <p:spPr>
          <a:xfrm>
            <a:off x="114300" y="5791200"/>
            <a:ext cx="28194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itchFamily="18" charset="0"/>
                <a:cs typeface="Times New Roman" pitchFamily="18" charset="0"/>
              </a:rPr>
              <a:t>ИП Глава КФХ </a:t>
            </a:r>
            <a:r>
              <a:rPr lang="ru-RU" sz="1600" dirty="0" err="1" smtClean="0">
                <a:solidFill>
                  <a:schemeClr val="bg1"/>
                </a:solidFill>
                <a:latin typeface="Times New Roman" pitchFamily="18" charset="0"/>
                <a:cs typeface="Times New Roman" pitchFamily="18" charset="0"/>
              </a:rPr>
              <a:t>Лисович</a:t>
            </a:r>
            <a:r>
              <a:rPr lang="ru-RU" sz="1600" dirty="0" smtClean="0">
                <a:solidFill>
                  <a:schemeClr val="bg1"/>
                </a:solidFill>
                <a:latin typeface="Times New Roman" pitchFamily="18" charset="0"/>
                <a:cs typeface="Times New Roman" pitchFamily="18" charset="0"/>
              </a:rPr>
              <a:t> А.Ф.</a:t>
            </a:r>
          </a:p>
        </p:txBody>
      </p:sp>
      <p:sp>
        <p:nvSpPr>
          <p:cNvPr id="12" name="Прямоугольник 11"/>
          <p:cNvSpPr/>
          <p:nvPr/>
        </p:nvSpPr>
        <p:spPr>
          <a:xfrm>
            <a:off x="3071802" y="5791200"/>
            <a:ext cx="302419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itchFamily="18" charset="0"/>
                <a:cs typeface="Times New Roman" pitchFamily="18" charset="0"/>
              </a:rPr>
              <a:t>ИП Глава КФХ Якушев В.Л.</a:t>
            </a:r>
          </a:p>
        </p:txBody>
      </p:sp>
      <p:sp>
        <p:nvSpPr>
          <p:cNvPr id="13" name="Прямоугольник 12"/>
          <p:cNvSpPr/>
          <p:nvPr/>
        </p:nvSpPr>
        <p:spPr>
          <a:xfrm>
            <a:off x="6215074" y="5786454"/>
            <a:ext cx="2743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itchFamily="18" charset="0"/>
                <a:cs typeface="Times New Roman" pitchFamily="18" charset="0"/>
              </a:rPr>
              <a:t>ООО «</a:t>
            </a:r>
            <a:r>
              <a:rPr lang="ru-RU" sz="1600" dirty="0" err="1" smtClean="0">
                <a:solidFill>
                  <a:schemeClr val="bg1"/>
                </a:solidFill>
                <a:latin typeface="Times New Roman" pitchFamily="18" charset="0"/>
                <a:cs typeface="Times New Roman" pitchFamily="18" charset="0"/>
              </a:rPr>
              <a:t>АгроПарк</a:t>
            </a:r>
            <a:r>
              <a:rPr lang="ru-RU" sz="1600" dirty="0" smtClean="0">
                <a:solidFill>
                  <a:schemeClr val="bg1"/>
                </a:solidFill>
                <a:latin typeface="Times New Roman" pitchFamily="18" charset="0"/>
                <a:cs typeface="Times New Roman" pitchFamily="18" charset="0"/>
              </a:rPr>
              <a:t>»</a:t>
            </a:r>
          </a:p>
        </p:txBody>
      </p:sp>
      <p:sp>
        <p:nvSpPr>
          <p:cNvPr id="14" name="Прямоугольник 13"/>
          <p:cNvSpPr/>
          <p:nvPr/>
        </p:nvSpPr>
        <p:spPr>
          <a:xfrm>
            <a:off x="6019800" y="3377625"/>
            <a:ext cx="3048000" cy="461665"/>
          </a:xfrm>
          <a:prstGeom prst="rect">
            <a:avLst/>
          </a:prstGeom>
        </p:spPr>
        <p:txBody>
          <a:bodyPr wrap="square">
            <a:spAutoFit/>
          </a:bodyPr>
          <a:lstStyle/>
          <a:p>
            <a:pPr algn="ctr"/>
            <a:r>
              <a:rPr lang="ru-RU" sz="800" dirty="0">
                <a:latin typeface="Arial" pitchFamily="34" charset="0"/>
                <a:cs typeface="Arial" pitchFamily="34" charset="0"/>
              </a:rPr>
              <a:t>Осуществляет деятельность в сельскохозяйственной </a:t>
            </a:r>
            <a:r>
              <a:rPr lang="ru-RU" sz="800" dirty="0" smtClean="0">
                <a:latin typeface="Arial" pitchFamily="34" charset="0"/>
                <a:cs typeface="Arial" pitchFamily="34" charset="0"/>
              </a:rPr>
              <a:t>отрасли. Выращивает зерновые культуры. В обществе трудится 12 человек.</a:t>
            </a:r>
            <a:endParaRPr lang="ru-RU" sz="800" dirty="0">
              <a:latin typeface="Arial" pitchFamily="34" charset="0"/>
              <a:cs typeface="Arial" pitchFamily="34" charset="0"/>
            </a:endParaRPr>
          </a:p>
        </p:txBody>
      </p:sp>
      <p:sp>
        <p:nvSpPr>
          <p:cNvPr id="15" name="Прямоугольник 14"/>
          <p:cNvSpPr/>
          <p:nvPr/>
        </p:nvSpPr>
        <p:spPr>
          <a:xfrm>
            <a:off x="152400" y="6248400"/>
            <a:ext cx="2743200" cy="584775"/>
          </a:xfrm>
          <a:prstGeom prst="rect">
            <a:avLst/>
          </a:prstGeom>
        </p:spPr>
        <p:txBody>
          <a:bodyPr wrap="square">
            <a:spAutoFit/>
          </a:bodyPr>
          <a:lstStyle/>
          <a:p>
            <a:pPr algn="ctr"/>
            <a:r>
              <a:rPr lang="ru-RU" sz="800" dirty="0">
                <a:latin typeface="Arial" pitchFamily="34" charset="0"/>
                <a:cs typeface="Arial" pitchFamily="34" charset="0"/>
              </a:rPr>
              <a:t>Осуществляет деятельность в сельскохозяйственной отрасли (растениеводство и животноводство). </a:t>
            </a:r>
            <a:r>
              <a:rPr lang="ru-RU" sz="800" dirty="0" smtClean="0">
                <a:latin typeface="Arial" pitchFamily="34" charset="0"/>
                <a:cs typeface="Arial" pitchFamily="34" charset="0"/>
              </a:rPr>
              <a:t>Занимается </a:t>
            </a:r>
            <a:r>
              <a:rPr lang="ru-RU" sz="800" dirty="0">
                <a:latin typeface="Arial" pitchFamily="34" charset="0"/>
                <a:cs typeface="Arial" pitchFamily="34" charset="0"/>
              </a:rPr>
              <a:t>разведением крупного рогатого скота</a:t>
            </a:r>
            <a:r>
              <a:rPr lang="ru-RU" sz="800" dirty="0" smtClean="0">
                <a:latin typeface="Arial" pitchFamily="34" charset="0"/>
                <a:cs typeface="Arial" pitchFamily="34" charset="0"/>
              </a:rPr>
              <a:t>, коневодством. Трудоустроено более 20 человек.</a:t>
            </a:r>
            <a:endParaRPr lang="ru-RU" sz="800" dirty="0">
              <a:latin typeface="Arial" pitchFamily="34" charset="0"/>
              <a:cs typeface="Arial" pitchFamily="34" charset="0"/>
            </a:endParaRPr>
          </a:p>
        </p:txBody>
      </p:sp>
      <p:sp>
        <p:nvSpPr>
          <p:cNvPr id="19" name="Прямоугольник 18"/>
          <p:cNvSpPr/>
          <p:nvPr/>
        </p:nvSpPr>
        <p:spPr>
          <a:xfrm>
            <a:off x="3200400" y="6248400"/>
            <a:ext cx="2743200" cy="584775"/>
          </a:xfrm>
          <a:prstGeom prst="rect">
            <a:avLst/>
          </a:prstGeom>
        </p:spPr>
        <p:txBody>
          <a:bodyPr wrap="square">
            <a:spAutoFit/>
          </a:bodyPr>
          <a:lstStyle/>
          <a:p>
            <a:pPr algn="ctr"/>
            <a:r>
              <a:rPr lang="ru-RU" sz="800" dirty="0">
                <a:latin typeface="Arial" pitchFamily="34" charset="0"/>
                <a:cs typeface="Arial" pitchFamily="34" charset="0"/>
              </a:rPr>
              <a:t>Осуществляет деятельность в сельскохозяйственной отрасли (</a:t>
            </a:r>
            <a:r>
              <a:rPr lang="ru-RU" sz="800" dirty="0" smtClean="0">
                <a:latin typeface="Arial" pitchFamily="34" charset="0"/>
                <a:cs typeface="Arial" pitchFamily="34" charset="0"/>
              </a:rPr>
              <a:t>растениеводство). </a:t>
            </a:r>
            <a:r>
              <a:rPr lang="ru-RU" sz="800" dirty="0">
                <a:latin typeface="Arial" pitchFamily="34" charset="0"/>
                <a:cs typeface="Arial" pitchFamily="34" charset="0"/>
              </a:rPr>
              <a:t>Выращивает пшеницу, ячмень, рапс, овес, рожь и др</a:t>
            </a:r>
            <a:r>
              <a:rPr lang="ru-RU" sz="800" dirty="0" smtClean="0">
                <a:latin typeface="Arial" pitchFamily="34" charset="0"/>
                <a:cs typeface="Arial" pitchFamily="34" charset="0"/>
              </a:rPr>
              <a:t>. </a:t>
            </a:r>
            <a:r>
              <a:rPr lang="ru-RU" sz="800" dirty="0">
                <a:latin typeface="Arial" pitchFamily="34" charset="0"/>
                <a:cs typeface="Arial" pitchFamily="34" charset="0"/>
              </a:rPr>
              <a:t>Трудоустроено </a:t>
            </a:r>
            <a:endParaRPr lang="ru-RU" sz="800" dirty="0" smtClean="0">
              <a:latin typeface="Arial" pitchFamily="34" charset="0"/>
              <a:cs typeface="Arial" pitchFamily="34" charset="0"/>
            </a:endParaRPr>
          </a:p>
          <a:p>
            <a:pPr algn="ctr"/>
            <a:r>
              <a:rPr lang="ru-RU" sz="800" dirty="0" smtClean="0">
                <a:latin typeface="Arial" pitchFamily="34" charset="0"/>
                <a:cs typeface="Arial" pitchFamily="34" charset="0"/>
              </a:rPr>
              <a:t> 17 </a:t>
            </a:r>
            <a:r>
              <a:rPr lang="ru-RU" sz="800" dirty="0">
                <a:latin typeface="Arial" pitchFamily="34" charset="0"/>
                <a:cs typeface="Arial" pitchFamily="34" charset="0"/>
              </a:rPr>
              <a:t>человек.</a:t>
            </a:r>
          </a:p>
        </p:txBody>
      </p:sp>
      <p:sp>
        <p:nvSpPr>
          <p:cNvPr id="20" name="Прямоугольник 19"/>
          <p:cNvSpPr/>
          <p:nvPr/>
        </p:nvSpPr>
        <p:spPr>
          <a:xfrm>
            <a:off x="6248400" y="6248400"/>
            <a:ext cx="2743200" cy="584775"/>
          </a:xfrm>
          <a:prstGeom prst="rect">
            <a:avLst/>
          </a:prstGeom>
        </p:spPr>
        <p:txBody>
          <a:bodyPr wrap="square">
            <a:spAutoFit/>
          </a:bodyPr>
          <a:lstStyle/>
          <a:p>
            <a:pPr algn="ctr"/>
            <a:r>
              <a:rPr lang="ru-RU" sz="800" dirty="0" smtClean="0">
                <a:latin typeface="Arial" pitchFamily="34" charset="0"/>
                <a:cs typeface="Arial" pitchFamily="34" charset="0"/>
              </a:rPr>
              <a:t>Осуществляет деятельность по хранению и складированию зерна. Имеется оборудование для производства муки, круп, комбикормов. Трудоустроено более 20 человек</a:t>
            </a:r>
            <a:endParaRPr lang="ru-RU" sz="800" dirty="0">
              <a:latin typeface="Arial" pitchFamily="34" charset="0"/>
              <a:cs typeface="Arial" pitchFamily="34" charset="0"/>
            </a:endParaRPr>
          </a:p>
        </p:txBody>
      </p:sp>
      <p:sp>
        <p:nvSpPr>
          <p:cNvPr id="6148" name="AutoShape 4" descr="https://xn-----7kcbekeiftdh9amwkb4d2o.xn--p1ai/wp-content/uploads/2016/06/proizvodstvo-syr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3048000" y="2971800"/>
            <a:ext cx="28194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itchFamily="18" charset="0"/>
                <a:cs typeface="Times New Roman" pitchFamily="18" charset="0"/>
              </a:rPr>
              <a:t>ООО «Сибирская мука»</a:t>
            </a:r>
          </a:p>
        </p:txBody>
      </p:sp>
      <p:sp>
        <p:nvSpPr>
          <p:cNvPr id="22" name="Прямоугольник 21"/>
          <p:cNvSpPr/>
          <p:nvPr/>
        </p:nvSpPr>
        <p:spPr>
          <a:xfrm>
            <a:off x="152400" y="2971800"/>
            <a:ext cx="2743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smtClean="0">
              <a:solidFill>
                <a:schemeClr val="bg1"/>
              </a:solidFill>
              <a:latin typeface="Times New Roman" pitchFamily="18" charset="0"/>
              <a:cs typeface="Times New Roman" pitchFamily="18" charset="0"/>
            </a:endParaRPr>
          </a:p>
          <a:p>
            <a:pPr algn="ctr"/>
            <a:r>
              <a:rPr lang="ru-RU" sz="1600" dirty="0" smtClean="0">
                <a:solidFill>
                  <a:schemeClr val="bg1"/>
                </a:solidFill>
                <a:latin typeface="Times New Roman" pitchFamily="18" charset="0"/>
                <a:cs typeface="Times New Roman" pitchFamily="18" charset="0"/>
              </a:rPr>
              <a:t>ЗАО «</a:t>
            </a:r>
            <a:r>
              <a:rPr lang="ru-RU" sz="1600" dirty="0" err="1" smtClean="0">
                <a:solidFill>
                  <a:schemeClr val="bg1"/>
                </a:solidFill>
                <a:latin typeface="Times New Roman" pitchFamily="18" charset="0"/>
                <a:cs typeface="Times New Roman" pitchFamily="18" charset="0"/>
              </a:rPr>
              <a:t>Сергеевское</a:t>
            </a:r>
            <a:r>
              <a:rPr lang="ru-RU" sz="1600" dirty="0" smtClean="0">
                <a:solidFill>
                  <a:schemeClr val="bg1"/>
                </a:solidFill>
                <a:latin typeface="Times New Roman" pitchFamily="18" charset="0"/>
                <a:cs typeface="Times New Roman" pitchFamily="18" charset="0"/>
              </a:rPr>
              <a:t>»</a:t>
            </a:r>
          </a:p>
          <a:p>
            <a:pPr algn="ctr"/>
            <a:endParaRPr lang="ru-RU" sz="1600" dirty="0" smtClean="0">
              <a:solidFill>
                <a:schemeClr val="bg1"/>
              </a:solidFill>
              <a:latin typeface="Times New Roman" pitchFamily="18" charset="0"/>
              <a:cs typeface="Times New Roman" pitchFamily="18" charset="0"/>
            </a:endParaRPr>
          </a:p>
        </p:txBody>
      </p:sp>
      <p:sp>
        <p:nvSpPr>
          <p:cNvPr id="6156" name="AutoShape 12" descr="https://img-fotki.yandex.ru/get/5307/154918759.1ea/0_103a4f_7d140abf_or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8" name="AutoShape 14" descr="https://img-fotki.yandex.ru/get/5307/154918759.1ea/0_103a4f_7d140abf_or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 name="Прямоугольник 42"/>
          <p:cNvSpPr/>
          <p:nvPr/>
        </p:nvSpPr>
        <p:spPr>
          <a:xfrm>
            <a:off x="6172200" y="1828800"/>
            <a:ext cx="2743200" cy="338554"/>
          </a:xfrm>
          <a:prstGeom prst="rect">
            <a:avLst/>
          </a:prstGeom>
        </p:spPr>
        <p:txBody>
          <a:bodyPr wrap="square">
            <a:spAutoFit/>
          </a:bodyPr>
          <a:lstStyle/>
          <a:p>
            <a:pPr algn="ctr"/>
            <a:r>
              <a:rPr lang="ru-RU" sz="800" dirty="0" smtClean="0">
                <a:latin typeface="Arial" pitchFamily="34" charset="0"/>
                <a:cs typeface="Arial" pitchFamily="34" charset="0"/>
              </a:rPr>
              <a:t>Фото или логотип</a:t>
            </a:r>
          </a:p>
          <a:p>
            <a:pPr algn="ctr"/>
            <a:endParaRPr lang="ru-RU" sz="800" dirty="0">
              <a:latin typeface="Arial" pitchFamily="34" charset="0"/>
              <a:cs typeface="Arial" pitchFamily="34" charset="0"/>
            </a:endParaRPr>
          </a:p>
        </p:txBody>
      </p:sp>
      <p:sp>
        <p:nvSpPr>
          <p:cNvPr id="57" name="Прямоугольник 56"/>
          <p:cNvSpPr/>
          <p:nvPr/>
        </p:nvSpPr>
        <p:spPr>
          <a:xfrm>
            <a:off x="152400" y="4495800"/>
            <a:ext cx="2743200" cy="338554"/>
          </a:xfrm>
          <a:prstGeom prst="rect">
            <a:avLst/>
          </a:prstGeom>
        </p:spPr>
        <p:txBody>
          <a:bodyPr wrap="square">
            <a:spAutoFit/>
          </a:bodyPr>
          <a:lstStyle/>
          <a:p>
            <a:pPr algn="ctr"/>
            <a:r>
              <a:rPr lang="ru-RU" sz="800" dirty="0" smtClean="0">
                <a:latin typeface="Arial" pitchFamily="34" charset="0"/>
                <a:cs typeface="Arial" pitchFamily="34" charset="0"/>
              </a:rPr>
              <a:t>Фото или логотип</a:t>
            </a:r>
          </a:p>
          <a:p>
            <a:pPr algn="ctr"/>
            <a:endParaRPr lang="ru-RU" sz="800" dirty="0">
              <a:latin typeface="Arial" pitchFamily="34" charset="0"/>
              <a:cs typeface="Arial" pitchFamily="34" charset="0"/>
            </a:endParaRPr>
          </a:p>
        </p:txBody>
      </p:sp>
      <p:pic>
        <p:nvPicPr>
          <p:cNvPr id="26" name="Picture 3" descr="DSC_0701"/>
          <p:cNvPicPr>
            <a:picLocks noChangeAspect="1" noChangeArrowheads="1"/>
          </p:cNvPicPr>
          <p:nvPr/>
        </p:nvPicPr>
        <p:blipFill>
          <a:blip r:embed="rId2" cstate="print"/>
          <a:srcRect l="8353" r="8760"/>
          <a:stretch>
            <a:fillRect/>
          </a:stretch>
        </p:blipFill>
        <p:spPr bwMode="auto">
          <a:xfrm>
            <a:off x="6143636" y="928670"/>
            <a:ext cx="2786082" cy="2000264"/>
          </a:xfrm>
          <a:prstGeom prst="rect">
            <a:avLst/>
          </a:prstGeom>
          <a:noFill/>
          <a:ln w="9525">
            <a:noFill/>
            <a:miter lim="800000"/>
            <a:headEnd/>
            <a:tailEnd/>
          </a:ln>
        </p:spPr>
      </p:pic>
      <p:pic>
        <p:nvPicPr>
          <p:cNvPr id="7170" name="Picture 2" descr="https://avatars.mds.yandex.net/get-zen_doc/1540250/pub_5d95e2197cccba00ae52f5c9_5d95e226bc251400adacd2a5/scale_1200"/>
          <p:cNvPicPr>
            <a:picLocks noChangeAspect="1" noChangeArrowheads="1"/>
          </p:cNvPicPr>
          <p:nvPr/>
        </p:nvPicPr>
        <p:blipFill>
          <a:blip r:embed="rId3" cstate="print"/>
          <a:srcRect/>
          <a:stretch>
            <a:fillRect/>
          </a:stretch>
        </p:blipFill>
        <p:spPr bwMode="auto">
          <a:xfrm>
            <a:off x="142844" y="928671"/>
            <a:ext cx="2786082" cy="2000264"/>
          </a:xfrm>
          <a:prstGeom prst="rect">
            <a:avLst/>
          </a:prstGeom>
          <a:noFill/>
        </p:spPr>
      </p:pic>
      <p:pic>
        <p:nvPicPr>
          <p:cNvPr id="7172" name="Picture 4" descr="http://rasagro.ru/wp-content/uploads/2018/08/hedlok-1140x684.jpg"/>
          <p:cNvPicPr>
            <a:picLocks noChangeAspect="1" noChangeArrowheads="1"/>
          </p:cNvPicPr>
          <p:nvPr/>
        </p:nvPicPr>
        <p:blipFill>
          <a:blip r:embed="rId4" cstate="print"/>
          <a:srcRect/>
          <a:stretch>
            <a:fillRect/>
          </a:stretch>
        </p:blipFill>
        <p:spPr bwMode="auto">
          <a:xfrm>
            <a:off x="3071802" y="928671"/>
            <a:ext cx="2786081" cy="2000264"/>
          </a:xfrm>
          <a:prstGeom prst="rect">
            <a:avLst/>
          </a:prstGeom>
          <a:noFill/>
        </p:spPr>
      </p:pic>
      <p:pic>
        <p:nvPicPr>
          <p:cNvPr id="7174" name="Picture 6" descr="https://latifundist.com/media/birzha/original/00/00/395/kotliarevsky-elevator-invest-agro-treyd-98541.jpg"/>
          <p:cNvPicPr>
            <a:picLocks noChangeAspect="1" noChangeArrowheads="1"/>
          </p:cNvPicPr>
          <p:nvPr/>
        </p:nvPicPr>
        <p:blipFill>
          <a:blip r:embed="rId5" cstate="print"/>
          <a:srcRect/>
          <a:stretch>
            <a:fillRect/>
          </a:stretch>
        </p:blipFill>
        <p:spPr bwMode="auto">
          <a:xfrm>
            <a:off x="6215074" y="4286256"/>
            <a:ext cx="2714643" cy="1477195"/>
          </a:xfrm>
          <a:prstGeom prst="rect">
            <a:avLst/>
          </a:prstGeom>
          <a:noFill/>
        </p:spPr>
      </p:pic>
      <p:pic>
        <p:nvPicPr>
          <p:cNvPr id="7176" name="Picture 8" descr="https://nasheokoneshnikovo.ru/_nw/4/93123282.jpg"/>
          <p:cNvPicPr>
            <a:picLocks noChangeAspect="1" noChangeArrowheads="1"/>
          </p:cNvPicPr>
          <p:nvPr/>
        </p:nvPicPr>
        <p:blipFill>
          <a:blip r:embed="rId6" cstate="print"/>
          <a:srcRect/>
          <a:stretch>
            <a:fillRect/>
          </a:stretch>
        </p:blipFill>
        <p:spPr bwMode="auto">
          <a:xfrm>
            <a:off x="142844" y="4286256"/>
            <a:ext cx="2786050" cy="1497600"/>
          </a:xfrm>
          <a:prstGeom prst="rect">
            <a:avLst/>
          </a:prstGeom>
          <a:noFill/>
        </p:spPr>
      </p:pic>
      <p:pic>
        <p:nvPicPr>
          <p:cNvPr id="7178" name="Picture 10" descr="https://i.ytimg.com/vi/B_IfrIGHgxQ/maxresdefault.jpg"/>
          <p:cNvPicPr>
            <a:picLocks noChangeAspect="1" noChangeArrowheads="1"/>
          </p:cNvPicPr>
          <p:nvPr/>
        </p:nvPicPr>
        <p:blipFill>
          <a:blip r:embed="rId7" cstate="print"/>
          <a:srcRect/>
          <a:stretch>
            <a:fillRect/>
          </a:stretch>
        </p:blipFill>
        <p:spPr bwMode="auto">
          <a:xfrm>
            <a:off x="3071802" y="4286256"/>
            <a:ext cx="3000396" cy="150019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6172200" y="5715000"/>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Открытие мини-пекарни  «Калач» </a:t>
            </a:r>
          </a:p>
          <a:p>
            <a:pPr algn="ctr"/>
            <a:r>
              <a:rPr lang="ru-RU" sz="1200" dirty="0" smtClean="0">
                <a:solidFill>
                  <a:schemeClr val="bg1"/>
                </a:solidFill>
                <a:latin typeface="Times New Roman" pitchFamily="18" charset="0"/>
                <a:cs typeface="Times New Roman" pitchFamily="18" charset="0"/>
              </a:rPr>
              <a:t>ИП </a:t>
            </a:r>
            <a:r>
              <a:rPr lang="ru-RU" sz="1200" dirty="0" err="1" smtClean="0">
                <a:solidFill>
                  <a:schemeClr val="bg1"/>
                </a:solidFill>
                <a:latin typeface="Times New Roman" pitchFamily="18" charset="0"/>
                <a:cs typeface="Times New Roman" pitchFamily="18" charset="0"/>
              </a:rPr>
              <a:t>Гергерт</a:t>
            </a:r>
            <a:r>
              <a:rPr lang="ru-RU" sz="1200" dirty="0" smtClean="0">
                <a:solidFill>
                  <a:schemeClr val="bg1"/>
                </a:solidFill>
                <a:latin typeface="Times New Roman" pitchFamily="18" charset="0"/>
                <a:cs typeface="Times New Roman" pitchFamily="18" charset="0"/>
              </a:rPr>
              <a:t> И.М.</a:t>
            </a:r>
          </a:p>
        </p:txBody>
      </p:sp>
      <p:sp>
        <p:nvSpPr>
          <p:cNvPr id="19" name="Прямоугольник 18"/>
          <p:cNvSpPr/>
          <p:nvPr/>
        </p:nvSpPr>
        <p:spPr>
          <a:xfrm>
            <a:off x="228600" y="5715000"/>
            <a:ext cx="2771764"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Открытие мини-фермы </a:t>
            </a:r>
          </a:p>
          <a:p>
            <a:pPr algn="ctr"/>
            <a:r>
              <a:rPr lang="ru-RU" sz="1200" dirty="0" smtClean="0">
                <a:solidFill>
                  <a:schemeClr val="bg1"/>
                </a:solidFill>
                <a:latin typeface="Times New Roman" pitchFamily="18" charset="0"/>
                <a:cs typeface="Times New Roman" pitchFamily="18" charset="0"/>
              </a:rPr>
              <a:t>ИП Глава КФХ </a:t>
            </a:r>
            <a:r>
              <a:rPr lang="ru-RU" sz="1200" dirty="0" err="1" smtClean="0">
                <a:solidFill>
                  <a:schemeClr val="bg1"/>
                </a:solidFill>
                <a:latin typeface="Times New Roman" pitchFamily="18" charset="0"/>
                <a:cs typeface="Times New Roman" pitchFamily="18" charset="0"/>
              </a:rPr>
              <a:t>Кашкинов</a:t>
            </a:r>
            <a:r>
              <a:rPr lang="ru-RU" sz="1200" dirty="0" smtClean="0">
                <a:solidFill>
                  <a:schemeClr val="bg1"/>
                </a:solidFill>
                <a:latin typeface="Times New Roman" pitchFamily="18" charset="0"/>
                <a:cs typeface="Times New Roman" pitchFamily="18" charset="0"/>
              </a:rPr>
              <a:t> С.В.</a:t>
            </a:r>
          </a:p>
        </p:txBody>
      </p:sp>
      <p:sp>
        <p:nvSpPr>
          <p:cNvPr id="21" name="Прямоугольник 20"/>
          <p:cNvSpPr/>
          <p:nvPr/>
        </p:nvSpPr>
        <p:spPr>
          <a:xfrm>
            <a:off x="228600" y="3124200"/>
            <a:ext cx="2743200" cy="461665"/>
          </a:xfrm>
          <a:prstGeom prst="rect">
            <a:avLst/>
          </a:prstGeom>
        </p:spPr>
        <p:txBody>
          <a:bodyPr wrap="square">
            <a:spAutoFit/>
          </a:bodyPr>
          <a:lstStyle/>
          <a:p>
            <a:pPr algn="ctr"/>
            <a:r>
              <a:rPr lang="ru-RU" sz="800" dirty="0" smtClean="0">
                <a:latin typeface="Arial" pitchFamily="34" charset="0"/>
                <a:cs typeface="Arial" pitchFamily="34" charset="0"/>
              </a:rPr>
              <a:t>Реализован в 2017-2019 гг. Построено и введено в эксплуатацию помещение площадью 720 кв.м. Общая стоимость проекта - 5,5 млн. рублей</a:t>
            </a:r>
            <a:endParaRPr lang="ru-RU" sz="800" dirty="0">
              <a:latin typeface="Arial" pitchFamily="34" charset="0"/>
              <a:cs typeface="Arial" pitchFamily="34" charset="0"/>
            </a:endParaRPr>
          </a:p>
        </p:txBody>
      </p:sp>
      <p:sp>
        <p:nvSpPr>
          <p:cNvPr id="22" name="Прямоугольник 21"/>
          <p:cNvSpPr/>
          <p:nvPr/>
        </p:nvSpPr>
        <p:spPr>
          <a:xfrm>
            <a:off x="228600" y="2743200"/>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зерносклада </a:t>
            </a:r>
          </a:p>
          <a:p>
            <a:pPr algn="ctr"/>
            <a:r>
              <a:rPr lang="ru-RU" sz="1200" dirty="0" smtClean="0">
                <a:solidFill>
                  <a:schemeClr val="bg1"/>
                </a:solidFill>
                <a:latin typeface="Times New Roman" pitchFamily="18" charset="0"/>
                <a:cs typeface="Times New Roman" pitchFamily="18" charset="0"/>
              </a:rPr>
              <a:t>ИП Глава КФХ Якушев В.Л.</a:t>
            </a:r>
          </a:p>
        </p:txBody>
      </p:sp>
      <p:sp>
        <p:nvSpPr>
          <p:cNvPr id="23" name="Прямоугольник 22"/>
          <p:cNvSpPr/>
          <p:nvPr/>
        </p:nvSpPr>
        <p:spPr>
          <a:xfrm>
            <a:off x="3124200" y="2743200"/>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ангара для с/х техники ИП Глава КФХ Генералов Н.Н.</a:t>
            </a:r>
          </a:p>
        </p:txBody>
      </p:sp>
      <p:sp>
        <p:nvSpPr>
          <p:cNvPr id="24" name="Прямоугольник 23"/>
          <p:cNvSpPr/>
          <p:nvPr/>
        </p:nvSpPr>
        <p:spPr>
          <a:xfrm>
            <a:off x="3214678" y="5715016"/>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Техническое перевооружение сельскохозяйственной техники</a:t>
            </a:r>
          </a:p>
        </p:txBody>
      </p:sp>
      <p:sp>
        <p:nvSpPr>
          <p:cNvPr id="27" name="Прямоугольник 26"/>
          <p:cNvSpPr/>
          <p:nvPr/>
        </p:nvSpPr>
        <p:spPr>
          <a:xfrm>
            <a:off x="6172200" y="2743200"/>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зерносушилки </a:t>
            </a:r>
          </a:p>
          <a:p>
            <a:pPr algn="ctr"/>
            <a:r>
              <a:rPr lang="ru-RU" sz="1200" dirty="0" smtClean="0">
                <a:solidFill>
                  <a:schemeClr val="bg1"/>
                </a:solidFill>
                <a:latin typeface="Times New Roman" pitchFamily="18" charset="0"/>
                <a:cs typeface="Times New Roman" pitchFamily="18" charset="0"/>
              </a:rPr>
              <a:t>КФХ </a:t>
            </a:r>
            <a:r>
              <a:rPr lang="ru-RU" sz="1200" dirty="0" err="1" smtClean="0">
                <a:solidFill>
                  <a:schemeClr val="bg1"/>
                </a:solidFill>
                <a:latin typeface="Times New Roman" pitchFamily="18" charset="0"/>
                <a:cs typeface="Times New Roman" pitchFamily="18" charset="0"/>
              </a:rPr>
              <a:t>Дроздаков</a:t>
            </a:r>
            <a:r>
              <a:rPr lang="ru-RU" sz="1200" dirty="0" smtClean="0">
                <a:solidFill>
                  <a:schemeClr val="bg1"/>
                </a:solidFill>
                <a:latin typeface="Times New Roman" pitchFamily="18" charset="0"/>
                <a:cs typeface="Times New Roman" pitchFamily="18" charset="0"/>
              </a:rPr>
              <a:t> А.А.</a:t>
            </a:r>
          </a:p>
        </p:txBody>
      </p:sp>
      <p:sp>
        <p:nvSpPr>
          <p:cNvPr id="46" name="object 31"/>
          <p:cNvSpPr txBox="1"/>
          <p:nvPr/>
        </p:nvSpPr>
        <p:spPr>
          <a:xfrm>
            <a:off x="152400" y="457200"/>
            <a:ext cx="8839200" cy="397545"/>
          </a:xfrm>
          <a:prstGeom prst="rect">
            <a:avLst/>
          </a:prstGeom>
        </p:spPr>
        <p:txBody>
          <a:bodyPr vert="horz" wrap="square" lIns="0" tIns="12700" rIns="0" bIns="0" rtlCol="0">
            <a:spAutoFit/>
          </a:bodyPr>
          <a:lstStyle/>
          <a:p>
            <a:pPr marL="12700">
              <a:lnSpc>
                <a:spcPct val="100000"/>
              </a:lnSpc>
              <a:spcBef>
                <a:spcPts val="100"/>
              </a:spcBef>
            </a:pPr>
            <a:r>
              <a:rPr lang="ru-RU" sz="2500" b="1" spc="-45" dirty="0" smtClean="0">
                <a:solidFill>
                  <a:srgbClr val="FFFFFF"/>
                </a:solidFill>
                <a:latin typeface="Arial"/>
                <a:cs typeface="Arial"/>
              </a:rPr>
              <a:t>Нефтехимическая промышленность: предприятия</a:t>
            </a:r>
            <a:endParaRPr sz="2500" dirty="0">
              <a:latin typeface="Arial"/>
              <a:cs typeface="Arial"/>
            </a:endParaRPr>
          </a:p>
        </p:txBody>
      </p:sp>
      <p:sp>
        <p:nvSpPr>
          <p:cNvPr id="47" name="object 2"/>
          <p:cNvSpPr/>
          <p:nvPr/>
        </p:nvSpPr>
        <p:spPr>
          <a:xfrm>
            <a:off x="0" y="500042"/>
            <a:ext cx="8991600" cy="394970"/>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p>
        </p:txBody>
      </p:sp>
      <p:sp>
        <p:nvSpPr>
          <p:cNvPr id="48" name="object 31"/>
          <p:cNvSpPr txBox="1"/>
          <p:nvPr/>
        </p:nvSpPr>
        <p:spPr>
          <a:xfrm>
            <a:off x="0" y="500042"/>
            <a:ext cx="8839200" cy="397545"/>
          </a:xfrm>
          <a:prstGeom prst="rect">
            <a:avLst/>
          </a:prstGeom>
        </p:spPr>
        <p:txBody>
          <a:bodyPr vert="horz" wrap="square" lIns="0" tIns="12700" rIns="0" bIns="0" rtlCol="0">
            <a:spAutoFit/>
          </a:bodyPr>
          <a:lstStyle/>
          <a:p>
            <a:pPr marL="12700">
              <a:lnSpc>
                <a:spcPct val="100000"/>
              </a:lnSpc>
              <a:spcBef>
                <a:spcPts val="100"/>
              </a:spcBef>
            </a:pPr>
            <a:r>
              <a:rPr lang="ru-RU" sz="2500" b="1" spc="-45" dirty="0" smtClean="0">
                <a:solidFill>
                  <a:srgbClr val="FFFFFF"/>
                </a:solidFill>
                <a:latin typeface="Times New Roman" pitchFamily="18" charset="0"/>
                <a:cs typeface="Times New Roman" pitchFamily="18" charset="0"/>
              </a:rPr>
              <a:t>Примеры реализованных инвестиционных проектов</a:t>
            </a:r>
            <a:endParaRPr sz="2500" dirty="0">
              <a:latin typeface="Times New Roman" pitchFamily="18" charset="0"/>
              <a:cs typeface="Times New Roman" pitchFamily="18" charset="0"/>
            </a:endParaRPr>
          </a:p>
        </p:txBody>
      </p:sp>
      <p:sp>
        <p:nvSpPr>
          <p:cNvPr id="38" name="Прямоугольник 37"/>
          <p:cNvSpPr/>
          <p:nvPr/>
        </p:nvSpPr>
        <p:spPr>
          <a:xfrm>
            <a:off x="6172200" y="1752600"/>
            <a:ext cx="2743200" cy="338554"/>
          </a:xfrm>
          <a:prstGeom prst="rect">
            <a:avLst/>
          </a:prstGeom>
        </p:spPr>
        <p:txBody>
          <a:bodyPr wrap="square">
            <a:spAutoFit/>
          </a:bodyPr>
          <a:lstStyle/>
          <a:p>
            <a:pPr algn="ctr"/>
            <a:r>
              <a:rPr lang="ru-RU" sz="800" dirty="0" smtClean="0">
                <a:latin typeface="Arial" pitchFamily="34" charset="0"/>
                <a:cs typeface="Arial" pitchFamily="34" charset="0"/>
              </a:rPr>
              <a:t>Фото или логотип</a:t>
            </a:r>
          </a:p>
          <a:p>
            <a:pPr algn="ctr"/>
            <a:endParaRPr lang="ru-RU" sz="800" dirty="0">
              <a:latin typeface="Arial" pitchFamily="34" charset="0"/>
              <a:cs typeface="Arial" pitchFamily="34" charset="0"/>
            </a:endParaRPr>
          </a:p>
        </p:txBody>
      </p:sp>
      <p:sp>
        <p:nvSpPr>
          <p:cNvPr id="60" name="Прямоугольник 59"/>
          <p:cNvSpPr/>
          <p:nvPr/>
        </p:nvSpPr>
        <p:spPr>
          <a:xfrm>
            <a:off x="3124200" y="3124200"/>
            <a:ext cx="2743200" cy="461665"/>
          </a:xfrm>
          <a:prstGeom prst="rect">
            <a:avLst/>
          </a:prstGeom>
        </p:spPr>
        <p:txBody>
          <a:bodyPr wrap="square">
            <a:spAutoFit/>
          </a:bodyPr>
          <a:lstStyle/>
          <a:p>
            <a:pPr algn="ctr"/>
            <a:r>
              <a:rPr lang="ru-RU" sz="800" dirty="0" smtClean="0">
                <a:latin typeface="Arial" pitchFamily="34" charset="0"/>
                <a:cs typeface="Arial" pitchFamily="34" charset="0"/>
              </a:rPr>
              <a:t>Реализован в 2019 г. Построен и введен в эксплуатацию объект площадью 400 кв. м. Сумма инвестиционных вложений – 3,0 млн. рублей </a:t>
            </a:r>
            <a:endParaRPr lang="ru-RU" sz="800" dirty="0">
              <a:latin typeface="Arial" pitchFamily="34" charset="0"/>
              <a:cs typeface="Arial" pitchFamily="34" charset="0"/>
            </a:endParaRPr>
          </a:p>
        </p:txBody>
      </p:sp>
      <p:sp>
        <p:nvSpPr>
          <p:cNvPr id="61" name="Прямоугольник 60"/>
          <p:cNvSpPr/>
          <p:nvPr/>
        </p:nvSpPr>
        <p:spPr>
          <a:xfrm>
            <a:off x="6172200" y="3124200"/>
            <a:ext cx="2743200" cy="461665"/>
          </a:xfrm>
          <a:prstGeom prst="rect">
            <a:avLst/>
          </a:prstGeom>
        </p:spPr>
        <p:txBody>
          <a:bodyPr wrap="square">
            <a:spAutoFit/>
          </a:bodyPr>
          <a:lstStyle/>
          <a:p>
            <a:pPr algn="ctr"/>
            <a:r>
              <a:rPr lang="ru-RU" sz="800" dirty="0">
                <a:latin typeface="Arial" pitchFamily="34" charset="0"/>
                <a:cs typeface="Arial" pitchFamily="34" charset="0"/>
              </a:rPr>
              <a:t>Реализован в 2019 г. Построен </a:t>
            </a:r>
            <a:r>
              <a:rPr lang="ru-RU" sz="800" dirty="0" smtClean="0">
                <a:latin typeface="Arial" pitchFamily="34" charset="0"/>
                <a:cs typeface="Arial" pitchFamily="34" charset="0"/>
              </a:rPr>
              <a:t> объект. Приобретено и установлено оборудование. Общая стоимость проекта 8,0 млн. рублей </a:t>
            </a:r>
            <a:endParaRPr lang="ru-RU" sz="800" dirty="0">
              <a:latin typeface="Arial" pitchFamily="34" charset="0"/>
              <a:cs typeface="Arial" pitchFamily="34" charset="0"/>
            </a:endParaRPr>
          </a:p>
        </p:txBody>
      </p:sp>
      <p:sp>
        <p:nvSpPr>
          <p:cNvPr id="62" name="Прямоугольник 61"/>
          <p:cNvSpPr/>
          <p:nvPr/>
        </p:nvSpPr>
        <p:spPr>
          <a:xfrm>
            <a:off x="228600" y="6096000"/>
            <a:ext cx="2743200" cy="584775"/>
          </a:xfrm>
          <a:prstGeom prst="rect">
            <a:avLst/>
          </a:prstGeom>
        </p:spPr>
        <p:txBody>
          <a:bodyPr wrap="square">
            <a:spAutoFit/>
          </a:bodyPr>
          <a:lstStyle/>
          <a:p>
            <a:pPr algn="ctr"/>
            <a:r>
              <a:rPr lang="ru-RU" sz="800" dirty="0" smtClean="0">
                <a:latin typeface="Arial" pitchFamily="34" charset="0"/>
                <a:cs typeface="Arial" pitchFamily="34" charset="0"/>
              </a:rPr>
              <a:t>В 2019 г. Получен грант на открытие мини-фермы. Приобретено  30 голов крупного рогатого скота. Создано 3 новых рабочих места. </a:t>
            </a:r>
          </a:p>
          <a:p>
            <a:pPr algn="ctr"/>
            <a:r>
              <a:rPr lang="ru-RU" sz="800" dirty="0" smtClean="0">
                <a:latin typeface="Arial" pitchFamily="34" charset="0"/>
                <a:cs typeface="Arial" pitchFamily="34" charset="0"/>
              </a:rPr>
              <a:t>Сумма инвестиций – 3,4 млн. рублей</a:t>
            </a:r>
            <a:endParaRPr lang="ru-RU" sz="800" dirty="0">
              <a:latin typeface="Arial" pitchFamily="34" charset="0"/>
              <a:cs typeface="Arial" pitchFamily="34" charset="0"/>
            </a:endParaRPr>
          </a:p>
        </p:txBody>
      </p:sp>
      <p:sp>
        <p:nvSpPr>
          <p:cNvPr id="63" name="Прямоугольник 62"/>
          <p:cNvSpPr/>
          <p:nvPr/>
        </p:nvSpPr>
        <p:spPr>
          <a:xfrm>
            <a:off x="3124200" y="6096000"/>
            <a:ext cx="2743200" cy="584775"/>
          </a:xfrm>
          <a:prstGeom prst="rect">
            <a:avLst/>
          </a:prstGeom>
        </p:spPr>
        <p:txBody>
          <a:bodyPr wrap="square">
            <a:spAutoFit/>
          </a:bodyPr>
          <a:lstStyle/>
          <a:p>
            <a:pPr algn="ctr"/>
            <a:r>
              <a:rPr lang="ru-RU" sz="800" dirty="0" smtClean="0">
                <a:latin typeface="Arial" pitchFamily="34" charset="0"/>
                <a:cs typeface="Arial" pitchFamily="34" charset="0"/>
              </a:rPr>
              <a:t>В 2019 г. </a:t>
            </a:r>
            <a:r>
              <a:rPr lang="ru-RU" sz="800" dirty="0" err="1" smtClean="0">
                <a:latin typeface="Arial" pitchFamily="34" charset="0"/>
                <a:cs typeface="Arial" pitchFamily="34" charset="0"/>
              </a:rPr>
              <a:t>сельхозтоваропроизводителями</a:t>
            </a:r>
            <a:r>
              <a:rPr lang="ru-RU" sz="800" dirty="0" smtClean="0">
                <a:latin typeface="Arial" pitchFamily="34" charset="0"/>
                <a:cs typeface="Arial" pitchFamily="34" charset="0"/>
              </a:rPr>
              <a:t> приобретено  26 ед. сельскохозяйственной техники и 20 ед. </a:t>
            </a:r>
            <a:r>
              <a:rPr lang="ru-RU" sz="800" dirty="0" err="1" smtClean="0">
                <a:latin typeface="Arial" pitchFamily="34" charset="0"/>
                <a:cs typeface="Arial" pitchFamily="34" charset="0"/>
              </a:rPr>
              <a:t>сельскохозоборудования</a:t>
            </a:r>
            <a:r>
              <a:rPr lang="ru-RU" sz="800" dirty="0" smtClean="0">
                <a:latin typeface="Arial" pitchFamily="34" charset="0"/>
                <a:cs typeface="Arial" pitchFamily="34" charset="0"/>
              </a:rPr>
              <a:t>. Общий объем инвестиций за 2019 год составил 225,5 млн. рублей </a:t>
            </a:r>
            <a:endParaRPr lang="ru-RU" sz="800" dirty="0">
              <a:latin typeface="Arial" pitchFamily="34" charset="0"/>
              <a:cs typeface="Arial" pitchFamily="34" charset="0"/>
            </a:endParaRPr>
          </a:p>
        </p:txBody>
      </p:sp>
      <p:sp>
        <p:nvSpPr>
          <p:cNvPr id="64" name="Прямоугольник 63"/>
          <p:cNvSpPr/>
          <p:nvPr/>
        </p:nvSpPr>
        <p:spPr>
          <a:xfrm>
            <a:off x="6172200" y="6096000"/>
            <a:ext cx="2743200" cy="461665"/>
          </a:xfrm>
          <a:prstGeom prst="rect">
            <a:avLst/>
          </a:prstGeom>
        </p:spPr>
        <p:txBody>
          <a:bodyPr wrap="square">
            <a:spAutoFit/>
          </a:bodyPr>
          <a:lstStyle/>
          <a:p>
            <a:pPr algn="ctr"/>
            <a:r>
              <a:rPr lang="ru-RU" sz="800" dirty="0" smtClean="0">
                <a:latin typeface="Arial" pitchFamily="34" charset="0"/>
                <a:cs typeface="Arial" pitchFamily="34" charset="0"/>
              </a:rPr>
              <a:t>Построена </a:t>
            </a:r>
            <a:r>
              <a:rPr lang="ru-RU" sz="800" dirty="0" err="1" smtClean="0">
                <a:latin typeface="Arial" pitchFamily="34" charset="0"/>
                <a:cs typeface="Arial" pitchFamily="34" charset="0"/>
              </a:rPr>
              <a:t>мини-пекраня</a:t>
            </a:r>
            <a:r>
              <a:rPr lang="ru-RU" sz="800" dirty="0" smtClean="0">
                <a:latin typeface="Arial" pitchFamily="34" charset="0"/>
                <a:cs typeface="Arial" pitchFamily="34" charset="0"/>
              </a:rPr>
              <a:t> в р.п. Оконешниково. Мощность 206 кг/смену. Создано 3 новых рабочих места. Стоимость проекта – 1,3 млн. рублей</a:t>
            </a:r>
            <a:endParaRPr lang="ru-RU" sz="800" dirty="0">
              <a:latin typeface="Arial" pitchFamily="34" charset="0"/>
              <a:cs typeface="Arial" pitchFamily="34" charset="0"/>
            </a:endParaRPr>
          </a:p>
        </p:txBody>
      </p:sp>
      <p:pic>
        <p:nvPicPr>
          <p:cNvPr id="6146" name="Picture 2" descr="https://skr-grup.ru/upload/medialibrary/505/50531708177443c5fc3d0470648cc589.jpg"/>
          <p:cNvPicPr>
            <a:picLocks noChangeAspect="1" noChangeArrowheads="1"/>
          </p:cNvPicPr>
          <p:nvPr/>
        </p:nvPicPr>
        <p:blipFill>
          <a:blip r:embed="rId2" cstate="print"/>
          <a:srcRect/>
          <a:stretch>
            <a:fillRect/>
          </a:stretch>
        </p:blipFill>
        <p:spPr bwMode="auto">
          <a:xfrm>
            <a:off x="214282" y="907260"/>
            <a:ext cx="2714644" cy="1807996"/>
          </a:xfrm>
          <a:prstGeom prst="rect">
            <a:avLst/>
          </a:prstGeom>
          <a:noFill/>
        </p:spPr>
      </p:pic>
      <p:pic>
        <p:nvPicPr>
          <p:cNvPr id="6148" name="Picture 4" descr="https://images.ru.prom.st/706218962_w640_h640_angar-12h40h3-volosovo.jpg"/>
          <p:cNvPicPr>
            <a:picLocks noChangeAspect="1" noChangeArrowheads="1"/>
          </p:cNvPicPr>
          <p:nvPr/>
        </p:nvPicPr>
        <p:blipFill>
          <a:blip r:embed="rId3" cstate="print"/>
          <a:srcRect/>
          <a:stretch>
            <a:fillRect/>
          </a:stretch>
        </p:blipFill>
        <p:spPr bwMode="auto">
          <a:xfrm>
            <a:off x="3143240" y="928670"/>
            <a:ext cx="2714644" cy="1785950"/>
          </a:xfrm>
          <a:prstGeom prst="rect">
            <a:avLst/>
          </a:prstGeom>
          <a:noFill/>
        </p:spPr>
      </p:pic>
      <p:pic>
        <p:nvPicPr>
          <p:cNvPr id="6150" name="Picture 6" descr="https://images.zakupka.com/i3/firms/27/72/72914/stroitelstvo-zav-40_025e973e3f556cf_800x600.jpg"/>
          <p:cNvPicPr>
            <a:picLocks noChangeAspect="1" noChangeArrowheads="1"/>
          </p:cNvPicPr>
          <p:nvPr/>
        </p:nvPicPr>
        <p:blipFill>
          <a:blip r:embed="rId4"/>
          <a:srcRect/>
          <a:stretch>
            <a:fillRect/>
          </a:stretch>
        </p:blipFill>
        <p:spPr bwMode="auto">
          <a:xfrm>
            <a:off x="6143636" y="928670"/>
            <a:ext cx="2714644" cy="1785950"/>
          </a:xfrm>
          <a:prstGeom prst="rect">
            <a:avLst/>
          </a:prstGeom>
          <a:noFill/>
        </p:spPr>
      </p:pic>
      <p:pic>
        <p:nvPicPr>
          <p:cNvPr id="6152" name="Picture 8" descr="https://tver.meatinfo.ru/data/tradeboard/339390/tradeboardPkN6NJ_img.jpg"/>
          <p:cNvPicPr>
            <a:picLocks noChangeAspect="1" noChangeArrowheads="1"/>
          </p:cNvPicPr>
          <p:nvPr/>
        </p:nvPicPr>
        <p:blipFill>
          <a:blip r:embed="rId5" cstate="print"/>
          <a:srcRect/>
          <a:stretch>
            <a:fillRect/>
          </a:stretch>
        </p:blipFill>
        <p:spPr bwMode="auto">
          <a:xfrm>
            <a:off x="214282" y="4000504"/>
            <a:ext cx="2786082" cy="1643074"/>
          </a:xfrm>
          <a:prstGeom prst="rect">
            <a:avLst/>
          </a:prstGeom>
          <a:noFill/>
        </p:spPr>
      </p:pic>
      <p:pic>
        <p:nvPicPr>
          <p:cNvPr id="6154" name="Picture 10" descr="https://avatars.mds.yandex.net/get-pdb/1043578/7c509d09-149d-4ee5-9155-f04439dcfe14/s1200?webp=false"/>
          <p:cNvPicPr>
            <a:picLocks noChangeAspect="1" noChangeArrowheads="1"/>
          </p:cNvPicPr>
          <p:nvPr/>
        </p:nvPicPr>
        <p:blipFill>
          <a:blip r:embed="rId6" cstate="print"/>
          <a:srcRect/>
          <a:stretch>
            <a:fillRect/>
          </a:stretch>
        </p:blipFill>
        <p:spPr bwMode="auto">
          <a:xfrm>
            <a:off x="3214678" y="4000504"/>
            <a:ext cx="2714644" cy="1620052"/>
          </a:xfrm>
          <a:prstGeom prst="rect">
            <a:avLst/>
          </a:prstGeom>
          <a:noFill/>
        </p:spPr>
      </p:pic>
      <p:pic>
        <p:nvPicPr>
          <p:cNvPr id="39" name="Picture 2" descr="D:\мои документы\фото для мультимедиа\2018 год\IMG_20190320_175402.jpg"/>
          <p:cNvPicPr>
            <a:picLocks noChangeAspect="1" noChangeArrowheads="1"/>
          </p:cNvPicPr>
          <p:nvPr/>
        </p:nvPicPr>
        <p:blipFill>
          <a:blip r:embed="rId7" cstate="print"/>
          <a:srcRect/>
          <a:stretch>
            <a:fillRect/>
          </a:stretch>
        </p:blipFill>
        <p:spPr bwMode="auto">
          <a:xfrm>
            <a:off x="6143636" y="4000505"/>
            <a:ext cx="2786050" cy="164307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6215074" y="5643578"/>
            <a:ext cx="27432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Проект «Во славу ушедших в память живущих»</a:t>
            </a:r>
          </a:p>
        </p:txBody>
      </p:sp>
      <p:sp>
        <p:nvSpPr>
          <p:cNvPr id="19" name="Прямоугольник 18"/>
          <p:cNvSpPr/>
          <p:nvPr/>
        </p:nvSpPr>
        <p:spPr>
          <a:xfrm>
            <a:off x="228600" y="5572140"/>
            <a:ext cx="2771764" cy="523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Строительство станции технического обслуживания автотранспортных средств</a:t>
            </a:r>
          </a:p>
        </p:txBody>
      </p:sp>
      <p:sp>
        <p:nvSpPr>
          <p:cNvPr id="21" name="Прямоугольник 20"/>
          <p:cNvSpPr/>
          <p:nvPr/>
        </p:nvSpPr>
        <p:spPr>
          <a:xfrm>
            <a:off x="214282" y="3143248"/>
            <a:ext cx="2857520" cy="461665"/>
          </a:xfrm>
          <a:prstGeom prst="rect">
            <a:avLst/>
          </a:prstGeom>
        </p:spPr>
        <p:txBody>
          <a:bodyPr wrap="square">
            <a:spAutoFit/>
          </a:bodyPr>
          <a:lstStyle/>
          <a:p>
            <a:pPr algn="ctr"/>
            <a:r>
              <a:rPr lang="ru-RU" sz="800" dirty="0" smtClean="0">
                <a:latin typeface="Arial" pitchFamily="34" charset="0"/>
                <a:cs typeface="Arial" pitchFamily="34" charset="0"/>
              </a:rPr>
              <a:t>Проекты по установке модульных </a:t>
            </a:r>
            <a:r>
              <a:rPr lang="ru-RU" sz="800" dirty="0" err="1" smtClean="0">
                <a:latin typeface="Arial" pitchFamily="34" charset="0"/>
                <a:cs typeface="Arial" pitchFamily="34" charset="0"/>
              </a:rPr>
              <a:t>ФАПов</a:t>
            </a:r>
            <a:r>
              <a:rPr lang="ru-RU" sz="800" dirty="0" smtClean="0">
                <a:latin typeface="Arial" pitchFamily="34" charset="0"/>
                <a:cs typeface="Arial" pitchFamily="34" charset="0"/>
              </a:rPr>
              <a:t> реализованы в </a:t>
            </a:r>
            <a:r>
              <a:rPr lang="ru-RU" sz="800" dirty="0" err="1" smtClean="0">
                <a:latin typeface="Arial" pitchFamily="34" charset="0"/>
                <a:cs typeface="Arial" pitchFamily="34" charset="0"/>
              </a:rPr>
              <a:t>с.Красовка</a:t>
            </a:r>
            <a:r>
              <a:rPr lang="ru-RU" sz="800" dirty="0" smtClean="0">
                <a:latin typeface="Arial" pitchFamily="34" charset="0"/>
                <a:cs typeface="Arial" pitchFamily="34" charset="0"/>
              </a:rPr>
              <a:t>, с.Крестики, д.Николаевка. </a:t>
            </a:r>
          </a:p>
          <a:p>
            <a:pPr algn="ctr"/>
            <a:r>
              <a:rPr lang="ru-RU" sz="800" dirty="0" smtClean="0">
                <a:latin typeface="Arial" pitchFamily="34" charset="0"/>
                <a:cs typeface="Arial" pitchFamily="34" charset="0"/>
              </a:rPr>
              <a:t>Общая сумма инвестиций 12,8  млн. рублей</a:t>
            </a:r>
            <a:endParaRPr lang="ru-RU" sz="800" dirty="0">
              <a:latin typeface="Arial" pitchFamily="34" charset="0"/>
              <a:cs typeface="Arial" pitchFamily="34" charset="0"/>
            </a:endParaRPr>
          </a:p>
        </p:txBody>
      </p:sp>
      <p:sp>
        <p:nvSpPr>
          <p:cNvPr id="22" name="Прямоугольник 21"/>
          <p:cNvSpPr/>
          <p:nvPr/>
        </p:nvSpPr>
        <p:spPr>
          <a:xfrm>
            <a:off x="228600" y="2743200"/>
            <a:ext cx="2771764" cy="400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Открытие модульных фельдшерско-акушерских пунктов </a:t>
            </a:r>
          </a:p>
        </p:txBody>
      </p:sp>
      <p:sp>
        <p:nvSpPr>
          <p:cNvPr id="23" name="Прямоугольник 22"/>
          <p:cNvSpPr/>
          <p:nvPr/>
        </p:nvSpPr>
        <p:spPr>
          <a:xfrm>
            <a:off x="3214678" y="2786058"/>
            <a:ext cx="2643206" cy="357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Приобретение и установка локальных станций очистки воды</a:t>
            </a:r>
          </a:p>
        </p:txBody>
      </p:sp>
      <p:sp>
        <p:nvSpPr>
          <p:cNvPr id="24" name="Прямоугольник 23"/>
          <p:cNvSpPr/>
          <p:nvPr/>
        </p:nvSpPr>
        <p:spPr>
          <a:xfrm>
            <a:off x="3214678" y="5643578"/>
            <a:ext cx="2786082" cy="452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Реконструкция Парка Победы в р.п.Оконешниково</a:t>
            </a:r>
          </a:p>
        </p:txBody>
      </p:sp>
      <p:sp>
        <p:nvSpPr>
          <p:cNvPr id="27" name="Прямоугольник 26"/>
          <p:cNvSpPr/>
          <p:nvPr/>
        </p:nvSpPr>
        <p:spPr>
          <a:xfrm>
            <a:off x="6000760" y="2743200"/>
            <a:ext cx="291464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Капитальный ремонт </a:t>
            </a:r>
          </a:p>
          <a:p>
            <a:pPr algn="ctr"/>
            <a:r>
              <a:rPr lang="ru-RU" sz="1200" dirty="0" smtClean="0">
                <a:solidFill>
                  <a:schemeClr val="bg1"/>
                </a:solidFill>
                <a:latin typeface="Times New Roman" pitchFamily="18" charset="0"/>
                <a:cs typeface="Times New Roman" pitchFamily="18" charset="0"/>
              </a:rPr>
              <a:t>Крестинского Дома культуры</a:t>
            </a:r>
          </a:p>
        </p:txBody>
      </p:sp>
      <p:sp>
        <p:nvSpPr>
          <p:cNvPr id="46" name="object 31"/>
          <p:cNvSpPr txBox="1"/>
          <p:nvPr/>
        </p:nvSpPr>
        <p:spPr>
          <a:xfrm>
            <a:off x="152400" y="457200"/>
            <a:ext cx="8839200" cy="397545"/>
          </a:xfrm>
          <a:prstGeom prst="rect">
            <a:avLst/>
          </a:prstGeom>
        </p:spPr>
        <p:txBody>
          <a:bodyPr vert="horz" wrap="square" lIns="0" tIns="12700" rIns="0" bIns="0" rtlCol="0">
            <a:spAutoFit/>
          </a:bodyPr>
          <a:lstStyle/>
          <a:p>
            <a:pPr marL="12700">
              <a:lnSpc>
                <a:spcPct val="100000"/>
              </a:lnSpc>
              <a:spcBef>
                <a:spcPts val="100"/>
              </a:spcBef>
            </a:pPr>
            <a:r>
              <a:rPr lang="ru-RU" sz="2500" b="1" spc="-45" dirty="0" smtClean="0">
                <a:solidFill>
                  <a:srgbClr val="FFFFFF"/>
                </a:solidFill>
                <a:latin typeface="Arial"/>
                <a:cs typeface="Arial"/>
              </a:rPr>
              <a:t>Нефтехимическая промышленность: предприятия</a:t>
            </a:r>
            <a:endParaRPr sz="2500" dirty="0">
              <a:latin typeface="Arial"/>
              <a:cs typeface="Arial"/>
            </a:endParaRPr>
          </a:p>
        </p:txBody>
      </p:sp>
      <p:sp>
        <p:nvSpPr>
          <p:cNvPr id="47" name="object 2"/>
          <p:cNvSpPr/>
          <p:nvPr/>
        </p:nvSpPr>
        <p:spPr>
          <a:xfrm>
            <a:off x="0" y="500042"/>
            <a:ext cx="8991600" cy="394970"/>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p>
        </p:txBody>
      </p:sp>
      <p:sp>
        <p:nvSpPr>
          <p:cNvPr id="48" name="object 31"/>
          <p:cNvSpPr txBox="1"/>
          <p:nvPr/>
        </p:nvSpPr>
        <p:spPr>
          <a:xfrm>
            <a:off x="0" y="500042"/>
            <a:ext cx="8839200" cy="397545"/>
          </a:xfrm>
          <a:prstGeom prst="rect">
            <a:avLst/>
          </a:prstGeom>
        </p:spPr>
        <p:txBody>
          <a:bodyPr vert="horz" wrap="square" lIns="0" tIns="12700" rIns="0" bIns="0" rtlCol="0">
            <a:spAutoFit/>
          </a:bodyPr>
          <a:lstStyle/>
          <a:p>
            <a:pPr marL="12700">
              <a:lnSpc>
                <a:spcPct val="100000"/>
              </a:lnSpc>
              <a:spcBef>
                <a:spcPts val="100"/>
              </a:spcBef>
            </a:pPr>
            <a:r>
              <a:rPr lang="ru-RU" sz="2500" b="1" spc="-45" dirty="0" smtClean="0">
                <a:solidFill>
                  <a:srgbClr val="FFFFFF"/>
                </a:solidFill>
                <a:latin typeface="Times New Roman" pitchFamily="18" charset="0"/>
                <a:cs typeface="Times New Roman" pitchFamily="18" charset="0"/>
              </a:rPr>
              <a:t>Примеры реализованных инвестиционных проектов</a:t>
            </a:r>
            <a:endParaRPr sz="2500" dirty="0">
              <a:latin typeface="Times New Roman" pitchFamily="18" charset="0"/>
              <a:cs typeface="Times New Roman" pitchFamily="18" charset="0"/>
            </a:endParaRPr>
          </a:p>
        </p:txBody>
      </p:sp>
      <p:sp>
        <p:nvSpPr>
          <p:cNvPr id="60" name="Прямоугольник 59"/>
          <p:cNvSpPr/>
          <p:nvPr/>
        </p:nvSpPr>
        <p:spPr>
          <a:xfrm>
            <a:off x="3143240" y="3143248"/>
            <a:ext cx="2857520" cy="584775"/>
          </a:xfrm>
          <a:prstGeom prst="rect">
            <a:avLst/>
          </a:prstGeom>
        </p:spPr>
        <p:txBody>
          <a:bodyPr wrap="square">
            <a:spAutoFit/>
          </a:bodyPr>
          <a:lstStyle/>
          <a:p>
            <a:pPr algn="ctr"/>
            <a:r>
              <a:rPr lang="ru-RU" sz="800" dirty="0" smtClean="0">
                <a:latin typeface="Arial" pitchFamily="34" charset="0"/>
                <a:cs typeface="Arial" pitchFamily="34" charset="0"/>
              </a:rPr>
              <a:t>Приобретено и установлено пять локальных станций очистки воды в с.Золота Нива, д.Пресновка, </a:t>
            </a:r>
            <a:r>
              <a:rPr lang="ru-RU" sz="800" dirty="0" err="1" smtClean="0">
                <a:latin typeface="Arial" pitchFamily="34" charset="0"/>
                <a:cs typeface="Arial" pitchFamily="34" charset="0"/>
              </a:rPr>
              <a:t>с.Куломзино</a:t>
            </a:r>
            <a:r>
              <a:rPr lang="ru-RU" sz="800" dirty="0" smtClean="0">
                <a:latin typeface="Arial" pitchFamily="34" charset="0"/>
                <a:cs typeface="Arial" pitchFamily="34" charset="0"/>
              </a:rPr>
              <a:t>, с.Сергеевка. Затраты составили 6,7 млн. рублей </a:t>
            </a:r>
            <a:endParaRPr lang="ru-RU" sz="800" dirty="0">
              <a:latin typeface="Arial" pitchFamily="34" charset="0"/>
              <a:cs typeface="Arial" pitchFamily="34" charset="0"/>
            </a:endParaRPr>
          </a:p>
        </p:txBody>
      </p:sp>
      <p:sp>
        <p:nvSpPr>
          <p:cNvPr id="61" name="Прямоугольник 60"/>
          <p:cNvSpPr/>
          <p:nvPr/>
        </p:nvSpPr>
        <p:spPr>
          <a:xfrm>
            <a:off x="6172200" y="3124200"/>
            <a:ext cx="2743200" cy="461665"/>
          </a:xfrm>
          <a:prstGeom prst="rect">
            <a:avLst/>
          </a:prstGeom>
        </p:spPr>
        <p:txBody>
          <a:bodyPr wrap="square">
            <a:spAutoFit/>
          </a:bodyPr>
          <a:lstStyle/>
          <a:p>
            <a:pPr algn="ctr"/>
            <a:r>
              <a:rPr lang="ru-RU" sz="800" dirty="0" smtClean="0">
                <a:latin typeface="Arial" pitchFamily="34" charset="0"/>
                <a:cs typeface="Arial" pitchFamily="34" charset="0"/>
              </a:rPr>
              <a:t>Проект реализован . Общая сумма инвестиций на капитальный ремонт и материально-техническое оснащение составила – 11,1 млн. рублей</a:t>
            </a:r>
            <a:endParaRPr lang="ru-RU" sz="800" dirty="0">
              <a:latin typeface="Arial" pitchFamily="34" charset="0"/>
              <a:cs typeface="Arial" pitchFamily="34" charset="0"/>
            </a:endParaRPr>
          </a:p>
        </p:txBody>
      </p:sp>
      <p:sp>
        <p:nvSpPr>
          <p:cNvPr id="62" name="Прямоугольник 61"/>
          <p:cNvSpPr/>
          <p:nvPr/>
        </p:nvSpPr>
        <p:spPr>
          <a:xfrm>
            <a:off x="228600" y="6096000"/>
            <a:ext cx="2743200" cy="584775"/>
          </a:xfrm>
          <a:prstGeom prst="rect">
            <a:avLst/>
          </a:prstGeom>
        </p:spPr>
        <p:txBody>
          <a:bodyPr wrap="square">
            <a:spAutoFit/>
          </a:bodyPr>
          <a:lstStyle/>
          <a:p>
            <a:pPr algn="ctr"/>
            <a:r>
              <a:rPr lang="ru-RU" sz="800" dirty="0" smtClean="0">
                <a:latin typeface="Arial" pitchFamily="34" charset="0"/>
                <a:cs typeface="Arial" pitchFamily="34" charset="0"/>
              </a:rPr>
              <a:t>Индивидуальным предпринимателем </a:t>
            </a:r>
            <a:r>
              <a:rPr lang="ru-RU" sz="800" dirty="0" err="1" smtClean="0">
                <a:latin typeface="Arial" pitchFamily="34" charset="0"/>
                <a:cs typeface="Arial" pitchFamily="34" charset="0"/>
              </a:rPr>
              <a:t>Синеговский</a:t>
            </a:r>
            <a:r>
              <a:rPr lang="ru-RU" sz="800" dirty="0" smtClean="0">
                <a:latin typeface="Arial" pitchFamily="34" charset="0"/>
                <a:cs typeface="Arial" pitchFamily="34" charset="0"/>
              </a:rPr>
              <a:t> И.М. построена станция техобслуживания. Стоимость проекта – 1 млн. рублей. Создано 2 новых рабочих места</a:t>
            </a:r>
            <a:endParaRPr lang="ru-RU" sz="800" dirty="0">
              <a:latin typeface="Arial" pitchFamily="34" charset="0"/>
              <a:cs typeface="Arial" pitchFamily="34" charset="0"/>
            </a:endParaRPr>
          </a:p>
        </p:txBody>
      </p:sp>
      <p:sp>
        <p:nvSpPr>
          <p:cNvPr id="63" name="Прямоугольник 62"/>
          <p:cNvSpPr/>
          <p:nvPr/>
        </p:nvSpPr>
        <p:spPr>
          <a:xfrm>
            <a:off x="3124200" y="6096000"/>
            <a:ext cx="2947998" cy="584775"/>
          </a:xfrm>
          <a:prstGeom prst="rect">
            <a:avLst/>
          </a:prstGeom>
        </p:spPr>
        <p:txBody>
          <a:bodyPr wrap="square">
            <a:spAutoFit/>
          </a:bodyPr>
          <a:lstStyle/>
          <a:p>
            <a:pPr algn="ctr"/>
            <a:r>
              <a:rPr lang="ru-RU" sz="800" dirty="0" smtClean="0">
                <a:latin typeface="Arial" pitchFamily="34" charset="0"/>
                <a:cs typeface="Arial" pitchFamily="34" charset="0"/>
              </a:rPr>
              <a:t>Проведено строительство тротуарных дорожек, разбиты цветники, установлены детские игровые и спортивные площадки. Общие инвестиционные вложения – 15,8 млн. рублей</a:t>
            </a:r>
            <a:endParaRPr lang="ru-RU" sz="800" dirty="0">
              <a:latin typeface="Arial" pitchFamily="34" charset="0"/>
              <a:cs typeface="Arial" pitchFamily="34" charset="0"/>
            </a:endParaRPr>
          </a:p>
        </p:txBody>
      </p:sp>
      <p:sp>
        <p:nvSpPr>
          <p:cNvPr id="64" name="Прямоугольник 63"/>
          <p:cNvSpPr/>
          <p:nvPr/>
        </p:nvSpPr>
        <p:spPr>
          <a:xfrm>
            <a:off x="6143636" y="6027003"/>
            <a:ext cx="2857520" cy="830997"/>
          </a:xfrm>
          <a:prstGeom prst="rect">
            <a:avLst/>
          </a:prstGeom>
        </p:spPr>
        <p:txBody>
          <a:bodyPr wrap="square">
            <a:spAutoFit/>
          </a:bodyPr>
          <a:lstStyle/>
          <a:p>
            <a:pPr algn="ctr"/>
            <a:r>
              <a:rPr lang="ru-RU" sz="800" dirty="0" smtClean="0">
                <a:latin typeface="Arial" pitchFamily="34" charset="0"/>
                <a:cs typeface="Arial" pitchFamily="34" charset="0"/>
              </a:rPr>
              <a:t>В 2019 г.  </a:t>
            </a:r>
            <a:r>
              <a:rPr lang="ru-RU" sz="800" dirty="0" err="1" smtClean="0">
                <a:latin typeface="Arial" pitchFamily="34" charset="0"/>
                <a:cs typeface="Arial" pitchFamily="34" charset="0"/>
              </a:rPr>
              <a:t>Оконешниковским</a:t>
            </a:r>
            <a:r>
              <a:rPr lang="ru-RU" sz="800" dirty="0" smtClean="0">
                <a:latin typeface="Arial" pitchFamily="34" charset="0"/>
                <a:cs typeface="Arial" pitchFamily="34" charset="0"/>
              </a:rPr>
              <a:t> местным отделением ветеранов (пенсионеров) получен Президентский грант на реализацию проекта . Изготовлены и установлены 30 гранитных плит у мемориала в Парке Победы, на которые занесены имена </a:t>
            </a:r>
          </a:p>
          <a:p>
            <a:pPr algn="ctr"/>
            <a:r>
              <a:rPr lang="ru-RU" sz="800" dirty="0" smtClean="0">
                <a:latin typeface="Arial" pitchFamily="34" charset="0"/>
                <a:cs typeface="Arial" pitchFamily="34" charset="0"/>
              </a:rPr>
              <a:t>более 6400 </a:t>
            </a:r>
            <a:r>
              <a:rPr lang="ru-RU" sz="800" dirty="0" err="1" smtClean="0">
                <a:latin typeface="Arial" pitchFamily="34" charset="0"/>
                <a:cs typeface="Arial" pitchFamily="34" charset="0"/>
              </a:rPr>
              <a:t>оконешниковцев-участников</a:t>
            </a:r>
            <a:r>
              <a:rPr lang="ru-RU" sz="800" dirty="0" smtClean="0">
                <a:latin typeface="Arial" pitchFamily="34" charset="0"/>
                <a:cs typeface="Arial" pitchFamily="34" charset="0"/>
              </a:rPr>
              <a:t> ВОВ   </a:t>
            </a:r>
            <a:endParaRPr lang="ru-RU" sz="800" dirty="0">
              <a:latin typeface="Arial" pitchFamily="34" charset="0"/>
              <a:cs typeface="Arial" pitchFamily="34" charset="0"/>
            </a:endParaRPr>
          </a:p>
        </p:txBody>
      </p:sp>
      <p:pic>
        <p:nvPicPr>
          <p:cNvPr id="69" name="Picture 2" descr="IMG_8736"/>
          <p:cNvPicPr>
            <a:picLocks noChangeAspect="1" noChangeArrowheads="1"/>
          </p:cNvPicPr>
          <p:nvPr/>
        </p:nvPicPr>
        <p:blipFill>
          <a:blip r:embed="rId2" cstate="print"/>
          <a:srcRect l="3503"/>
          <a:stretch>
            <a:fillRect/>
          </a:stretch>
        </p:blipFill>
        <p:spPr bwMode="auto">
          <a:xfrm>
            <a:off x="6215074" y="3857628"/>
            <a:ext cx="2714644" cy="1677978"/>
          </a:xfrm>
          <a:prstGeom prst="rect">
            <a:avLst/>
          </a:prstGeom>
          <a:noFill/>
          <a:ln w="9525">
            <a:noFill/>
            <a:miter lim="800000"/>
            <a:headEnd/>
            <a:tailEnd/>
          </a:ln>
        </p:spPr>
      </p:pic>
      <p:pic>
        <p:nvPicPr>
          <p:cNvPr id="39" name="Picture 2" descr="C:\Users\Hohlova\AppData\Local\Temp\Rar$DIa0.409\ЛСОВ с. Сергеевка Оконешниковского мр2.jpeg"/>
          <p:cNvPicPr>
            <a:picLocks noChangeAspect="1" noChangeArrowheads="1"/>
          </p:cNvPicPr>
          <p:nvPr/>
        </p:nvPicPr>
        <p:blipFill>
          <a:blip r:embed="rId3" cstate="print"/>
          <a:srcRect/>
          <a:stretch>
            <a:fillRect/>
          </a:stretch>
        </p:blipFill>
        <p:spPr bwMode="auto">
          <a:xfrm>
            <a:off x="3786182" y="928670"/>
            <a:ext cx="1354684" cy="1785950"/>
          </a:xfrm>
          <a:prstGeom prst="rect">
            <a:avLst/>
          </a:prstGeom>
          <a:noFill/>
        </p:spPr>
      </p:pic>
      <p:pic>
        <p:nvPicPr>
          <p:cNvPr id="42" name="Picture 6"/>
          <p:cNvPicPr>
            <a:picLocks noChangeAspect="1" noChangeArrowheads="1"/>
          </p:cNvPicPr>
          <p:nvPr/>
        </p:nvPicPr>
        <p:blipFill>
          <a:blip r:embed="rId4" cstate="print"/>
          <a:srcRect/>
          <a:stretch>
            <a:fillRect/>
          </a:stretch>
        </p:blipFill>
        <p:spPr bwMode="auto">
          <a:xfrm>
            <a:off x="214282" y="1071546"/>
            <a:ext cx="3000396" cy="1623021"/>
          </a:xfrm>
          <a:prstGeom prst="rect">
            <a:avLst/>
          </a:prstGeom>
          <a:noFill/>
          <a:ln w="9525">
            <a:noFill/>
            <a:miter lim="800000"/>
            <a:headEnd/>
            <a:tailEnd/>
          </a:ln>
          <a:effectLst/>
        </p:spPr>
      </p:pic>
      <p:pic>
        <p:nvPicPr>
          <p:cNvPr id="49" name="Рисунок 48" descr="C:\Users\andrey\Desktop\ФОТО ДЛЯ АЛЬБОМА\крестики до и после\после\фото 8 ПОСЛЕ.JPG"/>
          <p:cNvPicPr/>
          <p:nvPr/>
        </p:nvPicPr>
        <p:blipFill rotWithShape="1">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23793" t="14310" r="13908" b="51205"/>
          <a:stretch/>
        </p:blipFill>
        <p:spPr bwMode="auto">
          <a:xfrm>
            <a:off x="5857884" y="1000108"/>
            <a:ext cx="3071834" cy="1643074"/>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53" name="Рисунок 52" descr="IMG-20190531-WA0010"/>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14678" y="3857628"/>
            <a:ext cx="2786082" cy="1714512"/>
          </a:xfrm>
          <a:prstGeom prst="rect">
            <a:avLst/>
          </a:prstGeom>
          <a:noFill/>
          <a:ln>
            <a:noFill/>
          </a:ln>
        </p:spPr>
      </p:pic>
      <p:pic>
        <p:nvPicPr>
          <p:cNvPr id="11266" name="Picture 2" descr="http://angar-sibir.ru/img/str/angar_3.jpg"/>
          <p:cNvPicPr>
            <a:picLocks noChangeAspect="1" noChangeArrowheads="1"/>
          </p:cNvPicPr>
          <p:nvPr/>
        </p:nvPicPr>
        <p:blipFill>
          <a:blip r:embed="rId7" cstate="print"/>
          <a:srcRect/>
          <a:stretch>
            <a:fillRect/>
          </a:stretch>
        </p:blipFill>
        <p:spPr bwMode="auto">
          <a:xfrm>
            <a:off x="214282" y="3929066"/>
            <a:ext cx="2786082" cy="15911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152400"/>
            <a:ext cx="6072198" cy="382270"/>
          </a:xfrm>
          <a:custGeom>
            <a:avLst/>
            <a:gdLst/>
            <a:ahLst/>
            <a:cxnLst/>
            <a:rect l="l" t="t" r="r" b="b"/>
            <a:pathLst>
              <a:path w="6885940" h="382269">
                <a:moveTo>
                  <a:pt x="0" y="382270"/>
                </a:moveTo>
                <a:lnTo>
                  <a:pt x="6885762" y="382270"/>
                </a:lnTo>
                <a:lnTo>
                  <a:pt x="6885762" y="0"/>
                </a:lnTo>
                <a:lnTo>
                  <a:pt x="0" y="0"/>
                </a:lnTo>
                <a:lnTo>
                  <a:pt x="0" y="382270"/>
                </a:lnTo>
                <a:close/>
              </a:path>
            </a:pathLst>
          </a:custGeom>
          <a:solidFill>
            <a:srgbClr val="0066B3"/>
          </a:solidFill>
        </p:spPr>
        <p:txBody>
          <a:bodyPr wrap="square" lIns="0" tIns="0" rIns="0" bIns="0" rtlCol="0"/>
          <a:lstStyle/>
          <a:p>
            <a:endParaRPr/>
          </a:p>
        </p:txBody>
      </p:sp>
      <p:sp>
        <p:nvSpPr>
          <p:cNvPr id="11" name="object 11"/>
          <p:cNvSpPr txBox="1">
            <a:spLocks noGrp="1"/>
          </p:cNvSpPr>
          <p:nvPr>
            <p:ph type="title"/>
          </p:nvPr>
        </p:nvSpPr>
        <p:spPr>
          <a:xfrm>
            <a:off x="0" y="142852"/>
            <a:ext cx="6447155" cy="382156"/>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FFFFFF"/>
                </a:solidFill>
                <a:latin typeface="Times New Roman" pitchFamily="18" charset="0"/>
                <a:cs typeface="Times New Roman" pitchFamily="18" charset="0"/>
              </a:rPr>
              <a:t>Перспективные </a:t>
            </a:r>
            <a:r>
              <a:rPr sz="2400" spc="5" dirty="0">
                <a:solidFill>
                  <a:srgbClr val="FFFFFF"/>
                </a:solidFill>
                <a:latin typeface="Times New Roman" pitchFamily="18" charset="0"/>
                <a:cs typeface="Times New Roman" pitchFamily="18" charset="0"/>
              </a:rPr>
              <a:t>отрасли </a:t>
            </a:r>
            <a:r>
              <a:rPr lang="ru-RU" sz="2400" spc="30" dirty="0" smtClean="0">
                <a:solidFill>
                  <a:srgbClr val="FFFFFF"/>
                </a:solidFill>
                <a:latin typeface="Times New Roman" pitchFamily="18" charset="0"/>
                <a:cs typeface="Times New Roman" pitchFamily="18" charset="0"/>
              </a:rPr>
              <a:t>инвестирования</a:t>
            </a:r>
            <a:endParaRPr sz="2400" dirty="0">
              <a:latin typeface="Times New Roman" pitchFamily="18" charset="0"/>
              <a:cs typeface="Times New Roman" pitchFamily="18" charset="0"/>
            </a:endParaRPr>
          </a:p>
        </p:txBody>
      </p:sp>
      <p:sp>
        <p:nvSpPr>
          <p:cNvPr id="13" name="object 13"/>
          <p:cNvSpPr/>
          <p:nvPr/>
        </p:nvSpPr>
        <p:spPr>
          <a:xfrm>
            <a:off x="1214414" y="642918"/>
            <a:ext cx="1357322" cy="1143008"/>
          </a:xfrm>
          <a:custGeom>
            <a:avLst/>
            <a:gdLst/>
            <a:ahLst/>
            <a:cxnLst/>
            <a:rect l="l" t="t" r="r" b="b"/>
            <a:pathLst>
              <a:path w="1595120" h="1595120">
                <a:moveTo>
                  <a:pt x="797306" y="0"/>
                </a:moveTo>
                <a:lnTo>
                  <a:pt x="748736" y="1455"/>
                </a:lnTo>
                <a:lnTo>
                  <a:pt x="700937" y="5764"/>
                </a:lnTo>
                <a:lnTo>
                  <a:pt x="653990" y="12845"/>
                </a:lnTo>
                <a:lnTo>
                  <a:pt x="607980" y="22613"/>
                </a:lnTo>
                <a:lnTo>
                  <a:pt x="562989" y="34986"/>
                </a:lnTo>
                <a:lnTo>
                  <a:pt x="519102" y="49880"/>
                </a:lnTo>
                <a:lnTo>
                  <a:pt x="476401" y="67211"/>
                </a:lnTo>
                <a:lnTo>
                  <a:pt x="434970" y="86897"/>
                </a:lnTo>
                <a:lnTo>
                  <a:pt x="394892" y="108853"/>
                </a:lnTo>
                <a:lnTo>
                  <a:pt x="356252" y="132997"/>
                </a:lnTo>
                <a:lnTo>
                  <a:pt x="319131" y="159244"/>
                </a:lnTo>
                <a:lnTo>
                  <a:pt x="283614" y="187512"/>
                </a:lnTo>
                <a:lnTo>
                  <a:pt x="249784" y="217718"/>
                </a:lnTo>
                <a:lnTo>
                  <a:pt x="217724" y="249777"/>
                </a:lnTo>
                <a:lnTo>
                  <a:pt x="187518" y="283606"/>
                </a:lnTo>
                <a:lnTo>
                  <a:pt x="159249" y="319123"/>
                </a:lnTo>
                <a:lnTo>
                  <a:pt x="133001" y="356243"/>
                </a:lnTo>
                <a:lnTo>
                  <a:pt x="108856" y="394883"/>
                </a:lnTo>
                <a:lnTo>
                  <a:pt x="86900" y="434960"/>
                </a:lnTo>
                <a:lnTo>
                  <a:pt x="67213" y="476390"/>
                </a:lnTo>
                <a:lnTo>
                  <a:pt x="49882" y="519091"/>
                </a:lnTo>
                <a:lnTo>
                  <a:pt x="34987" y="562978"/>
                </a:lnTo>
                <a:lnTo>
                  <a:pt x="22614" y="607968"/>
                </a:lnTo>
                <a:lnTo>
                  <a:pt x="12845" y="653978"/>
                </a:lnTo>
                <a:lnTo>
                  <a:pt x="5764" y="700924"/>
                </a:lnTo>
                <a:lnTo>
                  <a:pt x="1455" y="748724"/>
                </a:lnTo>
                <a:lnTo>
                  <a:pt x="0" y="797293"/>
                </a:lnTo>
                <a:lnTo>
                  <a:pt x="1455" y="845862"/>
                </a:lnTo>
                <a:lnTo>
                  <a:pt x="5764" y="893661"/>
                </a:lnTo>
                <a:lnTo>
                  <a:pt x="12845" y="940608"/>
                </a:lnTo>
                <a:lnTo>
                  <a:pt x="22614" y="986618"/>
                </a:lnTo>
                <a:lnTo>
                  <a:pt x="34987" y="1031609"/>
                </a:lnTo>
                <a:lnTo>
                  <a:pt x="49882" y="1075496"/>
                </a:lnTo>
                <a:lnTo>
                  <a:pt x="67213" y="1118197"/>
                </a:lnTo>
                <a:lnTo>
                  <a:pt x="86900" y="1159628"/>
                </a:lnTo>
                <a:lnTo>
                  <a:pt x="108856" y="1199706"/>
                </a:lnTo>
                <a:lnTo>
                  <a:pt x="133001" y="1238347"/>
                </a:lnTo>
                <a:lnTo>
                  <a:pt x="159249" y="1275467"/>
                </a:lnTo>
                <a:lnTo>
                  <a:pt x="187518" y="1310985"/>
                </a:lnTo>
                <a:lnTo>
                  <a:pt x="217724" y="1344815"/>
                </a:lnTo>
                <a:lnTo>
                  <a:pt x="249784" y="1376875"/>
                </a:lnTo>
                <a:lnTo>
                  <a:pt x="283614" y="1407081"/>
                </a:lnTo>
                <a:lnTo>
                  <a:pt x="319131" y="1435349"/>
                </a:lnTo>
                <a:lnTo>
                  <a:pt x="356252" y="1461598"/>
                </a:lnTo>
                <a:lnTo>
                  <a:pt x="394892" y="1485742"/>
                </a:lnTo>
                <a:lnTo>
                  <a:pt x="434970" y="1507699"/>
                </a:lnTo>
                <a:lnTo>
                  <a:pt x="476401" y="1527385"/>
                </a:lnTo>
                <a:lnTo>
                  <a:pt x="519102" y="1544717"/>
                </a:lnTo>
                <a:lnTo>
                  <a:pt x="562989" y="1559611"/>
                </a:lnTo>
                <a:lnTo>
                  <a:pt x="607980" y="1571984"/>
                </a:lnTo>
                <a:lnTo>
                  <a:pt x="653990" y="1581753"/>
                </a:lnTo>
                <a:lnTo>
                  <a:pt x="700937" y="1588834"/>
                </a:lnTo>
                <a:lnTo>
                  <a:pt x="748736" y="1593144"/>
                </a:lnTo>
                <a:lnTo>
                  <a:pt x="797306" y="1594599"/>
                </a:lnTo>
                <a:lnTo>
                  <a:pt x="845875" y="1593144"/>
                </a:lnTo>
                <a:lnTo>
                  <a:pt x="893674" y="1588834"/>
                </a:lnTo>
                <a:lnTo>
                  <a:pt x="940621" y="1581753"/>
                </a:lnTo>
                <a:lnTo>
                  <a:pt x="986631" y="1571984"/>
                </a:lnTo>
                <a:lnTo>
                  <a:pt x="1031622" y="1559611"/>
                </a:lnTo>
                <a:lnTo>
                  <a:pt x="1075509" y="1544717"/>
                </a:lnTo>
                <a:lnTo>
                  <a:pt x="1118210" y="1527385"/>
                </a:lnTo>
                <a:lnTo>
                  <a:pt x="1159641" y="1507699"/>
                </a:lnTo>
                <a:lnTo>
                  <a:pt x="1199719" y="1485742"/>
                </a:lnTo>
                <a:lnTo>
                  <a:pt x="1238359" y="1461598"/>
                </a:lnTo>
                <a:lnTo>
                  <a:pt x="1275480" y="1435349"/>
                </a:lnTo>
                <a:lnTo>
                  <a:pt x="1310997" y="1407081"/>
                </a:lnTo>
                <a:lnTo>
                  <a:pt x="1344827" y="1376875"/>
                </a:lnTo>
                <a:lnTo>
                  <a:pt x="1376887" y="1344815"/>
                </a:lnTo>
                <a:lnTo>
                  <a:pt x="1407093" y="1310985"/>
                </a:lnTo>
                <a:lnTo>
                  <a:pt x="1435362" y="1275467"/>
                </a:lnTo>
                <a:lnTo>
                  <a:pt x="1461610" y="1238347"/>
                </a:lnTo>
                <a:lnTo>
                  <a:pt x="1485755" y="1199706"/>
                </a:lnTo>
                <a:lnTo>
                  <a:pt x="1507711" y="1159628"/>
                </a:lnTo>
                <a:lnTo>
                  <a:pt x="1527398" y="1118197"/>
                </a:lnTo>
                <a:lnTo>
                  <a:pt x="1544729" y="1075496"/>
                </a:lnTo>
                <a:lnTo>
                  <a:pt x="1559624" y="1031609"/>
                </a:lnTo>
                <a:lnTo>
                  <a:pt x="1571997" y="986618"/>
                </a:lnTo>
                <a:lnTo>
                  <a:pt x="1581766" y="940608"/>
                </a:lnTo>
                <a:lnTo>
                  <a:pt x="1588847" y="893661"/>
                </a:lnTo>
                <a:lnTo>
                  <a:pt x="1593156" y="845862"/>
                </a:lnTo>
                <a:lnTo>
                  <a:pt x="1594612" y="797293"/>
                </a:lnTo>
                <a:lnTo>
                  <a:pt x="1593156" y="748724"/>
                </a:lnTo>
                <a:lnTo>
                  <a:pt x="1588847" y="700924"/>
                </a:lnTo>
                <a:lnTo>
                  <a:pt x="1581766" y="653978"/>
                </a:lnTo>
                <a:lnTo>
                  <a:pt x="1571997" y="607968"/>
                </a:lnTo>
                <a:lnTo>
                  <a:pt x="1559624" y="562978"/>
                </a:lnTo>
                <a:lnTo>
                  <a:pt x="1544729" y="519091"/>
                </a:lnTo>
                <a:lnTo>
                  <a:pt x="1527398" y="476390"/>
                </a:lnTo>
                <a:lnTo>
                  <a:pt x="1507711" y="434960"/>
                </a:lnTo>
                <a:lnTo>
                  <a:pt x="1485755" y="394883"/>
                </a:lnTo>
                <a:lnTo>
                  <a:pt x="1461610" y="356243"/>
                </a:lnTo>
                <a:lnTo>
                  <a:pt x="1435362" y="319123"/>
                </a:lnTo>
                <a:lnTo>
                  <a:pt x="1407093" y="283606"/>
                </a:lnTo>
                <a:lnTo>
                  <a:pt x="1376887" y="249777"/>
                </a:lnTo>
                <a:lnTo>
                  <a:pt x="1344827" y="217718"/>
                </a:lnTo>
                <a:lnTo>
                  <a:pt x="1310997" y="187512"/>
                </a:lnTo>
                <a:lnTo>
                  <a:pt x="1275480" y="159244"/>
                </a:lnTo>
                <a:lnTo>
                  <a:pt x="1238359" y="132997"/>
                </a:lnTo>
                <a:lnTo>
                  <a:pt x="1199719" y="108853"/>
                </a:lnTo>
                <a:lnTo>
                  <a:pt x="1159641" y="86897"/>
                </a:lnTo>
                <a:lnTo>
                  <a:pt x="1118210" y="67211"/>
                </a:lnTo>
                <a:lnTo>
                  <a:pt x="1075509" y="49880"/>
                </a:lnTo>
                <a:lnTo>
                  <a:pt x="1031622" y="34986"/>
                </a:lnTo>
                <a:lnTo>
                  <a:pt x="986631" y="22613"/>
                </a:lnTo>
                <a:lnTo>
                  <a:pt x="940621" y="12845"/>
                </a:lnTo>
                <a:lnTo>
                  <a:pt x="893674" y="5764"/>
                </a:lnTo>
                <a:lnTo>
                  <a:pt x="845875" y="1455"/>
                </a:lnTo>
                <a:lnTo>
                  <a:pt x="797306" y="0"/>
                </a:lnTo>
                <a:close/>
              </a:path>
            </a:pathLst>
          </a:custGeom>
          <a:solidFill>
            <a:srgbClr val="FFF200"/>
          </a:solidFill>
        </p:spPr>
        <p:txBody>
          <a:bodyPr wrap="square" lIns="0" tIns="0" rIns="0" bIns="0" rtlCol="0"/>
          <a:lstStyle/>
          <a:p>
            <a:endParaRPr/>
          </a:p>
        </p:txBody>
      </p:sp>
      <p:sp>
        <p:nvSpPr>
          <p:cNvPr id="15" name="object 15"/>
          <p:cNvSpPr/>
          <p:nvPr/>
        </p:nvSpPr>
        <p:spPr>
          <a:xfrm>
            <a:off x="7000892" y="285728"/>
            <a:ext cx="1357322" cy="1380830"/>
          </a:xfrm>
          <a:custGeom>
            <a:avLst/>
            <a:gdLst/>
            <a:ahLst/>
            <a:cxnLst/>
            <a:rect l="l" t="t" r="r" b="b"/>
            <a:pathLst>
              <a:path w="1595120" h="1595120">
                <a:moveTo>
                  <a:pt x="797305" y="0"/>
                </a:moveTo>
                <a:lnTo>
                  <a:pt x="748736" y="1455"/>
                </a:lnTo>
                <a:lnTo>
                  <a:pt x="700937" y="5764"/>
                </a:lnTo>
                <a:lnTo>
                  <a:pt x="653990" y="12845"/>
                </a:lnTo>
                <a:lnTo>
                  <a:pt x="607980" y="22613"/>
                </a:lnTo>
                <a:lnTo>
                  <a:pt x="562989" y="34986"/>
                </a:lnTo>
                <a:lnTo>
                  <a:pt x="519102" y="49880"/>
                </a:lnTo>
                <a:lnTo>
                  <a:pt x="476401" y="67211"/>
                </a:lnTo>
                <a:lnTo>
                  <a:pt x="434970" y="86897"/>
                </a:lnTo>
                <a:lnTo>
                  <a:pt x="394892" y="108853"/>
                </a:lnTo>
                <a:lnTo>
                  <a:pt x="356252" y="132997"/>
                </a:lnTo>
                <a:lnTo>
                  <a:pt x="319131" y="159244"/>
                </a:lnTo>
                <a:lnTo>
                  <a:pt x="283614" y="187512"/>
                </a:lnTo>
                <a:lnTo>
                  <a:pt x="249784" y="217718"/>
                </a:lnTo>
                <a:lnTo>
                  <a:pt x="217724" y="249777"/>
                </a:lnTo>
                <a:lnTo>
                  <a:pt x="187518" y="283606"/>
                </a:lnTo>
                <a:lnTo>
                  <a:pt x="159249" y="319123"/>
                </a:lnTo>
                <a:lnTo>
                  <a:pt x="133001" y="356243"/>
                </a:lnTo>
                <a:lnTo>
                  <a:pt x="108856" y="394883"/>
                </a:lnTo>
                <a:lnTo>
                  <a:pt x="86900" y="434960"/>
                </a:lnTo>
                <a:lnTo>
                  <a:pt x="67213" y="476390"/>
                </a:lnTo>
                <a:lnTo>
                  <a:pt x="49882" y="519091"/>
                </a:lnTo>
                <a:lnTo>
                  <a:pt x="34987" y="562978"/>
                </a:lnTo>
                <a:lnTo>
                  <a:pt x="22614" y="607968"/>
                </a:lnTo>
                <a:lnTo>
                  <a:pt x="12845" y="653978"/>
                </a:lnTo>
                <a:lnTo>
                  <a:pt x="5764" y="700924"/>
                </a:lnTo>
                <a:lnTo>
                  <a:pt x="1455" y="748724"/>
                </a:lnTo>
                <a:lnTo>
                  <a:pt x="0" y="797293"/>
                </a:lnTo>
                <a:lnTo>
                  <a:pt x="1455" y="845863"/>
                </a:lnTo>
                <a:lnTo>
                  <a:pt x="5764" y="893664"/>
                </a:lnTo>
                <a:lnTo>
                  <a:pt x="12845" y="940611"/>
                </a:lnTo>
                <a:lnTo>
                  <a:pt x="22614" y="986623"/>
                </a:lnTo>
                <a:lnTo>
                  <a:pt x="34987" y="1031614"/>
                </a:lnTo>
                <a:lnTo>
                  <a:pt x="49882" y="1075502"/>
                </a:lnTo>
                <a:lnTo>
                  <a:pt x="67213" y="1118203"/>
                </a:lnTo>
                <a:lnTo>
                  <a:pt x="86900" y="1159634"/>
                </a:lnTo>
                <a:lnTo>
                  <a:pt x="108856" y="1199712"/>
                </a:lnTo>
                <a:lnTo>
                  <a:pt x="133001" y="1238352"/>
                </a:lnTo>
                <a:lnTo>
                  <a:pt x="159249" y="1275473"/>
                </a:lnTo>
                <a:lnTo>
                  <a:pt x="187518" y="1310990"/>
                </a:lnTo>
                <a:lnTo>
                  <a:pt x="217724" y="1344820"/>
                </a:lnTo>
                <a:lnTo>
                  <a:pt x="249784" y="1376879"/>
                </a:lnTo>
                <a:lnTo>
                  <a:pt x="283614" y="1407085"/>
                </a:lnTo>
                <a:lnTo>
                  <a:pt x="319131" y="1435353"/>
                </a:lnTo>
                <a:lnTo>
                  <a:pt x="356252" y="1461601"/>
                </a:lnTo>
                <a:lnTo>
                  <a:pt x="394892" y="1485745"/>
                </a:lnTo>
                <a:lnTo>
                  <a:pt x="434970" y="1507701"/>
                </a:lnTo>
                <a:lnTo>
                  <a:pt x="476401" y="1527387"/>
                </a:lnTo>
                <a:lnTo>
                  <a:pt x="519102" y="1544718"/>
                </a:lnTo>
                <a:lnTo>
                  <a:pt x="562989" y="1559612"/>
                </a:lnTo>
                <a:lnTo>
                  <a:pt x="607980" y="1571985"/>
                </a:lnTo>
                <a:lnTo>
                  <a:pt x="653990" y="1581753"/>
                </a:lnTo>
                <a:lnTo>
                  <a:pt x="700937" y="1588834"/>
                </a:lnTo>
                <a:lnTo>
                  <a:pt x="748736" y="1593144"/>
                </a:lnTo>
                <a:lnTo>
                  <a:pt x="797305" y="1594599"/>
                </a:lnTo>
                <a:lnTo>
                  <a:pt x="845875" y="1593144"/>
                </a:lnTo>
                <a:lnTo>
                  <a:pt x="893674" y="1588834"/>
                </a:lnTo>
                <a:lnTo>
                  <a:pt x="940620" y="1581753"/>
                </a:lnTo>
                <a:lnTo>
                  <a:pt x="986630" y="1571985"/>
                </a:lnTo>
                <a:lnTo>
                  <a:pt x="1031621" y="1559612"/>
                </a:lnTo>
                <a:lnTo>
                  <a:pt x="1075508" y="1544718"/>
                </a:lnTo>
                <a:lnTo>
                  <a:pt x="1118208" y="1527387"/>
                </a:lnTo>
                <a:lnTo>
                  <a:pt x="1159638" y="1507701"/>
                </a:lnTo>
                <a:lnTo>
                  <a:pt x="1199715" y="1485745"/>
                </a:lnTo>
                <a:lnTo>
                  <a:pt x="1238356" y="1461601"/>
                </a:lnTo>
                <a:lnTo>
                  <a:pt x="1275476" y="1435353"/>
                </a:lnTo>
                <a:lnTo>
                  <a:pt x="1310992" y="1407085"/>
                </a:lnTo>
                <a:lnTo>
                  <a:pt x="1344821" y="1376879"/>
                </a:lnTo>
                <a:lnTo>
                  <a:pt x="1376881" y="1344820"/>
                </a:lnTo>
                <a:lnTo>
                  <a:pt x="1407086" y="1310990"/>
                </a:lnTo>
                <a:lnTo>
                  <a:pt x="1435354" y="1275473"/>
                </a:lnTo>
                <a:lnTo>
                  <a:pt x="1461602" y="1238352"/>
                </a:lnTo>
                <a:lnTo>
                  <a:pt x="1485745" y="1199712"/>
                </a:lnTo>
                <a:lnTo>
                  <a:pt x="1507701" y="1159634"/>
                </a:lnTo>
                <a:lnTo>
                  <a:pt x="1527387" y="1118203"/>
                </a:lnTo>
                <a:lnTo>
                  <a:pt x="1544718" y="1075502"/>
                </a:lnTo>
                <a:lnTo>
                  <a:pt x="1559612" y="1031614"/>
                </a:lnTo>
                <a:lnTo>
                  <a:pt x="1571985" y="986623"/>
                </a:lnTo>
                <a:lnTo>
                  <a:pt x="1581753" y="940611"/>
                </a:lnTo>
                <a:lnTo>
                  <a:pt x="1588834" y="893664"/>
                </a:lnTo>
                <a:lnTo>
                  <a:pt x="1593144" y="845863"/>
                </a:lnTo>
                <a:lnTo>
                  <a:pt x="1594599" y="797293"/>
                </a:lnTo>
                <a:lnTo>
                  <a:pt x="1593144" y="748724"/>
                </a:lnTo>
                <a:lnTo>
                  <a:pt x="1588834" y="700924"/>
                </a:lnTo>
                <a:lnTo>
                  <a:pt x="1581753" y="653978"/>
                </a:lnTo>
                <a:lnTo>
                  <a:pt x="1571985" y="607968"/>
                </a:lnTo>
                <a:lnTo>
                  <a:pt x="1559612" y="562978"/>
                </a:lnTo>
                <a:lnTo>
                  <a:pt x="1544718" y="519091"/>
                </a:lnTo>
                <a:lnTo>
                  <a:pt x="1527387" y="476390"/>
                </a:lnTo>
                <a:lnTo>
                  <a:pt x="1507701" y="434960"/>
                </a:lnTo>
                <a:lnTo>
                  <a:pt x="1485745" y="394883"/>
                </a:lnTo>
                <a:lnTo>
                  <a:pt x="1461602" y="356243"/>
                </a:lnTo>
                <a:lnTo>
                  <a:pt x="1435354" y="319123"/>
                </a:lnTo>
                <a:lnTo>
                  <a:pt x="1407086" y="283606"/>
                </a:lnTo>
                <a:lnTo>
                  <a:pt x="1376881" y="249777"/>
                </a:lnTo>
                <a:lnTo>
                  <a:pt x="1344821" y="217718"/>
                </a:lnTo>
                <a:lnTo>
                  <a:pt x="1310992" y="187512"/>
                </a:lnTo>
                <a:lnTo>
                  <a:pt x="1275476" y="159244"/>
                </a:lnTo>
                <a:lnTo>
                  <a:pt x="1238356" y="132997"/>
                </a:lnTo>
                <a:lnTo>
                  <a:pt x="1199715" y="108853"/>
                </a:lnTo>
                <a:lnTo>
                  <a:pt x="1159638" y="86897"/>
                </a:lnTo>
                <a:lnTo>
                  <a:pt x="1118208" y="67211"/>
                </a:lnTo>
                <a:lnTo>
                  <a:pt x="1075508" y="49880"/>
                </a:lnTo>
                <a:lnTo>
                  <a:pt x="1031621" y="34986"/>
                </a:lnTo>
                <a:lnTo>
                  <a:pt x="986630" y="22613"/>
                </a:lnTo>
                <a:lnTo>
                  <a:pt x="940620" y="12845"/>
                </a:lnTo>
                <a:lnTo>
                  <a:pt x="893674" y="5764"/>
                </a:lnTo>
                <a:lnTo>
                  <a:pt x="845875" y="1455"/>
                </a:lnTo>
                <a:lnTo>
                  <a:pt x="797305" y="0"/>
                </a:lnTo>
                <a:close/>
              </a:path>
            </a:pathLst>
          </a:custGeom>
          <a:solidFill>
            <a:srgbClr val="40AD49"/>
          </a:solidFill>
        </p:spPr>
        <p:txBody>
          <a:bodyPr wrap="square" lIns="0" tIns="0" rIns="0" bIns="0" rtlCol="0"/>
          <a:lstStyle/>
          <a:p>
            <a:endParaRPr/>
          </a:p>
        </p:txBody>
      </p:sp>
      <p:sp>
        <p:nvSpPr>
          <p:cNvPr id="17" name="object 17"/>
          <p:cNvSpPr/>
          <p:nvPr/>
        </p:nvSpPr>
        <p:spPr>
          <a:xfrm>
            <a:off x="1643042" y="785794"/>
            <a:ext cx="571504" cy="765503"/>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642910" y="1857364"/>
            <a:ext cx="2500298" cy="509498"/>
          </a:xfrm>
          <a:prstGeom prst="rect">
            <a:avLst/>
          </a:prstGeom>
        </p:spPr>
        <p:txBody>
          <a:bodyPr vert="horz" wrap="square" lIns="0" tIns="12065" rIns="0" bIns="0" rtlCol="0">
            <a:spAutoFit/>
          </a:bodyPr>
          <a:lstStyle/>
          <a:p>
            <a:pPr marL="43180" marR="5080" indent="-31115" algn="ctr">
              <a:lnSpc>
                <a:spcPct val="100899"/>
              </a:lnSpc>
              <a:spcBef>
                <a:spcPts val="95"/>
              </a:spcBef>
            </a:pPr>
            <a:r>
              <a:rPr lang="ru-RU" sz="1600" b="1" spc="30" dirty="0" smtClean="0">
                <a:solidFill>
                  <a:srgbClr val="0066B3"/>
                </a:solidFill>
                <a:latin typeface="Arial"/>
                <a:cs typeface="Arial"/>
              </a:rPr>
              <a:t>Развитие зернового производства</a:t>
            </a:r>
            <a:endParaRPr sz="1600" dirty="0">
              <a:latin typeface="Arial"/>
              <a:cs typeface="Arial"/>
            </a:endParaRPr>
          </a:p>
        </p:txBody>
      </p:sp>
      <p:sp>
        <p:nvSpPr>
          <p:cNvPr id="16" name="object 15"/>
          <p:cNvSpPr/>
          <p:nvPr/>
        </p:nvSpPr>
        <p:spPr>
          <a:xfrm>
            <a:off x="4000496" y="714356"/>
            <a:ext cx="1857388" cy="1500198"/>
          </a:xfrm>
          <a:custGeom>
            <a:avLst/>
            <a:gdLst/>
            <a:ahLst/>
            <a:cxnLst/>
            <a:rect l="l" t="t" r="r" b="b"/>
            <a:pathLst>
              <a:path w="1595120" h="1595120">
                <a:moveTo>
                  <a:pt x="797305" y="0"/>
                </a:moveTo>
                <a:lnTo>
                  <a:pt x="748736" y="1455"/>
                </a:lnTo>
                <a:lnTo>
                  <a:pt x="700937" y="5764"/>
                </a:lnTo>
                <a:lnTo>
                  <a:pt x="653990" y="12845"/>
                </a:lnTo>
                <a:lnTo>
                  <a:pt x="607980" y="22613"/>
                </a:lnTo>
                <a:lnTo>
                  <a:pt x="562989" y="34986"/>
                </a:lnTo>
                <a:lnTo>
                  <a:pt x="519102" y="49880"/>
                </a:lnTo>
                <a:lnTo>
                  <a:pt x="476401" y="67211"/>
                </a:lnTo>
                <a:lnTo>
                  <a:pt x="434970" y="86897"/>
                </a:lnTo>
                <a:lnTo>
                  <a:pt x="394892" y="108853"/>
                </a:lnTo>
                <a:lnTo>
                  <a:pt x="356252" y="132997"/>
                </a:lnTo>
                <a:lnTo>
                  <a:pt x="319131" y="159244"/>
                </a:lnTo>
                <a:lnTo>
                  <a:pt x="283614" y="187512"/>
                </a:lnTo>
                <a:lnTo>
                  <a:pt x="249784" y="217718"/>
                </a:lnTo>
                <a:lnTo>
                  <a:pt x="217724" y="249777"/>
                </a:lnTo>
                <a:lnTo>
                  <a:pt x="187518" y="283606"/>
                </a:lnTo>
                <a:lnTo>
                  <a:pt x="159249" y="319123"/>
                </a:lnTo>
                <a:lnTo>
                  <a:pt x="133001" y="356243"/>
                </a:lnTo>
                <a:lnTo>
                  <a:pt x="108856" y="394883"/>
                </a:lnTo>
                <a:lnTo>
                  <a:pt x="86900" y="434960"/>
                </a:lnTo>
                <a:lnTo>
                  <a:pt x="67213" y="476390"/>
                </a:lnTo>
                <a:lnTo>
                  <a:pt x="49882" y="519091"/>
                </a:lnTo>
                <a:lnTo>
                  <a:pt x="34987" y="562978"/>
                </a:lnTo>
                <a:lnTo>
                  <a:pt x="22614" y="607968"/>
                </a:lnTo>
                <a:lnTo>
                  <a:pt x="12845" y="653978"/>
                </a:lnTo>
                <a:lnTo>
                  <a:pt x="5764" y="700924"/>
                </a:lnTo>
                <a:lnTo>
                  <a:pt x="1455" y="748724"/>
                </a:lnTo>
                <a:lnTo>
                  <a:pt x="0" y="797293"/>
                </a:lnTo>
                <a:lnTo>
                  <a:pt x="1455" y="845863"/>
                </a:lnTo>
                <a:lnTo>
                  <a:pt x="5764" y="893664"/>
                </a:lnTo>
                <a:lnTo>
                  <a:pt x="12845" y="940611"/>
                </a:lnTo>
                <a:lnTo>
                  <a:pt x="22614" y="986623"/>
                </a:lnTo>
                <a:lnTo>
                  <a:pt x="34987" y="1031614"/>
                </a:lnTo>
                <a:lnTo>
                  <a:pt x="49882" y="1075502"/>
                </a:lnTo>
                <a:lnTo>
                  <a:pt x="67213" y="1118203"/>
                </a:lnTo>
                <a:lnTo>
                  <a:pt x="86900" y="1159634"/>
                </a:lnTo>
                <a:lnTo>
                  <a:pt x="108856" y="1199712"/>
                </a:lnTo>
                <a:lnTo>
                  <a:pt x="133001" y="1238352"/>
                </a:lnTo>
                <a:lnTo>
                  <a:pt x="159249" y="1275473"/>
                </a:lnTo>
                <a:lnTo>
                  <a:pt x="187518" y="1310990"/>
                </a:lnTo>
                <a:lnTo>
                  <a:pt x="217724" y="1344820"/>
                </a:lnTo>
                <a:lnTo>
                  <a:pt x="249784" y="1376879"/>
                </a:lnTo>
                <a:lnTo>
                  <a:pt x="283614" y="1407085"/>
                </a:lnTo>
                <a:lnTo>
                  <a:pt x="319131" y="1435353"/>
                </a:lnTo>
                <a:lnTo>
                  <a:pt x="356252" y="1461601"/>
                </a:lnTo>
                <a:lnTo>
                  <a:pt x="394892" y="1485745"/>
                </a:lnTo>
                <a:lnTo>
                  <a:pt x="434970" y="1507701"/>
                </a:lnTo>
                <a:lnTo>
                  <a:pt x="476401" y="1527387"/>
                </a:lnTo>
                <a:lnTo>
                  <a:pt x="519102" y="1544718"/>
                </a:lnTo>
                <a:lnTo>
                  <a:pt x="562989" y="1559612"/>
                </a:lnTo>
                <a:lnTo>
                  <a:pt x="607980" y="1571985"/>
                </a:lnTo>
                <a:lnTo>
                  <a:pt x="653990" y="1581753"/>
                </a:lnTo>
                <a:lnTo>
                  <a:pt x="700937" y="1588834"/>
                </a:lnTo>
                <a:lnTo>
                  <a:pt x="748736" y="1593144"/>
                </a:lnTo>
                <a:lnTo>
                  <a:pt x="797305" y="1594599"/>
                </a:lnTo>
                <a:lnTo>
                  <a:pt x="845875" y="1593144"/>
                </a:lnTo>
                <a:lnTo>
                  <a:pt x="893674" y="1588834"/>
                </a:lnTo>
                <a:lnTo>
                  <a:pt x="940620" y="1581753"/>
                </a:lnTo>
                <a:lnTo>
                  <a:pt x="986630" y="1571985"/>
                </a:lnTo>
                <a:lnTo>
                  <a:pt x="1031621" y="1559612"/>
                </a:lnTo>
                <a:lnTo>
                  <a:pt x="1075508" y="1544718"/>
                </a:lnTo>
                <a:lnTo>
                  <a:pt x="1118208" y="1527387"/>
                </a:lnTo>
                <a:lnTo>
                  <a:pt x="1159638" y="1507701"/>
                </a:lnTo>
                <a:lnTo>
                  <a:pt x="1199715" y="1485745"/>
                </a:lnTo>
                <a:lnTo>
                  <a:pt x="1238356" y="1461601"/>
                </a:lnTo>
                <a:lnTo>
                  <a:pt x="1275476" y="1435353"/>
                </a:lnTo>
                <a:lnTo>
                  <a:pt x="1310992" y="1407085"/>
                </a:lnTo>
                <a:lnTo>
                  <a:pt x="1344821" y="1376879"/>
                </a:lnTo>
                <a:lnTo>
                  <a:pt x="1376881" y="1344820"/>
                </a:lnTo>
                <a:lnTo>
                  <a:pt x="1407086" y="1310990"/>
                </a:lnTo>
                <a:lnTo>
                  <a:pt x="1435354" y="1275473"/>
                </a:lnTo>
                <a:lnTo>
                  <a:pt x="1461602" y="1238352"/>
                </a:lnTo>
                <a:lnTo>
                  <a:pt x="1485745" y="1199712"/>
                </a:lnTo>
                <a:lnTo>
                  <a:pt x="1507701" y="1159634"/>
                </a:lnTo>
                <a:lnTo>
                  <a:pt x="1527387" y="1118203"/>
                </a:lnTo>
                <a:lnTo>
                  <a:pt x="1544718" y="1075502"/>
                </a:lnTo>
                <a:lnTo>
                  <a:pt x="1559612" y="1031614"/>
                </a:lnTo>
                <a:lnTo>
                  <a:pt x="1571985" y="986623"/>
                </a:lnTo>
                <a:lnTo>
                  <a:pt x="1581753" y="940611"/>
                </a:lnTo>
                <a:lnTo>
                  <a:pt x="1588834" y="893664"/>
                </a:lnTo>
                <a:lnTo>
                  <a:pt x="1593144" y="845863"/>
                </a:lnTo>
                <a:lnTo>
                  <a:pt x="1594599" y="797293"/>
                </a:lnTo>
                <a:lnTo>
                  <a:pt x="1593144" y="748724"/>
                </a:lnTo>
                <a:lnTo>
                  <a:pt x="1588834" y="700924"/>
                </a:lnTo>
                <a:lnTo>
                  <a:pt x="1581753" y="653978"/>
                </a:lnTo>
                <a:lnTo>
                  <a:pt x="1571985" y="607968"/>
                </a:lnTo>
                <a:lnTo>
                  <a:pt x="1559612" y="562978"/>
                </a:lnTo>
                <a:lnTo>
                  <a:pt x="1544718" y="519091"/>
                </a:lnTo>
                <a:lnTo>
                  <a:pt x="1527387" y="476390"/>
                </a:lnTo>
                <a:lnTo>
                  <a:pt x="1507701" y="434960"/>
                </a:lnTo>
                <a:lnTo>
                  <a:pt x="1485745" y="394883"/>
                </a:lnTo>
                <a:lnTo>
                  <a:pt x="1461602" y="356243"/>
                </a:lnTo>
                <a:lnTo>
                  <a:pt x="1435354" y="319123"/>
                </a:lnTo>
                <a:lnTo>
                  <a:pt x="1407086" y="283606"/>
                </a:lnTo>
                <a:lnTo>
                  <a:pt x="1376881" y="249777"/>
                </a:lnTo>
                <a:lnTo>
                  <a:pt x="1344821" y="217718"/>
                </a:lnTo>
                <a:lnTo>
                  <a:pt x="1310992" y="187512"/>
                </a:lnTo>
                <a:lnTo>
                  <a:pt x="1275476" y="159244"/>
                </a:lnTo>
                <a:lnTo>
                  <a:pt x="1238356" y="132997"/>
                </a:lnTo>
                <a:lnTo>
                  <a:pt x="1199715" y="108853"/>
                </a:lnTo>
                <a:lnTo>
                  <a:pt x="1159638" y="86897"/>
                </a:lnTo>
                <a:lnTo>
                  <a:pt x="1118208" y="67211"/>
                </a:lnTo>
                <a:lnTo>
                  <a:pt x="1075508" y="49880"/>
                </a:lnTo>
                <a:lnTo>
                  <a:pt x="1031621" y="34986"/>
                </a:lnTo>
                <a:lnTo>
                  <a:pt x="986630" y="22613"/>
                </a:lnTo>
                <a:lnTo>
                  <a:pt x="940620" y="12845"/>
                </a:lnTo>
                <a:lnTo>
                  <a:pt x="893674" y="5764"/>
                </a:lnTo>
                <a:lnTo>
                  <a:pt x="845875" y="1455"/>
                </a:lnTo>
                <a:lnTo>
                  <a:pt x="797305" y="0"/>
                </a:lnTo>
                <a:close/>
              </a:path>
            </a:pathLst>
          </a:custGeom>
          <a:solidFill>
            <a:schemeClr val="bg1"/>
          </a:solidFill>
          <a:ln w="57150">
            <a:solidFill>
              <a:schemeClr val="accent1"/>
            </a:solidFill>
          </a:ln>
        </p:spPr>
        <p:txBody>
          <a:bodyPr wrap="square" lIns="0" tIns="0" rIns="0" bIns="0" rtlCol="0"/>
          <a:lstStyle/>
          <a:p>
            <a:endParaRPr/>
          </a:p>
        </p:txBody>
      </p:sp>
      <p:sp>
        <p:nvSpPr>
          <p:cNvPr id="24" name="object 13"/>
          <p:cNvSpPr/>
          <p:nvPr/>
        </p:nvSpPr>
        <p:spPr>
          <a:xfrm>
            <a:off x="6500826" y="2500306"/>
            <a:ext cx="1357322" cy="1285884"/>
          </a:xfrm>
          <a:custGeom>
            <a:avLst/>
            <a:gdLst/>
            <a:ahLst/>
            <a:cxnLst/>
            <a:rect l="l" t="t" r="r" b="b"/>
            <a:pathLst>
              <a:path w="1595120" h="1595120">
                <a:moveTo>
                  <a:pt x="797306" y="0"/>
                </a:moveTo>
                <a:lnTo>
                  <a:pt x="748736" y="1455"/>
                </a:lnTo>
                <a:lnTo>
                  <a:pt x="700937" y="5764"/>
                </a:lnTo>
                <a:lnTo>
                  <a:pt x="653990" y="12845"/>
                </a:lnTo>
                <a:lnTo>
                  <a:pt x="607980" y="22613"/>
                </a:lnTo>
                <a:lnTo>
                  <a:pt x="562989" y="34986"/>
                </a:lnTo>
                <a:lnTo>
                  <a:pt x="519102" y="49880"/>
                </a:lnTo>
                <a:lnTo>
                  <a:pt x="476401" y="67211"/>
                </a:lnTo>
                <a:lnTo>
                  <a:pt x="434970" y="86897"/>
                </a:lnTo>
                <a:lnTo>
                  <a:pt x="394892" y="108853"/>
                </a:lnTo>
                <a:lnTo>
                  <a:pt x="356252" y="132997"/>
                </a:lnTo>
                <a:lnTo>
                  <a:pt x="319131" y="159244"/>
                </a:lnTo>
                <a:lnTo>
                  <a:pt x="283614" y="187512"/>
                </a:lnTo>
                <a:lnTo>
                  <a:pt x="249784" y="217718"/>
                </a:lnTo>
                <a:lnTo>
                  <a:pt x="217724" y="249777"/>
                </a:lnTo>
                <a:lnTo>
                  <a:pt x="187518" y="283606"/>
                </a:lnTo>
                <a:lnTo>
                  <a:pt x="159249" y="319123"/>
                </a:lnTo>
                <a:lnTo>
                  <a:pt x="133001" y="356243"/>
                </a:lnTo>
                <a:lnTo>
                  <a:pt x="108856" y="394883"/>
                </a:lnTo>
                <a:lnTo>
                  <a:pt x="86900" y="434960"/>
                </a:lnTo>
                <a:lnTo>
                  <a:pt x="67213" y="476390"/>
                </a:lnTo>
                <a:lnTo>
                  <a:pt x="49882" y="519091"/>
                </a:lnTo>
                <a:lnTo>
                  <a:pt x="34987" y="562978"/>
                </a:lnTo>
                <a:lnTo>
                  <a:pt x="22614" y="607968"/>
                </a:lnTo>
                <a:lnTo>
                  <a:pt x="12845" y="653978"/>
                </a:lnTo>
                <a:lnTo>
                  <a:pt x="5764" y="700924"/>
                </a:lnTo>
                <a:lnTo>
                  <a:pt x="1455" y="748724"/>
                </a:lnTo>
                <a:lnTo>
                  <a:pt x="0" y="797293"/>
                </a:lnTo>
                <a:lnTo>
                  <a:pt x="1455" y="845862"/>
                </a:lnTo>
                <a:lnTo>
                  <a:pt x="5764" y="893661"/>
                </a:lnTo>
                <a:lnTo>
                  <a:pt x="12845" y="940608"/>
                </a:lnTo>
                <a:lnTo>
                  <a:pt x="22614" y="986618"/>
                </a:lnTo>
                <a:lnTo>
                  <a:pt x="34987" y="1031609"/>
                </a:lnTo>
                <a:lnTo>
                  <a:pt x="49882" y="1075496"/>
                </a:lnTo>
                <a:lnTo>
                  <a:pt x="67213" y="1118197"/>
                </a:lnTo>
                <a:lnTo>
                  <a:pt x="86900" y="1159628"/>
                </a:lnTo>
                <a:lnTo>
                  <a:pt x="108856" y="1199706"/>
                </a:lnTo>
                <a:lnTo>
                  <a:pt x="133001" y="1238347"/>
                </a:lnTo>
                <a:lnTo>
                  <a:pt x="159249" y="1275467"/>
                </a:lnTo>
                <a:lnTo>
                  <a:pt x="187518" y="1310985"/>
                </a:lnTo>
                <a:lnTo>
                  <a:pt x="217724" y="1344815"/>
                </a:lnTo>
                <a:lnTo>
                  <a:pt x="249784" y="1376875"/>
                </a:lnTo>
                <a:lnTo>
                  <a:pt x="283614" y="1407081"/>
                </a:lnTo>
                <a:lnTo>
                  <a:pt x="319131" y="1435349"/>
                </a:lnTo>
                <a:lnTo>
                  <a:pt x="356252" y="1461598"/>
                </a:lnTo>
                <a:lnTo>
                  <a:pt x="394892" y="1485742"/>
                </a:lnTo>
                <a:lnTo>
                  <a:pt x="434970" y="1507699"/>
                </a:lnTo>
                <a:lnTo>
                  <a:pt x="476401" y="1527385"/>
                </a:lnTo>
                <a:lnTo>
                  <a:pt x="519102" y="1544717"/>
                </a:lnTo>
                <a:lnTo>
                  <a:pt x="562989" y="1559611"/>
                </a:lnTo>
                <a:lnTo>
                  <a:pt x="607980" y="1571984"/>
                </a:lnTo>
                <a:lnTo>
                  <a:pt x="653990" y="1581753"/>
                </a:lnTo>
                <a:lnTo>
                  <a:pt x="700937" y="1588834"/>
                </a:lnTo>
                <a:lnTo>
                  <a:pt x="748736" y="1593144"/>
                </a:lnTo>
                <a:lnTo>
                  <a:pt x="797306" y="1594599"/>
                </a:lnTo>
                <a:lnTo>
                  <a:pt x="845875" y="1593144"/>
                </a:lnTo>
                <a:lnTo>
                  <a:pt x="893674" y="1588834"/>
                </a:lnTo>
                <a:lnTo>
                  <a:pt x="940621" y="1581753"/>
                </a:lnTo>
                <a:lnTo>
                  <a:pt x="986631" y="1571984"/>
                </a:lnTo>
                <a:lnTo>
                  <a:pt x="1031622" y="1559611"/>
                </a:lnTo>
                <a:lnTo>
                  <a:pt x="1075509" y="1544717"/>
                </a:lnTo>
                <a:lnTo>
                  <a:pt x="1118210" y="1527385"/>
                </a:lnTo>
                <a:lnTo>
                  <a:pt x="1159641" y="1507699"/>
                </a:lnTo>
                <a:lnTo>
                  <a:pt x="1199719" y="1485742"/>
                </a:lnTo>
                <a:lnTo>
                  <a:pt x="1238359" y="1461598"/>
                </a:lnTo>
                <a:lnTo>
                  <a:pt x="1275480" y="1435349"/>
                </a:lnTo>
                <a:lnTo>
                  <a:pt x="1310997" y="1407081"/>
                </a:lnTo>
                <a:lnTo>
                  <a:pt x="1344827" y="1376875"/>
                </a:lnTo>
                <a:lnTo>
                  <a:pt x="1376887" y="1344815"/>
                </a:lnTo>
                <a:lnTo>
                  <a:pt x="1407093" y="1310985"/>
                </a:lnTo>
                <a:lnTo>
                  <a:pt x="1435362" y="1275467"/>
                </a:lnTo>
                <a:lnTo>
                  <a:pt x="1461610" y="1238347"/>
                </a:lnTo>
                <a:lnTo>
                  <a:pt x="1485755" y="1199706"/>
                </a:lnTo>
                <a:lnTo>
                  <a:pt x="1507711" y="1159628"/>
                </a:lnTo>
                <a:lnTo>
                  <a:pt x="1527398" y="1118197"/>
                </a:lnTo>
                <a:lnTo>
                  <a:pt x="1544729" y="1075496"/>
                </a:lnTo>
                <a:lnTo>
                  <a:pt x="1559624" y="1031609"/>
                </a:lnTo>
                <a:lnTo>
                  <a:pt x="1571997" y="986618"/>
                </a:lnTo>
                <a:lnTo>
                  <a:pt x="1581766" y="940608"/>
                </a:lnTo>
                <a:lnTo>
                  <a:pt x="1588847" y="893661"/>
                </a:lnTo>
                <a:lnTo>
                  <a:pt x="1593156" y="845862"/>
                </a:lnTo>
                <a:lnTo>
                  <a:pt x="1594612" y="797293"/>
                </a:lnTo>
                <a:lnTo>
                  <a:pt x="1593156" y="748724"/>
                </a:lnTo>
                <a:lnTo>
                  <a:pt x="1588847" y="700924"/>
                </a:lnTo>
                <a:lnTo>
                  <a:pt x="1581766" y="653978"/>
                </a:lnTo>
                <a:lnTo>
                  <a:pt x="1571997" y="607968"/>
                </a:lnTo>
                <a:lnTo>
                  <a:pt x="1559624" y="562978"/>
                </a:lnTo>
                <a:lnTo>
                  <a:pt x="1544729" y="519091"/>
                </a:lnTo>
                <a:lnTo>
                  <a:pt x="1527398" y="476390"/>
                </a:lnTo>
                <a:lnTo>
                  <a:pt x="1507711" y="434960"/>
                </a:lnTo>
                <a:lnTo>
                  <a:pt x="1485755" y="394883"/>
                </a:lnTo>
                <a:lnTo>
                  <a:pt x="1461610" y="356243"/>
                </a:lnTo>
                <a:lnTo>
                  <a:pt x="1435362" y="319123"/>
                </a:lnTo>
                <a:lnTo>
                  <a:pt x="1407093" y="283606"/>
                </a:lnTo>
                <a:lnTo>
                  <a:pt x="1376887" y="249777"/>
                </a:lnTo>
                <a:lnTo>
                  <a:pt x="1344827" y="217718"/>
                </a:lnTo>
                <a:lnTo>
                  <a:pt x="1310997" y="187512"/>
                </a:lnTo>
                <a:lnTo>
                  <a:pt x="1275480" y="159244"/>
                </a:lnTo>
                <a:lnTo>
                  <a:pt x="1238359" y="132997"/>
                </a:lnTo>
                <a:lnTo>
                  <a:pt x="1199719" y="108853"/>
                </a:lnTo>
                <a:lnTo>
                  <a:pt x="1159641" y="86897"/>
                </a:lnTo>
                <a:lnTo>
                  <a:pt x="1118210" y="67211"/>
                </a:lnTo>
                <a:lnTo>
                  <a:pt x="1075509" y="49880"/>
                </a:lnTo>
                <a:lnTo>
                  <a:pt x="1031622" y="34986"/>
                </a:lnTo>
                <a:lnTo>
                  <a:pt x="986631" y="22613"/>
                </a:lnTo>
                <a:lnTo>
                  <a:pt x="940621" y="12845"/>
                </a:lnTo>
                <a:lnTo>
                  <a:pt x="893674" y="5764"/>
                </a:lnTo>
                <a:lnTo>
                  <a:pt x="845875" y="1455"/>
                </a:lnTo>
                <a:lnTo>
                  <a:pt x="797306" y="0"/>
                </a:lnTo>
                <a:close/>
              </a:path>
            </a:pathLst>
          </a:custGeom>
          <a:solidFill>
            <a:srgbClr val="FFF200"/>
          </a:solidFill>
        </p:spPr>
        <p:txBody>
          <a:bodyPr wrap="square" lIns="0" tIns="0" rIns="0" bIns="0" rtlCol="0"/>
          <a:lstStyle/>
          <a:p>
            <a:endParaRPr/>
          </a:p>
        </p:txBody>
      </p:sp>
      <p:sp>
        <p:nvSpPr>
          <p:cNvPr id="26" name="object 25"/>
          <p:cNvSpPr txBox="1"/>
          <p:nvPr/>
        </p:nvSpPr>
        <p:spPr>
          <a:xfrm>
            <a:off x="1000100" y="3929066"/>
            <a:ext cx="2747954" cy="494046"/>
          </a:xfrm>
          <a:prstGeom prst="rect">
            <a:avLst/>
          </a:prstGeom>
        </p:spPr>
        <p:txBody>
          <a:bodyPr vert="horz" wrap="square" lIns="0" tIns="12065" rIns="0" bIns="0" rtlCol="0">
            <a:spAutoFit/>
          </a:bodyPr>
          <a:lstStyle/>
          <a:p>
            <a:pPr marL="43180" marR="5080" indent="-31115" algn="ctr">
              <a:lnSpc>
                <a:spcPct val="100899"/>
              </a:lnSpc>
              <a:spcBef>
                <a:spcPts val="95"/>
              </a:spcBef>
            </a:pPr>
            <a:r>
              <a:rPr lang="ru-RU" sz="1600" b="1" spc="15" dirty="0" smtClean="0">
                <a:solidFill>
                  <a:srgbClr val="0066B3"/>
                </a:solidFill>
                <a:latin typeface="Arial"/>
                <a:cs typeface="Arial"/>
              </a:rPr>
              <a:t>Жилищно-коммунальный комплекс</a:t>
            </a:r>
          </a:p>
        </p:txBody>
      </p:sp>
      <p:pic>
        <p:nvPicPr>
          <p:cNvPr id="5132" name="Picture 12" descr="Полевая дорога"/>
          <p:cNvPicPr>
            <a:picLocks noChangeAspect="1" noChangeArrowheads="1"/>
          </p:cNvPicPr>
          <p:nvPr/>
        </p:nvPicPr>
        <p:blipFill>
          <a:blip r:embed="rId3"/>
          <a:srcRect/>
          <a:stretch>
            <a:fillRect/>
          </a:stretch>
        </p:blipFill>
        <p:spPr bwMode="auto">
          <a:xfrm>
            <a:off x="0" y="4572008"/>
            <a:ext cx="9144000" cy="2285992"/>
          </a:xfrm>
          <a:prstGeom prst="rect">
            <a:avLst/>
          </a:prstGeom>
          <a:noFill/>
        </p:spPr>
      </p:pic>
      <p:sp>
        <p:nvSpPr>
          <p:cNvPr id="18" name="object 15"/>
          <p:cNvSpPr/>
          <p:nvPr/>
        </p:nvSpPr>
        <p:spPr>
          <a:xfrm>
            <a:off x="1785918" y="2500306"/>
            <a:ext cx="1357322" cy="1357322"/>
          </a:xfrm>
          <a:custGeom>
            <a:avLst/>
            <a:gdLst/>
            <a:ahLst/>
            <a:cxnLst/>
            <a:rect l="l" t="t" r="r" b="b"/>
            <a:pathLst>
              <a:path w="1595120" h="1595120">
                <a:moveTo>
                  <a:pt x="797305" y="0"/>
                </a:moveTo>
                <a:lnTo>
                  <a:pt x="748736" y="1455"/>
                </a:lnTo>
                <a:lnTo>
                  <a:pt x="700937" y="5764"/>
                </a:lnTo>
                <a:lnTo>
                  <a:pt x="653990" y="12845"/>
                </a:lnTo>
                <a:lnTo>
                  <a:pt x="607980" y="22613"/>
                </a:lnTo>
                <a:lnTo>
                  <a:pt x="562989" y="34986"/>
                </a:lnTo>
                <a:lnTo>
                  <a:pt x="519102" y="49880"/>
                </a:lnTo>
                <a:lnTo>
                  <a:pt x="476401" y="67211"/>
                </a:lnTo>
                <a:lnTo>
                  <a:pt x="434970" y="86897"/>
                </a:lnTo>
                <a:lnTo>
                  <a:pt x="394892" y="108853"/>
                </a:lnTo>
                <a:lnTo>
                  <a:pt x="356252" y="132997"/>
                </a:lnTo>
                <a:lnTo>
                  <a:pt x="319131" y="159244"/>
                </a:lnTo>
                <a:lnTo>
                  <a:pt x="283614" y="187512"/>
                </a:lnTo>
                <a:lnTo>
                  <a:pt x="249784" y="217718"/>
                </a:lnTo>
                <a:lnTo>
                  <a:pt x="217724" y="249777"/>
                </a:lnTo>
                <a:lnTo>
                  <a:pt x="187518" y="283606"/>
                </a:lnTo>
                <a:lnTo>
                  <a:pt x="159249" y="319123"/>
                </a:lnTo>
                <a:lnTo>
                  <a:pt x="133001" y="356243"/>
                </a:lnTo>
                <a:lnTo>
                  <a:pt x="108856" y="394883"/>
                </a:lnTo>
                <a:lnTo>
                  <a:pt x="86900" y="434960"/>
                </a:lnTo>
                <a:lnTo>
                  <a:pt x="67213" y="476390"/>
                </a:lnTo>
                <a:lnTo>
                  <a:pt x="49882" y="519091"/>
                </a:lnTo>
                <a:lnTo>
                  <a:pt x="34987" y="562978"/>
                </a:lnTo>
                <a:lnTo>
                  <a:pt x="22614" y="607968"/>
                </a:lnTo>
                <a:lnTo>
                  <a:pt x="12845" y="653978"/>
                </a:lnTo>
                <a:lnTo>
                  <a:pt x="5764" y="700924"/>
                </a:lnTo>
                <a:lnTo>
                  <a:pt x="1455" y="748724"/>
                </a:lnTo>
                <a:lnTo>
                  <a:pt x="0" y="797293"/>
                </a:lnTo>
                <a:lnTo>
                  <a:pt x="1455" y="845863"/>
                </a:lnTo>
                <a:lnTo>
                  <a:pt x="5764" y="893664"/>
                </a:lnTo>
                <a:lnTo>
                  <a:pt x="12845" y="940611"/>
                </a:lnTo>
                <a:lnTo>
                  <a:pt x="22614" y="986623"/>
                </a:lnTo>
                <a:lnTo>
                  <a:pt x="34987" y="1031614"/>
                </a:lnTo>
                <a:lnTo>
                  <a:pt x="49882" y="1075502"/>
                </a:lnTo>
                <a:lnTo>
                  <a:pt x="67213" y="1118203"/>
                </a:lnTo>
                <a:lnTo>
                  <a:pt x="86900" y="1159634"/>
                </a:lnTo>
                <a:lnTo>
                  <a:pt x="108856" y="1199712"/>
                </a:lnTo>
                <a:lnTo>
                  <a:pt x="133001" y="1238352"/>
                </a:lnTo>
                <a:lnTo>
                  <a:pt x="159249" y="1275473"/>
                </a:lnTo>
                <a:lnTo>
                  <a:pt x="187518" y="1310990"/>
                </a:lnTo>
                <a:lnTo>
                  <a:pt x="217724" y="1344820"/>
                </a:lnTo>
                <a:lnTo>
                  <a:pt x="249784" y="1376879"/>
                </a:lnTo>
                <a:lnTo>
                  <a:pt x="283614" y="1407085"/>
                </a:lnTo>
                <a:lnTo>
                  <a:pt x="319131" y="1435353"/>
                </a:lnTo>
                <a:lnTo>
                  <a:pt x="356252" y="1461601"/>
                </a:lnTo>
                <a:lnTo>
                  <a:pt x="394892" y="1485745"/>
                </a:lnTo>
                <a:lnTo>
                  <a:pt x="434970" y="1507701"/>
                </a:lnTo>
                <a:lnTo>
                  <a:pt x="476401" y="1527387"/>
                </a:lnTo>
                <a:lnTo>
                  <a:pt x="519102" y="1544718"/>
                </a:lnTo>
                <a:lnTo>
                  <a:pt x="562989" y="1559612"/>
                </a:lnTo>
                <a:lnTo>
                  <a:pt x="607980" y="1571985"/>
                </a:lnTo>
                <a:lnTo>
                  <a:pt x="653990" y="1581753"/>
                </a:lnTo>
                <a:lnTo>
                  <a:pt x="700937" y="1588834"/>
                </a:lnTo>
                <a:lnTo>
                  <a:pt x="748736" y="1593144"/>
                </a:lnTo>
                <a:lnTo>
                  <a:pt x="797305" y="1594599"/>
                </a:lnTo>
                <a:lnTo>
                  <a:pt x="845875" y="1593144"/>
                </a:lnTo>
                <a:lnTo>
                  <a:pt x="893674" y="1588834"/>
                </a:lnTo>
                <a:lnTo>
                  <a:pt x="940620" y="1581753"/>
                </a:lnTo>
                <a:lnTo>
                  <a:pt x="986630" y="1571985"/>
                </a:lnTo>
                <a:lnTo>
                  <a:pt x="1031621" y="1559612"/>
                </a:lnTo>
                <a:lnTo>
                  <a:pt x="1075508" y="1544718"/>
                </a:lnTo>
                <a:lnTo>
                  <a:pt x="1118208" y="1527387"/>
                </a:lnTo>
                <a:lnTo>
                  <a:pt x="1159638" y="1507701"/>
                </a:lnTo>
                <a:lnTo>
                  <a:pt x="1199715" y="1485745"/>
                </a:lnTo>
                <a:lnTo>
                  <a:pt x="1238356" y="1461601"/>
                </a:lnTo>
                <a:lnTo>
                  <a:pt x="1275476" y="1435353"/>
                </a:lnTo>
                <a:lnTo>
                  <a:pt x="1310992" y="1407085"/>
                </a:lnTo>
                <a:lnTo>
                  <a:pt x="1344821" y="1376879"/>
                </a:lnTo>
                <a:lnTo>
                  <a:pt x="1376881" y="1344820"/>
                </a:lnTo>
                <a:lnTo>
                  <a:pt x="1407086" y="1310990"/>
                </a:lnTo>
                <a:lnTo>
                  <a:pt x="1435354" y="1275473"/>
                </a:lnTo>
                <a:lnTo>
                  <a:pt x="1461602" y="1238352"/>
                </a:lnTo>
                <a:lnTo>
                  <a:pt x="1485745" y="1199712"/>
                </a:lnTo>
                <a:lnTo>
                  <a:pt x="1507701" y="1159634"/>
                </a:lnTo>
                <a:lnTo>
                  <a:pt x="1527387" y="1118203"/>
                </a:lnTo>
                <a:lnTo>
                  <a:pt x="1544718" y="1075502"/>
                </a:lnTo>
                <a:lnTo>
                  <a:pt x="1559612" y="1031614"/>
                </a:lnTo>
                <a:lnTo>
                  <a:pt x="1571985" y="986623"/>
                </a:lnTo>
                <a:lnTo>
                  <a:pt x="1581753" y="940611"/>
                </a:lnTo>
                <a:lnTo>
                  <a:pt x="1588834" y="893664"/>
                </a:lnTo>
                <a:lnTo>
                  <a:pt x="1593144" y="845863"/>
                </a:lnTo>
                <a:lnTo>
                  <a:pt x="1594599" y="797293"/>
                </a:lnTo>
                <a:lnTo>
                  <a:pt x="1593144" y="748724"/>
                </a:lnTo>
                <a:lnTo>
                  <a:pt x="1588834" y="700924"/>
                </a:lnTo>
                <a:lnTo>
                  <a:pt x="1581753" y="653978"/>
                </a:lnTo>
                <a:lnTo>
                  <a:pt x="1571985" y="607968"/>
                </a:lnTo>
                <a:lnTo>
                  <a:pt x="1559612" y="562978"/>
                </a:lnTo>
                <a:lnTo>
                  <a:pt x="1544718" y="519091"/>
                </a:lnTo>
                <a:lnTo>
                  <a:pt x="1527387" y="476390"/>
                </a:lnTo>
                <a:lnTo>
                  <a:pt x="1507701" y="434960"/>
                </a:lnTo>
                <a:lnTo>
                  <a:pt x="1485745" y="394883"/>
                </a:lnTo>
                <a:lnTo>
                  <a:pt x="1461602" y="356243"/>
                </a:lnTo>
                <a:lnTo>
                  <a:pt x="1435354" y="319123"/>
                </a:lnTo>
                <a:lnTo>
                  <a:pt x="1407086" y="283606"/>
                </a:lnTo>
                <a:lnTo>
                  <a:pt x="1376881" y="249777"/>
                </a:lnTo>
                <a:lnTo>
                  <a:pt x="1344821" y="217718"/>
                </a:lnTo>
                <a:lnTo>
                  <a:pt x="1310992" y="187512"/>
                </a:lnTo>
                <a:lnTo>
                  <a:pt x="1275476" y="159244"/>
                </a:lnTo>
                <a:lnTo>
                  <a:pt x="1238356" y="132997"/>
                </a:lnTo>
                <a:lnTo>
                  <a:pt x="1199715" y="108853"/>
                </a:lnTo>
                <a:lnTo>
                  <a:pt x="1159638" y="86897"/>
                </a:lnTo>
                <a:lnTo>
                  <a:pt x="1118208" y="67211"/>
                </a:lnTo>
                <a:lnTo>
                  <a:pt x="1075508" y="49880"/>
                </a:lnTo>
                <a:lnTo>
                  <a:pt x="1031621" y="34986"/>
                </a:lnTo>
                <a:lnTo>
                  <a:pt x="986630" y="22613"/>
                </a:lnTo>
                <a:lnTo>
                  <a:pt x="940620" y="12845"/>
                </a:lnTo>
                <a:lnTo>
                  <a:pt x="893674" y="5764"/>
                </a:lnTo>
                <a:lnTo>
                  <a:pt x="845875" y="1455"/>
                </a:lnTo>
                <a:lnTo>
                  <a:pt x="797305" y="0"/>
                </a:lnTo>
                <a:close/>
              </a:path>
            </a:pathLst>
          </a:custGeom>
          <a:solidFill>
            <a:schemeClr val="accent2">
              <a:lumMod val="75000"/>
            </a:schemeClr>
          </a:solidFill>
        </p:spPr>
        <p:txBody>
          <a:bodyPr wrap="square" lIns="0" tIns="0" rIns="0" bIns="0" rtlCol="0"/>
          <a:lstStyle/>
          <a:p>
            <a:endParaRPr/>
          </a:p>
        </p:txBody>
      </p:sp>
      <p:sp>
        <p:nvSpPr>
          <p:cNvPr id="19" name="object 25"/>
          <p:cNvSpPr txBox="1"/>
          <p:nvPr/>
        </p:nvSpPr>
        <p:spPr>
          <a:xfrm>
            <a:off x="6072198" y="3857628"/>
            <a:ext cx="2390764" cy="260841"/>
          </a:xfrm>
          <a:prstGeom prst="rect">
            <a:avLst/>
          </a:prstGeom>
        </p:spPr>
        <p:txBody>
          <a:bodyPr vert="horz" wrap="square" lIns="0" tIns="12065" rIns="0" bIns="0" rtlCol="0">
            <a:spAutoFit/>
          </a:bodyPr>
          <a:lstStyle/>
          <a:p>
            <a:pPr marL="43180" marR="5080" indent="-31115" algn="ctr">
              <a:lnSpc>
                <a:spcPct val="100899"/>
              </a:lnSpc>
              <a:spcBef>
                <a:spcPts val="95"/>
              </a:spcBef>
            </a:pPr>
            <a:r>
              <a:rPr lang="ru-RU" sz="1600" b="1" spc="15" dirty="0" smtClean="0">
                <a:solidFill>
                  <a:srgbClr val="0066B3"/>
                </a:solidFill>
                <a:latin typeface="Arial"/>
                <a:cs typeface="Arial"/>
              </a:rPr>
              <a:t>Туризм</a:t>
            </a:r>
          </a:p>
        </p:txBody>
      </p:sp>
      <p:pic>
        <p:nvPicPr>
          <p:cNvPr id="2" name="Picture 2" descr="https://xn----itbkknqhcd2h.xn--p1ai/wp-content/uploads/2018/06/depositphotos_118503652-stock-illustration-flying-duck-vector-mallard-duck.png"/>
          <p:cNvPicPr>
            <a:picLocks noChangeAspect="1" noChangeArrowheads="1"/>
          </p:cNvPicPr>
          <p:nvPr/>
        </p:nvPicPr>
        <p:blipFill>
          <a:blip r:embed="rId4" cstate="print"/>
          <a:srcRect/>
          <a:stretch>
            <a:fillRect/>
          </a:stretch>
        </p:blipFill>
        <p:spPr bwMode="auto">
          <a:xfrm>
            <a:off x="6786578" y="2714620"/>
            <a:ext cx="919115" cy="753243"/>
          </a:xfrm>
          <a:prstGeom prst="rect">
            <a:avLst/>
          </a:prstGeom>
          <a:noFill/>
        </p:spPr>
      </p:pic>
      <p:pic>
        <p:nvPicPr>
          <p:cNvPr id="5124" name="Picture 4" descr="https://i.mycdn.me/i?r=AzEPZsRbOZEKgBhR0XGMT1RkvtJs4IBBy3x0NCKZNEQRJqaKTM5SRkZCeTgDn6uOyic"/>
          <p:cNvPicPr>
            <a:picLocks noChangeAspect="1" noChangeArrowheads="1"/>
          </p:cNvPicPr>
          <p:nvPr/>
        </p:nvPicPr>
        <p:blipFill>
          <a:blip r:embed="rId5" cstate="print"/>
          <a:srcRect/>
          <a:stretch>
            <a:fillRect/>
          </a:stretch>
        </p:blipFill>
        <p:spPr bwMode="auto">
          <a:xfrm>
            <a:off x="2000232" y="2786058"/>
            <a:ext cx="870904" cy="785778"/>
          </a:xfrm>
          <a:prstGeom prst="rect">
            <a:avLst/>
          </a:prstGeom>
          <a:noFill/>
        </p:spPr>
      </p:pic>
      <p:sp>
        <p:nvSpPr>
          <p:cNvPr id="20" name="object 25"/>
          <p:cNvSpPr txBox="1"/>
          <p:nvPr/>
        </p:nvSpPr>
        <p:spPr>
          <a:xfrm>
            <a:off x="6500826" y="1714488"/>
            <a:ext cx="2390764" cy="494046"/>
          </a:xfrm>
          <a:prstGeom prst="rect">
            <a:avLst/>
          </a:prstGeom>
        </p:spPr>
        <p:txBody>
          <a:bodyPr vert="horz" wrap="square" lIns="0" tIns="12065" rIns="0" bIns="0" rtlCol="0">
            <a:spAutoFit/>
          </a:bodyPr>
          <a:lstStyle/>
          <a:p>
            <a:pPr marL="43180" marR="5080" indent="-31115" algn="ctr">
              <a:lnSpc>
                <a:spcPct val="100899"/>
              </a:lnSpc>
              <a:spcBef>
                <a:spcPts val="95"/>
              </a:spcBef>
            </a:pPr>
            <a:r>
              <a:rPr lang="ru-RU" sz="1600" b="1" spc="15" dirty="0" smtClean="0">
                <a:solidFill>
                  <a:srgbClr val="0066B3"/>
                </a:solidFill>
                <a:latin typeface="Arial"/>
                <a:cs typeface="Arial"/>
              </a:rPr>
              <a:t>Развитие животноводства</a:t>
            </a:r>
          </a:p>
        </p:txBody>
      </p:sp>
      <p:pic>
        <p:nvPicPr>
          <p:cNvPr id="21" name="Picture 2" descr="https://avatars.mds.yandex.net/get-zen_doc/1855206/pub_5d4abc69d11ba200aead4ff6_5d4abd33c7e50c00adc23e40/scale_1200"/>
          <p:cNvPicPr>
            <a:picLocks noChangeAspect="1" noChangeArrowheads="1"/>
          </p:cNvPicPr>
          <p:nvPr/>
        </p:nvPicPr>
        <p:blipFill>
          <a:blip r:embed="rId6" cstate="print"/>
          <a:srcRect/>
          <a:stretch>
            <a:fillRect/>
          </a:stretch>
        </p:blipFill>
        <p:spPr bwMode="auto">
          <a:xfrm>
            <a:off x="4107705" y="1071546"/>
            <a:ext cx="1071047" cy="714380"/>
          </a:xfrm>
          <a:prstGeom prst="rect">
            <a:avLst/>
          </a:prstGeom>
          <a:noFill/>
        </p:spPr>
      </p:pic>
      <p:sp>
        <p:nvSpPr>
          <p:cNvPr id="22" name="object 25"/>
          <p:cNvSpPr txBox="1"/>
          <p:nvPr/>
        </p:nvSpPr>
        <p:spPr>
          <a:xfrm>
            <a:off x="3643306" y="2357430"/>
            <a:ext cx="2605078" cy="758156"/>
          </a:xfrm>
          <a:prstGeom prst="rect">
            <a:avLst/>
          </a:prstGeom>
        </p:spPr>
        <p:txBody>
          <a:bodyPr vert="horz" wrap="square" lIns="0" tIns="12065" rIns="0" bIns="0" rtlCol="0">
            <a:spAutoFit/>
          </a:bodyPr>
          <a:lstStyle/>
          <a:p>
            <a:pPr marL="43180" marR="5080" indent="-31115" algn="ctr">
              <a:lnSpc>
                <a:spcPct val="100899"/>
              </a:lnSpc>
              <a:spcBef>
                <a:spcPts val="95"/>
              </a:spcBef>
            </a:pPr>
            <a:r>
              <a:rPr lang="ru-RU" sz="1600" b="1" spc="15" dirty="0" smtClean="0">
                <a:solidFill>
                  <a:srgbClr val="0066B3"/>
                </a:solidFill>
                <a:latin typeface="Arial"/>
                <a:cs typeface="Arial"/>
              </a:rPr>
              <a:t>Переработка сельскохозяйственной продукции</a:t>
            </a:r>
          </a:p>
        </p:txBody>
      </p:sp>
      <p:pic>
        <p:nvPicPr>
          <p:cNvPr id="11266" name="Picture 2" descr="https://static.thenounproject.com/png/224963-200.png"/>
          <p:cNvPicPr>
            <a:picLocks noChangeAspect="1" noChangeArrowheads="1"/>
          </p:cNvPicPr>
          <p:nvPr/>
        </p:nvPicPr>
        <p:blipFill>
          <a:blip r:embed="rId7"/>
          <a:srcRect/>
          <a:stretch>
            <a:fillRect/>
          </a:stretch>
        </p:blipFill>
        <p:spPr bwMode="auto">
          <a:xfrm>
            <a:off x="4929190" y="1071546"/>
            <a:ext cx="785818" cy="928694"/>
          </a:xfrm>
          <a:prstGeom prst="rect">
            <a:avLst/>
          </a:prstGeom>
          <a:noFill/>
        </p:spPr>
      </p:pic>
      <p:pic>
        <p:nvPicPr>
          <p:cNvPr id="11274" name="Picture 10" descr="https://svgsilh.com/png-512/44713-ff5722.png"/>
          <p:cNvPicPr>
            <a:picLocks noChangeAspect="1" noChangeArrowheads="1"/>
          </p:cNvPicPr>
          <p:nvPr/>
        </p:nvPicPr>
        <p:blipFill>
          <a:blip r:embed="rId8" cstate="print"/>
          <a:srcRect/>
          <a:stretch>
            <a:fillRect/>
          </a:stretch>
        </p:blipFill>
        <p:spPr bwMode="auto">
          <a:xfrm>
            <a:off x="7358082" y="500042"/>
            <a:ext cx="800532" cy="519095"/>
          </a:xfrm>
          <a:prstGeom prst="rect">
            <a:avLst/>
          </a:prstGeom>
          <a:noFill/>
        </p:spPr>
      </p:pic>
      <p:pic>
        <p:nvPicPr>
          <p:cNvPr id="11276" name="Picture 12" descr="https://svgsilh.com/png-1024/48368-673ab7.png"/>
          <p:cNvPicPr>
            <a:picLocks noChangeAspect="1" noChangeArrowheads="1"/>
          </p:cNvPicPr>
          <p:nvPr/>
        </p:nvPicPr>
        <p:blipFill>
          <a:blip r:embed="rId9" cstate="print"/>
          <a:srcRect/>
          <a:stretch>
            <a:fillRect/>
          </a:stretch>
        </p:blipFill>
        <p:spPr bwMode="auto">
          <a:xfrm>
            <a:off x="7072330" y="1000108"/>
            <a:ext cx="661244" cy="342891"/>
          </a:xfrm>
          <a:prstGeom prst="rect">
            <a:avLst/>
          </a:prstGeom>
          <a:noFill/>
        </p:spPr>
      </p:pic>
      <p:sp>
        <p:nvSpPr>
          <p:cNvPr id="11278" name="AutoShape 14" descr="https://svgsilh.com/svg_v2/311981-8bc34a.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80" name="AutoShape 16" descr="https://svgsilh.com/svg_v2/311981-8bc34a.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86" name="AutoShape 22" descr="https://svgsilh.com/svg/1299024-3f51b5.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2820</TotalTime>
  <Words>3921</Words>
  <Application>Microsoft Office PowerPoint</Application>
  <PresentationFormat>Экран (4:3)</PresentationFormat>
  <Paragraphs>761</Paragraphs>
  <Slides>35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Office Theme</vt:lpstr>
      <vt:lpstr>Слайд 1</vt:lpstr>
      <vt:lpstr>Слайд 2</vt:lpstr>
      <vt:lpstr>Слайд 3</vt:lpstr>
      <vt:lpstr>Наши преимущества</vt:lpstr>
      <vt:lpstr>Ключевые отрасли района</vt:lpstr>
      <vt:lpstr>Слайд 6</vt:lpstr>
      <vt:lpstr>Слайд 7</vt:lpstr>
      <vt:lpstr>Слайд 8</vt:lpstr>
      <vt:lpstr>Перспективные отрасли инвестирования</vt:lpstr>
      <vt:lpstr>Проекты, требующие финансирования</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Земельные участки для реализации проектов</vt:lpstr>
      <vt:lpstr>Слайд 34</vt:lpstr>
      <vt:lpstr>Контактная информация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ОМСКАЯ ОБЛАСТЬ Конкурентные преимущества</dc:title>
  <dc:creator>ksamodinskiy</dc:creator>
  <cp:lastModifiedBy>Hohlova</cp:lastModifiedBy>
  <cp:revision>267</cp:revision>
  <dcterms:created xsi:type="dcterms:W3CDTF">2019-02-22T07:19:09Z</dcterms:created>
  <dcterms:modified xsi:type="dcterms:W3CDTF">2020-08-31T04:44:58Z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2019-02-22T00:00:00Z</vt:filetime>
  </property>
  <property fmtid="{D5CDD505-2E9C-101B-9397-08002B2CF9AE}" pid="3" name="Creator">
    <vt:lpwstr>Adobe InDesign CS5 (7.0)</vt:lpwstr>
  </property>
  <property fmtid="{D5CDD505-2E9C-101B-9397-08002B2CF9AE}" pid="4" name="LastSaved">
    <vt:filetime>2019-02-22T00:00:00Z</vt:filetime>
  </property>
</Properties>
</file>