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28" r:id="rId2"/>
    <p:sldId id="350" r:id="rId3"/>
    <p:sldId id="329" r:id="rId4"/>
    <p:sldId id="331" r:id="rId5"/>
    <p:sldId id="352" r:id="rId6"/>
    <p:sldId id="354" r:id="rId7"/>
    <p:sldId id="355" r:id="rId8"/>
    <p:sldId id="284" r:id="rId9"/>
    <p:sldId id="356" r:id="rId10"/>
    <p:sldId id="372" r:id="rId11"/>
    <p:sldId id="368" r:id="rId12"/>
    <p:sldId id="363" r:id="rId13"/>
    <p:sldId id="367" r:id="rId14"/>
    <p:sldId id="361" r:id="rId15"/>
    <p:sldId id="364" r:id="rId16"/>
    <p:sldId id="369" r:id="rId17"/>
    <p:sldId id="370" r:id="rId18"/>
    <p:sldId id="366" r:id="rId19"/>
    <p:sldId id="362" r:id="rId20"/>
    <p:sldId id="353" r:id="rId21"/>
    <p:sldId id="358" r:id="rId22"/>
  </p:sldIdLst>
  <p:sldSz cx="9144000" cy="6858000" type="screen4x3"/>
  <p:notesSz cx="9926638" cy="67976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1EE285"/>
    <a:srgbClr val="2E08B8"/>
    <a:srgbClr val="29FF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2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ru-RU" dirty="0">
                <a:latin typeface="Times New Roman" panose="02020603050405020304" pitchFamily="18" charset="0"/>
                <a:cs typeface="Times New Roman" panose="02020603050405020304" pitchFamily="18" charset="0"/>
              </a:rPr>
              <a:t>Структура </a:t>
            </a:r>
            <a:r>
              <a:rPr lang="ru-RU" dirty="0" smtClean="0">
                <a:latin typeface="Times New Roman" panose="02020603050405020304" pitchFamily="18" charset="0"/>
                <a:cs typeface="Times New Roman" panose="02020603050405020304" pitchFamily="18" charset="0"/>
              </a:rPr>
              <a:t>земель</a:t>
            </a:r>
          </a:p>
          <a:p>
            <a:pPr>
              <a:defRPr>
                <a:latin typeface="Times New Roman" panose="02020603050405020304" pitchFamily="18" charset="0"/>
                <a:cs typeface="Times New Roman" panose="02020603050405020304" pitchFamily="18" charset="0"/>
              </a:defRPr>
            </a:pPr>
            <a:endParaRPr lang="ru-RU" dirty="0">
              <a:latin typeface="Times New Roman" panose="02020603050405020304" pitchFamily="18" charset="0"/>
              <a:cs typeface="Times New Roman" panose="02020603050405020304" pitchFamily="18" charset="0"/>
            </a:endParaRPr>
          </a:p>
        </c:rich>
      </c:tx>
      <c:layout>
        <c:manualLayout>
          <c:xMode val="edge"/>
          <c:yMode val="edge"/>
          <c:x val="0.31877012401482063"/>
          <c:y val="5.670354464126698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pieChart>
        <c:varyColors val="1"/>
        <c:ser>
          <c:idx val="0"/>
          <c:order val="0"/>
          <c:tx>
            <c:strRef>
              <c:f>Лист1!$B$1</c:f>
              <c:strCache>
                <c:ptCount val="1"/>
                <c:pt idx="0">
                  <c:v>Структура земель</c:v>
                </c:pt>
              </c:strCache>
            </c:strRef>
          </c:tx>
          <c:explosion val="3"/>
          <c:dPt>
            <c:idx val="0"/>
            <c:bubble3D val="0"/>
            <c:explosion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16D5-48EC-91A5-EE3D182D6288}"/>
              </c:ext>
            </c:extLst>
          </c:dPt>
          <c:dPt>
            <c:idx val="1"/>
            <c:bubble3D val="0"/>
            <c:explosion val="1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6D5-48EC-91A5-EE3D182D6288}"/>
              </c:ext>
            </c:extLst>
          </c:dPt>
          <c:dPt>
            <c:idx val="2"/>
            <c:bubble3D val="0"/>
            <c:explosion val="13"/>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16D5-48EC-91A5-EE3D182D6288}"/>
              </c:ext>
            </c:extLst>
          </c:dPt>
          <c:dPt>
            <c:idx val="3"/>
            <c:bubble3D val="0"/>
            <c:explosion val="12"/>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6D5-48EC-91A5-EE3D182D6288}"/>
              </c:ext>
            </c:extLst>
          </c:dPt>
          <c:dLbls>
            <c:dLbl>
              <c:idx val="0"/>
              <c:layout>
                <c:manualLayout>
                  <c:x val="-6.6362901125069054E-2"/>
                  <c:y val="-0.18673228346456694"/>
                </c:manualLayout>
              </c:layout>
              <c:tx>
                <c:rich>
                  <a:bodyPr/>
                  <a:lstStyle/>
                  <a:p>
                    <a:fld id="{A91D4CEB-B503-49DC-AE8E-7B079D7B0630}" type="PERCENTAGE">
                      <a:rPr lang="en-US">
                        <a:solidFill>
                          <a:schemeClr val="bg1"/>
                        </a:solidFill>
                      </a:rPr>
                      <a:pPr/>
                      <a:t>[ПРОЦЕНТ]</a:t>
                    </a:fld>
                    <a:endParaRPr lang="ru-RU"/>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6D5-48EC-91A5-EE3D182D6288}"/>
                </c:ext>
              </c:extLst>
            </c:dLbl>
            <c:dLbl>
              <c:idx val="1"/>
              <c:layout>
                <c:manualLayout>
                  <c:x val="1.1311539143740622E-2"/>
                  <c:y val="-6.8159448818897633E-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6D5-48EC-91A5-EE3D182D6288}"/>
                </c:ext>
              </c:extLst>
            </c:dLbl>
            <c:dLbl>
              <c:idx val="2"/>
              <c:layout>
                <c:manualLayout>
                  <c:x val="8.7287374445397092E-3"/>
                  <c:y val="1.7199803149606013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16D5-48EC-91A5-EE3D182D6288}"/>
                </c:ext>
              </c:extLst>
            </c:dLbl>
            <c:dLbl>
              <c:idx val="3"/>
              <c:layout>
                <c:manualLayout>
                  <c:x val="1.0258124910117905E-2"/>
                  <c:y val="6.7903543307086325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6D5-48EC-91A5-EE3D182D62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Сельскохозяйственные угодья</c:v>
                </c:pt>
                <c:pt idx="1">
                  <c:v>Лесной фонд</c:v>
                </c:pt>
                <c:pt idx="2">
                  <c:v>Водные объекты</c:v>
                </c:pt>
                <c:pt idx="3">
                  <c:v>Другие земли</c:v>
                </c:pt>
              </c:strCache>
            </c:strRef>
          </c:cat>
          <c:val>
            <c:numRef>
              <c:f>Лист1!$B$2:$B$5</c:f>
              <c:numCache>
                <c:formatCode>0%</c:formatCode>
                <c:ptCount val="4"/>
                <c:pt idx="0">
                  <c:v>0.89</c:v>
                </c:pt>
                <c:pt idx="1">
                  <c:v>0.05</c:v>
                </c:pt>
                <c:pt idx="2">
                  <c:v>0.02</c:v>
                </c:pt>
                <c:pt idx="3">
                  <c:v>0.04</c:v>
                </c:pt>
              </c:numCache>
            </c:numRef>
          </c:val>
          <c:extLst>
            <c:ext xmlns:c16="http://schemas.microsoft.com/office/drawing/2014/chart" uri="{C3380CC4-5D6E-409C-BE32-E72D297353CC}">
              <c16:uniqueId val="{00000000-16D5-48EC-91A5-EE3D182D628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6.8439792910746765E-3"/>
          <c:y val="0.16465384792833623"/>
          <c:w val="0.33634417114711429"/>
          <c:h val="0.60603612457317313"/>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301543" cy="34145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623372" y="0"/>
            <a:ext cx="4301543" cy="341458"/>
          </a:xfrm>
          <a:prstGeom prst="rect">
            <a:avLst/>
          </a:prstGeom>
        </p:spPr>
        <p:txBody>
          <a:bodyPr vert="horz" lIns="91440" tIns="45720" rIns="91440" bIns="45720" rtlCol="0"/>
          <a:lstStyle>
            <a:lvl1pPr algn="r">
              <a:defRPr sz="1200"/>
            </a:lvl1pPr>
          </a:lstStyle>
          <a:p>
            <a:fld id="{CA5F75D8-D8A5-4AFC-86FB-0E0A304E5212}" type="datetimeFigureOut">
              <a:rPr lang="ru-RU" smtClean="0"/>
              <a:t>27.08.2020</a:t>
            </a:fld>
            <a:endParaRPr lang="ru-RU"/>
          </a:p>
        </p:txBody>
      </p:sp>
      <p:sp>
        <p:nvSpPr>
          <p:cNvPr id="4" name="Образ слайда 3"/>
          <p:cNvSpPr>
            <a:spLocks noGrp="1" noRot="1" noChangeAspect="1"/>
          </p:cNvSpPr>
          <p:nvPr>
            <p:ph type="sldImg" idx="2"/>
          </p:nvPr>
        </p:nvSpPr>
        <p:spPr>
          <a:xfrm>
            <a:off x="3433763" y="849313"/>
            <a:ext cx="3059112" cy="22955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92664" y="3271383"/>
            <a:ext cx="7941310" cy="267658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6456219"/>
            <a:ext cx="4301543" cy="34145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623372" y="6456219"/>
            <a:ext cx="4301543" cy="341457"/>
          </a:xfrm>
          <a:prstGeom prst="rect">
            <a:avLst/>
          </a:prstGeom>
        </p:spPr>
        <p:txBody>
          <a:bodyPr vert="horz" lIns="91440" tIns="45720" rIns="91440" bIns="45720" rtlCol="0" anchor="b"/>
          <a:lstStyle>
            <a:lvl1pPr algn="r">
              <a:defRPr sz="1200"/>
            </a:lvl1pPr>
          </a:lstStyle>
          <a:p>
            <a:fld id="{2E561BF7-6AA9-43A4-8518-077DB846D61A}" type="slidenum">
              <a:rPr lang="ru-RU" smtClean="0"/>
              <a:t>‹#›</a:t>
            </a:fld>
            <a:endParaRPr lang="ru-RU"/>
          </a:p>
        </p:txBody>
      </p:sp>
    </p:spTree>
    <p:extLst>
      <p:ext uri="{BB962C8B-B14F-4D97-AF65-F5344CB8AC3E}">
        <p14:creationId xmlns:p14="http://schemas.microsoft.com/office/powerpoint/2010/main" val="4403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4D68D005-D85A-4B67-A8DA-BF3C77B3B8EA}" type="slidenum">
              <a:rPr lang="ru-RU" smtClean="0"/>
              <a:pPr>
                <a:defRPr/>
              </a:pPr>
              <a:t>6</a:t>
            </a:fld>
            <a:endParaRPr lang="ru-RU"/>
          </a:p>
        </p:txBody>
      </p:sp>
    </p:spTree>
    <p:extLst>
      <p:ext uri="{BB962C8B-B14F-4D97-AF65-F5344CB8AC3E}">
        <p14:creationId xmlns:p14="http://schemas.microsoft.com/office/powerpoint/2010/main" val="2260107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4D68D005-D85A-4B67-A8DA-BF3C77B3B8EA}" type="slidenum">
              <a:rPr lang="ru-RU" smtClean="0"/>
              <a:pPr>
                <a:defRPr/>
              </a:pPr>
              <a:t>7</a:t>
            </a:fld>
            <a:endParaRPr lang="ru-RU"/>
          </a:p>
        </p:txBody>
      </p:sp>
    </p:spTree>
    <p:extLst>
      <p:ext uri="{BB962C8B-B14F-4D97-AF65-F5344CB8AC3E}">
        <p14:creationId xmlns:p14="http://schemas.microsoft.com/office/powerpoint/2010/main" val="49071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8/27/2020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rgbClr val="EF412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500" b="0" i="0">
                <a:solidFill>
                  <a:srgbClr val="0066B3"/>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8/27/2020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16" name="bk object 16"/>
          <p:cNvSpPr/>
          <p:nvPr/>
        </p:nvSpPr>
        <p:spPr>
          <a:xfrm>
            <a:off x="6350" y="666597"/>
            <a:ext cx="3839845" cy="394970"/>
          </a:xfrm>
          <a:custGeom>
            <a:avLst/>
            <a:gdLst/>
            <a:ahLst/>
            <a:cxnLst/>
            <a:rect l="l" t="t" r="r" b="b"/>
            <a:pathLst>
              <a:path w="3839845" h="394969">
                <a:moveTo>
                  <a:pt x="0" y="394817"/>
                </a:moveTo>
                <a:lnTo>
                  <a:pt x="3839298" y="394817"/>
                </a:lnTo>
                <a:lnTo>
                  <a:pt x="3839298" y="0"/>
                </a:lnTo>
                <a:lnTo>
                  <a:pt x="0" y="0"/>
                </a:lnTo>
                <a:lnTo>
                  <a:pt x="0" y="394817"/>
                </a:lnTo>
                <a:close/>
              </a:path>
            </a:pathLst>
          </a:custGeom>
          <a:solidFill>
            <a:srgbClr val="0066B3"/>
          </a:solidFill>
        </p:spPr>
        <p:txBody>
          <a:bodyPr wrap="square" lIns="0" tIns="0" rIns="0" bIns="0" rtlCol="0"/>
          <a:lstStyle/>
          <a:p>
            <a:endParaRPr/>
          </a:p>
        </p:txBody>
      </p:sp>
      <p:sp>
        <p:nvSpPr>
          <p:cNvPr id="17" name="bk object 17"/>
          <p:cNvSpPr/>
          <p:nvPr/>
        </p:nvSpPr>
        <p:spPr>
          <a:xfrm>
            <a:off x="6350" y="666597"/>
            <a:ext cx="3839845" cy="394970"/>
          </a:xfrm>
          <a:custGeom>
            <a:avLst/>
            <a:gdLst/>
            <a:ahLst/>
            <a:cxnLst/>
            <a:rect l="l" t="t" r="r" b="b"/>
            <a:pathLst>
              <a:path w="3839845" h="394969">
                <a:moveTo>
                  <a:pt x="0" y="394817"/>
                </a:moveTo>
                <a:lnTo>
                  <a:pt x="3839298" y="394817"/>
                </a:lnTo>
                <a:lnTo>
                  <a:pt x="3839298" y="0"/>
                </a:lnTo>
                <a:lnTo>
                  <a:pt x="0" y="0"/>
                </a:lnTo>
                <a:lnTo>
                  <a:pt x="0" y="394817"/>
                </a:lnTo>
                <a:close/>
              </a:path>
            </a:pathLst>
          </a:custGeom>
          <a:ln w="12700">
            <a:solidFill>
              <a:srgbClr val="0066B3"/>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00" b="1" i="0">
                <a:solidFill>
                  <a:srgbClr val="EF4123"/>
                </a:solidFill>
                <a:latin typeface="Arial"/>
                <a:cs typeface="Arial"/>
              </a:defRPr>
            </a:lvl1pPr>
          </a:lstStyle>
          <a:p>
            <a:endParaRPr/>
          </a:p>
        </p:txBody>
      </p:sp>
      <p:sp>
        <p:nvSpPr>
          <p:cNvPr id="3" name="Holder 3"/>
          <p:cNvSpPr>
            <a:spLocks noGrp="1"/>
          </p:cNvSpPr>
          <p:nvPr>
            <p:ph sz="half" idx="2"/>
          </p:nvPr>
        </p:nvSpPr>
        <p:spPr>
          <a:xfrm>
            <a:off x="1751803" y="1772422"/>
            <a:ext cx="2420620" cy="3927475"/>
          </a:xfrm>
          <a:prstGeom prst="rect">
            <a:avLst/>
          </a:prstGeom>
        </p:spPr>
        <p:txBody>
          <a:bodyPr wrap="square" lIns="0" tIns="0" rIns="0" bIns="0">
            <a:spAutoFit/>
          </a:bodyPr>
          <a:lstStyle>
            <a:lvl1pPr>
              <a:defRPr sz="1850" b="1" i="0">
                <a:solidFill>
                  <a:srgbClr val="0066B3"/>
                </a:solidFill>
                <a:latin typeface="Arial"/>
                <a:cs typeface="Arial"/>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8/27/2020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16" name="bk object 16"/>
          <p:cNvSpPr/>
          <p:nvPr/>
        </p:nvSpPr>
        <p:spPr>
          <a:xfrm>
            <a:off x="13804" y="601967"/>
            <a:ext cx="7871459" cy="394970"/>
          </a:xfrm>
          <a:custGeom>
            <a:avLst/>
            <a:gdLst/>
            <a:ahLst/>
            <a:cxnLst/>
            <a:rect l="l" t="t" r="r" b="b"/>
            <a:pathLst>
              <a:path w="7871459" h="394969">
                <a:moveTo>
                  <a:pt x="0" y="394817"/>
                </a:moveTo>
                <a:lnTo>
                  <a:pt x="7871294" y="394817"/>
                </a:lnTo>
                <a:lnTo>
                  <a:pt x="7871294" y="0"/>
                </a:lnTo>
                <a:lnTo>
                  <a:pt x="0" y="0"/>
                </a:lnTo>
                <a:lnTo>
                  <a:pt x="0" y="394817"/>
                </a:lnTo>
                <a:close/>
              </a:path>
            </a:pathLst>
          </a:custGeom>
          <a:solidFill>
            <a:srgbClr val="0066B3"/>
          </a:solidFill>
        </p:spPr>
        <p:txBody>
          <a:bodyPr wrap="square" lIns="0" tIns="0" rIns="0" bIns="0" rtlCol="0"/>
          <a:lstStyle/>
          <a:p>
            <a:endParaRPr/>
          </a:p>
        </p:txBody>
      </p:sp>
      <p:sp>
        <p:nvSpPr>
          <p:cNvPr id="17" name="bk object 17"/>
          <p:cNvSpPr/>
          <p:nvPr/>
        </p:nvSpPr>
        <p:spPr>
          <a:xfrm>
            <a:off x="13804" y="601967"/>
            <a:ext cx="7871459" cy="394970"/>
          </a:xfrm>
          <a:custGeom>
            <a:avLst/>
            <a:gdLst/>
            <a:ahLst/>
            <a:cxnLst/>
            <a:rect l="l" t="t" r="r" b="b"/>
            <a:pathLst>
              <a:path w="7871459" h="394969">
                <a:moveTo>
                  <a:pt x="0" y="394817"/>
                </a:moveTo>
                <a:lnTo>
                  <a:pt x="7871294" y="394817"/>
                </a:lnTo>
                <a:lnTo>
                  <a:pt x="7871294" y="0"/>
                </a:lnTo>
                <a:lnTo>
                  <a:pt x="0" y="0"/>
                </a:lnTo>
                <a:lnTo>
                  <a:pt x="0" y="394817"/>
                </a:lnTo>
                <a:close/>
              </a:path>
            </a:pathLst>
          </a:custGeom>
          <a:ln w="12700">
            <a:solidFill>
              <a:srgbClr val="0066B3"/>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00" b="1" i="0">
                <a:solidFill>
                  <a:srgbClr val="EF412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8/27/2020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8/27/2020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68514AD0-6F28-4B66-A20D-7A814EE31D2A}" type="datetimeFigureOut">
              <a:rPr lang="ru-RU"/>
              <a:pPr>
                <a:defRPr/>
              </a:pPr>
              <a:t>27.08.2020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C294CB6-2266-46A0-A631-92E94AFB4D45}"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8000">
              <a:srgbClr val="1EE285"/>
            </a:gs>
            <a:gs pos="0">
              <a:srgbClr val="FFFF99"/>
            </a:gs>
            <a:gs pos="44000">
              <a:srgbClr val="92D050"/>
            </a:gs>
            <a:gs pos="67000">
              <a:srgbClr val="29FF8A"/>
            </a:gs>
            <a:gs pos="100000">
              <a:srgbClr val="00B050"/>
            </a:gs>
          </a:gsLst>
          <a:lin ang="2700000" scaled="1"/>
          <a:tileRect/>
        </a:gra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03245" y="1278733"/>
            <a:ext cx="7737508" cy="436880"/>
          </a:xfrm>
          <a:prstGeom prst="rect">
            <a:avLst/>
          </a:prstGeom>
        </p:spPr>
        <p:txBody>
          <a:bodyPr wrap="square" lIns="0" tIns="0" rIns="0" bIns="0">
            <a:spAutoFit/>
          </a:bodyPr>
          <a:lstStyle>
            <a:lvl1pPr>
              <a:defRPr sz="2700" b="1" i="0">
                <a:solidFill>
                  <a:srgbClr val="EF4123"/>
                </a:solidFill>
                <a:latin typeface="Arial"/>
                <a:cs typeface="Arial"/>
              </a:defRPr>
            </a:lvl1pPr>
          </a:lstStyle>
          <a:p>
            <a:endParaRPr/>
          </a:p>
        </p:txBody>
      </p:sp>
      <p:sp>
        <p:nvSpPr>
          <p:cNvPr id="3" name="Holder 3"/>
          <p:cNvSpPr>
            <a:spLocks noGrp="1"/>
          </p:cNvSpPr>
          <p:nvPr>
            <p:ph type="body" idx="1"/>
          </p:nvPr>
        </p:nvSpPr>
        <p:spPr>
          <a:xfrm>
            <a:off x="635163" y="2145018"/>
            <a:ext cx="7417434" cy="4338955"/>
          </a:xfrm>
          <a:prstGeom prst="rect">
            <a:avLst/>
          </a:prstGeom>
        </p:spPr>
        <p:txBody>
          <a:bodyPr wrap="square" lIns="0" tIns="0" rIns="0" bIns="0">
            <a:spAutoFit/>
          </a:bodyPr>
          <a:lstStyle>
            <a:lvl1pPr>
              <a:defRPr sz="1500" b="0" i="0">
                <a:solidFill>
                  <a:srgbClr val="0066B3"/>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8/27/2020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chart" Target="../charts/char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9.jpeg"/><Relationship Id="rId11" Type="http://schemas.microsoft.com/office/2007/relationships/hdphoto" Target="../media/hdphoto5.wdp"/><Relationship Id="rId5" Type="http://schemas.openxmlformats.org/officeDocument/2006/relationships/image" Target="../media/image18.jpeg"/><Relationship Id="rId10" Type="http://schemas.openxmlformats.org/officeDocument/2006/relationships/image" Target="../media/image22.png"/><Relationship Id="rId4" Type="http://schemas.microsoft.com/office/2007/relationships/hdphoto" Target="../media/hdphoto3.wdp"/><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1.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14400" y="4953000"/>
            <a:ext cx="7838440" cy="847668"/>
          </a:xfrm>
          <a:prstGeom prst="rect">
            <a:avLst/>
          </a:prstGeom>
        </p:spPr>
        <p:txBody>
          <a:bodyPr vert="horz" wrap="square" lIns="0" tIns="16510" rIns="0" bIns="0" rtlCol="0">
            <a:spAutoFit/>
          </a:bodyPr>
          <a:lstStyle/>
          <a:p>
            <a:pPr marL="2226945" algn="r">
              <a:lnSpc>
                <a:spcPct val="100000"/>
              </a:lnSpc>
              <a:spcBef>
                <a:spcPts val="130"/>
              </a:spcBef>
            </a:pPr>
            <a:r>
              <a:rPr lang="ru-RU" sz="1800" dirty="0" smtClean="0">
                <a:solidFill>
                  <a:srgbClr val="0066B3"/>
                </a:solidFill>
              </a:rPr>
              <a:t>ТАВРИЧЕСКИЙ МУНИЦИПАЛЬНЫЙ РАЙОН</a:t>
            </a:r>
            <a:r>
              <a:rPr lang="ru-RU" sz="1800" b="0" spc="80" dirty="0" smtClean="0">
                <a:solidFill>
                  <a:srgbClr val="0066B3"/>
                </a:solidFill>
                <a:latin typeface="Arial"/>
                <a:cs typeface="Arial"/>
              </a:rPr>
              <a:t>                                                 </a:t>
            </a:r>
            <a:br>
              <a:rPr lang="ru-RU" sz="1800" b="0" spc="80" dirty="0" smtClean="0">
                <a:solidFill>
                  <a:srgbClr val="0066B3"/>
                </a:solidFill>
                <a:latin typeface="Arial"/>
                <a:cs typeface="Arial"/>
              </a:rPr>
            </a:br>
            <a:r>
              <a:rPr lang="ru-RU" sz="1800" b="0" spc="80" dirty="0" smtClean="0">
                <a:solidFill>
                  <a:srgbClr val="0066B3"/>
                </a:solidFill>
                <a:latin typeface="Arial"/>
                <a:cs typeface="Arial"/>
              </a:rPr>
              <a:t/>
            </a:r>
            <a:br>
              <a:rPr lang="ru-RU" sz="1800" b="0" spc="80" dirty="0" smtClean="0">
                <a:solidFill>
                  <a:srgbClr val="0066B3"/>
                </a:solidFill>
                <a:latin typeface="Arial"/>
                <a:cs typeface="Arial"/>
              </a:rPr>
            </a:br>
            <a:r>
              <a:rPr lang="ru-RU" sz="1800" b="0" spc="80" dirty="0" smtClean="0">
                <a:solidFill>
                  <a:srgbClr val="0066B3"/>
                </a:solidFill>
                <a:latin typeface="Arial"/>
                <a:cs typeface="Arial"/>
              </a:rPr>
              <a:t>Инвестиционный паспорт</a:t>
            </a:r>
            <a:endParaRPr sz="1800" dirty="0">
              <a:latin typeface="Arial"/>
              <a:cs typeface="Arial"/>
            </a:endParaRPr>
          </a:p>
        </p:txBody>
      </p:sp>
      <p:cxnSp>
        <p:nvCxnSpPr>
          <p:cNvPr id="15" name="Прямая соединительная линия 14"/>
          <p:cNvCxnSpPr/>
          <p:nvPr/>
        </p:nvCxnSpPr>
        <p:spPr>
          <a:xfrm>
            <a:off x="1905000" y="5334000"/>
            <a:ext cx="68580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backgroundRemoval t="2770" b="98338" l="1073" r="99821"/>
                    </a14:imgEffect>
                  </a14:imgLayer>
                </a14:imgProps>
              </a:ext>
              <a:ext uri="{28A0092B-C50C-407E-A947-70E740481C1C}">
                <a14:useLocalDpi xmlns:a14="http://schemas.microsoft.com/office/drawing/2010/main" val="0"/>
              </a:ext>
            </a:extLst>
          </a:blip>
          <a:stretch>
            <a:fillRect/>
          </a:stretch>
        </p:blipFill>
        <p:spPr>
          <a:xfrm>
            <a:off x="2819400" y="672886"/>
            <a:ext cx="6204923" cy="4229616"/>
          </a:xfrm>
          <a:prstGeom prst="rect">
            <a:avLst/>
          </a:prstGeom>
        </p:spPr>
      </p:pic>
      <p:pic>
        <p:nvPicPr>
          <p:cNvPr id="1026" name="Picture 2" descr="https://avatars.mds.yandex.net/get-zen_doc/175604/pub_5b73b94938af3e00aa0f7ece_5b73b963d788f900aa1cd4e7/scale_1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38" y="990600"/>
            <a:ext cx="2707461" cy="1873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s://www.gov.kz/uploads/2020/6/12/927097e1910662573f397b67e3dd82fc_original.14596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71" y="2743200"/>
            <a:ext cx="2707460" cy="1981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s://i.ytimg.com/vi/J6mzMkRzM2Q/maxresdefaul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70" y="4616770"/>
            <a:ext cx="2707461" cy="20126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dnp-druzhnoe.ru/images/gal7/IMG_5730.jpeg"/>
          <p:cNvPicPr>
            <a:picLocks noChangeAspect="1" noChangeArrowheads="1"/>
          </p:cNvPicPr>
          <p:nvPr/>
        </p:nvPicPr>
        <p:blipFill rotWithShape="1">
          <a:blip r:embed="rId2">
            <a:extLst>
              <a:ext uri="{28A0092B-C50C-407E-A947-70E740481C1C}">
                <a14:useLocalDpi xmlns:a14="http://schemas.microsoft.com/office/drawing/2010/main" val="0"/>
              </a:ext>
            </a:extLst>
          </a:blip>
          <a:srcRect l="10085" r="18706"/>
          <a:stretch/>
        </p:blipFill>
        <p:spPr bwMode="auto">
          <a:xfrm>
            <a:off x="3258721" y="3522194"/>
            <a:ext cx="2949970" cy="18848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object 2"/>
          <p:cNvSpPr/>
          <p:nvPr/>
        </p:nvSpPr>
        <p:spPr>
          <a:xfrm>
            <a:off x="0" y="525076"/>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4" name="object 4"/>
          <p:cNvSpPr txBox="1">
            <a:spLocks noGrp="1"/>
          </p:cNvSpPr>
          <p:nvPr>
            <p:ph type="title"/>
          </p:nvPr>
        </p:nvSpPr>
        <p:spPr>
          <a:xfrm>
            <a:off x="381000" y="533400"/>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rPr>
              <a:t>Проекты, требующие финансирования</a:t>
            </a:r>
            <a:endParaRPr sz="2500" dirty="0"/>
          </a:p>
        </p:txBody>
      </p:sp>
      <p:sp>
        <p:nvSpPr>
          <p:cNvPr id="16" name="Прямоугольник 15"/>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cxnSp>
        <p:nvCxnSpPr>
          <p:cNvPr id="18" name="Прямая соединительная линия 17"/>
          <p:cNvCxnSpPr/>
          <p:nvPr/>
        </p:nvCxnSpPr>
        <p:spPr>
          <a:xfrm rot="10800000">
            <a:off x="228600" y="6780212"/>
            <a:ext cx="8229600" cy="1587"/>
          </a:xfrm>
          <a:prstGeom prst="line">
            <a:avLst/>
          </a:prstGeom>
          <a:ln/>
        </p:spPr>
        <p:style>
          <a:lnRef idx="3">
            <a:schemeClr val="accent3"/>
          </a:lnRef>
          <a:fillRef idx="0">
            <a:schemeClr val="accent3"/>
          </a:fillRef>
          <a:effectRef idx="2">
            <a:schemeClr val="accent3"/>
          </a:effectRef>
          <a:fontRef idx="minor">
            <a:schemeClr val="tx1"/>
          </a:fontRef>
        </p:style>
      </p:cxnSp>
      <p:pic>
        <p:nvPicPr>
          <p:cNvPr id="9" name="Рисунок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7000"/>
                    </a14:imgEffect>
                  </a14:imgLayer>
                </a14:imgProps>
              </a:ext>
            </a:extLst>
          </a:blip>
          <a:srcRect l="75508" t="39782" r="10419" b="9132"/>
          <a:stretch/>
        </p:blipFill>
        <p:spPr>
          <a:xfrm>
            <a:off x="397297" y="892199"/>
            <a:ext cx="2890732" cy="1568986"/>
          </a:xfrm>
          <a:prstGeom prst="rect">
            <a:avLst/>
          </a:prstGeom>
          <a:ln>
            <a:noFill/>
          </a:ln>
          <a:effectLst>
            <a:softEdge rad="112500"/>
          </a:effectLst>
        </p:spPr>
      </p:pic>
      <p:pic>
        <p:nvPicPr>
          <p:cNvPr id="21" name="Рисунок 20"/>
          <p:cNvPicPr>
            <a:picLocks noChangeAspect="1"/>
          </p:cNvPicPr>
          <p:nvPr/>
        </p:nvPicPr>
        <p:blipFill rotWithShape="1">
          <a:blip r:embed="rId5"/>
          <a:srcRect l="31205" t="41792" r="61666" b="43842"/>
          <a:stretch/>
        </p:blipFill>
        <p:spPr>
          <a:xfrm rot="16200000">
            <a:off x="813994" y="3044584"/>
            <a:ext cx="1902671" cy="2923166"/>
          </a:xfrm>
          <a:prstGeom prst="rect">
            <a:avLst/>
          </a:prstGeom>
          <a:ln>
            <a:noFill/>
          </a:ln>
          <a:effectLst>
            <a:softEdge rad="112500"/>
          </a:effectLst>
        </p:spPr>
      </p:pic>
      <p:pic>
        <p:nvPicPr>
          <p:cNvPr id="1026" name="Picture 2" descr="https://www.mos.ru/upload/newsfeed/newsfeed/VI-70(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880" r="19575"/>
          <a:stretch/>
        </p:blipFill>
        <p:spPr bwMode="auto">
          <a:xfrm>
            <a:off x="3258721" y="949482"/>
            <a:ext cx="2949970" cy="15200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s://ptzgovorit.ru/sites/default/files/original_nodes/__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970"/>
          <a:stretch/>
        </p:blipFill>
        <p:spPr bwMode="auto">
          <a:xfrm>
            <a:off x="6226276" y="939269"/>
            <a:ext cx="2851761" cy="1517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ttps://static.tildacdn.com/tild3265-6639-4130-b637-306137666164/New_Pieline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282" r="15384"/>
          <a:stretch/>
        </p:blipFill>
        <p:spPr bwMode="auto">
          <a:xfrm>
            <a:off x="6244951" y="3554830"/>
            <a:ext cx="2899986" cy="18522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Нашивка 3"/>
          <p:cNvSpPr/>
          <p:nvPr/>
        </p:nvSpPr>
        <p:spPr>
          <a:xfrm>
            <a:off x="8305800" y="6545373"/>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10</a:t>
            </a:r>
            <a:endParaRPr lang="ru-RU" sz="1400" dirty="0">
              <a:solidFill>
                <a:schemeClr val="tx1"/>
              </a:solidFill>
              <a:latin typeface="Times New Roman" pitchFamily="18" charset="0"/>
              <a:cs typeface="Times New Roman" pitchFamily="18" charset="0"/>
            </a:endParaRPr>
          </a:p>
        </p:txBody>
      </p:sp>
      <p:sp>
        <p:nvSpPr>
          <p:cNvPr id="3" name="Прямоугольник 2"/>
          <p:cNvSpPr/>
          <p:nvPr/>
        </p:nvSpPr>
        <p:spPr>
          <a:xfrm>
            <a:off x="361884" y="2298955"/>
            <a:ext cx="2798340" cy="86261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400" dirty="0">
                <a:solidFill>
                  <a:schemeClr val="bg1"/>
                </a:solidFill>
                <a:latin typeface="Times New Roman" panose="02020603050405020304" pitchFamily="18" charset="0"/>
                <a:cs typeface="Times New Roman" panose="02020603050405020304" pitchFamily="18" charset="0"/>
              </a:rPr>
              <a:t>Строительство </a:t>
            </a:r>
            <a:r>
              <a:rPr lang="ru-RU" sz="1400" dirty="0" smtClean="0">
                <a:solidFill>
                  <a:schemeClr val="bg1"/>
                </a:solidFill>
                <a:latin typeface="Times New Roman" panose="02020603050405020304" pitchFamily="18" charset="0"/>
                <a:cs typeface="Times New Roman" panose="02020603050405020304" pitchFamily="18" charset="0"/>
              </a:rPr>
              <a:t>Дома </a:t>
            </a:r>
            <a:r>
              <a:rPr lang="ru-RU" sz="1400" dirty="0">
                <a:solidFill>
                  <a:schemeClr val="bg1"/>
                </a:solidFill>
                <a:latin typeface="Times New Roman" panose="02020603050405020304" pitchFamily="18" charset="0"/>
                <a:cs typeface="Times New Roman" panose="02020603050405020304" pitchFamily="18" charset="0"/>
              </a:rPr>
              <a:t>культуры </a:t>
            </a:r>
            <a:endParaRPr lang="ru-RU" sz="1400" dirty="0" smtClean="0">
              <a:solidFill>
                <a:schemeClr val="bg1"/>
              </a:solidFill>
              <a:latin typeface="Times New Roman" panose="02020603050405020304" pitchFamily="18" charset="0"/>
              <a:cs typeface="Times New Roman" panose="02020603050405020304" pitchFamily="18" charset="0"/>
            </a:endParaRPr>
          </a:p>
          <a:p>
            <a:pPr algn="ctr"/>
            <a:r>
              <a:rPr lang="ru-RU" sz="1400" dirty="0" smtClean="0">
                <a:solidFill>
                  <a:schemeClr val="bg1"/>
                </a:solidFill>
                <a:latin typeface="Times New Roman" panose="02020603050405020304" pitchFamily="18" charset="0"/>
                <a:cs typeface="Times New Roman" panose="02020603050405020304" pitchFamily="18" charset="0"/>
              </a:rPr>
              <a:t>в </a:t>
            </a:r>
            <a:r>
              <a:rPr lang="ru-RU" sz="1400" dirty="0" err="1" smtClean="0">
                <a:solidFill>
                  <a:schemeClr val="bg1"/>
                </a:solidFill>
                <a:latin typeface="Times New Roman" panose="02020603050405020304" pitchFamily="18" charset="0"/>
                <a:cs typeface="Times New Roman" panose="02020603050405020304" pitchFamily="18" charset="0"/>
              </a:rPr>
              <a:t>р.п</a:t>
            </a:r>
            <a:r>
              <a:rPr lang="ru-RU" sz="1400" dirty="0">
                <a:solidFill>
                  <a:schemeClr val="bg1"/>
                </a:solidFill>
                <a:latin typeface="Times New Roman" panose="02020603050405020304" pitchFamily="18" charset="0"/>
                <a:cs typeface="Times New Roman" panose="02020603050405020304" pitchFamily="18" charset="0"/>
              </a:rPr>
              <a:t>. Таврическое</a:t>
            </a:r>
          </a:p>
        </p:txBody>
      </p:sp>
      <p:sp>
        <p:nvSpPr>
          <p:cNvPr id="15" name="Шестиугольник 14"/>
          <p:cNvSpPr/>
          <p:nvPr/>
        </p:nvSpPr>
        <p:spPr>
          <a:xfrm>
            <a:off x="1023056" y="3023553"/>
            <a:ext cx="2209800" cy="480104"/>
          </a:xfrm>
          <a:prstGeom prst="hexagon">
            <a:avLst/>
          </a:prstGeom>
          <a:solidFill>
            <a:srgbClr val="FFFFCC"/>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r>
              <a:rPr lang="ru-RU" sz="1400" dirty="0" smtClean="0">
                <a:solidFill>
                  <a:schemeClr val="tx1"/>
                </a:solidFill>
                <a:latin typeface="Times New Roman" panose="02020603050405020304" pitchFamily="18" charset="0"/>
                <a:cs typeface="Times New Roman" panose="02020603050405020304" pitchFamily="18" charset="0"/>
              </a:rPr>
              <a:t>Объем инвестиций </a:t>
            </a:r>
          </a:p>
          <a:p>
            <a:r>
              <a:rPr lang="ru-RU" sz="1400" b="1" dirty="0" smtClean="0">
                <a:solidFill>
                  <a:schemeClr val="tx1"/>
                </a:solidFill>
                <a:latin typeface="Times New Roman" panose="02020603050405020304" pitchFamily="18" charset="0"/>
                <a:cs typeface="Times New Roman" panose="02020603050405020304" pitchFamily="18" charset="0"/>
              </a:rPr>
              <a:t>200</a:t>
            </a:r>
            <a:r>
              <a:rPr lang="ru-RU" sz="1400" dirty="0" smtClean="0">
                <a:solidFill>
                  <a:schemeClr val="tx1"/>
                </a:solidFill>
                <a:latin typeface="Times New Roman" panose="02020603050405020304" pitchFamily="18" charset="0"/>
                <a:cs typeface="Times New Roman" panose="02020603050405020304" pitchFamily="18" charset="0"/>
              </a:rPr>
              <a:t> </a:t>
            </a:r>
            <a:r>
              <a:rPr lang="ru-RU" sz="1400" dirty="0">
                <a:solidFill>
                  <a:schemeClr val="tx1"/>
                </a:solidFill>
                <a:latin typeface="Times New Roman" panose="02020603050405020304" pitchFamily="18" charset="0"/>
                <a:cs typeface="Times New Roman" panose="02020603050405020304" pitchFamily="18" charset="0"/>
              </a:rPr>
              <a:t>млн. рублей</a:t>
            </a:r>
          </a:p>
        </p:txBody>
      </p:sp>
      <p:sp>
        <p:nvSpPr>
          <p:cNvPr id="31" name="Прямоугольник 30"/>
          <p:cNvSpPr/>
          <p:nvPr/>
        </p:nvSpPr>
        <p:spPr>
          <a:xfrm>
            <a:off x="3347822" y="2292925"/>
            <a:ext cx="2791120" cy="86261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400" dirty="0">
                <a:solidFill>
                  <a:schemeClr val="bg1"/>
                </a:solidFill>
                <a:latin typeface="Times New Roman" panose="02020603050405020304" pitchFamily="18" charset="0"/>
                <a:cs typeface="Times New Roman" panose="02020603050405020304" pitchFamily="18" charset="0"/>
              </a:rPr>
              <a:t>Строительство </a:t>
            </a:r>
            <a:r>
              <a:rPr lang="ru-RU" sz="1400" dirty="0" smtClean="0">
                <a:solidFill>
                  <a:schemeClr val="bg1"/>
                </a:solidFill>
                <a:latin typeface="Times New Roman" panose="02020603050405020304" pitchFamily="18" charset="0"/>
                <a:cs typeface="Times New Roman" panose="02020603050405020304" pitchFamily="18" charset="0"/>
              </a:rPr>
              <a:t>школы </a:t>
            </a:r>
          </a:p>
          <a:p>
            <a:pPr algn="ctr"/>
            <a:r>
              <a:rPr lang="ru-RU" sz="1400" dirty="0" smtClean="0">
                <a:solidFill>
                  <a:schemeClr val="bg1"/>
                </a:solidFill>
                <a:latin typeface="Times New Roman" panose="02020603050405020304" pitchFamily="18" charset="0"/>
                <a:cs typeface="Times New Roman" panose="02020603050405020304" pitchFamily="18" charset="0"/>
              </a:rPr>
              <a:t>на </a:t>
            </a:r>
            <a:r>
              <a:rPr lang="ru-RU" sz="1400" dirty="0">
                <a:solidFill>
                  <a:schemeClr val="bg1"/>
                </a:solidFill>
                <a:latin typeface="Times New Roman" panose="02020603050405020304" pitchFamily="18" charset="0"/>
                <a:cs typeface="Times New Roman" panose="02020603050405020304" pitchFamily="18" charset="0"/>
              </a:rPr>
              <a:t>100 </a:t>
            </a:r>
            <a:r>
              <a:rPr lang="ru-RU" sz="1400" dirty="0" smtClean="0">
                <a:solidFill>
                  <a:schemeClr val="bg1"/>
                </a:solidFill>
                <a:latin typeface="Times New Roman" panose="02020603050405020304" pitchFamily="18" charset="0"/>
                <a:cs typeface="Times New Roman" panose="02020603050405020304" pitchFamily="18" charset="0"/>
              </a:rPr>
              <a:t>мест в а</a:t>
            </a:r>
            <a:r>
              <a:rPr lang="ru-RU" sz="1400" dirty="0">
                <a:solidFill>
                  <a:schemeClr val="bg1"/>
                </a:solidFill>
                <a:latin typeface="Times New Roman" panose="02020603050405020304" pitchFamily="18" charset="0"/>
                <a:cs typeface="Times New Roman" panose="02020603050405020304" pitchFamily="18" charset="0"/>
              </a:rPr>
              <a:t>. </a:t>
            </a:r>
            <a:r>
              <a:rPr lang="ru-RU" sz="1400" dirty="0" err="1">
                <a:solidFill>
                  <a:schemeClr val="bg1"/>
                </a:solidFill>
                <a:latin typeface="Times New Roman" panose="02020603050405020304" pitchFamily="18" charset="0"/>
                <a:cs typeface="Times New Roman" panose="02020603050405020304" pitchFamily="18" charset="0"/>
              </a:rPr>
              <a:t>Коянбай</a:t>
            </a:r>
            <a:endParaRPr lang="ru-RU" sz="1400" dirty="0">
              <a:solidFill>
                <a:schemeClr val="bg1"/>
              </a:solidFill>
              <a:latin typeface="Times New Roman" panose="02020603050405020304" pitchFamily="18" charset="0"/>
              <a:cs typeface="Times New Roman" panose="02020603050405020304" pitchFamily="18" charset="0"/>
            </a:endParaRPr>
          </a:p>
        </p:txBody>
      </p:sp>
      <p:sp>
        <p:nvSpPr>
          <p:cNvPr id="32" name="Шестиугольник 31"/>
          <p:cNvSpPr/>
          <p:nvPr/>
        </p:nvSpPr>
        <p:spPr>
          <a:xfrm>
            <a:off x="4034061" y="3023553"/>
            <a:ext cx="2209800" cy="480104"/>
          </a:xfrm>
          <a:prstGeom prst="hexagon">
            <a:avLst/>
          </a:prstGeom>
          <a:solidFill>
            <a:srgbClr val="FFFFCC"/>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Объем инвестиций </a:t>
            </a:r>
            <a:endParaRPr lang="ru-RU" sz="1400" dirty="0" smtClean="0">
              <a:solidFill>
                <a:schemeClr val="tx1"/>
              </a:solidFill>
              <a:latin typeface="Times New Roman" panose="02020603050405020304" pitchFamily="18" charset="0"/>
              <a:cs typeface="Times New Roman" panose="02020603050405020304" pitchFamily="18" charset="0"/>
            </a:endParaRPr>
          </a:p>
          <a:p>
            <a:r>
              <a:rPr lang="ru-RU" sz="1400" b="1" dirty="0" smtClean="0">
                <a:solidFill>
                  <a:schemeClr val="tx1"/>
                </a:solidFill>
                <a:latin typeface="Times New Roman" panose="02020603050405020304" pitchFamily="18" charset="0"/>
                <a:cs typeface="Times New Roman" panose="02020603050405020304" pitchFamily="18" charset="0"/>
              </a:rPr>
              <a:t>250</a:t>
            </a:r>
            <a:r>
              <a:rPr lang="ru-RU" sz="1400" dirty="0" smtClean="0">
                <a:solidFill>
                  <a:schemeClr val="tx1"/>
                </a:solidFill>
                <a:latin typeface="Times New Roman" panose="02020603050405020304" pitchFamily="18" charset="0"/>
                <a:cs typeface="Times New Roman" panose="02020603050405020304" pitchFamily="18" charset="0"/>
              </a:rPr>
              <a:t> </a:t>
            </a:r>
            <a:r>
              <a:rPr lang="ru-RU" sz="1400" dirty="0">
                <a:solidFill>
                  <a:schemeClr val="tx1"/>
                </a:solidFill>
                <a:latin typeface="Times New Roman" panose="02020603050405020304" pitchFamily="18" charset="0"/>
                <a:cs typeface="Times New Roman" panose="02020603050405020304" pitchFamily="18" charset="0"/>
              </a:rPr>
              <a:t>млн. рублей</a:t>
            </a:r>
          </a:p>
        </p:txBody>
      </p:sp>
      <p:sp>
        <p:nvSpPr>
          <p:cNvPr id="33" name="Прямоугольник 32"/>
          <p:cNvSpPr/>
          <p:nvPr/>
        </p:nvSpPr>
        <p:spPr>
          <a:xfrm>
            <a:off x="6282082" y="2290590"/>
            <a:ext cx="2795693" cy="86261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400" dirty="0">
                <a:solidFill>
                  <a:schemeClr val="bg1"/>
                </a:solidFill>
                <a:latin typeface="Times New Roman" panose="02020603050405020304" pitchFamily="18" charset="0"/>
                <a:cs typeface="Times New Roman" panose="02020603050405020304" pitchFamily="18" charset="0"/>
              </a:rPr>
              <a:t>Строительство </a:t>
            </a:r>
            <a:r>
              <a:rPr lang="ru-RU" sz="1400" dirty="0" smtClean="0">
                <a:solidFill>
                  <a:schemeClr val="bg1"/>
                </a:solidFill>
                <a:latin typeface="Times New Roman" panose="02020603050405020304" pitchFamily="18" charset="0"/>
                <a:cs typeface="Times New Roman" panose="02020603050405020304" pitchFamily="18" charset="0"/>
              </a:rPr>
              <a:t>детского </a:t>
            </a:r>
            <a:r>
              <a:rPr lang="ru-RU" sz="1400" dirty="0">
                <a:solidFill>
                  <a:schemeClr val="bg1"/>
                </a:solidFill>
                <a:latin typeface="Times New Roman" panose="02020603050405020304" pitchFamily="18" charset="0"/>
                <a:cs typeface="Times New Roman" panose="02020603050405020304" pitchFamily="18" charset="0"/>
              </a:rPr>
              <a:t>сада на 90 </a:t>
            </a:r>
            <a:r>
              <a:rPr lang="ru-RU" sz="1400" dirty="0" smtClean="0">
                <a:solidFill>
                  <a:schemeClr val="bg1"/>
                </a:solidFill>
                <a:latin typeface="Times New Roman" panose="02020603050405020304" pitchFamily="18" charset="0"/>
                <a:cs typeface="Times New Roman" panose="02020603050405020304" pitchFamily="18" charset="0"/>
              </a:rPr>
              <a:t>мест в </a:t>
            </a:r>
            <a:r>
              <a:rPr lang="ru-RU" sz="1400" dirty="0" err="1" smtClean="0">
                <a:solidFill>
                  <a:schemeClr val="bg1"/>
                </a:solidFill>
                <a:latin typeface="Times New Roman" panose="02020603050405020304" pitchFamily="18" charset="0"/>
                <a:cs typeface="Times New Roman" panose="02020603050405020304" pitchFamily="18" charset="0"/>
              </a:rPr>
              <a:t>р.п</a:t>
            </a:r>
            <a:r>
              <a:rPr lang="ru-RU" sz="1400" dirty="0">
                <a:solidFill>
                  <a:schemeClr val="bg1"/>
                </a:solidFill>
                <a:latin typeface="Times New Roman" panose="02020603050405020304" pitchFamily="18" charset="0"/>
                <a:cs typeface="Times New Roman" panose="02020603050405020304" pitchFamily="18" charset="0"/>
              </a:rPr>
              <a:t>. Таврическое</a:t>
            </a:r>
          </a:p>
        </p:txBody>
      </p:sp>
      <p:sp>
        <p:nvSpPr>
          <p:cNvPr id="34" name="Шестиугольник 33"/>
          <p:cNvSpPr/>
          <p:nvPr/>
        </p:nvSpPr>
        <p:spPr>
          <a:xfrm>
            <a:off x="6930100" y="3027443"/>
            <a:ext cx="2209800" cy="480104"/>
          </a:xfrm>
          <a:prstGeom prst="hexagon">
            <a:avLst/>
          </a:prstGeom>
          <a:solidFill>
            <a:srgbClr val="FFFFCC"/>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Объем инвестиций </a:t>
            </a:r>
            <a:endParaRPr lang="ru-RU" sz="1400" dirty="0" smtClean="0">
              <a:solidFill>
                <a:schemeClr val="tx1"/>
              </a:solidFill>
              <a:latin typeface="Times New Roman" panose="02020603050405020304" pitchFamily="18" charset="0"/>
              <a:cs typeface="Times New Roman" panose="02020603050405020304" pitchFamily="18" charset="0"/>
            </a:endParaRPr>
          </a:p>
          <a:p>
            <a:r>
              <a:rPr lang="ru-RU" sz="1400" b="1" dirty="0" smtClean="0">
                <a:solidFill>
                  <a:schemeClr val="tx1"/>
                </a:solidFill>
                <a:latin typeface="Times New Roman" panose="02020603050405020304" pitchFamily="18" charset="0"/>
                <a:cs typeface="Times New Roman" panose="02020603050405020304" pitchFamily="18" charset="0"/>
              </a:rPr>
              <a:t>100</a:t>
            </a:r>
            <a:r>
              <a:rPr lang="ru-RU" sz="1400" dirty="0" smtClean="0">
                <a:solidFill>
                  <a:schemeClr val="tx1"/>
                </a:solidFill>
                <a:latin typeface="Times New Roman" panose="02020603050405020304" pitchFamily="18" charset="0"/>
                <a:cs typeface="Times New Roman" panose="02020603050405020304" pitchFamily="18" charset="0"/>
              </a:rPr>
              <a:t> </a:t>
            </a:r>
            <a:r>
              <a:rPr lang="ru-RU" sz="1400" dirty="0">
                <a:solidFill>
                  <a:schemeClr val="tx1"/>
                </a:solidFill>
                <a:latin typeface="Times New Roman" panose="02020603050405020304" pitchFamily="18" charset="0"/>
                <a:cs typeface="Times New Roman" panose="02020603050405020304" pitchFamily="18" charset="0"/>
              </a:rPr>
              <a:t>млн. рублей</a:t>
            </a:r>
          </a:p>
        </p:txBody>
      </p:sp>
      <p:sp>
        <p:nvSpPr>
          <p:cNvPr id="35" name="Прямоугольник 34"/>
          <p:cNvSpPr/>
          <p:nvPr/>
        </p:nvSpPr>
        <p:spPr>
          <a:xfrm>
            <a:off x="359956" y="5342419"/>
            <a:ext cx="2798340" cy="86261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400" dirty="0">
                <a:solidFill>
                  <a:schemeClr val="bg1"/>
                </a:solidFill>
                <a:latin typeface="Times New Roman" panose="02020603050405020304" pitchFamily="18" charset="0"/>
                <a:cs typeface="Times New Roman" panose="02020603050405020304" pitchFamily="18" charset="0"/>
              </a:rPr>
              <a:t>Строительство спортивного комплекса с плавательным </a:t>
            </a:r>
            <a:r>
              <a:rPr lang="ru-RU" sz="1400" dirty="0" smtClean="0">
                <a:solidFill>
                  <a:schemeClr val="bg1"/>
                </a:solidFill>
                <a:latin typeface="Times New Roman" panose="02020603050405020304" pitchFamily="18" charset="0"/>
                <a:cs typeface="Times New Roman" panose="02020603050405020304" pitchFamily="18" charset="0"/>
              </a:rPr>
              <a:t>бассейном </a:t>
            </a:r>
            <a:r>
              <a:rPr lang="ru-RU" sz="1400" dirty="0" err="1" smtClean="0">
                <a:solidFill>
                  <a:schemeClr val="bg1"/>
                </a:solidFill>
                <a:latin typeface="Times New Roman" panose="02020603050405020304" pitchFamily="18" charset="0"/>
                <a:cs typeface="Times New Roman" panose="02020603050405020304" pitchFamily="18" charset="0"/>
              </a:rPr>
              <a:t>р.п</a:t>
            </a:r>
            <a:r>
              <a:rPr lang="ru-RU" sz="1400" dirty="0">
                <a:solidFill>
                  <a:schemeClr val="bg1"/>
                </a:solidFill>
                <a:latin typeface="Times New Roman" panose="02020603050405020304" pitchFamily="18" charset="0"/>
                <a:cs typeface="Times New Roman" panose="02020603050405020304" pitchFamily="18" charset="0"/>
              </a:rPr>
              <a:t>. Таврическое</a:t>
            </a:r>
          </a:p>
        </p:txBody>
      </p:sp>
      <p:sp>
        <p:nvSpPr>
          <p:cNvPr id="36" name="Прямоугольник 35"/>
          <p:cNvSpPr/>
          <p:nvPr/>
        </p:nvSpPr>
        <p:spPr>
          <a:xfrm>
            <a:off x="3328527" y="5342418"/>
            <a:ext cx="2798340" cy="86261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400" dirty="0">
                <a:solidFill>
                  <a:schemeClr val="bg1"/>
                </a:solidFill>
                <a:latin typeface="Times New Roman" panose="02020603050405020304" pitchFamily="18" charset="0"/>
                <a:cs typeface="Times New Roman" panose="02020603050405020304" pitchFamily="18" charset="0"/>
              </a:rPr>
              <a:t>Строительство </a:t>
            </a:r>
            <a:r>
              <a:rPr lang="ru-RU" sz="1400" dirty="0" err="1" smtClean="0">
                <a:solidFill>
                  <a:schemeClr val="bg1"/>
                </a:solidFill>
                <a:latin typeface="Times New Roman" panose="02020603050405020304" pitchFamily="18" charset="0"/>
                <a:cs typeface="Times New Roman" panose="02020603050405020304" pitchFamily="18" charset="0"/>
              </a:rPr>
              <a:t>внутрипоселкового</a:t>
            </a:r>
            <a:r>
              <a:rPr lang="ru-RU" sz="1400" dirty="0" smtClean="0">
                <a:solidFill>
                  <a:schemeClr val="bg1"/>
                </a:solidFill>
                <a:latin typeface="Times New Roman" panose="02020603050405020304" pitchFamily="18" charset="0"/>
                <a:cs typeface="Times New Roman" panose="02020603050405020304" pitchFamily="18" charset="0"/>
              </a:rPr>
              <a:t> </a:t>
            </a:r>
            <a:r>
              <a:rPr lang="ru-RU" sz="1400" dirty="0">
                <a:solidFill>
                  <a:schemeClr val="bg1"/>
                </a:solidFill>
                <a:latin typeface="Times New Roman" panose="02020603050405020304" pitchFamily="18" charset="0"/>
                <a:cs typeface="Times New Roman" panose="02020603050405020304" pitchFamily="18" charset="0"/>
              </a:rPr>
              <a:t>газопровода</a:t>
            </a:r>
          </a:p>
          <a:p>
            <a:pPr algn="ctr"/>
            <a:r>
              <a:rPr lang="ru-RU" sz="1400" dirty="0" smtClean="0">
                <a:solidFill>
                  <a:schemeClr val="bg1"/>
                </a:solidFill>
                <a:latin typeface="Times New Roman" panose="02020603050405020304" pitchFamily="18" charset="0"/>
                <a:cs typeface="Times New Roman" panose="02020603050405020304" pitchFamily="18" charset="0"/>
              </a:rPr>
              <a:t>д</a:t>
            </a:r>
            <a:r>
              <a:rPr lang="ru-RU" sz="1400" dirty="0">
                <a:solidFill>
                  <a:schemeClr val="bg1"/>
                </a:solidFill>
                <a:latin typeface="Times New Roman" panose="02020603050405020304" pitchFamily="18" charset="0"/>
                <a:cs typeface="Times New Roman" panose="02020603050405020304" pitchFamily="18" charset="0"/>
              </a:rPr>
              <a:t>. Андреевка</a:t>
            </a:r>
          </a:p>
        </p:txBody>
      </p:sp>
      <p:sp>
        <p:nvSpPr>
          <p:cNvPr id="37" name="Прямоугольник 36"/>
          <p:cNvSpPr/>
          <p:nvPr/>
        </p:nvSpPr>
        <p:spPr>
          <a:xfrm>
            <a:off x="6282082" y="5342417"/>
            <a:ext cx="2798340" cy="86261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1400" dirty="0">
                <a:solidFill>
                  <a:schemeClr val="bg1"/>
                </a:solidFill>
                <a:latin typeface="Times New Roman" panose="02020603050405020304" pitchFamily="18" charset="0"/>
                <a:cs typeface="Times New Roman" panose="02020603050405020304" pitchFamily="18" charset="0"/>
              </a:rPr>
              <a:t>Строительство водопроводных </a:t>
            </a:r>
            <a:r>
              <a:rPr lang="ru-RU" sz="1400" dirty="0" smtClean="0">
                <a:solidFill>
                  <a:schemeClr val="bg1"/>
                </a:solidFill>
                <a:latin typeface="Times New Roman" panose="02020603050405020304" pitchFamily="18" charset="0"/>
                <a:cs typeface="Times New Roman" panose="02020603050405020304" pitchFamily="18" charset="0"/>
              </a:rPr>
              <a:t>сетей с</a:t>
            </a:r>
            <a:r>
              <a:rPr lang="ru-RU" sz="1400" dirty="0">
                <a:solidFill>
                  <a:schemeClr val="bg1"/>
                </a:solidFill>
                <a:latin typeface="Times New Roman" panose="02020603050405020304" pitchFamily="18" charset="0"/>
                <a:cs typeface="Times New Roman" panose="02020603050405020304" pitchFamily="18" charset="0"/>
              </a:rPr>
              <a:t>. Пристанское</a:t>
            </a:r>
          </a:p>
        </p:txBody>
      </p:sp>
      <p:sp>
        <p:nvSpPr>
          <p:cNvPr id="38" name="Шестиугольник 37"/>
          <p:cNvSpPr/>
          <p:nvPr/>
        </p:nvSpPr>
        <p:spPr>
          <a:xfrm>
            <a:off x="4035151" y="6098167"/>
            <a:ext cx="2209800" cy="480104"/>
          </a:xfrm>
          <a:prstGeom prst="hexagon">
            <a:avLst/>
          </a:prstGeom>
          <a:solidFill>
            <a:srgbClr val="FFFFCC"/>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Объем инвестиций </a:t>
            </a:r>
            <a:endParaRPr lang="ru-RU" sz="1400" dirty="0" smtClean="0">
              <a:solidFill>
                <a:schemeClr val="tx1"/>
              </a:solidFill>
              <a:latin typeface="Times New Roman" panose="02020603050405020304" pitchFamily="18" charset="0"/>
              <a:cs typeface="Times New Roman" panose="02020603050405020304" pitchFamily="18" charset="0"/>
            </a:endParaRPr>
          </a:p>
          <a:p>
            <a:r>
              <a:rPr lang="ru-RU" sz="1400" b="1" dirty="0" smtClean="0">
                <a:solidFill>
                  <a:schemeClr val="tx1"/>
                </a:solidFill>
                <a:latin typeface="Times New Roman" panose="02020603050405020304" pitchFamily="18" charset="0"/>
                <a:cs typeface="Times New Roman" panose="02020603050405020304" pitchFamily="18" charset="0"/>
              </a:rPr>
              <a:t>7 </a:t>
            </a:r>
            <a:r>
              <a:rPr lang="ru-RU" sz="1400" dirty="0">
                <a:solidFill>
                  <a:schemeClr val="tx1"/>
                </a:solidFill>
                <a:latin typeface="Times New Roman" panose="02020603050405020304" pitchFamily="18" charset="0"/>
                <a:cs typeface="Times New Roman" panose="02020603050405020304" pitchFamily="18" charset="0"/>
              </a:rPr>
              <a:t>млн. рублей</a:t>
            </a:r>
          </a:p>
        </p:txBody>
      </p:sp>
      <p:sp>
        <p:nvSpPr>
          <p:cNvPr id="39" name="Шестиугольник 38"/>
          <p:cNvSpPr/>
          <p:nvPr/>
        </p:nvSpPr>
        <p:spPr>
          <a:xfrm>
            <a:off x="6930100" y="6101908"/>
            <a:ext cx="2209800" cy="480104"/>
          </a:xfrm>
          <a:prstGeom prst="hexagon">
            <a:avLst/>
          </a:prstGeom>
          <a:solidFill>
            <a:srgbClr val="FFFFCC"/>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Объем инвестиций </a:t>
            </a:r>
            <a:endParaRPr lang="ru-RU" sz="1400" dirty="0" smtClean="0">
              <a:solidFill>
                <a:schemeClr val="tx1"/>
              </a:solidFill>
              <a:latin typeface="Times New Roman" panose="02020603050405020304" pitchFamily="18" charset="0"/>
              <a:cs typeface="Times New Roman" panose="02020603050405020304" pitchFamily="18" charset="0"/>
            </a:endParaRPr>
          </a:p>
          <a:p>
            <a:r>
              <a:rPr lang="ru-RU" sz="1400" b="1" dirty="0" smtClean="0">
                <a:solidFill>
                  <a:schemeClr val="tx1"/>
                </a:solidFill>
                <a:latin typeface="Times New Roman" panose="02020603050405020304" pitchFamily="18" charset="0"/>
                <a:cs typeface="Times New Roman" panose="02020603050405020304" pitchFamily="18" charset="0"/>
              </a:rPr>
              <a:t>3</a:t>
            </a:r>
            <a:r>
              <a:rPr lang="ru-RU" sz="1400" dirty="0" smtClean="0">
                <a:solidFill>
                  <a:schemeClr val="tx1"/>
                </a:solidFill>
                <a:latin typeface="Times New Roman" panose="02020603050405020304" pitchFamily="18" charset="0"/>
                <a:cs typeface="Times New Roman" panose="02020603050405020304" pitchFamily="18" charset="0"/>
              </a:rPr>
              <a:t> </a:t>
            </a:r>
            <a:r>
              <a:rPr lang="ru-RU" sz="1400" dirty="0">
                <a:solidFill>
                  <a:schemeClr val="tx1"/>
                </a:solidFill>
                <a:latin typeface="Times New Roman" panose="02020603050405020304" pitchFamily="18" charset="0"/>
                <a:cs typeface="Times New Roman" panose="02020603050405020304" pitchFamily="18" charset="0"/>
              </a:rPr>
              <a:t>млн. рублей</a:t>
            </a:r>
          </a:p>
        </p:txBody>
      </p:sp>
      <p:sp>
        <p:nvSpPr>
          <p:cNvPr id="40" name="Шестиугольник 39"/>
          <p:cNvSpPr/>
          <p:nvPr/>
        </p:nvSpPr>
        <p:spPr>
          <a:xfrm>
            <a:off x="1014264" y="6097382"/>
            <a:ext cx="2209800" cy="480104"/>
          </a:xfrm>
          <a:prstGeom prst="hexagon">
            <a:avLst/>
          </a:prstGeom>
          <a:solidFill>
            <a:srgbClr val="FFFFCC"/>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Объем инвестиций </a:t>
            </a:r>
            <a:endParaRPr lang="ru-RU" sz="1400" dirty="0" smtClean="0">
              <a:solidFill>
                <a:schemeClr val="tx1"/>
              </a:solidFill>
              <a:latin typeface="Times New Roman" panose="02020603050405020304" pitchFamily="18" charset="0"/>
              <a:cs typeface="Times New Roman" panose="02020603050405020304" pitchFamily="18" charset="0"/>
            </a:endParaRPr>
          </a:p>
          <a:p>
            <a:r>
              <a:rPr lang="ru-RU" sz="1400" b="1" dirty="0" smtClean="0">
                <a:solidFill>
                  <a:schemeClr val="tx1"/>
                </a:solidFill>
                <a:latin typeface="Times New Roman" panose="02020603050405020304" pitchFamily="18" charset="0"/>
                <a:cs typeface="Times New Roman" panose="02020603050405020304" pitchFamily="18" charset="0"/>
              </a:rPr>
              <a:t>155</a:t>
            </a:r>
            <a:r>
              <a:rPr lang="ru-RU" sz="1400" dirty="0" smtClean="0">
                <a:solidFill>
                  <a:schemeClr val="tx1"/>
                </a:solidFill>
                <a:latin typeface="Times New Roman" panose="02020603050405020304" pitchFamily="18" charset="0"/>
                <a:cs typeface="Times New Roman" panose="02020603050405020304" pitchFamily="18" charset="0"/>
              </a:rPr>
              <a:t> </a:t>
            </a:r>
            <a:r>
              <a:rPr lang="ru-RU" sz="1400" dirty="0">
                <a:solidFill>
                  <a:schemeClr val="tx1"/>
                </a:solidFill>
                <a:latin typeface="Times New Roman" panose="02020603050405020304" pitchFamily="18" charset="0"/>
                <a:cs typeface="Times New Roman" panose="02020603050405020304" pitchFamily="18" charset="0"/>
              </a:rPr>
              <a:t>млн. рублей</a:t>
            </a:r>
          </a:p>
        </p:txBody>
      </p:sp>
    </p:spTree>
    <p:extLst>
      <p:ext uri="{BB962C8B-B14F-4D97-AF65-F5344CB8AC3E}">
        <p14:creationId xmlns:p14="http://schemas.microsoft.com/office/powerpoint/2010/main" val="2494928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973" t="17490" r="5298" b="9250"/>
          <a:stretch/>
        </p:blipFill>
        <p:spPr bwMode="auto">
          <a:xfrm>
            <a:off x="4368229" y="5472491"/>
            <a:ext cx="2590800" cy="13855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4601195" y="1018772"/>
            <a:ext cx="4506057" cy="4634011"/>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2" name="Прямоугольник 1"/>
          <p:cNvSpPr/>
          <p:nvPr/>
        </p:nvSpPr>
        <p:spPr>
          <a:xfrm>
            <a:off x="65943" y="1025782"/>
            <a:ext cx="4506057" cy="4627001"/>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13" name="Рисунок 12"/>
          <p:cNvPicPr>
            <a:picLocks noChangeAspect="1"/>
          </p:cNvPicPr>
          <p:nvPr/>
        </p:nvPicPr>
        <p:blipFill rotWithShape="1">
          <a:blip r:embed="rId3"/>
          <a:srcRect l="38221" t="18928" r="23558" b="31073"/>
          <a:stretch/>
        </p:blipFill>
        <p:spPr>
          <a:xfrm>
            <a:off x="6755484" y="5486400"/>
            <a:ext cx="2467626" cy="1371600"/>
          </a:xfrm>
          <a:prstGeom prst="rect">
            <a:avLst/>
          </a:prstGeom>
          <a:ln>
            <a:noFill/>
          </a:ln>
          <a:effectLst>
            <a:softEdge rad="112500"/>
          </a:effectLst>
        </p:spPr>
      </p:pic>
      <p:pic>
        <p:nvPicPr>
          <p:cNvPr id="10" name="Рисунок 9"/>
          <p:cNvPicPr>
            <a:picLocks noChangeAspect="1"/>
          </p:cNvPicPr>
          <p:nvPr/>
        </p:nvPicPr>
        <p:blipFill rotWithShape="1">
          <a:blip r:embed="rId3"/>
          <a:srcRect l="38221" t="18928" r="23558" b="31073"/>
          <a:stretch/>
        </p:blipFill>
        <p:spPr>
          <a:xfrm>
            <a:off x="2073846" y="5590594"/>
            <a:ext cx="2492366" cy="1247664"/>
          </a:xfrm>
          <a:prstGeom prst="rect">
            <a:avLst/>
          </a:prstGeom>
          <a:ln>
            <a:noFill/>
          </a:ln>
          <a:effectLst>
            <a:softEdge rad="112500"/>
          </a:effectLst>
        </p:spPr>
      </p:pic>
      <p:sp>
        <p:nvSpPr>
          <p:cNvPr id="4" name="Прямоугольник 3"/>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
        <p:nvSpPr>
          <p:cNvPr id="6" name="Нашивка 28"/>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11</a:t>
            </a:r>
            <a:endParaRPr lang="ru-RU" sz="1400" dirty="0">
              <a:solidFill>
                <a:schemeClr val="tx1"/>
              </a:solidFill>
              <a:latin typeface="Times New Roman" pitchFamily="18" charset="0"/>
              <a:cs typeface="Times New Roman"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138966739"/>
              </p:ext>
            </p:extLst>
          </p:nvPr>
        </p:nvGraphicFramePr>
        <p:xfrm>
          <a:off x="133942" y="1049863"/>
          <a:ext cx="4417403" cy="4540731"/>
        </p:xfrm>
        <a:graphic>
          <a:graphicData uri="http://schemas.openxmlformats.org/drawingml/2006/table">
            <a:tbl>
              <a:tblPr/>
              <a:tblGrid>
                <a:gridCol w="1856099">
                  <a:extLst>
                    <a:ext uri="{9D8B030D-6E8A-4147-A177-3AD203B41FA5}">
                      <a16:colId xmlns:a16="http://schemas.microsoft.com/office/drawing/2014/main" val="20000"/>
                    </a:ext>
                  </a:extLst>
                </a:gridCol>
                <a:gridCol w="2561304">
                  <a:extLst>
                    <a:ext uri="{9D8B030D-6E8A-4147-A177-3AD203B41FA5}">
                      <a16:colId xmlns:a16="http://schemas.microsoft.com/office/drawing/2014/main" val="20001"/>
                    </a:ext>
                  </a:extLst>
                </a:gridCol>
              </a:tblGrid>
              <a:tr h="405011">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55:26:000000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22 000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Собственность Таврического муниципального района</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0169">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Земли населенных пунктов. </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размещения объектов социальной сферы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06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Средняя стоимость выкупа 96,06 рублей за кв. метр </a:t>
                      </a:r>
                    </a:p>
                    <a:p>
                      <a:pPr>
                        <a:spcAft>
                          <a:spcPts val="0"/>
                        </a:spcAft>
                      </a:pPr>
                      <a:r>
                        <a:rPr lang="ru-RU" sz="1000" i="1" dirty="0" smtClean="0">
                          <a:latin typeface="Times New Roman"/>
                          <a:ea typeface="Calibri"/>
                          <a:cs typeface="Times New Roman"/>
                        </a:rPr>
                        <a:t>(Приказ Министерства имущественных отношений  50-п от 20.11.2014 г.)</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2-23-04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11" name="Овал 10"/>
          <p:cNvSpPr/>
          <p:nvPr/>
        </p:nvSpPr>
        <p:spPr>
          <a:xfrm>
            <a:off x="3105770" y="6233965"/>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2" name="Таблица 11"/>
          <p:cNvGraphicFramePr>
            <a:graphicFrameLocks noGrp="1"/>
          </p:cNvGraphicFramePr>
          <p:nvPr>
            <p:extLst>
              <p:ext uri="{D42A27DB-BD31-4B8C-83A1-F6EECF244321}">
                <p14:modId xmlns:p14="http://schemas.microsoft.com/office/powerpoint/2010/main" val="1863486810"/>
              </p:ext>
            </p:extLst>
          </p:nvPr>
        </p:nvGraphicFramePr>
        <p:xfrm>
          <a:off x="4639999" y="1057520"/>
          <a:ext cx="4394689" cy="4551924"/>
        </p:xfrm>
        <a:graphic>
          <a:graphicData uri="http://schemas.openxmlformats.org/drawingml/2006/table">
            <a:tbl>
              <a:tblPr/>
              <a:tblGrid>
                <a:gridCol w="1846555">
                  <a:extLst>
                    <a:ext uri="{9D8B030D-6E8A-4147-A177-3AD203B41FA5}">
                      <a16:colId xmlns:a16="http://schemas.microsoft.com/office/drawing/2014/main" val="20000"/>
                    </a:ext>
                  </a:extLst>
                </a:gridCol>
                <a:gridCol w="2548134">
                  <a:extLst>
                    <a:ext uri="{9D8B030D-6E8A-4147-A177-3AD203B41FA5}">
                      <a16:colId xmlns:a16="http://schemas.microsoft.com/office/drawing/2014/main" val="20001"/>
                    </a:ext>
                  </a:extLst>
                </a:gridCol>
              </a:tblGrid>
              <a:tr h="405011">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55:26:310601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3 400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Государственная собственность до разграничения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0689">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Земли населенных пунктов. </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размещения объектов социальной сферы</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06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smtClean="0">
                          <a:ln>
                            <a:noFill/>
                          </a:ln>
                          <a:solidFill>
                            <a:prstClr val="black"/>
                          </a:solidFill>
                          <a:effectLst/>
                          <a:uLnTx/>
                          <a:uFillTx/>
                          <a:latin typeface="Times New Roman"/>
                          <a:ea typeface="Calibri"/>
                          <a:cs typeface="Times New Roman"/>
                        </a:rPr>
                        <a:t>Средняя стоимость выкупа 96,06 рублей за кв. метр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000" b="0" i="1" u="none" strike="noStrike" kern="0" cap="none" spc="0" normalizeH="0" baseline="0" noProof="0" dirty="0" smtClean="0">
                          <a:ln>
                            <a:noFill/>
                          </a:ln>
                          <a:solidFill>
                            <a:prstClr val="black"/>
                          </a:solidFill>
                          <a:effectLst/>
                          <a:uLnTx/>
                          <a:uFillTx/>
                          <a:latin typeface="Times New Roman"/>
                          <a:ea typeface="Calibri"/>
                          <a:cs typeface="Times New Roman"/>
                        </a:rPr>
                        <a:t>(Приказ Министерства имущественных отношений  50-п от 20.11.2014 г.)</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3-2-23-04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14" name="Овал 13"/>
          <p:cNvSpPr/>
          <p:nvPr/>
        </p:nvSpPr>
        <p:spPr>
          <a:xfrm>
            <a:off x="7696200" y="6241738"/>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object 2"/>
          <p:cNvSpPr/>
          <p:nvPr/>
        </p:nvSpPr>
        <p:spPr>
          <a:xfrm>
            <a:off x="6350" y="376590"/>
            <a:ext cx="78422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17" name="object 4"/>
          <p:cNvSpPr txBox="1">
            <a:spLocks noGrp="1"/>
          </p:cNvSpPr>
          <p:nvPr>
            <p:ph type="title"/>
          </p:nvPr>
        </p:nvSpPr>
        <p:spPr>
          <a:xfrm>
            <a:off x="387592" y="375791"/>
            <a:ext cx="7467600" cy="397545"/>
          </a:xfrm>
          <a:prstGeom prst="rect">
            <a:avLst/>
          </a:prstGeom>
        </p:spPr>
        <p:txBody>
          <a:bodyPr vert="horz" wrap="square" lIns="0" tIns="12700" rIns="0" bIns="0" rtlCol="0">
            <a:spAutoFit/>
          </a:bodyPr>
          <a:lstStyle/>
          <a:p>
            <a:pPr marL="12700">
              <a:lnSpc>
                <a:spcPct val="100000"/>
              </a:lnSpc>
              <a:spcBef>
                <a:spcPts val="100"/>
              </a:spcBef>
            </a:pPr>
            <a:r>
              <a:rPr lang="ru-RU" sz="2500" spc="-70" dirty="0" smtClean="0">
                <a:solidFill>
                  <a:srgbClr val="FFFFFF"/>
                </a:solidFill>
              </a:rPr>
              <a:t>Земельные участки для реализации проектов</a:t>
            </a:r>
            <a:endParaRPr sz="2500" dirty="0"/>
          </a:p>
        </p:txBody>
      </p:sp>
      <p:sp>
        <p:nvSpPr>
          <p:cNvPr id="8" name="Прямоугольник 7"/>
          <p:cNvSpPr/>
          <p:nvPr/>
        </p:nvSpPr>
        <p:spPr>
          <a:xfrm>
            <a:off x="2715728" y="730552"/>
            <a:ext cx="4114800" cy="28920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Таврическое городское поселение</a:t>
            </a:r>
            <a:endParaRPr lang="ru-RU" dirty="0">
              <a:solidFill>
                <a:schemeClr val="tx1"/>
              </a:solidFill>
              <a:latin typeface="Times New Roman" panose="02020603050405020304" pitchFamily="18" charset="0"/>
              <a:cs typeface="Times New Roman" panose="02020603050405020304" pitchFamily="18" charset="0"/>
            </a:endParaRPr>
          </a:p>
        </p:txBody>
      </p:sp>
      <p:pic>
        <p:nvPicPr>
          <p:cNvPr id="3" name="Рисунок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974" t="13095" r="3651" b="7784"/>
          <a:stretch/>
        </p:blipFill>
        <p:spPr bwMode="auto">
          <a:xfrm>
            <a:off x="65943" y="5486400"/>
            <a:ext cx="2143344"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Прямая соединительная линия 4"/>
          <p:cNvCxnSpPr/>
          <p:nvPr/>
        </p:nvCxnSpPr>
        <p:spPr>
          <a:xfrm rot="10800000">
            <a:off x="228600" y="6704013"/>
            <a:ext cx="8229600" cy="1587"/>
          </a:xfrm>
          <a:prstGeom prst="line">
            <a:avLst/>
          </a:prstGeom>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69645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4604969" y="681349"/>
            <a:ext cx="4506057" cy="4912395"/>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2" name="Прямоугольник 1"/>
          <p:cNvSpPr/>
          <p:nvPr/>
        </p:nvSpPr>
        <p:spPr>
          <a:xfrm>
            <a:off x="110269" y="713928"/>
            <a:ext cx="4506057" cy="4912395"/>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13" name="Рисунок 12"/>
          <p:cNvPicPr>
            <a:picLocks noChangeAspect="1"/>
          </p:cNvPicPr>
          <p:nvPr/>
        </p:nvPicPr>
        <p:blipFill rotWithShape="1">
          <a:blip r:embed="rId2"/>
          <a:srcRect l="38221" t="18928" r="23558" b="31073"/>
          <a:stretch/>
        </p:blipFill>
        <p:spPr>
          <a:xfrm>
            <a:off x="6755484" y="5599010"/>
            <a:ext cx="2467626" cy="1258989"/>
          </a:xfrm>
          <a:prstGeom prst="rect">
            <a:avLst/>
          </a:prstGeom>
          <a:ln>
            <a:noFill/>
          </a:ln>
          <a:effectLst>
            <a:softEdge rad="112500"/>
          </a:effectLst>
        </p:spPr>
      </p:pic>
      <p:pic>
        <p:nvPicPr>
          <p:cNvPr id="1027" name="Picture 3" descr="Схема ЗУ Тупи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6018" y="5599011"/>
            <a:ext cx="2446878" cy="1258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9"/>
          <p:cNvPicPr>
            <a:picLocks noChangeAspect="1"/>
          </p:cNvPicPr>
          <p:nvPr/>
        </p:nvPicPr>
        <p:blipFill rotWithShape="1">
          <a:blip r:embed="rId2"/>
          <a:srcRect l="38221" t="18928" r="23558" b="31073"/>
          <a:stretch/>
        </p:blipFill>
        <p:spPr>
          <a:xfrm>
            <a:off x="2261851" y="5577867"/>
            <a:ext cx="2386379" cy="1280870"/>
          </a:xfrm>
          <a:prstGeom prst="rect">
            <a:avLst/>
          </a:prstGeom>
          <a:ln>
            <a:noFill/>
          </a:ln>
          <a:effectLst>
            <a:softEdge rad="112500"/>
          </a:effectLst>
        </p:spPr>
      </p:pic>
      <p:pic>
        <p:nvPicPr>
          <p:cNvPr id="1026" name="Picture 2" descr="Схема ЗУ для животноводства цв"/>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565531"/>
            <a:ext cx="2398701" cy="12924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cxnSp>
        <p:nvCxnSpPr>
          <p:cNvPr id="5" name="Прямая соединительная линия 4"/>
          <p:cNvCxnSpPr/>
          <p:nvPr/>
        </p:nvCxnSpPr>
        <p:spPr>
          <a:xfrm rot="10800000">
            <a:off x="228600" y="6704013"/>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6" name="Нашивка 28"/>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12</a:t>
            </a:r>
            <a:endParaRPr lang="ru-RU" sz="1400" dirty="0">
              <a:solidFill>
                <a:schemeClr val="tx1"/>
              </a:solidFill>
              <a:latin typeface="Times New Roman" pitchFamily="18" charset="0"/>
              <a:cs typeface="Times New Roman"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703857867"/>
              </p:ext>
            </p:extLst>
          </p:nvPr>
        </p:nvGraphicFramePr>
        <p:xfrm>
          <a:off x="154597" y="707760"/>
          <a:ext cx="4417403" cy="4891251"/>
        </p:xfrm>
        <a:graphic>
          <a:graphicData uri="http://schemas.openxmlformats.org/drawingml/2006/table">
            <a:tbl>
              <a:tblPr/>
              <a:tblGrid>
                <a:gridCol w="1856099">
                  <a:extLst>
                    <a:ext uri="{9D8B030D-6E8A-4147-A177-3AD203B41FA5}">
                      <a16:colId xmlns:a16="http://schemas.microsoft.com/office/drawing/2014/main" val="20000"/>
                    </a:ext>
                  </a:extLst>
                </a:gridCol>
                <a:gridCol w="2561304">
                  <a:extLst>
                    <a:ext uri="{9D8B030D-6E8A-4147-A177-3AD203B41FA5}">
                      <a16:colId xmlns:a16="http://schemas.microsoft.com/office/drawing/2014/main" val="20001"/>
                    </a:ext>
                  </a:extLst>
                </a:gridCol>
              </a:tblGrid>
              <a:tr h="405011">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55:26:220314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100 000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Государственная собственность до разграничения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3446">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Земли сельскохозяйственного назначения. </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размещения сооружений промышленности, производственного снабжения, сбыта и заготовок</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06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Средняя стоимость выкупа 3 рубля за кв. метр </a:t>
                      </a:r>
                    </a:p>
                    <a:p>
                      <a:pPr>
                        <a:spcAft>
                          <a:spcPts val="0"/>
                        </a:spcAft>
                      </a:pPr>
                      <a:r>
                        <a:rPr lang="ru-RU" sz="1050" i="1" dirty="0" smtClean="0">
                          <a:latin typeface="Times New Roman"/>
                          <a:ea typeface="Calibri"/>
                          <a:cs typeface="Times New Roman"/>
                        </a:rPr>
                        <a:t>(Приказ </a:t>
                      </a:r>
                      <a:r>
                        <a:rPr lang="ru-RU" sz="1000" i="1" dirty="0" smtClean="0">
                          <a:latin typeface="Times New Roman"/>
                          <a:ea typeface="Calibri"/>
                          <a:cs typeface="Times New Roman"/>
                        </a:rPr>
                        <a:t>Министерства</a:t>
                      </a:r>
                      <a:r>
                        <a:rPr lang="ru-RU" sz="1050" i="1" dirty="0" smtClean="0">
                          <a:latin typeface="Times New Roman"/>
                          <a:ea typeface="Calibri"/>
                          <a:cs typeface="Times New Roman"/>
                        </a:rPr>
                        <a:t> имущественных отношений  53-п от 20.11.2013)</a:t>
                      </a:r>
                      <a:endParaRPr lang="ru-RU" sz="1050" i="1"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3-64-43</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8" name="Прямоугольник 7"/>
          <p:cNvSpPr/>
          <p:nvPr/>
        </p:nvSpPr>
        <p:spPr>
          <a:xfrm>
            <a:off x="2743199" y="305615"/>
            <a:ext cx="4114800" cy="325946"/>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Карповское сельское поселение</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11" name="Овал 10"/>
          <p:cNvSpPr/>
          <p:nvPr/>
        </p:nvSpPr>
        <p:spPr>
          <a:xfrm>
            <a:off x="3469718" y="6324600"/>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2" name="Таблица 11"/>
          <p:cNvGraphicFramePr>
            <a:graphicFrameLocks noGrp="1"/>
          </p:cNvGraphicFramePr>
          <p:nvPr>
            <p:extLst>
              <p:ext uri="{D42A27DB-BD31-4B8C-83A1-F6EECF244321}">
                <p14:modId xmlns:p14="http://schemas.microsoft.com/office/powerpoint/2010/main" val="3847940100"/>
              </p:ext>
            </p:extLst>
          </p:nvPr>
        </p:nvGraphicFramePr>
        <p:xfrm>
          <a:off x="4660654" y="707760"/>
          <a:ext cx="4394689" cy="4891251"/>
        </p:xfrm>
        <a:graphic>
          <a:graphicData uri="http://schemas.openxmlformats.org/drawingml/2006/table">
            <a:tbl>
              <a:tblPr/>
              <a:tblGrid>
                <a:gridCol w="1846555">
                  <a:extLst>
                    <a:ext uri="{9D8B030D-6E8A-4147-A177-3AD203B41FA5}">
                      <a16:colId xmlns:a16="http://schemas.microsoft.com/office/drawing/2014/main" val="20000"/>
                    </a:ext>
                  </a:extLst>
                </a:gridCol>
                <a:gridCol w="2548134">
                  <a:extLst>
                    <a:ext uri="{9D8B030D-6E8A-4147-A177-3AD203B41FA5}">
                      <a16:colId xmlns:a16="http://schemas.microsoft.com/office/drawing/2014/main" val="20001"/>
                    </a:ext>
                  </a:extLst>
                </a:gridCol>
              </a:tblGrid>
              <a:tr h="405011">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55:26:220314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20 000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Государственная собственность до разграничения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3446">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Земли сельскохозяйственного назначения. </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размещения сооружений промышленности, производственного снабжения, сбыта и заготовок</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06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Средняя стоимость выкупа 3 рубля за кв. метр </a:t>
                      </a:r>
                    </a:p>
                    <a:p>
                      <a:pPr>
                        <a:spcAft>
                          <a:spcPts val="0"/>
                        </a:spcAft>
                      </a:pPr>
                      <a:r>
                        <a:rPr lang="ru-RU" sz="1050" i="1" dirty="0" smtClean="0">
                          <a:latin typeface="Times New Roman"/>
                          <a:ea typeface="Calibri"/>
                          <a:cs typeface="Times New Roman"/>
                        </a:rPr>
                        <a:t>(Приказ </a:t>
                      </a:r>
                      <a:r>
                        <a:rPr lang="ru-RU" sz="1000" i="1" dirty="0" smtClean="0">
                          <a:latin typeface="Times New Roman"/>
                          <a:ea typeface="Calibri"/>
                          <a:cs typeface="Times New Roman"/>
                        </a:rPr>
                        <a:t>Министерства</a:t>
                      </a:r>
                      <a:r>
                        <a:rPr lang="ru-RU" sz="1050" i="1" dirty="0" smtClean="0">
                          <a:latin typeface="Times New Roman"/>
                          <a:ea typeface="Calibri"/>
                          <a:cs typeface="Times New Roman"/>
                        </a:rPr>
                        <a:t> имущественных отношений  53-п от 20.11.2013)</a:t>
                      </a:r>
                      <a:endParaRPr lang="ru-RU" sz="1050" i="1"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3-64-43</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14" name="Овал 13"/>
          <p:cNvSpPr/>
          <p:nvPr/>
        </p:nvSpPr>
        <p:spPr>
          <a:xfrm>
            <a:off x="7989297" y="6320084"/>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20448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4572000" y="686615"/>
            <a:ext cx="4506057" cy="4647385"/>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17" name="Прямоугольник 16"/>
          <p:cNvSpPr/>
          <p:nvPr/>
        </p:nvSpPr>
        <p:spPr>
          <a:xfrm>
            <a:off x="110270" y="679313"/>
            <a:ext cx="4506057" cy="4654687"/>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10" name="Рисунок 9"/>
          <p:cNvPicPr>
            <a:picLocks noChangeAspect="1"/>
          </p:cNvPicPr>
          <p:nvPr/>
        </p:nvPicPr>
        <p:blipFill rotWithShape="1">
          <a:blip r:embed="rId2"/>
          <a:srcRect l="38221" t="18928" r="23558" b="31073"/>
          <a:stretch/>
        </p:blipFill>
        <p:spPr>
          <a:xfrm>
            <a:off x="2264409" y="5181600"/>
            <a:ext cx="2307591" cy="1676399"/>
          </a:xfrm>
          <a:prstGeom prst="rect">
            <a:avLst/>
          </a:prstGeom>
          <a:ln>
            <a:noFill/>
          </a:ln>
          <a:effectLst>
            <a:softEdge rad="112500"/>
          </a:effectLst>
        </p:spPr>
      </p:pic>
      <p:pic>
        <p:nvPicPr>
          <p:cNvPr id="13" name="Рисунок 12"/>
          <p:cNvPicPr>
            <a:picLocks noChangeAspect="1"/>
          </p:cNvPicPr>
          <p:nvPr/>
        </p:nvPicPr>
        <p:blipFill rotWithShape="1">
          <a:blip r:embed="rId2"/>
          <a:srcRect l="38221" t="18928" r="23558" b="31073"/>
          <a:stretch/>
        </p:blipFill>
        <p:spPr>
          <a:xfrm>
            <a:off x="6716981" y="5181601"/>
            <a:ext cx="2467626" cy="1676400"/>
          </a:xfrm>
          <a:prstGeom prst="rect">
            <a:avLst/>
          </a:prstGeom>
          <a:ln>
            <a:noFill/>
          </a:ln>
          <a:effectLst>
            <a:softEdge rad="112500"/>
          </a:effectLst>
        </p:spPr>
      </p:pic>
      <p:sp>
        <p:nvSpPr>
          <p:cNvPr id="4" name="Прямоугольник 3"/>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
        <p:nvSpPr>
          <p:cNvPr id="6" name="Нашивка 28"/>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13</a:t>
            </a:r>
            <a:endParaRPr lang="ru-RU" sz="1400" dirty="0">
              <a:solidFill>
                <a:schemeClr val="tx1"/>
              </a:solidFill>
              <a:latin typeface="Times New Roman" pitchFamily="18" charset="0"/>
              <a:cs typeface="Times New Roman"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972934808"/>
              </p:ext>
            </p:extLst>
          </p:nvPr>
        </p:nvGraphicFramePr>
        <p:xfrm>
          <a:off x="154597" y="709207"/>
          <a:ext cx="4417403" cy="4540731"/>
        </p:xfrm>
        <a:graphic>
          <a:graphicData uri="http://schemas.openxmlformats.org/drawingml/2006/table">
            <a:tbl>
              <a:tblPr/>
              <a:tblGrid>
                <a:gridCol w="1856099">
                  <a:extLst>
                    <a:ext uri="{9D8B030D-6E8A-4147-A177-3AD203B41FA5}">
                      <a16:colId xmlns:a16="http://schemas.microsoft.com/office/drawing/2014/main" val="20000"/>
                    </a:ext>
                  </a:extLst>
                </a:gridCol>
                <a:gridCol w="2561304">
                  <a:extLst>
                    <a:ext uri="{9D8B030D-6E8A-4147-A177-3AD203B41FA5}">
                      <a16:colId xmlns:a16="http://schemas.microsoft.com/office/drawing/2014/main" val="20001"/>
                    </a:ext>
                  </a:extLst>
                </a:gridCol>
              </a:tblGrid>
              <a:tr h="386824">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55:26:210601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метрах</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65 000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Государственная собственность до разграничения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1272">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Земли населенного пункта. </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индивидуального жилищного строительства</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06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Средняя стоимость выкупа 96,06 рублей за кв. метр </a:t>
                      </a:r>
                    </a:p>
                    <a:p>
                      <a:pPr>
                        <a:spcAft>
                          <a:spcPts val="0"/>
                        </a:spcAft>
                      </a:pPr>
                      <a:r>
                        <a:rPr lang="ru-RU" sz="1000" i="1" dirty="0" smtClean="0">
                          <a:latin typeface="Times New Roman"/>
                          <a:ea typeface="Calibri"/>
                          <a:cs typeface="Times New Roman"/>
                        </a:rPr>
                        <a:t>(Приказ Министерства имущественных отношений  50-п от 20.11.2014 г.)</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2-11-34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8" name="Прямоугольник 7"/>
          <p:cNvSpPr/>
          <p:nvPr/>
        </p:nvSpPr>
        <p:spPr>
          <a:xfrm>
            <a:off x="2743199" y="305614"/>
            <a:ext cx="4114800" cy="318083"/>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Ленинское сельское поселение</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11" name="Овал 10"/>
          <p:cNvSpPr/>
          <p:nvPr/>
        </p:nvSpPr>
        <p:spPr>
          <a:xfrm>
            <a:off x="3200400" y="6096000"/>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2" name="Таблица 11"/>
          <p:cNvGraphicFramePr>
            <a:graphicFrameLocks noGrp="1"/>
          </p:cNvGraphicFramePr>
          <p:nvPr>
            <p:extLst>
              <p:ext uri="{D42A27DB-BD31-4B8C-83A1-F6EECF244321}">
                <p14:modId xmlns:p14="http://schemas.microsoft.com/office/powerpoint/2010/main" val="3124714668"/>
              </p:ext>
            </p:extLst>
          </p:nvPr>
        </p:nvGraphicFramePr>
        <p:xfrm>
          <a:off x="4648201" y="707760"/>
          <a:ext cx="4407143" cy="4542179"/>
        </p:xfrm>
        <a:graphic>
          <a:graphicData uri="http://schemas.openxmlformats.org/drawingml/2006/table">
            <a:tbl>
              <a:tblPr/>
              <a:tblGrid>
                <a:gridCol w="1859009">
                  <a:extLst>
                    <a:ext uri="{9D8B030D-6E8A-4147-A177-3AD203B41FA5}">
                      <a16:colId xmlns:a16="http://schemas.microsoft.com/office/drawing/2014/main" val="20000"/>
                    </a:ext>
                  </a:extLst>
                </a:gridCol>
                <a:gridCol w="2548134">
                  <a:extLst>
                    <a:ext uri="{9D8B030D-6E8A-4147-A177-3AD203B41FA5}">
                      <a16:colId xmlns:a16="http://schemas.microsoft.com/office/drawing/2014/main" val="20001"/>
                    </a:ext>
                  </a:extLst>
                </a:gridCol>
              </a:tblGrid>
              <a:tr h="426520">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55:26:210101:813</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6520">
                <a:tc>
                  <a:txBody>
                    <a:bodyPr/>
                    <a:lstStyle/>
                    <a:p>
                      <a:pPr>
                        <a:spcAft>
                          <a:spcPts val="0"/>
                        </a:spcAft>
                      </a:pPr>
                      <a:r>
                        <a:rPr lang="ru-RU" sz="1100" dirty="0">
                          <a:latin typeface="Times New Roman"/>
                          <a:ea typeface="Calibri"/>
                          <a:cs typeface="Times New Roman"/>
                        </a:rPr>
                        <a:t>Площадь в квадратных метрах</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150 000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6520">
                <a:tc>
                  <a:txBody>
                    <a:bodyPr/>
                    <a:lstStyle/>
                    <a:p>
                      <a:pPr>
                        <a:spcAft>
                          <a:spcPts val="0"/>
                        </a:spcAft>
                      </a:pPr>
                      <a:r>
                        <a:rPr lang="ru-RU" sz="1100" dirty="0">
                          <a:latin typeface="Times New Roman"/>
                          <a:ea typeface="Calibri"/>
                          <a:cs typeface="Times New Roman"/>
                        </a:rPr>
                        <a:t>Собственник</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Собственность Ленинского сельского поселения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7257">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smtClean="0">
                          <a:ln>
                            <a:noFill/>
                          </a:ln>
                          <a:solidFill>
                            <a:prstClr val="black"/>
                          </a:solidFill>
                          <a:effectLst/>
                          <a:uLnTx/>
                          <a:uFillTx/>
                          <a:latin typeface="Times New Roman"/>
                          <a:ea typeface="Calibri"/>
                          <a:cs typeface="Times New Roman"/>
                        </a:rPr>
                        <a:t>Земли населенного пункта.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smtClean="0">
                          <a:ln>
                            <a:noFill/>
                          </a:ln>
                          <a:solidFill>
                            <a:prstClr val="black"/>
                          </a:solidFill>
                          <a:effectLst/>
                          <a:uLnTx/>
                          <a:uFillTx/>
                          <a:latin typeface="Times New Roman"/>
                          <a:ea typeface="Calibri"/>
                          <a:cs typeface="Times New Roman"/>
                        </a:rPr>
                        <a:t>Для ведения животноводства</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7027">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7027">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6520">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7027">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7027">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7027">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734690">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Средняя стоимость выкупа 96,06 рублей за кв. метр </a:t>
                      </a:r>
                    </a:p>
                    <a:p>
                      <a:pPr>
                        <a:spcAft>
                          <a:spcPts val="0"/>
                        </a:spcAft>
                      </a:pPr>
                      <a:r>
                        <a:rPr lang="ru-RU" sz="1000" i="1" dirty="0" smtClean="0">
                          <a:latin typeface="Times New Roman"/>
                          <a:ea typeface="Calibri"/>
                          <a:cs typeface="Times New Roman"/>
                        </a:rPr>
                        <a:t>(Приказ Министерства имущественных отношений  50-п от 20.11.2014 г.)</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9017">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2-11-34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14" name="Овал 13"/>
          <p:cNvSpPr/>
          <p:nvPr/>
        </p:nvSpPr>
        <p:spPr>
          <a:xfrm>
            <a:off x="7696200" y="6052037"/>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p:cNvCxnSpPr/>
          <p:nvPr/>
        </p:nvCxnSpPr>
        <p:spPr>
          <a:xfrm rot="10800000">
            <a:off x="178627" y="6733992"/>
            <a:ext cx="8229600" cy="1587"/>
          </a:xfrm>
          <a:prstGeom prst="line">
            <a:avLst/>
          </a:prstGeom>
          <a:ln/>
        </p:spPr>
        <p:style>
          <a:lnRef idx="3">
            <a:schemeClr val="accent3"/>
          </a:lnRef>
          <a:fillRef idx="0">
            <a:schemeClr val="accent3"/>
          </a:fillRef>
          <a:effectRef idx="2">
            <a:schemeClr val="accent3"/>
          </a:effectRef>
          <a:fontRef idx="minor">
            <a:schemeClr val="tx1"/>
          </a:fontRef>
        </p:style>
      </p:cxnSp>
      <p:pic>
        <p:nvPicPr>
          <p:cNvPr id="19" name="Picture 6"/>
          <p:cNvPicPr>
            <a:picLocks noChangeAspect="1" noChangeArrowheads="1"/>
          </p:cNvPicPr>
          <p:nvPr/>
        </p:nvPicPr>
        <p:blipFill>
          <a:blip r:embed="rId3"/>
          <a:srcRect l="10625" t="18333" r="29376" b="8333"/>
          <a:stretch>
            <a:fillRect/>
          </a:stretch>
        </p:blipFill>
        <p:spPr bwMode="auto">
          <a:xfrm>
            <a:off x="87557" y="5233882"/>
            <a:ext cx="2327597" cy="1600228"/>
          </a:xfrm>
          <a:prstGeom prst="rect">
            <a:avLst/>
          </a:prstGeom>
          <a:ln>
            <a:noFill/>
          </a:ln>
          <a:effectLst>
            <a:softEdge rad="112500"/>
          </a:effectLst>
        </p:spPr>
      </p:pic>
      <p:sp>
        <p:nvSpPr>
          <p:cNvPr id="20" name="Полилиния 19"/>
          <p:cNvSpPr/>
          <p:nvPr/>
        </p:nvSpPr>
        <p:spPr>
          <a:xfrm>
            <a:off x="1133556" y="5547028"/>
            <a:ext cx="707391" cy="657409"/>
          </a:xfrm>
          <a:custGeom>
            <a:avLst/>
            <a:gdLst>
              <a:gd name="connsiteX0" fmla="*/ 0 w 2419350"/>
              <a:gd name="connsiteY0" fmla="*/ 666750 h 2425700"/>
              <a:gd name="connsiteX1" fmla="*/ 806450 w 2419350"/>
              <a:gd name="connsiteY1" fmla="*/ 2425700 h 2425700"/>
              <a:gd name="connsiteX2" fmla="*/ 2419350 w 2419350"/>
              <a:gd name="connsiteY2" fmla="*/ 1943100 h 2425700"/>
              <a:gd name="connsiteX3" fmla="*/ 1333500 w 2419350"/>
              <a:gd name="connsiteY3" fmla="*/ 0 h 2425700"/>
              <a:gd name="connsiteX4" fmla="*/ 0 w 2419350"/>
              <a:gd name="connsiteY4" fmla="*/ 666750 h 242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50" h="2425700">
                <a:moveTo>
                  <a:pt x="0" y="666750"/>
                </a:moveTo>
                <a:lnTo>
                  <a:pt x="806450" y="2425700"/>
                </a:lnTo>
                <a:lnTo>
                  <a:pt x="2419350" y="1943100"/>
                </a:lnTo>
                <a:lnTo>
                  <a:pt x="1333500" y="0"/>
                </a:lnTo>
                <a:lnTo>
                  <a:pt x="0" y="666750"/>
                </a:lnTo>
                <a:close/>
              </a:path>
            </a:pathLst>
          </a:cu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t="12500" b="8333"/>
          <a:stretch/>
        </p:blipFill>
        <p:spPr>
          <a:xfrm>
            <a:off x="4438484" y="5225574"/>
            <a:ext cx="2438400" cy="1632426"/>
          </a:xfrm>
          <a:prstGeom prst="rect">
            <a:avLst/>
          </a:prstGeom>
          <a:ln>
            <a:noFill/>
          </a:ln>
          <a:effectLst>
            <a:softEdge rad="112500"/>
          </a:effectLst>
        </p:spPr>
      </p:pic>
    </p:spTree>
    <p:extLst>
      <p:ext uri="{BB962C8B-B14F-4D97-AF65-F5344CB8AC3E}">
        <p14:creationId xmlns:p14="http://schemas.microsoft.com/office/powerpoint/2010/main" val="2430730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srcRect l="38221" t="18928" r="23558" b="31073"/>
          <a:stretch/>
        </p:blipFill>
        <p:spPr>
          <a:xfrm>
            <a:off x="6825168" y="5351328"/>
            <a:ext cx="2273400" cy="1397427"/>
          </a:xfrm>
          <a:prstGeom prst="rect">
            <a:avLst/>
          </a:prstGeom>
          <a:ln>
            <a:noFill/>
          </a:ln>
          <a:effectLst>
            <a:softEdge rad="112500"/>
          </a:effectLst>
        </p:spPr>
      </p:pic>
      <p:sp>
        <p:nvSpPr>
          <p:cNvPr id="12" name="Прямоугольник 11"/>
          <p:cNvSpPr/>
          <p:nvPr/>
        </p:nvSpPr>
        <p:spPr>
          <a:xfrm>
            <a:off x="131151" y="693692"/>
            <a:ext cx="4445041" cy="4696029"/>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4" name="Прямоугольник 3"/>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cxnSp>
        <p:nvCxnSpPr>
          <p:cNvPr id="5" name="Прямая соединительная линия 4"/>
          <p:cNvCxnSpPr/>
          <p:nvPr/>
        </p:nvCxnSpPr>
        <p:spPr>
          <a:xfrm rot="10800000">
            <a:off x="228600" y="6704013"/>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6" name="Нашивка 28"/>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14</a:t>
            </a:r>
            <a:endParaRPr lang="ru-RU" sz="1400" dirty="0">
              <a:solidFill>
                <a:schemeClr val="tx1"/>
              </a:solidFill>
              <a:latin typeface="Times New Roman" pitchFamily="18" charset="0"/>
              <a:cs typeface="Times New Roman"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75282909"/>
              </p:ext>
            </p:extLst>
          </p:nvPr>
        </p:nvGraphicFramePr>
        <p:xfrm>
          <a:off x="139203" y="665222"/>
          <a:ext cx="4424536" cy="4725091"/>
        </p:xfrm>
        <a:graphic>
          <a:graphicData uri="http://schemas.openxmlformats.org/drawingml/2006/table">
            <a:tbl>
              <a:tblPr/>
              <a:tblGrid>
                <a:gridCol w="1859096">
                  <a:extLst>
                    <a:ext uri="{9D8B030D-6E8A-4147-A177-3AD203B41FA5}">
                      <a16:colId xmlns:a16="http://schemas.microsoft.com/office/drawing/2014/main" val="20000"/>
                    </a:ext>
                  </a:extLst>
                </a:gridCol>
                <a:gridCol w="2565440">
                  <a:extLst>
                    <a:ext uri="{9D8B030D-6E8A-4147-A177-3AD203B41FA5}">
                      <a16:colId xmlns:a16="http://schemas.microsoft.com/office/drawing/2014/main" val="20001"/>
                    </a:ext>
                  </a:extLst>
                </a:gridCol>
              </a:tblGrid>
              <a:tr h="439562">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55:26:230415:420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39562">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149 936</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9562">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Собственность</a:t>
                      </a:r>
                      <a:r>
                        <a:rPr lang="ru-RU" sz="1100" baseline="0" dirty="0" smtClean="0">
                          <a:latin typeface="Times New Roman"/>
                          <a:ea typeface="Calibri"/>
                          <a:cs typeface="Times New Roman"/>
                        </a:rPr>
                        <a:t> </a:t>
                      </a:r>
                      <a:r>
                        <a:rPr lang="ru-RU" sz="1100" baseline="0" dirty="0" err="1" smtClean="0">
                          <a:latin typeface="Times New Roman"/>
                          <a:ea typeface="Calibri"/>
                          <a:cs typeface="Times New Roman"/>
                        </a:rPr>
                        <a:t>Луговского</a:t>
                      </a:r>
                      <a:r>
                        <a:rPr lang="ru-RU" sz="1100" baseline="0" dirty="0" smtClean="0">
                          <a:latin typeface="Times New Roman"/>
                          <a:ea typeface="Calibri"/>
                          <a:cs typeface="Times New Roman"/>
                        </a:rPr>
                        <a:t> сельского поселения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14238">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Земли населенных пунктов. </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индивидуального жилищного строительства</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4886">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4886">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9562">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4886">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4886">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64886">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757155">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Средняя стоимость выкупа 96,06 рублей за кв. метр </a:t>
                      </a:r>
                    </a:p>
                    <a:p>
                      <a:pPr>
                        <a:spcAft>
                          <a:spcPts val="0"/>
                        </a:spcAft>
                      </a:pPr>
                      <a:r>
                        <a:rPr lang="ru-RU" sz="1000" i="1" dirty="0" smtClean="0">
                          <a:latin typeface="Times New Roman"/>
                          <a:ea typeface="Calibri"/>
                          <a:cs typeface="Times New Roman"/>
                        </a:rPr>
                        <a:t>(Приказ Министерства имущественных отношений  50-п от 20.11.2014)</a:t>
                      </a:r>
                      <a:endParaRPr lang="ru-RU" sz="1000" i="1"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7102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3-67-46</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8" name="Прямоугольник 7"/>
          <p:cNvSpPr/>
          <p:nvPr/>
        </p:nvSpPr>
        <p:spPr>
          <a:xfrm>
            <a:off x="228600" y="312691"/>
            <a:ext cx="4114800" cy="308785"/>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err="1" smtClean="0">
                <a:solidFill>
                  <a:schemeClr val="tx1"/>
                </a:solidFill>
                <a:latin typeface="Times New Roman" panose="02020603050405020304" pitchFamily="18" charset="0"/>
                <a:cs typeface="Times New Roman" panose="02020603050405020304" pitchFamily="18" charset="0"/>
              </a:rPr>
              <a:t>Луговское</a:t>
            </a:r>
            <a:r>
              <a:rPr lang="ru-RU" dirty="0" smtClean="0">
                <a:solidFill>
                  <a:schemeClr val="tx1"/>
                </a:solidFill>
                <a:latin typeface="Times New Roman" panose="02020603050405020304" pitchFamily="18" charset="0"/>
                <a:cs typeface="Times New Roman" panose="02020603050405020304" pitchFamily="18" charset="0"/>
              </a:rPr>
              <a:t> сельское поселение</a:t>
            </a:r>
            <a:endParaRPr lang="ru-RU" dirty="0">
              <a:solidFill>
                <a:schemeClr val="tx1"/>
              </a:solidFill>
              <a:latin typeface="Times New Roman" panose="02020603050405020304" pitchFamily="18" charset="0"/>
              <a:cs typeface="Times New Roman" panose="02020603050405020304" pitchFamily="18" charset="0"/>
            </a:endParaRPr>
          </a:p>
        </p:txBody>
      </p:sp>
      <p:pic>
        <p:nvPicPr>
          <p:cNvPr id="9" name="Рисунок 8"/>
          <p:cNvPicPr/>
          <p:nvPr/>
        </p:nvPicPr>
        <p:blipFill rotWithShape="1">
          <a:blip r:embed="rId3"/>
          <a:srcRect l="21173" t="25110" r="16232" b="9004"/>
          <a:stretch/>
        </p:blipFill>
        <p:spPr>
          <a:xfrm>
            <a:off x="62608" y="5317421"/>
            <a:ext cx="2468985" cy="1440711"/>
          </a:xfrm>
          <a:prstGeom prst="rect">
            <a:avLst/>
          </a:prstGeom>
          <a:ln>
            <a:noFill/>
          </a:ln>
          <a:effectLst>
            <a:softEdge rad="112500"/>
          </a:effectLst>
        </p:spPr>
      </p:pic>
      <p:pic>
        <p:nvPicPr>
          <p:cNvPr id="10" name="Рисунок 9"/>
          <p:cNvPicPr>
            <a:picLocks noChangeAspect="1"/>
          </p:cNvPicPr>
          <p:nvPr/>
        </p:nvPicPr>
        <p:blipFill rotWithShape="1">
          <a:blip r:embed="rId2"/>
          <a:srcRect l="38221" t="18928" r="23558" b="31073"/>
          <a:stretch/>
        </p:blipFill>
        <p:spPr>
          <a:xfrm>
            <a:off x="2404400" y="5317421"/>
            <a:ext cx="2250830" cy="1449129"/>
          </a:xfrm>
          <a:prstGeom prst="rect">
            <a:avLst/>
          </a:prstGeom>
          <a:ln>
            <a:noFill/>
          </a:ln>
          <a:effectLst>
            <a:softEdge rad="112500"/>
          </a:effectLst>
        </p:spPr>
      </p:pic>
      <p:sp>
        <p:nvSpPr>
          <p:cNvPr id="11" name="Овал 10"/>
          <p:cNvSpPr/>
          <p:nvPr/>
        </p:nvSpPr>
        <p:spPr>
          <a:xfrm>
            <a:off x="3650310" y="6172200"/>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4862596" y="312692"/>
            <a:ext cx="4114800" cy="299283"/>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Любомировское сельское поселение</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4649663" y="693692"/>
            <a:ext cx="4418137" cy="4696030"/>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graphicFrame>
        <p:nvGraphicFramePr>
          <p:cNvPr id="15" name="Таблица 14"/>
          <p:cNvGraphicFramePr>
            <a:graphicFrameLocks noGrp="1"/>
          </p:cNvGraphicFramePr>
          <p:nvPr>
            <p:extLst>
              <p:ext uri="{D42A27DB-BD31-4B8C-83A1-F6EECF244321}">
                <p14:modId xmlns:p14="http://schemas.microsoft.com/office/powerpoint/2010/main" val="3481231704"/>
              </p:ext>
            </p:extLst>
          </p:nvPr>
        </p:nvGraphicFramePr>
        <p:xfrm>
          <a:off x="4621624" y="664631"/>
          <a:ext cx="4446176" cy="4716866"/>
        </p:xfrm>
        <a:graphic>
          <a:graphicData uri="http://schemas.openxmlformats.org/drawingml/2006/table">
            <a:tbl>
              <a:tblPr/>
              <a:tblGrid>
                <a:gridCol w="1868189">
                  <a:extLst>
                    <a:ext uri="{9D8B030D-6E8A-4147-A177-3AD203B41FA5}">
                      <a16:colId xmlns:a16="http://schemas.microsoft.com/office/drawing/2014/main" val="20000"/>
                    </a:ext>
                  </a:extLst>
                </a:gridCol>
                <a:gridCol w="2577987">
                  <a:extLst>
                    <a:ext uri="{9D8B030D-6E8A-4147-A177-3AD203B41FA5}">
                      <a16:colId xmlns:a16="http://schemas.microsoft.com/office/drawing/2014/main" val="20001"/>
                    </a:ext>
                  </a:extLst>
                </a:gridCol>
              </a:tblGrid>
              <a:tr h="411162">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55:26:270512:753</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1162">
                <a:tc>
                  <a:txBody>
                    <a:bodyPr/>
                    <a:lstStyle/>
                    <a:p>
                      <a:pPr>
                        <a:spcAft>
                          <a:spcPts val="0"/>
                        </a:spcAft>
                      </a:pPr>
                      <a:r>
                        <a:rPr lang="ru-RU" sz="1100" dirty="0">
                          <a:latin typeface="Times New Roman"/>
                          <a:ea typeface="Calibri"/>
                          <a:cs typeface="Times New Roman"/>
                        </a:rPr>
                        <a:t>Площадь в квадратных метрах</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114 735</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1162">
                <a:tc>
                  <a:txBody>
                    <a:bodyPr/>
                    <a:lstStyle/>
                    <a:p>
                      <a:pPr>
                        <a:spcAft>
                          <a:spcPts val="0"/>
                        </a:spcAft>
                      </a:pPr>
                      <a:r>
                        <a:rPr lang="ru-RU" sz="1100" dirty="0">
                          <a:latin typeface="Times New Roman"/>
                          <a:ea typeface="Calibri"/>
                          <a:cs typeface="Times New Roman"/>
                        </a:rPr>
                        <a:t>Собственник</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Собственность</a:t>
                      </a:r>
                      <a:r>
                        <a:rPr lang="ru-RU" sz="1100" baseline="0" dirty="0" smtClean="0">
                          <a:latin typeface="Times New Roman"/>
                          <a:ea typeface="Calibri"/>
                          <a:cs typeface="Times New Roman"/>
                        </a:rPr>
                        <a:t> </a:t>
                      </a:r>
                      <a:r>
                        <a:rPr lang="ru-RU" sz="1100" baseline="0" dirty="0" err="1" smtClean="0">
                          <a:latin typeface="Times New Roman"/>
                          <a:ea typeface="Calibri"/>
                          <a:cs typeface="Times New Roman"/>
                        </a:rPr>
                        <a:t>Любомировского</a:t>
                      </a:r>
                      <a:r>
                        <a:rPr lang="ru-RU" sz="1100" baseline="0" dirty="0" smtClean="0">
                          <a:latin typeface="Times New Roman"/>
                          <a:ea typeface="Calibri"/>
                          <a:cs typeface="Times New Roman"/>
                        </a:rPr>
                        <a:t> сельского поселения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37943">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Земли сельскохозяйственного</a:t>
                      </a:r>
                      <a:r>
                        <a:rPr lang="ru-RU" sz="1100" baseline="0" dirty="0" smtClean="0">
                          <a:latin typeface="Times New Roman"/>
                          <a:ea typeface="Calibri"/>
                          <a:cs typeface="Times New Roman"/>
                        </a:rPr>
                        <a:t> назначения</a:t>
                      </a:r>
                      <a:r>
                        <a:rPr lang="ru-RU" sz="1100" dirty="0" smtClean="0">
                          <a:latin typeface="Times New Roman"/>
                          <a:ea typeface="Calibri"/>
                          <a:cs typeface="Times New Roman"/>
                        </a:rPr>
                        <a:t>. </a:t>
                      </a:r>
                    </a:p>
                    <a:p>
                      <a:pPr>
                        <a:spcAft>
                          <a:spcPts val="0"/>
                        </a:spcAft>
                      </a:pPr>
                      <a:r>
                        <a:rPr lang="ru-RU" sz="1100" dirty="0" smtClean="0">
                          <a:latin typeface="Times New Roman"/>
                          <a:ea typeface="Calibri"/>
                          <a:cs typeface="Times New Roman"/>
                        </a:rPr>
                        <a:t>Для ведения сельскохозяйственного производства</a:t>
                      </a:r>
                      <a:endParaRPr lang="ru-RU" sz="1050" i="1"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7772">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7772">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1162">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7772">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7772">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7772">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Телятник, коровник, склад, гараж</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723089">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0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smtClean="0">
                          <a:ln>
                            <a:noFill/>
                          </a:ln>
                          <a:solidFill>
                            <a:prstClr val="black"/>
                          </a:solidFill>
                          <a:effectLst/>
                          <a:uLnTx/>
                          <a:uFillTx/>
                          <a:latin typeface="Times New Roman"/>
                          <a:ea typeface="Calibri"/>
                          <a:cs typeface="Times New Roman"/>
                        </a:rPr>
                        <a:t>Средняя стоимость выкупа 3 рубля за кв. метр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050" b="0" i="1" u="none" strike="noStrike" kern="0" cap="none" spc="0" normalizeH="0" baseline="0" noProof="0" dirty="0" smtClean="0">
                          <a:ln>
                            <a:noFill/>
                          </a:ln>
                          <a:solidFill>
                            <a:prstClr val="black"/>
                          </a:solidFill>
                          <a:effectLst/>
                          <a:uLnTx/>
                          <a:uFillTx/>
                          <a:latin typeface="Times New Roman"/>
                          <a:ea typeface="Calibri"/>
                          <a:cs typeface="Times New Roman"/>
                        </a:rPr>
                        <a:t>(Приказ </a:t>
                      </a:r>
                      <a:r>
                        <a:rPr kumimoji="0" lang="ru-RU" sz="1000" b="0" i="1" u="none" strike="noStrike" kern="0" cap="none" spc="0" normalizeH="0" baseline="0" noProof="0" dirty="0" smtClean="0">
                          <a:ln>
                            <a:noFill/>
                          </a:ln>
                          <a:solidFill>
                            <a:prstClr val="black"/>
                          </a:solidFill>
                          <a:effectLst/>
                          <a:uLnTx/>
                          <a:uFillTx/>
                          <a:latin typeface="Times New Roman"/>
                          <a:ea typeface="Calibri"/>
                          <a:cs typeface="Times New Roman"/>
                        </a:rPr>
                        <a:t>Министерства</a:t>
                      </a:r>
                      <a:r>
                        <a:rPr kumimoji="0" lang="ru-RU" sz="1050" b="0" i="1" u="none" strike="noStrike" kern="0" cap="none" spc="0" normalizeH="0" baseline="0" noProof="0" dirty="0" smtClean="0">
                          <a:ln>
                            <a:noFill/>
                          </a:ln>
                          <a:solidFill>
                            <a:prstClr val="black"/>
                          </a:solidFill>
                          <a:effectLst/>
                          <a:uLnTx/>
                          <a:uFillTx/>
                          <a:latin typeface="Times New Roman"/>
                          <a:ea typeface="Calibri"/>
                          <a:cs typeface="Times New Roman"/>
                        </a:rPr>
                        <a:t> имущественных отношений  53-п от 20.11.2013)</a:t>
                      </a:r>
                      <a:endParaRPr kumimoji="0" lang="ru-RU" sz="1050" b="0" i="1" u="none" strike="noStrike" kern="0" cap="none" spc="0" normalizeH="0" baseline="0" noProof="0" dirty="0">
                        <a:ln>
                          <a:noFill/>
                        </a:ln>
                        <a:solidFill>
                          <a:prstClr val="black"/>
                        </a:solidFill>
                        <a:effectLst/>
                        <a:uLnTx/>
                        <a:uFillTx/>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9330">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3-46-34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17" name="Овал 16"/>
          <p:cNvSpPr/>
          <p:nvPr/>
        </p:nvSpPr>
        <p:spPr>
          <a:xfrm>
            <a:off x="7794743" y="6400800"/>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6455" y="5363754"/>
            <a:ext cx="2374983" cy="1385001"/>
          </a:xfrm>
          <a:prstGeom prst="rect">
            <a:avLst/>
          </a:prstGeom>
          <a:ln>
            <a:noFill/>
          </a:ln>
          <a:effectLst>
            <a:softEdge rad="112500"/>
          </a:effectLst>
        </p:spPr>
      </p:pic>
    </p:spTree>
    <p:extLst>
      <p:ext uri="{BB962C8B-B14F-4D97-AF65-F5344CB8AC3E}">
        <p14:creationId xmlns:p14="http://schemas.microsoft.com/office/powerpoint/2010/main" val="1573996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4572000" y="686615"/>
            <a:ext cx="4506057" cy="4647385"/>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17" name="Прямоугольник 16"/>
          <p:cNvSpPr/>
          <p:nvPr/>
        </p:nvSpPr>
        <p:spPr>
          <a:xfrm>
            <a:off x="110270" y="679313"/>
            <a:ext cx="4506057" cy="4654687"/>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15" name="Рисунок 14"/>
          <p:cNvPicPr/>
          <p:nvPr/>
        </p:nvPicPr>
        <p:blipFill>
          <a:blip r:embed="rId2" cstate="print"/>
          <a:srcRect/>
          <a:stretch>
            <a:fillRect/>
          </a:stretch>
        </p:blipFill>
        <p:spPr bwMode="auto">
          <a:xfrm>
            <a:off x="85349" y="5242586"/>
            <a:ext cx="2258175" cy="1619791"/>
          </a:xfrm>
          <a:prstGeom prst="rect">
            <a:avLst/>
          </a:prstGeom>
          <a:ln>
            <a:noFill/>
          </a:ln>
          <a:effectLst>
            <a:softEdge rad="112500"/>
          </a:effectLst>
        </p:spPr>
      </p:pic>
      <p:pic>
        <p:nvPicPr>
          <p:cNvPr id="10" name="Рисунок 9"/>
          <p:cNvPicPr>
            <a:picLocks noChangeAspect="1"/>
          </p:cNvPicPr>
          <p:nvPr/>
        </p:nvPicPr>
        <p:blipFill rotWithShape="1">
          <a:blip r:embed="rId3"/>
          <a:srcRect l="38221" t="18928" r="23558" b="31073"/>
          <a:stretch/>
        </p:blipFill>
        <p:spPr>
          <a:xfrm>
            <a:off x="2264409" y="5181600"/>
            <a:ext cx="2307591" cy="1676399"/>
          </a:xfrm>
          <a:prstGeom prst="rect">
            <a:avLst/>
          </a:prstGeom>
          <a:ln>
            <a:noFill/>
          </a:ln>
          <a:effectLst>
            <a:softEdge rad="112500"/>
          </a:effectLst>
        </p:spPr>
      </p:pic>
      <p:pic>
        <p:nvPicPr>
          <p:cNvPr id="16" name="Рисунок 15"/>
          <p:cNvPicPr/>
          <p:nvPr/>
        </p:nvPicPr>
        <p:blipFill rotWithShape="1">
          <a:blip r:embed="rId4" cstate="print"/>
          <a:srcRect r="6698" b="13737"/>
          <a:stretch/>
        </p:blipFill>
        <p:spPr bwMode="auto">
          <a:xfrm>
            <a:off x="4431083" y="5242586"/>
            <a:ext cx="2492802" cy="1608113"/>
          </a:xfrm>
          <a:prstGeom prst="rect">
            <a:avLst/>
          </a:prstGeom>
          <a:ln>
            <a:noFill/>
          </a:ln>
          <a:effectLst>
            <a:softEdge rad="112500"/>
          </a:effectLst>
        </p:spPr>
      </p:pic>
      <p:pic>
        <p:nvPicPr>
          <p:cNvPr id="13" name="Рисунок 12"/>
          <p:cNvPicPr>
            <a:picLocks noChangeAspect="1"/>
          </p:cNvPicPr>
          <p:nvPr/>
        </p:nvPicPr>
        <p:blipFill rotWithShape="1">
          <a:blip r:embed="rId3"/>
          <a:srcRect l="38221" t="18928" r="23558" b="31073"/>
          <a:stretch/>
        </p:blipFill>
        <p:spPr>
          <a:xfrm>
            <a:off x="6716981" y="5181601"/>
            <a:ext cx="2467626" cy="1676400"/>
          </a:xfrm>
          <a:prstGeom prst="rect">
            <a:avLst/>
          </a:prstGeom>
          <a:ln>
            <a:noFill/>
          </a:ln>
          <a:effectLst>
            <a:softEdge rad="112500"/>
          </a:effectLst>
        </p:spPr>
      </p:pic>
      <p:sp>
        <p:nvSpPr>
          <p:cNvPr id="4" name="Прямоугольник 3"/>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
        <p:nvSpPr>
          <p:cNvPr id="6" name="Нашивка 28"/>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15</a:t>
            </a:r>
            <a:endParaRPr lang="ru-RU" sz="1400" dirty="0">
              <a:solidFill>
                <a:schemeClr val="tx1"/>
              </a:solidFill>
              <a:latin typeface="Times New Roman" pitchFamily="18" charset="0"/>
              <a:cs typeface="Times New Roman"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524386254"/>
              </p:ext>
            </p:extLst>
          </p:nvPr>
        </p:nvGraphicFramePr>
        <p:xfrm>
          <a:off x="154597" y="709207"/>
          <a:ext cx="4417403" cy="4540731"/>
        </p:xfrm>
        <a:graphic>
          <a:graphicData uri="http://schemas.openxmlformats.org/drawingml/2006/table">
            <a:tbl>
              <a:tblPr/>
              <a:tblGrid>
                <a:gridCol w="1856099">
                  <a:extLst>
                    <a:ext uri="{9D8B030D-6E8A-4147-A177-3AD203B41FA5}">
                      <a16:colId xmlns:a16="http://schemas.microsoft.com/office/drawing/2014/main" val="20000"/>
                    </a:ext>
                  </a:extLst>
                </a:gridCol>
                <a:gridCol w="2561304">
                  <a:extLst>
                    <a:ext uri="{9D8B030D-6E8A-4147-A177-3AD203B41FA5}">
                      <a16:colId xmlns:a16="http://schemas.microsoft.com/office/drawing/2014/main" val="20001"/>
                    </a:ext>
                  </a:extLst>
                </a:gridCol>
              </a:tblGrid>
              <a:tr h="386824">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55:26:260101:1853</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метрах</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1 794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Собственность </a:t>
                      </a:r>
                      <a:r>
                        <a:rPr lang="ru-RU" sz="1100" dirty="0" err="1" smtClean="0">
                          <a:latin typeface="Times New Roman"/>
                          <a:ea typeface="Calibri"/>
                          <a:cs typeface="Times New Roman"/>
                        </a:rPr>
                        <a:t>Новоуральского</a:t>
                      </a:r>
                      <a:r>
                        <a:rPr lang="ru-RU" sz="1100" dirty="0" smtClean="0">
                          <a:latin typeface="Times New Roman"/>
                          <a:ea typeface="Calibri"/>
                          <a:cs typeface="Times New Roman"/>
                        </a:rPr>
                        <a:t> сельского поселения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1272">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Земли населенного пункта. </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индивидуального жилищного строительства</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06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Средняя стоимость выкупа 96,06 рублей за кв. метр </a:t>
                      </a:r>
                    </a:p>
                    <a:p>
                      <a:pPr>
                        <a:spcAft>
                          <a:spcPts val="0"/>
                        </a:spcAft>
                      </a:pPr>
                      <a:r>
                        <a:rPr lang="ru-RU" sz="1000" i="1" dirty="0" smtClean="0">
                          <a:latin typeface="Times New Roman"/>
                          <a:ea typeface="Calibri"/>
                          <a:cs typeface="Times New Roman"/>
                        </a:rPr>
                        <a:t>(Приказ Министерства имущественных отношений  50-п от 20.11.2014 г.)</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3-72-43</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8" name="Прямоугольник 7"/>
          <p:cNvSpPr/>
          <p:nvPr/>
        </p:nvSpPr>
        <p:spPr>
          <a:xfrm>
            <a:off x="2743199" y="305615"/>
            <a:ext cx="4114800" cy="325946"/>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err="1" smtClean="0">
                <a:solidFill>
                  <a:schemeClr val="tx1"/>
                </a:solidFill>
                <a:latin typeface="Times New Roman" panose="02020603050405020304" pitchFamily="18" charset="0"/>
                <a:cs typeface="Times New Roman" panose="02020603050405020304" pitchFamily="18" charset="0"/>
              </a:rPr>
              <a:t>Новоуральское</a:t>
            </a:r>
            <a:r>
              <a:rPr lang="ru-RU" dirty="0" smtClean="0">
                <a:solidFill>
                  <a:schemeClr val="tx1"/>
                </a:solidFill>
                <a:latin typeface="Times New Roman" panose="02020603050405020304" pitchFamily="18" charset="0"/>
                <a:cs typeface="Times New Roman" panose="02020603050405020304" pitchFamily="18" charset="0"/>
              </a:rPr>
              <a:t> сельское поселение</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11" name="Овал 10"/>
          <p:cNvSpPr/>
          <p:nvPr/>
        </p:nvSpPr>
        <p:spPr>
          <a:xfrm>
            <a:off x="3843867" y="6629400"/>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2" name="Таблица 11"/>
          <p:cNvGraphicFramePr>
            <a:graphicFrameLocks noGrp="1"/>
          </p:cNvGraphicFramePr>
          <p:nvPr>
            <p:extLst>
              <p:ext uri="{D42A27DB-BD31-4B8C-83A1-F6EECF244321}">
                <p14:modId xmlns:p14="http://schemas.microsoft.com/office/powerpoint/2010/main" val="447807480"/>
              </p:ext>
            </p:extLst>
          </p:nvPr>
        </p:nvGraphicFramePr>
        <p:xfrm>
          <a:off x="4648201" y="707760"/>
          <a:ext cx="4407143" cy="4540731"/>
        </p:xfrm>
        <a:graphic>
          <a:graphicData uri="http://schemas.openxmlformats.org/drawingml/2006/table">
            <a:tbl>
              <a:tblPr/>
              <a:tblGrid>
                <a:gridCol w="1859009">
                  <a:extLst>
                    <a:ext uri="{9D8B030D-6E8A-4147-A177-3AD203B41FA5}">
                      <a16:colId xmlns:a16="http://schemas.microsoft.com/office/drawing/2014/main" val="20000"/>
                    </a:ext>
                  </a:extLst>
                </a:gridCol>
                <a:gridCol w="2548134">
                  <a:extLst>
                    <a:ext uri="{9D8B030D-6E8A-4147-A177-3AD203B41FA5}">
                      <a16:colId xmlns:a16="http://schemas.microsoft.com/office/drawing/2014/main" val="20001"/>
                    </a:ext>
                  </a:extLst>
                </a:gridCol>
              </a:tblGrid>
              <a:tr h="405011">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55:26:260101:596</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метрах</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92 200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Государственная собственность до разграничения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1272">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smtClean="0">
                          <a:ln>
                            <a:noFill/>
                          </a:ln>
                          <a:solidFill>
                            <a:prstClr val="black"/>
                          </a:solidFill>
                          <a:effectLst/>
                          <a:uLnTx/>
                          <a:uFillTx/>
                          <a:latin typeface="Times New Roman"/>
                          <a:ea typeface="Calibri"/>
                          <a:cs typeface="Times New Roman"/>
                        </a:rPr>
                        <a:t>Земли населенного пункта.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smtClean="0">
                          <a:ln>
                            <a:noFill/>
                          </a:ln>
                          <a:solidFill>
                            <a:prstClr val="black"/>
                          </a:solidFill>
                          <a:effectLst/>
                          <a:uLnTx/>
                          <a:uFillTx/>
                          <a:latin typeface="Times New Roman"/>
                          <a:ea typeface="Calibri"/>
                          <a:cs typeface="Times New Roman"/>
                        </a:rPr>
                        <a:t>Для индивидуального жилищного строительства</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06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Средняя стоимость выкупа 96,06 рублей за кв. метр </a:t>
                      </a:r>
                    </a:p>
                    <a:p>
                      <a:pPr>
                        <a:spcAft>
                          <a:spcPts val="0"/>
                        </a:spcAft>
                      </a:pPr>
                      <a:r>
                        <a:rPr lang="ru-RU" sz="1000" i="1" dirty="0" smtClean="0">
                          <a:latin typeface="Times New Roman"/>
                          <a:ea typeface="Calibri"/>
                          <a:cs typeface="Times New Roman"/>
                        </a:rPr>
                        <a:t>(Приказ Министерства имущественных отношений  50-п от 20.11.2014 г.)</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3-72-43</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14" name="Овал 13"/>
          <p:cNvSpPr/>
          <p:nvPr/>
        </p:nvSpPr>
        <p:spPr>
          <a:xfrm>
            <a:off x="8408227" y="6591300"/>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p:cNvCxnSpPr/>
          <p:nvPr/>
        </p:nvCxnSpPr>
        <p:spPr>
          <a:xfrm rot="10800000">
            <a:off x="228600" y="6704013"/>
            <a:ext cx="8229600" cy="1587"/>
          </a:xfrm>
          <a:prstGeom prst="line">
            <a:avLst/>
          </a:prstGeom>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86730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4572001" y="686615"/>
            <a:ext cx="4572000" cy="4647385"/>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17" name="Прямоугольник 16"/>
          <p:cNvSpPr/>
          <p:nvPr/>
        </p:nvSpPr>
        <p:spPr>
          <a:xfrm>
            <a:off x="110270" y="679313"/>
            <a:ext cx="4506057" cy="4654687"/>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10" name="Рисунок 9"/>
          <p:cNvPicPr>
            <a:picLocks noChangeAspect="1"/>
          </p:cNvPicPr>
          <p:nvPr/>
        </p:nvPicPr>
        <p:blipFill rotWithShape="1">
          <a:blip r:embed="rId2"/>
          <a:srcRect l="38221" t="18928" r="23558" b="31073"/>
          <a:stretch/>
        </p:blipFill>
        <p:spPr>
          <a:xfrm>
            <a:off x="2264410" y="5181600"/>
            <a:ext cx="2307590" cy="1676399"/>
          </a:xfrm>
          <a:prstGeom prst="rect">
            <a:avLst/>
          </a:prstGeom>
          <a:ln>
            <a:noFill/>
          </a:ln>
          <a:effectLst>
            <a:softEdge rad="112500"/>
          </a:effectLst>
        </p:spPr>
      </p:pic>
      <p:pic>
        <p:nvPicPr>
          <p:cNvPr id="13" name="Рисунок 12"/>
          <p:cNvPicPr>
            <a:picLocks noChangeAspect="1"/>
          </p:cNvPicPr>
          <p:nvPr/>
        </p:nvPicPr>
        <p:blipFill rotWithShape="1">
          <a:blip r:embed="rId2"/>
          <a:srcRect l="38221" t="18928" r="23558" b="31073"/>
          <a:stretch/>
        </p:blipFill>
        <p:spPr>
          <a:xfrm>
            <a:off x="6716981" y="5181601"/>
            <a:ext cx="2467626" cy="1676400"/>
          </a:xfrm>
          <a:prstGeom prst="rect">
            <a:avLst/>
          </a:prstGeom>
          <a:ln>
            <a:noFill/>
          </a:ln>
          <a:effectLst>
            <a:softEdge rad="112500"/>
          </a:effectLst>
        </p:spPr>
      </p:pic>
      <p:sp>
        <p:nvSpPr>
          <p:cNvPr id="4" name="Прямоугольник 3"/>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
        <p:nvSpPr>
          <p:cNvPr id="6" name="Нашивка 28"/>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16</a:t>
            </a:r>
            <a:endParaRPr lang="ru-RU" sz="1400" dirty="0">
              <a:solidFill>
                <a:schemeClr val="tx1"/>
              </a:solidFill>
              <a:latin typeface="Times New Roman" pitchFamily="18" charset="0"/>
              <a:cs typeface="Times New Roman"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731586157"/>
              </p:ext>
            </p:extLst>
          </p:nvPr>
        </p:nvGraphicFramePr>
        <p:xfrm>
          <a:off x="154597" y="709207"/>
          <a:ext cx="4417403" cy="4492507"/>
        </p:xfrm>
        <a:graphic>
          <a:graphicData uri="http://schemas.openxmlformats.org/drawingml/2006/table">
            <a:tbl>
              <a:tblPr/>
              <a:tblGrid>
                <a:gridCol w="1856099">
                  <a:extLst>
                    <a:ext uri="{9D8B030D-6E8A-4147-A177-3AD203B41FA5}">
                      <a16:colId xmlns:a16="http://schemas.microsoft.com/office/drawing/2014/main" val="20000"/>
                    </a:ext>
                  </a:extLst>
                </a:gridCol>
                <a:gridCol w="2561304">
                  <a:extLst>
                    <a:ext uri="{9D8B030D-6E8A-4147-A177-3AD203B41FA5}">
                      <a16:colId xmlns:a16="http://schemas.microsoft.com/office/drawing/2014/main" val="20001"/>
                    </a:ext>
                  </a:extLst>
                </a:gridCol>
              </a:tblGrid>
              <a:tr h="386824">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55:26:250101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метрах</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36 000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Государственная собственность до разграничения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1272">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населенного пункта.</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жилищного строительства</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06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smtClean="0">
                          <a:ln>
                            <a:noFill/>
                          </a:ln>
                          <a:solidFill>
                            <a:prstClr val="black"/>
                          </a:solidFill>
                          <a:effectLst/>
                          <a:uLnTx/>
                          <a:uFillTx/>
                          <a:latin typeface="Times New Roman"/>
                          <a:ea typeface="Calibri"/>
                          <a:cs typeface="Times New Roman"/>
                        </a:rPr>
                        <a:t>Средняя стоимость выкупа 96,06 рублей за кв. метр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000" b="0" i="1" u="none" strike="noStrike" kern="0" cap="none" spc="0" normalizeH="0" baseline="0" noProof="0" dirty="0" smtClean="0">
                          <a:ln>
                            <a:noFill/>
                          </a:ln>
                          <a:solidFill>
                            <a:prstClr val="black"/>
                          </a:solidFill>
                          <a:effectLst/>
                          <a:uLnTx/>
                          <a:uFillTx/>
                          <a:latin typeface="Times New Roman"/>
                          <a:ea typeface="Calibri"/>
                          <a:cs typeface="Times New Roman"/>
                        </a:rPr>
                        <a:t>(Приказ Министерства имущественных отношений  50-п от 20.11.2014 г.)</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3-85-34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8" name="Прямоугольник 7"/>
          <p:cNvSpPr/>
          <p:nvPr/>
        </p:nvSpPr>
        <p:spPr>
          <a:xfrm>
            <a:off x="2743199" y="305615"/>
            <a:ext cx="4114800" cy="316636"/>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Пристанское сельское поселение</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11" name="Овал 10"/>
          <p:cNvSpPr/>
          <p:nvPr/>
        </p:nvSpPr>
        <p:spPr>
          <a:xfrm>
            <a:off x="4114800" y="6422355"/>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2" name="Таблица 11"/>
          <p:cNvGraphicFramePr>
            <a:graphicFrameLocks noGrp="1"/>
          </p:cNvGraphicFramePr>
          <p:nvPr>
            <p:extLst>
              <p:ext uri="{D42A27DB-BD31-4B8C-83A1-F6EECF244321}">
                <p14:modId xmlns:p14="http://schemas.microsoft.com/office/powerpoint/2010/main" val="2786729701"/>
              </p:ext>
            </p:extLst>
          </p:nvPr>
        </p:nvGraphicFramePr>
        <p:xfrm>
          <a:off x="4648201" y="707760"/>
          <a:ext cx="4495799" cy="4540731"/>
        </p:xfrm>
        <a:graphic>
          <a:graphicData uri="http://schemas.openxmlformats.org/drawingml/2006/table">
            <a:tbl>
              <a:tblPr/>
              <a:tblGrid>
                <a:gridCol w="1896406">
                  <a:extLst>
                    <a:ext uri="{9D8B030D-6E8A-4147-A177-3AD203B41FA5}">
                      <a16:colId xmlns:a16="http://schemas.microsoft.com/office/drawing/2014/main" val="20000"/>
                    </a:ext>
                  </a:extLst>
                </a:gridCol>
                <a:gridCol w="2599393">
                  <a:extLst>
                    <a:ext uri="{9D8B030D-6E8A-4147-A177-3AD203B41FA5}">
                      <a16:colId xmlns:a16="http://schemas.microsoft.com/office/drawing/2014/main" val="20001"/>
                    </a:ext>
                  </a:extLst>
                </a:gridCol>
              </a:tblGrid>
              <a:tr h="405011">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55:26:250101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a:t>
                      </a:r>
                      <a:endParaRPr lang="ru-RU" sz="1100" dirty="0" smtClean="0">
                        <a:latin typeface="Times New Roman"/>
                        <a:ea typeface="Calibri"/>
                        <a:cs typeface="Times New Roman"/>
                      </a:endParaRPr>
                    </a:p>
                    <a:p>
                      <a:pPr>
                        <a:spcAft>
                          <a:spcPts val="0"/>
                        </a:spcAft>
                      </a:pPr>
                      <a:r>
                        <a:rPr lang="ru-RU" sz="1100" dirty="0" smtClean="0">
                          <a:latin typeface="Times New Roman"/>
                          <a:ea typeface="Calibri"/>
                          <a:cs typeface="Times New Roman"/>
                        </a:rPr>
                        <a:t>метрах</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117 000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Государственная собственность до разграничения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1272">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населенного пункта.</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размещения сооружений промышленности</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06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a:t>
                      </a:r>
                      <a:r>
                        <a:rPr lang="ru-RU" sz="1100" baseline="0" dirty="0" smtClean="0">
                          <a:latin typeface="Times New Roman"/>
                          <a:ea typeface="Calibri"/>
                          <a:cs typeface="Times New Roman"/>
                        </a:rPr>
                        <a:t> и</a:t>
                      </a:r>
                      <a:r>
                        <a:rPr lang="ru-RU" sz="1100" dirty="0" smtClean="0">
                          <a:latin typeface="Times New Roman"/>
                          <a:ea typeface="Calibri"/>
                          <a:cs typeface="Times New Roman"/>
                        </a:rPr>
                        <a:t>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smtClean="0">
                          <a:ln>
                            <a:noFill/>
                          </a:ln>
                          <a:solidFill>
                            <a:prstClr val="black"/>
                          </a:solidFill>
                          <a:effectLst/>
                          <a:uLnTx/>
                          <a:uFillTx/>
                          <a:latin typeface="Times New Roman"/>
                          <a:ea typeface="Calibri"/>
                          <a:cs typeface="Times New Roman"/>
                        </a:rPr>
                        <a:t>Средняя стоимость выкупа 96,06 рублей за кв. метр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000" b="0" i="1" u="none" strike="noStrike" kern="0" cap="none" spc="0" normalizeH="0" baseline="0" noProof="0" dirty="0" smtClean="0">
                          <a:ln>
                            <a:noFill/>
                          </a:ln>
                          <a:solidFill>
                            <a:prstClr val="black"/>
                          </a:solidFill>
                          <a:effectLst/>
                          <a:uLnTx/>
                          <a:uFillTx/>
                          <a:latin typeface="Times New Roman"/>
                          <a:ea typeface="Calibri"/>
                          <a:cs typeface="Times New Roman"/>
                        </a:rPr>
                        <a:t>(Приказ Министерства имущественных отношений  50-п от 20.11.2014 г.)</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3-85-34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14" name="Овал 13"/>
          <p:cNvSpPr/>
          <p:nvPr/>
        </p:nvSpPr>
        <p:spPr>
          <a:xfrm>
            <a:off x="8648700" y="6426873"/>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p:cNvCxnSpPr/>
          <p:nvPr/>
        </p:nvCxnSpPr>
        <p:spPr>
          <a:xfrm rot="10800000">
            <a:off x="228600" y="6705600"/>
            <a:ext cx="8229600" cy="1587"/>
          </a:xfrm>
          <a:prstGeom prst="line">
            <a:avLst/>
          </a:prstGeom>
          <a:ln/>
        </p:spPr>
        <p:style>
          <a:lnRef idx="3">
            <a:schemeClr val="accent3"/>
          </a:lnRef>
          <a:fillRef idx="0">
            <a:schemeClr val="accent3"/>
          </a:fillRef>
          <a:effectRef idx="2">
            <a:schemeClr val="accent3"/>
          </a:effectRef>
          <a:fontRef idx="minor">
            <a:schemeClr val="tx1"/>
          </a:fontRef>
        </p:style>
      </p:cxn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77" t="12761" r="321" b="7624"/>
          <a:stretch/>
        </p:blipFill>
        <p:spPr bwMode="auto">
          <a:xfrm>
            <a:off x="83893" y="5248491"/>
            <a:ext cx="2278307" cy="1521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Овал 8"/>
          <p:cNvSpPr/>
          <p:nvPr/>
        </p:nvSpPr>
        <p:spPr>
          <a:xfrm>
            <a:off x="990600" y="5943600"/>
            <a:ext cx="152400" cy="1524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77" t="12761" r="321" b="7624"/>
          <a:stretch/>
        </p:blipFill>
        <p:spPr bwMode="auto">
          <a:xfrm>
            <a:off x="4492160" y="5253614"/>
            <a:ext cx="2278307" cy="1521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Овал 21"/>
          <p:cNvSpPr/>
          <p:nvPr/>
        </p:nvSpPr>
        <p:spPr>
          <a:xfrm>
            <a:off x="5255589" y="5791200"/>
            <a:ext cx="152400" cy="1524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77583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01" t="12825" r="1423" b="7619"/>
          <a:stretch/>
        </p:blipFill>
        <p:spPr bwMode="auto">
          <a:xfrm>
            <a:off x="103505" y="5186486"/>
            <a:ext cx="2367842" cy="16311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05" t="14045" r="7519" b="11477"/>
          <a:stretch/>
        </p:blipFill>
        <p:spPr bwMode="auto">
          <a:xfrm>
            <a:off x="4523562" y="5208814"/>
            <a:ext cx="2278117" cy="1572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17"/>
          <p:cNvSpPr/>
          <p:nvPr/>
        </p:nvSpPr>
        <p:spPr>
          <a:xfrm>
            <a:off x="4572001" y="686615"/>
            <a:ext cx="4572000" cy="4647385"/>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17" name="Прямоугольник 16"/>
          <p:cNvSpPr/>
          <p:nvPr/>
        </p:nvSpPr>
        <p:spPr>
          <a:xfrm>
            <a:off x="110270" y="679313"/>
            <a:ext cx="4506057" cy="4654687"/>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10" name="Рисунок 9"/>
          <p:cNvPicPr>
            <a:picLocks noChangeAspect="1"/>
          </p:cNvPicPr>
          <p:nvPr/>
        </p:nvPicPr>
        <p:blipFill rotWithShape="1">
          <a:blip r:embed="rId4"/>
          <a:srcRect l="38221" t="18928" r="23558" b="31073"/>
          <a:stretch/>
        </p:blipFill>
        <p:spPr>
          <a:xfrm>
            <a:off x="2264409" y="5181600"/>
            <a:ext cx="2307591" cy="1676399"/>
          </a:xfrm>
          <a:prstGeom prst="rect">
            <a:avLst/>
          </a:prstGeom>
          <a:ln>
            <a:noFill/>
          </a:ln>
          <a:effectLst>
            <a:softEdge rad="112500"/>
          </a:effectLst>
        </p:spPr>
      </p:pic>
      <p:pic>
        <p:nvPicPr>
          <p:cNvPr id="13" name="Рисунок 12"/>
          <p:cNvPicPr>
            <a:picLocks noChangeAspect="1"/>
          </p:cNvPicPr>
          <p:nvPr/>
        </p:nvPicPr>
        <p:blipFill rotWithShape="1">
          <a:blip r:embed="rId4"/>
          <a:srcRect l="38221" t="18928" r="23558" b="31073"/>
          <a:stretch/>
        </p:blipFill>
        <p:spPr>
          <a:xfrm>
            <a:off x="6716981" y="5181601"/>
            <a:ext cx="2467626" cy="1676400"/>
          </a:xfrm>
          <a:prstGeom prst="rect">
            <a:avLst/>
          </a:prstGeom>
          <a:ln>
            <a:noFill/>
          </a:ln>
          <a:effectLst>
            <a:softEdge rad="112500"/>
          </a:effectLst>
        </p:spPr>
      </p:pic>
      <p:sp>
        <p:nvSpPr>
          <p:cNvPr id="4" name="Прямоугольник 3"/>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
        <p:nvSpPr>
          <p:cNvPr id="6" name="Нашивка 28"/>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17</a:t>
            </a:r>
            <a:endParaRPr lang="ru-RU" sz="1400" dirty="0">
              <a:solidFill>
                <a:schemeClr val="tx1"/>
              </a:solidFill>
              <a:latin typeface="Times New Roman" pitchFamily="18" charset="0"/>
              <a:cs typeface="Times New Roman"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796960343"/>
              </p:ext>
            </p:extLst>
          </p:nvPr>
        </p:nvGraphicFramePr>
        <p:xfrm>
          <a:off x="154597" y="709207"/>
          <a:ext cx="4417403" cy="4492507"/>
        </p:xfrm>
        <a:graphic>
          <a:graphicData uri="http://schemas.openxmlformats.org/drawingml/2006/table">
            <a:tbl>
              <a:tblPr/>
              <a:tblGrid>
                <a:gridCol w="1856099">
                  <a:extLst>
                    <a:ext uri="{9D8B030D-6E8A-4147-A177-3AD203B41FA5}">
                      <a16:colId xmlns:a16="http://schemas.microsoft.com/office/drawing/2014/main" val="20000"/>
                    </a:ext>
                  </a:extLst>
                </a:gridCol>
                <a:gridCol w="2561304">
                  <a:extLst>
                    <a:ext uri="{9D8B030D-6E8A-4147-A177-3AD203B41FA5}">
                      <a16:colId xmlns:a16="http://schemas.microsoft.com/office/drawing/2014/main" val="20001"/>
                    </a:ext>
                  </a:extLst>
                </a:gridCol>
              </a:tblGrid>
              <a:tr h="386824">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55:26:250101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метрах</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116 000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Государственная собственность до разграничения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1272">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населенного пункта.</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жилищного строительства</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06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smtClean="0">
                          <a:ln>
                            <a:noFill/>
                          </a:ln>
                          <a:solidFill>
                            <a:prstClr val="black"/>
                          </a:solidFill>
                          <a:effectLst/>
                          <a:uLnTx/>
                          <a:uFillTx/>
                          <a:latin typeface="Times New Roman"/>
                          <a:ea typeface="Calibri"/>
                          <a:cs typeface="Times New Roman"/>
                        </a:rPr>
                        <a:t>Средняя стоимость выкупа 96,06 рублей за кв. метр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000" b="0" i="1" u="none" strike="noStrike" kern="0" cap="none" spc="0" normalizeH="0" baseline="0" noProof="0" dirty="0" smtClean="0">
                          <a:ln>
                            <a:noFill/>
                          </a:ln>
                          <a:solidFill>
                            <a:prstClr val="black"/>
                          </a:solidFill>
                          <a:effectLst/>
                          <a:uLnTx/>
                          <a:uFillTx/>
                          <a:latin typeface="Times New Roman"/>
                          <a:ea typeface="Calibri"/>
                          <a:cs typeface="Times New Roman"/>
                        </a:rPr>
                        <a:t>(Приказ Министерства имущественных отношений  50-п от 20.11.2014 г.)</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3-85-34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8" name="Прямоугольник 7"/>
          <p:cNvSpPr/>
          <p:nvPr/>
        </p:nvSpPr>
        <p:spPr>
          <a:xfrm>
            <a:off x="2743199" y="305615"/>
            <a:ext cx="4114800" cy="316636"/>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Пристанское сельское поселение</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11" name="Овал 10"/>
          <p:cNvSpPr/>
          <p:nvPr/>
        </p:nvSpPr>
        <p:spPr>
          <a:xfrm>
            <a:off x="4114800" y="6424245"/>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2" name="Таблица 11"/>
          <p:cNvGraphicFramePr>
            <a:graphicFrameLocks noGrp="1"/>
          </p:cNvGraphicFramePr>
          <p:nvPr>
            <p:extLst>
              <p:ext uri="{D42A27DB-BD31-4B8C-83A1-F6EECF244321}">
                <p14:modId xmlns:p14="http://schemas.microsoft.com/office/powerpoint/2010/main" val="1916599470"/>
              </p:ext>
            </p:extLst>
          </p:nvPr>
        </p:nvGraphicFramePr>
        <p:xfrm>
          <a:off x="4648201" y="707760"/>
          <a:ext cx="4495799" cy="4492507"/>
        </p:xfrm>
        <a:graphic>
          <a:graphicData uri="http://schemas.openxmlformats.org/drawingml/2006/table">
            <a:tbl>
              <a:tblPr/>
              <a:tblGrid>
                <a:gridCol w="1896406">
                  <a:extLst>
                    <a:ext uri="{9D8B030D-6E8A-4147-A177-3AD203B41FA5}">
                      <a16:colId xmlns:a16="http://schemas.microsoft.com/office/drawing/2014/main" val="20000"/>
                    </a:ext>
                  </a:extLst>
                </a:gridCol>
                <a:gridCol w="2599393">
                  <a:extLst>
                    <a:ext uri="{9D8B030D-6E8A-4147-A177-3AD203B41FA5}">
                      <a16:colId xmlns:a16="http://schemas.microsoft.com/office/drawing/2014/main" val="20001"/>
                    </a:ext>
                  </a:extLst>
                </a:gridCol>
              </a:tblGrid>
              <a:tr h="405011">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55:26:250101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a:t>
                      </a:r>
                      <a:endParaRPr lang="ru-RU" sz="1100" dirty="0" smtClean="0">
                        <a:latin typeface="Times New Roman"/>
                        <a:ea typeface="Calibri"/>
                        <a:cs typeface="Times New Roman"/>
                      </a:endParaRPr>
                    </a:p>
                    <a:p>
                      <a:pPr>
                        <a:spcAft>
                          <a:spcPts val="0"/>
                        </a:spcAft>
                      </a:pPr>
                      <a:r>
                        <a:rPr lang="ru-RU" sz="1100" dirty="0" smtClean="0">
                          <a:latin typeface="Times New Roman"/>
                          <a:ea typeface="Calibri"/>
                          <a:cs typeface="Times New Roman"/>
                        </a:rPr>
                        <a:t>метрах</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37 900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Государственная собственность до разграничения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1272">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населенного пункта.</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жилищного строительства</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06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a:t>
                      </a:r>
                      <a:r>
                        <a:rPr lang="ru-RU" sz="1100" baseline="0" dirty="0" smtClean="0">
                          <a:latin typeface="Times New Roman"/>
                          <a:ea typeface="Calibri"/>
                          <a:cs typeface="Times New Roman"/>
                        </a:rPr>
                        <a:t> и</a:t>
                      </a:r>
                      <a:r>
                        <a:rPr lang="ru-RU" sz="1100" dirty="0" smtClean="0">
                          <a:latin typeface="Times New Roman"/>
                          <a:ea typeface="Calibri"/>
                          <a:cs typeface="Times New Roman"/>
                        </a:rPr>
                        <a:t>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smtClean="0">
                          <a:ln>
                            <a:noFill/>
                          </a:ln>
                          <a:solidFill>
                            <a:prstClr val="black"/>
                          </a:solidFill>
                          <a:effectLst/>
                          <a:uLnTx/>
                          <a:uFillTx/>
                          <a:latin typeface="Times New Roman"/>
                          <a:ea typeface="Calibri"/>
                          <a:cs typeface="Times New Roman"/>
                        </a:rPr>
                        <a:t>Средняя стоимость выкупа 96,06 рублей за кв. метр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000" b="0" i="1" u="none" strike="noStrike" kern="0" cap="none" spc="0" normalizeH="0" baseline="0" noProof="0" dirty="0" smtClean="0">
                          <a:ln>
                            <a:noFill/>
                          </a:ln>
                          <a:solidFill>
                            <a:prstClr val="black"/>
                          </a:solidFill>
                          <a:effectLst/>
                          <a:uLnTx/>
                          <a:uFillTx/>
                          <a:latin typeface="Times New Roman"/>
                          <a:ea typeface="Calibri"/>
                          <a:cs typeface="Times New Roman"/>
                        </a:rPr>
                        <a:t>(Приказ Министерства имущественных отношений  50-п от 20.11.2014 г.)</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3-85-34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14" name="Овал 13"/>
          <p:cNvSpPr/>
          <p:nvPr/>
        </p:nvSpPr>
        <p:spPr>
          <a:xfrm>
            <a:off x="8648700" y="6424245"/>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p:cNvCxnSpPr/>
          <p:nvPr/>
        </p:nvCxnSpPr>
        <p:spPr>
          <a:xfrm rot="10800000">
            <a:off x="228600" y="6705600"/>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15" name="Овал 14"/>
          <p:cNvSpPr/>
          <p:nvPr/>
        </p:nvSpPr>
        <p:spPr>
          <a:xfrm>
            <a:off x="955357" y="6025661"/>
            <a:ext cx="152400" cy="1524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5492090" y="5887914"/>
            <a:ext cx="152400" cy="1524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09599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a:stretch>
            <a:fillRect/>
          </a:stretch>
        </p:blipFill>
        <p:spPr>
          <a:xfrm>
            <a:off x="-17585" y="5181600"/>
            <a:ext cx="2488931" cy="1661724"/>
          </a:xfrm>
          <a:prstGeom prst="rect">
            <a:avLst/>
          </a:prstGeom>
          <a:ln>
            <a:noFill/>
          </a:ln>
          <a:effectLst>
            <a:softEdge rad="112500"/>
          </a:effectLst>
        </p:spPr>
      </p:pic>
      <p:pic>
        <p:nvPicPr>
          <p:cNvPr id="20" name="Рисунок 19"/>
          <p:cNvPicPr/>
          <p:nvPr/>
        </p:nvPicPr>
        <p:blipFill rotWithShape="1">
          <a:blip r:embed="rId3"/>
          <a:srcRect l="8042" r="9529"/>
          <a:stretch/>
        </p:blipFill>
        <p:spPr>
          <a:xfrm>
            <a:off x="4465662" y="5181600"/>
            <a:ext cx="2475913" cy="1606556"/>
          </a:xfrm>
          <a:prstGeom prst="rect">
            <a:avLst/>
          </a:prstGeom>
          <a:ln>
            <a:noFill/>
          </a:ln>
          <a:effectLst>
            <a:softEdge rad="112500"/>
          </a:effectLst>
        </p:spPr>
      </p:pic>
      <p:sp>
        <p:nvSpPr>
          <p:cNvPr id="18" name="Прямоугольник 17"/>
          <p:cNvSpPr/>
          <p:nvPr/>
        </p:nvSpPr>
        <p:spPr>
          <a:xfrm>
            <a:off x="4572001" y="686615"/>
            <a:ext cx="4572000" cy="4647385"/>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17" name="Прямоугольник 16"/>
          <p:cNvSpPr/>
          <p:nvPr/>
        </p:nvSpPr>
        <p:spPr>
          <a:xfrm>
            <a:off x="110270" y="679313"/>
            <a:ext cx="4506057" cy="4654687"/>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10" name="Рисунок 9"/>
          <p:cNvPicPr>
            <a:picLocks noChangeAspect="1"/>
          </p:cNvPicPr>
          <p:nvPr/>
        </p:nvPicPr>
        <p:blipFill rotWithShape="1">
          <a:blip r:embed="rId4"/>
          <a:srcRect l="38221" t="18928" r="23558" b="31073"/>
          <a:stretch/>
        </p:blipFill>
        <p:spPr>
          <a:xfrm>
            <a:off x="2264409" y="5181600"/>
            <a:ext cx="2307591" cy="1676399"/>
          </a:xfrm>
          <a:prstGeom prst="rect">
            <a:avLst/>
          </a:prstGeom>
          <a:ln>
            <a:noFill/>
          </a:ln>
          <a:effectLst>
            <a:softEdge rad="112500"/>
          </a:effectLst>
        </p:spPr>
      </p:pic>
      <p:pic>
        <p:nvPicPr>
          <p:cNvPr id="13" name="Рисунок 12"/>
          <p:cNvPicPr>
            <a:picLocks noChangeAspect="1"/>
          </p:cNvPicPr>
          <p:nvPr/>
        </p:nvPicPr>
        <p:blipFill rotWithShape="1">
          <a:blip r:embed="rId4"/>
          <a:srcRect l="38221" t="18928" r="23558" b="31073"/>
          <a:stretch/>
        </p:blipFill>
        <p:spPr>
          <a:xfrm>
            <a:off x="6716981" y="5181601"/>
            <a:ext cx="2467626" cy="1676400"/>
          </a:xfrm>
          <a:prstGeom prst="rect">
            <a:avLst/>
          </a:prstGeom>
          <a:ln>
            <a:noFill/>
          </a:ln>
          <a:effectLst>
            <a:softEdge rad="112500"/>
          </a:effectLst>
        </p:spPr>
      </p:pic>
      <p:sp>
        <p:nvSpPr>
          <p:cNvPr id="4" name="Прямоугольник 3"/>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
        <p:nvSpPr>
          <p:cNvPr id="6" name="Нашивка 28"/>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18</a:t>
            </a:r>
            <a:endParaRPr lang="ru-RU" sz="1400" dirty="0">
              <a:solidFill>
                <a:schemeClr val="tx1"/>
              </a:solidFill>
              <a:latin typeface="Times New Roman" pitchFamily="18" charset="0"/>
              <a:cs typeface="Times New Roman"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082660412"/>
              </p:ext>
            </p:extLst>
          </p:nvPr>
        </p:nvGraphicFramePr>
        <p:xfrm>
          <a:off x="154597" y="709207"/>
          <a:ext cx="4417403" cy="4540731"/>
        </p:xfrm>
        <a:graphic>
          <a:graphicData uri="http://schemas.openxmlformats.org/drawingml/2006/table">
            <a:tbl>
              <a:tblPr/>
              <a:tblGrid>
                <a:gridCol w="1856099">
                  <a:extLst>
                    <a:ext uri="{9D8B030D-6E8A-4147-A177-3AD203B41FA5}">
                      <a16:colId xmlns:a16="http://schemas.microsoft.com/office/drawing/2014/main" val="20000"/>
                    </a:ext>
                  </a:extLst>
                </a:gridCol>
                <a:gridCol w="2561304">
                  <a:extLst>
                    <a:ext uri="{9D8B030D-6E8A-4147-A177-3AD203B41FA5}">
                      <a16:colId xmlns:a16="http://schemas.microsoft.com/office/drawing/2014/main" val="20001"/>
                    </a:ext>
                  </a:extLst>
                </a:gridCol>
              </a:tblGrid>
              <a:tr h="386824">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55:26:240317</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метрах</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468 000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Государственная собственность до разграничения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1272">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ведения сельскохозяйственного производства</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06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Средняя стоимость выкупа 3 рубля за кв. метр </a:t>
                      </a:r>
                    </a:p>
                    <a:p>
                      <a:pPr>
                        <a:spcAft>
                          <a:spcPts val="0"/>
                        </a:spcAft>
                      </a:pPr>
                      <a:r>
                        <a:rPr lang="ru-RU" sz="1000" i="1" dirty="0" smtClean="0">
                          <a:latin typeface="Times New Roman"/>
                          <a:ea typeface="Calibri"/>
                          <a:cs typeface="Times New Roman"/>
                        </a:rPr>
                        <a:t>(Приказ Министерства имущественных отношений  53-п от 20.11.2013)</a:t>
                      </a:r>
                      <a:endParaRPr lang="ru-RU" sz="1000" i="1"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3-38-28</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8" name="Прямоугольник 7"/>
          <p:cNvSpPr/>
          <p:nvPr/>
        </p:nvSpPr>
        <p:spPr>
          <a:xfrm>
            <a:off x="2743199" y="305615"/>
            <a:ext cx="4114800" cy="316636"/>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Прииртышское сельское поселение</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11" name="Овал 10"/>
          <p:cNvSpPr/>
          <p:nvPr/>
        </p:nvSpPr>
        <p:spPr>
          <a:xfrm>
            <a:off x="3886200" y="6301948"/>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2" name="Таблица 11"/>
          <p:cNvGraphicFramePr>
            <a:graphicFrameLocks noGrp="1"/>
          </p:cNvGraphicFramePr>
          <p:nvPr>
            <p:extLst>
              <p:ext uri="{D42A27DB-BD31-4B8C-83A1-F6EECF244321}">
                <p14:modId xmlns:p14="http://schemas.microsoft.com/office/powerpoint/2010/main" val="624237300"/>
              </p:ext>
            </p:extLst>
          </p:nvPr>
        </p:nvGraphicFramePr>
        <p:xfrm>
          <a:off x="4648201" y="707760"/>
          <a:ext cx="4495799" cy="4540731"/>
        </p:xfrm>
        <a:graphic>
          <a:graphicData uri="http://schemas.openxmlformats.org/drawingml/2006/table">
            <a:tbl>
              <a:tblPr/>
              <a:tblGrid>
                <a:gridCol w="1896406">
                  <a:extLst>
                    <a:ext uri="{9D8B030D-6E8A-4147-A177-3AD203B41FA5}">
                      <a16:colId xmlns:a16="http://schemas.microsoft.com/office/drawing/2014/main" val="20000"/>
                    </a:ext>
                  </a:extLst>
                </a:gridCol>
                <a:gridCol w="2599393">
                  <a:extLst>
                    <a:ext uri="{9D8B030D-6E8A-4147-A177-3AD203B41FA5}">
                      <a16:colId xmlns:a16="http://schemas.microsoft.com/office/drawing/2014/main" val="20001"/>
                    </a:ext>
                  </a:extLst>
                </a:gridCol>
              </a:tblGrid>
              <a:tr h="405011">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55:26:240317</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a:t>
                      </a:r>
                      <a:endParaRPr lang="ru-RU" sz="1100" dirty="0" smtClean="0">
                        <a:latin typeface="Times New Roman"/>
                        <a:ea typeface="Calibri"/>
                        <a:cs typeface="Times New Roman"/>
                      </a:endParaRPr>
                    </a:p>
                    <a:p>
                      <a:pPr>
                        <a:spcAft>
                          <a:spcPts val="0"/>
                        </a:spcAft>
                      </a:pPr>
                      <a:r>
                        <a:rPr lang="ru-RU" sz="1100" dirty="0" smtClean="0">
                          <a:latin typeface="Times New Roman"/>
                          <a:ea typeface="Calibri"/>
                          <a:cs typeface="Times New Roman"/>
                        </a:rPr>
                        <a:t>метрах</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137 542</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Государственная собственность до разграничения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1272">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сельскохозяйственного назначения</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ведения сельскохозяйственного производства</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06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smtClean="0">
                          <a:ln>
                            <a:noFill/>
                          </a:ln>
                          <a:solidFill>
                            <a:prstClr val="black"/>
                          </a:solidFill>
                          <a:effectLst/>
                          <a:uLnTx/>
                          <a:uFillTx/>
                          <a:latin typeface="Times New Roman"/>
                          <a:ea typeface="Calibri"/>
                          <a:cs typeface="Times New Roman"/>
                        </a:rPr>
                        <a:t>Средняя стоимость выкупа 3 рубля за кв. метр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000" b="0" i="1" u="none" strike="noStrike" kern="0" cap="none" spc="0" normalizeH="0" baseline="0" noProof="0" dirty="0" smtClean="0">
                          <a:ln>
                            <a:noFill/>
                          </a:ln>
                          <a:solidFill>
                            <a:prstClr val="black"/>
                          </a:solidFill>
                          <a:effectLst/>
                          <a:uLnTx/>
                          <a:uFillTx/>
                          <a:latin typeface="Times New Roman"/>
                          <a:ea typeface="Calibri"/>
                          <a:cs typeface="Times New Roman"/>
                        </a:rPr>
                        <a:t>(Приказ Министерства имущественных отношений  53-п от 20.11.2013)</a:t>
                      </a:r>
                      <a:endParaRPr kumimoji="0" lang="ru-RU" sz="1000" b="0" i="1" u="none" strike="noStrike" kern="0" cap="none" spc="0" normalizeH="0" baseline="0" noProof="0" dirty="0">
                        <a:ln>
                          <a:noFill/>
                        </a:ln>
                        <a:solidFill>
                          <a:prstClr val="black"/>
                        </a:solidFill>
                        <a:effectLst/>
                        <a:uLnTx/>
                        <a:uFillTx/>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3-38-28</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14" name="Овал 13"/>
          <p:cNvSpPr/>
          <p:nvPr/>
        </p:nvSpPr>
        <p:spPr>
          <a:xfrm>
            <a:off x="8382000" y="6287294"/>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p:cNvCxnSpPr/>
          <p:nvPr/>
        </p:nvCxnSpPr>
        <p:spPr>
          <a:xfrm rot="10800000">
            <a:off x="228600" y="6705600"/>
            <a:ext cx="8229600" cy="1587"/>
          </a:xfrm>
          <a:prstGeom prst="line">
            <a:avLst/>
          </a:prstGeom>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66227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rotWithShape="1">
          <a:blip r:embed="rId2"/>
          <a:srcRect l="38221" t="18928" r="23558" b="31073"/>
          <a:stretch/>
        </p:blipFill>
        <p:spPr>
          <a:xfrm>
            <a:off x="6896221" y="5274082"/>
            <a:ext cx="2306274" cy="1489850"/>
          </a:xfrm>
          <a:prstGeom prst="rect">
            <a:avLst/>
          </a:prstGeom>
          <a:ln>
            <a:noFill/>
          </a:ln>
          <a:effectLst>
            <a:softEdge rad="112500"/>
          </a:effectLst>
        </p:spPr>
      </p:pic>
      <p:sp>
        <p:nvSpPr>
          <p:cNvPr id="14" name="Прямоугольник 13"/>
          <p:cNvSpPr/>
          <p:nvPr/>
        </p:nvSpPr>
        <p:spPr>
          <a:xfrm>
            <a:off x="4669433" y="748078"/>
            <a:ext cx="4454933" cy="4585922"/>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12" name="Прямоугольник 11"/>
          <p:cNvSpPr/>
          <p:nvPr/>
        </p:nvSpPr>
        <p:spPr>
          <a:xfrm>
            <a:off x="110269" y="748078"/>
            <a:ext cx="4461731" cy="4543872"/>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4" name="Прямоугольник 3"/>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
        <p:nvSpPr>
          <p:cNvPr id="6" name="Нашивка 28"/>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19</a:t>
            </a:r>
            <a:endParaRPr lang="ru-RU" sz="1400" dirty="0">
              <a:solidFill>
                <a:schemeClr val="tx1"/>
              </a:solidFill>
              <a:latin typeface="Times New Roman" pitchFamily="18" charset="0"/>
              <a:cs typeface="Times New Roman"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525839366"/>
              </p:ext>
            </p:extLst>
          </p:nvPr>
        </p:nvGraphicFramePr>
        <p:xfrm>
          <a:off x="4629284" y="785600"/>
          <a:ext cx="4465279" cy="4506350"/>
        </p:xfrm>
        <a:graphic>
          <a:graphicData uri="http://schemas.openxmlformats.org/drawingml/2006/table">
            <a:tbl>
              <a:tblPr/>
              <a:tblGrid>
                <a:gridCol w="1898380">
                  <a:extLst>
                    <a:ext uri="{9D8B030D-6E8A-4147-A177-3AD203B41FA5}">
                      <a16:colId xmlns:a16="http://schemas.microsoft.com/office/drawing/2014/main" val="20000"/>
                    </a:ext>
                  </a:extLst>
                </a:gridCol>
                <a:gridCol w="2566899">
                  <a:extLst>
                    <a:ext uri="{9D8B030D-6E8A-4147-A177-3AD203B41FA5}">
                      <a16:colId xmlns:a16="http://schemas.microsoft.com/office/drawing/2014/main" val="20001"/>
                    </a:ext>
                  </a:extLst>
                </a:gridCol>
              </a:tblGrid>
              <a:tr h="432447">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55:26:300101:689</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0598">
                <a:tc>
                  <a:txBody>
                    <a:bodyPr/>
                    <a:lstStyle/>
                    <a:p>
                      <a:pPr>
                        <a:spcAft>
                          <a:spcPts val="0"/>
                        </a:spcAft>
                      </a:pPr>
                      <a:r>
                        <a:rPr lang="ru-RU" sz="1100" dirty="0">
                          <a:latin typeface="Times New Roman"/>
                          <a:ea typeface="Calibri"/>
                          <a:cs typeface="Times New Roman"/>
                        </a:rPr>
                        <a:t>Площадь в квадратных метрах</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79 055</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2447">
                <a:tc>
                  <a:txBody>
                    <a:bodyPr/>
                    <a:lstStyle/>
                    <a:p>
                      <a:pPr>
                        <a:spcAft>
                          <a:spcPts val="0"/>
                        </a:spcAft>
                      </a:pPr>
                      <a:r>
                        <a:rPr lang="ru-RU" sz="1100" dirty="0">
                          <a:latin typeface="Times New Roman"/>
                          <a:ea typeface="Calibri"/>
                          <a:cs typeface="Times New Roman"/>
                        </a:rPr>
                        <a:t>Собственник</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Собственность</a:t>
                      </a:r>
                      <a:r>
                        <a:rPr lang="ru-RU" sz="1100" baseline="0" dirty="0" smtClean="0">
                          <a:latin typeface="Times New Roman"/>
                          <a:ea typeface="Calibri"/>
                          <a:cs typeface="Times New Roman"/>
                        </a:rPr>
                        <a:t> </a:t>
                      </a:r>
                      <a:r>
                        <a:rPr lang="ru-RU" sz="1100" baseline="0" dirty="0" err="1" smtClean="0">
                          <a:latin typeface="Times New Roman"/>
                          <a:ea typeface="Calibri"/>
                          <a:cs typeface="Times New Roman"/>
                        </a:rPr>
                        <a:t>Харламовского</a:t>
                      </a:r>
                      <a:r>
                        <a:rPr lang="ru-RU" sz="1100" baseline="0" dirty="0" smtClean="0">
                          <a:latin typeface="Times New Roman"/>
                          <a:ea typeface="Calibri"/>
                          <a:cs typeface="Times New Roman"/>
                        </a:rPr>
                        <a:t> сельского поселения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4296">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Земли населенных пунктов.</a:t>
                      </a:r>
                    </a:p>
                    <a:p>
                      <a:pPr>
                        <a:spcAft>
                          <a:spcPts val="0"/>
                        </a:spcAft>
                      </a:pPr>
                      <a:r>
                        <a:rPr lang="ru-RU" sz="1100" dirty="0" smtClean="0">
                          <a:latin typeface="Times New Roman"/>
                          <a:ea typeface="Calibri"/>
                          <a:cs typeface="Times New Roman"/>
                        </a:rPr>
                        <a:t>Для </a:t>
                      </a:r>
                      <a:r>
                        <a:rPr lang="ru-RU" sz="1100" dirty="0" smtClean="0">
                          <a:latin typeface="Times New Roman"/>
                          <a:ea typeface="Calibri"/>
                          <a:cs typeface="Times New Roman"/>
                        </a:rPr>
                        <a:t>ведения огородничества</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0598">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a:t>
                      </a:r>
                      <a:r>
                        <a:rPr lang="ru-RU" sz="1100" baseline="0" dirty="0" smtClean="0">
                          <a:latin typeface="Times New Roman"/>
                          <a:ea typeface="Calibri"/>
                          <a:cs typeface="Times New Roman"/>
                        </a:rPr>
                        <a:t> и</a:t>
                      </a:r>
                      <a:r>
                        <a:rPr lang="ru-RU" sz="1100" dirty="0" smtClean="0">
                          <a:latin typeface="Times New Roman"/>
                          <a:ea typeface="Calibri"/>
                          <a:cs typeface="Times New Roman"/>
                        </a:rPr>
                        <a:t>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0598">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2447">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a:t>
                      </a:r>
                      <a:r>
                        <a:rPr lang="ru-RU" sz="1100" baseline="0" dirty="0" smtClean="0">
                          <a:latin typeface="Times New Roman"/>
                          <a:ea typeface="Calibri"/>
                          <a:cs typeface="Times New Roman"/>
                        </a:rPr>
                        <a:t> и</a:t>
                      </a:r>
                      <a:r>
                        <a:rPr lang="ru-RU" sz="1100" dirty="0" smtClean="0">
                          <a:latin typeface="Times New Roman"/>
                          <a:ea typeface="Calibri"/>
                          <a:cs typeface="Times New Roman"/>
                        </a:rPr>
                        <a:t>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0598">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0598">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60598">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744900">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Средняя стоимость выкупа 96,06 рублей за кв. метр </a:t>
                      </a:r>
                    </a:p>
                    <a:p>
                      <a:pPr>
                        <a:spcAft>
                          <a:spcPts val="0"/>
                        </a:spcAft>
                      </a:pPr>
                      <a:r>
                        <a:rPr lang="ru-RU" sz="1000" i="1" dirty="0" smtClean="0">
                          <a:latin typeface="Times New Roman"/>
                          <a:ea typeface="Calibri"/>
                          <a:cs typeface="Times New Roman"/>
                        </a:rPr>
                        <a:t>(Приказ Министерства имущественных отношений  50-п от 20.11.2014 г.)</a:t>
                      </a:r>
                      <a:endParaRPr lang="ru-RU" sz="1000" i="1"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9622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3-83-34</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8" name="Прямоугольник 7"/>
          <p:cNvSpPr/>
          <p:nvPr/>
        </p:nvSpPr>
        <p:spPr>
          <a:xfrm>
            <a:off x="4842087" y="356257"/>
            <a:ext cx="4114800" cy="321641"/>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Харламовское сельское поселение</a:t>
            </a:r>
            <a:endParaRPr lang="ru-RU" dirty="0">
              <a:solidFill>
                <a:schemeClr val="tx1"/>
              </a:solidFill>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rotWithShape="1">
          <a:blip r:embed="rId2"/>
          <a:srcRect l="38221" t="18928" r="23558" b="31073"/>
          <a:stretch/>
        </p:blipFill>
        <p:spPr>
          <a:xfrm>
            <a:off x="2349192" y="5291950"/>
            <a:ext cx="2349499" cy="1489849"/>
          </a:xfrm>
          <a:prstGeom prst="rect">
            <a:avLst/>
          </a:prstGeom>
          <a:ln>
            <a:noFill/>
          </a:ln>
          <a:effectLst>
            <a:softEdge rad="112500"/>
          </a:effectLst>
        </p:spPr>
      </p:pic>
      <p:pic>
        <p:nvPicPr>
          <p:cNvPr id="2" name="Рисунок 1"/>
          <p:cNvPicPr>
            <a:picLocks noChangeAspect="1"/>
          </p:cNvPicPr>
          <p:nvPr/>
        </p:nvPicPr>
        <p:blipFill rotWithShape="1">
          <a:blip r:embed="rId3"/>
          <a:srcRect l="26475" t="13480" r="13955" b="29367"/>
          <a:stretch/>
        </p:blipFill>
        <p:spPr>
          <a:xfrm>
            <a:off x="4612149" y="5305645"/>
            <a:ext cx="2438400" cy="1489849"/>
          </a:xfrm>
          <a:prstGeom prst="rect">
            <a:avLst/>
          </a:prstGeom>
          <a:ln>
            <a:noFill/>
          </a:ln>
          <a:effectLst>
            <a:softEdge rad="112500"/>
          </a:effectLst>
        </p:spPr>
      </p:pic>
      <p:cxnSp>
        <p:nvCxnSpPr>
          <p:cNvPr id="5" name="Прямая соединительная линия 4"/>
          <p:cNvCxnSpPr/>
          <p:nvPr/>
        </p:nvCxnSpPr>
        <p:spPr>
          <a:xfrm rot="10800000">
            <a:off x="228600" y="6704013"/>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13" name="Прямоугольник 12"/>
          <p:cNvSpPr/>
          <p:nvPr/>
        </p:nvSpPr>
        <p:spPr>
          <a:xfrm>
            <a:off x="257908" y="361299"/>
            <a:ext cx="4114800" cy="319530"/>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Прииртышское сельское поселение</a:t>
            </a:r>
            <a:endParaRPr lang="ru-RU" dirty="0">
              <a:solidFill>
                <a:schemeClr val="tx1"/>
              </a:solidFill>
              <a:latin typeface="Times New Roman" panose="02020603050405020304" pitchFamily="18" charset="0"/>
              <a:cs typeface="Times New Roman" panose="02020603050405020304" pitchFamily="18" charset="0"/>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1011866727"/>
              </p:ext>
            </p:extLst>
          </p:nvPr>
        </p:nvGraphicFramePr>
        <p:xfrm>
          <a:off x="162161" y="769979"/>
          <a:ext cx="4409839" cy="4540731"/>
        </p:xfrm>
        <a:graphic>
          <a:graphicData uri="http://schemas.openxmlformats.org/drawingml/2006/table">
            <a:tbl>
              <a:tblPr/>
              <a:tblGrid>
                <a:gridCol w="1852921">
                  <a:extLst>
                    <a:ext uri="{9D8B030D-6E8A-4147-A177-3AD203B41FA5}">
                      <a16:colId xmlns:a16="http://schemas.microsoft.com/office/drawing/2014/main" val="20000"/>
                    </a:ext>
                  </a:extLst>
                </a:gridCol>
                <a:gridCol w="2556918">
                  <a:extLst>
                    <a:ext uri="{9D8B030D-6E8A-4147-A177-3AD203B41FA5}">
                      <a16:colId xmlns:a16="http://schemas.microsoft.com/office/drawing/2014/main" val="20001"/>
                    </a:ext>
                  </a:extLst>
                </a:gridCol>
              </a:tblGrid>
              <a:tr h="386824">
                <a:tc>
                  <a:txBody>
                    <a:bodyPr/>
                    <a:lstStyle/>
                    <a:p>
                      <a:pPr>
                        <a:spcAft>
                          <a:spcPts val="0"/>
                        </a:spcAft>
                      </a:pPr>
                      <a:r>
                        <a:rPr lang="ru-RU" sz="1100" dirty="0" smtClean="0">
                          <a:latin typeface="Times New Roman"/>
                          <a:ea typeface="Calibri"/>
                          <a:cs typeface="Times New Roman"/>
                        </a:rPr>
                        <a:t>Кадастровый номер земельного участка</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55:26:240101</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6518">
                <a:tc>
                  <a:txBody>
                    <a:bodyPr/>
                    <a:lstStyle/>
                    <a:p>
                      <a:pPr>
                        <a:spcAft>
                          <a:spcPts val="0"/>
                        </a:spcAft>
                      </a:pPr>
                      <a:r>
                        <a:rPr lang="ru-RU" sz="1100" dirty="0">
                          <a:latin typeface="Times New Roman"/>
                          <a:ea typeface="Calibri"/>
                          <a:cs typeface="Times New Roman"/>
                        </a:rPr>
                        <a:t>Площадь в квадратных метрах</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1 500</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11">
                <a:tc>
                  <a:txBody>
                    <a:bodyPr/>
                    <a:lstStyle/>
                    <a:p>
                      <a:pPr>
                        <a:spcAft>
                          <a:spcPts val="0"/>
                        </a:spcAft>
                      </a:pPr>
                      <a:r>
                        <a:rPr lang="ru-RU" sz="1100" dirty="0">
                          <a:latin typeface="Times New Roman"/>
                          <a:ea typeface="Calibri"/>
                          <a:cs typeface="Times New Roman"/>
                        </a:rPr>
                        <a:t>Собственник</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Государственная собственность до разграничения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1272">
                <a:tc>
                  <a:txBody>
                    <a:bodyPr/>
                    <a:lstStyle/>
                    <a:p>
                      <a:pPr>
                        <a:spcAft>
                          <a:spcPts val="0"/>
                        </a:spcAft>
                      </a:pPr>
                      <a:r>
                        <a:rPr lang="ru-RU" sz="1100" dirty="0">
                          <a:latin typeface="Times New Roman"/>
                          <a:ea typeface="Calibri"/>
                          <a:cs typeface="Times New Roman"/>
                        </a:rPr>
                        <a:t>Категория земель. Вид разрешенного использования</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Земли населенного пункта. </a:t>
                      </a:r>
                    </a:p>
                    <a:p>
                      <a:pPr marL="0" marR="0" indent="0" defTabSz="914400" eaLnBrk="1" fontAlgn="auto" latinLnBrk="0" hangingPunct="1">
                        <a:lnSpc>
                          <a:spcPct val="100000"/>
                        </a:lnSpc>
                        <a:spcBef>
                          <a:spcPts val="0"/>
                        </a:spcBef>
                        <a:spcAft>
                          <a:spcPts val="0"/>
                        </a:spcAft>
                        <a:buClrTx/>
                        <a:buSzTx/>
                        <a:buFontTx/>
                        <a:buNone/>
                        <a:tabLst/>
                        <a:defRPr/>
                      </a:pPr>
                      <a:r>
                        <a:rPr lang="ru-RU" sz="1100" dirty="0" smtClean="0">
                          <a:latin typeface="Times New Roman"/>
                          <a:ea typeface="Calibri"/>
                          <a:cs typeface="Times New Roman"/>
                        </a:rPr>
                        <a:t>Для размещения промышленных объектов</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65">
                <a:tc>
                  <a:txBody>
                    <a:bodyPr/>
                    <a:lstStyle/>
                    <a:p>
                      <a:pPr>
                        <a:spcAft>
                          <a:spcPts val="0"/>
                        </a:spcAft>
                      </a:pPr>
                      <a:r>
                        <a:rPr lang="ru-RU" sz="1100" dirty="0" smtClean="0">
                          <a:latin typeface="Times New Roman"/>
                          <a:ea typeface="Calibri"/>
                          <a:cs typeface="Times New Roman"/>
                        </a:rPr>
                        <a:t>Электроснабжение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65">
                <a:tc>
                  <a:txBody>
                    <a:bodyPr/>
                    <a:lstStyle/>
                    <a:p>
                      <a:pPr>
                        <a:spcAft>
                          <a:spcPts val="0"/>
                        </a:spcAft>
                      </a:pPr>
                      <a:r>
                        <a:rPr lang="ru-RU" sz="1100" dirty="0" smtClean="0">
                          <a:latin typeface="Times New Roman"/>
                          <a:ea typeface="Calibri"/>
                          <a:cs typeface="Times New Roman"/>
                        </a:rPr>
                        <a:t>Газоснабжение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5011">
                <a:tc>
                  <a:txBody>
                    <a:bodyPr/>
                    <a:lstStyle/>
                    <a:p>
                      <a:pPr>
                        <a:spcAft>
                          <a:spcPts val="0"/>
                        </a:spcAft>
                      </a:pPr>
                      <a:r>
                        <a:rPr lang="ru-RU" sz="1100" dirty="0">
                          <a:latin typeface="Times New Roman"/>
                          <a:ea typeface="Calibri"/>
                          <a:cs typeface="Times New Roman"/>
                        </a:rPr>
                        <a:t>Водоснабжение. </a:t>
                      </a:r>
                      <a:r>
                        <a:rPr lang="ru-RU" sz="1100" dirty="0" smtClean="0">
                          <a:latin typeface="Times New Roman"/>
                          <a:ea typeface="Calibri"/>
                          <a:cs typeface="Times New Roman"/>
                        </a:rPr>
                        <a:t>Водоотведение</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065">
                <a:tc>
                  <a:txBody>
                    <a:bodyPr/>
                    <a:lstStyle/>
                    <a:p>
                      <a:pPr>
                        <a:spcAft>
                          <a:spcPts val="0"/>
                        </a:spcAft>
                      </a:pPr>
                      <a:r>
                        <a:rPr lang="ru-RU" sz="1100" dirty="0">
                          <a:latin typeface="Times New Roman"/>
                          <a:ea typeface="Calibri"/>
                          <a:cs typeface="Times New Roman"/>
                        </a:rPr>
                        <a:t>Подъездные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37425">
                <a:tc>
                  <a:txBody>
                    <a:bodyPr/>
                    <a:lstStyle/>
                    <a:p>
                      <a:pPr>
                        <a:spcAft>
                          <a:spcPts val="0"/>
                        </a:spcAft>
                      </a:pPr>
                      <a:r>
                        <a:rPr lang="ru-RU" sz="1100" dirty="0">
                          <a:latin typeface="Times New Roman"/>
                          <a:ea typeface="Calibri"/>
                          <a:cs typeface="Times New Roman"/>
                        </a:rPr>
                        <a:t>Железнодорожные </a:t>
                      </a:r>
                      <a:r>
                        <a:rPr lang="ru-RU" sz="1100" dirty="0" smtClean="0">
                          <a:latin typeface="Times New Roman"/>
                          <a:ea typeface="Calibri"/>
                          <a:cs typeface="Times New Roman"/>
                        </a:rPr>
                        <a:t>пути</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065">
                <a:tc>
                  <a:txBody>
                    <a:bodyPr/>
                    <a:lstStyle/>
                    <a:p>
                      <a:pPr>
                        <a:spcAft>
                          <a:spcPts val="0"/>
                        </a:spcAft>
                      </a:pPr>
                      <a:r>
                        <a:rPr lang="ru-RU" sz="1100" dirty="0">
                          <a:latin typeface="Times New Roman"/>
                          <a:ea typeface="Calibri"/>
                          <a:cs typeface="Times New Roman"/>
                        </a:rPr>
                        <a:t>Здания и </a:t>
                      </a:r>
                      <a:r>
                        <a:rPr lang="ru-RU" sz="1100" dirty="0" smtClean="0">
                          <a:latin typeface="Times New Roman"/>
                          <a:ea typeface="Calibri"/>
                          <a:cs typeface="Times New Roman"/>
                        </a:rPr>
                        <a:t>сооружения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Не имеется</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5957">
                <a:tc>
                  <a:txBody>
                    <a:bodyPr/>
                    <a:lstStyle/>
                    <a:p>
                      <a:pPr>
                        <a:spcAft>
                          <a:spcPts val="0"/>
                        </a:spcAft>
                      </a:pPr>
                      <a:r>
                        <a:rPr lang="ru-RU" sz="1100" dirty="0">
                          <a:latin typeface="Times New Roman"/>
                          <a:ea typeface="Calibri"/>
                          <a:cs typeface="Times New Roman"/>
                        </a:rPr>
                        <a:t>Стоимость аренды и (или) выкупа инфраструктурной площадки, </a:t>
                      </a:r>
                      <a:r>
                        <a:rPr lang="ru-RU" sz="1100" dirty="0" smtClean="0">
                          <a:latin typeface="Times New Roman"/>
                          <a:ea typeface="Calibri"/>
                          <a:cs typeface="Times New Roman"/>
                        </a:rPr>
                        <a:t>рублей</a:t>
                      </a:r>
                      <a:endParaRPr lang="ru-RU" sz="1100" dirty="0">
                        <a:latin typeface="Arial"/>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Средняя стоимость выкупа 96,06 рублей за кв. метр </a:t>
                      </a:r>
                    </a:p>
                    <a:p>
                      <a:pPr>
                        <a:spcAft>
                          <a:spcPts val="0"/>
                        </a:spcAft>
                      </a:pPr>
                      <a:r>
                        <a:rPr lang="ru-RU" sz="1000" i="1" dirty="0" smtClean="0">
                          <a:latin typeface="Times New Roman"/>
                          <a:ea typeface="Calibri"/>
                          <a:cs typeface="Times New Roman"/>
                        </a:rPr>
                        <a:t>(Приказ Министерства имущественных отношений  50-п от 20.11.2014 г.)</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075">
                <a:tc>
                  <a:txBody>
                    <a:bodyPr/>
                    <a:lstStyle/>
                    <a:p>
                      <a:pPr>
                        <a:spcAft>
                          <a:spcPts val="0"/>
                        </a:spcAft>
                      </a:pPr>
                      <a:r>
                        <a:rPr lang="ru-RU" sz="1100" dirty="0">
                          <a:latin typeface="Times New Roman"/>
                          <a:ea typeface="Calibri"/>
                          <a:cs typeface="Times New Roman"/>
                        </a:rPr>
                        <a:t>Контактная </a:t>
                      </a:r>
                      <a:r>
                        <a:rPr lang="ru-RU" sz="1100" dirty="0" smtClean="0">
                          <a:latin typeface="Times New Roman"/>
                          <a:ea typeface="Calibri"/>
                          <a:cs typeface="Times New Roman"/>
                        </a:rPr>
                        <a:t>информация</a:t>
                      </a: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100" dirty="0" smtClean="0">
                          <a:latin typeface="Times New Roman"/>
                          <a:ea typeface="Calibri"/>
                          <a:cs typeface="Times New Roman"/>
                        </a:rPr>
                        <a:t>8(38151) 3-38-28</a:t>
                      </a:r>
                      <a:endParaRPr lang="ru-RU" sz="1100" dirty="0">
                        <a:latin typeface="Times New Roman"/>
                        <a:ea typeface="Calibri"/>
                        <a:cs typeface="Times New Roman"/>
                      </a:endParaRPr>
                    </a:p>
                  </a:txBody>
                  <a:tcPr marL="26312" marR="26312" marT="43288" marB="4328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pic>
        <p:nvPicPr>
          <p:cNvPr id="16" name="Рисунок 15"/>
          <p:cNvPicPr/>
          <p:nvPr/>
        </p:nvPicPr>
        <p:blipFill rotWithShape="1">
          <a:blip r:embed="rId4"/>
          <a:srcRect t="24615" r="4009" b="13508"/>
          <a:stretch/>
        </p:blipFill>
        <p:spPr>
          <a:xfrm>
            <a:off x="39697" y="5296096"/>
            <a:ext cx="2392057" cy="1466024"/>
          </a:xfrm>
          <a:prstGeom prst="rect">
            <a:avLst/>
          </a:prstGeom>
          <a:ln>
            <a:noFill/>
          </a:ln>
          <a:effectLst>
            <a:softEdge rad="112500"/>
          </a:effectLst>
        </p:spPr>
      </p:pic>
      <p:sp>
        <p:nvSpPr>
          <p:cNvPr id="18" name="Овал 17"/>
          <p:cNvSpPr/>
          <p:nvPr/>
        </p:nvSpPr>
        <p:spPr>
          <a:xfrm>
            <a:off x="7772400" y="6043721"/>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3968003" y="6297667"/>
            <a:ext cx="152400" cy="152400"/>
          </a:xfrm>
          <a:prstGeom prst="ellipse">
            <a:avLst/>
          </a:prstGeom>
          <a:solidFill>
            <a:srgbClr val="1EE2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9615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1"/>
          <p:cNvSpPr txBox="1"/>
          <p:nvPr/>
        </p:nvSpPr>
        <p:spPr>
          <a:xfrm>
            <a:off x="533400" y="561831"/>
            <a:ext cx="7323737" cy="397545"/>
          </a:xfrm>
          <a:prstGeom prst="rect">
            <a:avLst/>
          </a:prstGeom>
        </p:spPr>
        <p:txBody>
          <a:bodyPr vert="horz" wrap="square" lIns="0" tIns="12700" rIns="0" bIns="0" rtlCol="0">
            <a:spAutoFit/>
          </a:bodyPr>
          <a:lstStyle/>
          <a:p>
            <a:pPr marL="12700">
              <a:lnSpc>
                <a:spcPct val="100000"/>
              </a:lnSpc>
              <a:spcBef>
                <a:spcPts val="100"/>
              </a:spcBef>
            </a:pPr>
            <a:r>
              <a:rPr lang="ru-RU" sz="2500" b="1" spc="65" dirty="0" smtClean="0">
                <a:solidFill>
                  <a:srgbClr val="FFFFFF"/>
                </a:solidFill>
                <a:latin typeface="Arial"/>
                <a:cs typeface="Arial"/>
              </a:rPr>
              <a:t>Послание Главы инвесторам</a:t>
            </a:r>
            <a:endParaRPr sz="2500" dirty="0">
              <a:latin typeface="Arial"/>
              <a:cs typeface="Arial"/>
            </a:endParaRPr>
          </a:p>
        </p:txBody>
      </p:sp>
      <p:sp>
        <p:nvSpPr>
          <p:cNvPr id="7" name="TextBox 6"/>
          <p:cNvSpPr txBox="1"/>
          <p:nvPr/>
        </p:nvSpPr>
        <p:spPr>
          <a:xfrm>
            <a:off x="17929" y="1026970"/>
            <a:ext cx="9062881" cy="5401479"/>
          </a:xfrm>
          <a:custGeom>
            <a:avLst/>
            <a:gdLst>
              <a:gd name="connsiteX0" fmla="*/ 0 w 6312877"/>
              <a:gd name="connsiteY0" fmla="*/ 0 h 7802136"/>
              <a:gd name="connsiteX1" fmla="*/ 6312877 w 6312877"/>
              <a:gd name="connsiteY1" fmla="*/ 0 h 7802136"/>
              <a:gd name="connsiteX2" fmla="*/ 6312877 w 6312877"/>
              <a:gd name="connsiteY2" fmla="*/ 7802136 h 7802136"/>
              <a:gd name="connsiteX3" fmla="*/ 0 w 6312877"/>
              <a:gd name="connsiteY3" fmla="*/ 7802136 h 7802136"/>
              <a:gd name="connsiteX4" fmla="*/ 0 w 6312877"/>
              <a:gd name="connsiteY4" fmla="*/ 0 h 7802136"/>
              <a:gd name="connsiteX0" fmla="*/ 167053 w 6479930"/>
              <a:gd name="connsiteY0" fmla="*/ 0 h 7802136"/>
              <a:gd name="connsiteX1" fmla="*/ 6479930 w 6479930"/>
              <a:gd name="connsiteY1" fmla="*/ 0 h 7802136"/>
              <a:gd name="connsiteX2" fmla="*/ 6479930 w 6479930"/>
              <a:gd name="connsiteY2" fmla="*/ 7802136 h 7802136"/>
              <a:gd name="connsiteX3" fmla="*/ 167053 w 6479930"/>
              <a:gd name="connsiteY3" fmla="*/ 7802136 h 7802136"/>
              <a:gd name="connsiteX4" fmla="*/ 0 w 6479930"/>
              <a:gd name="connsiteY4" fmla="*/ 4879731 h 7802136"/>
              <a:gd name="connsiteX5" fmla="*/ 167053 w 6479930"/>
              <a:gd name="connsiteY5" fmla="*/ 0 h 7802136"/>
              <a:gd name="connsiteX0" fmla="*/ 2743199 w 9056076"/>
              <a:gd name="connsiteY0" fmla="*/ 0 h 7802136"/>
              <a:gd name="connsiteX1" fmla="*/ 9056076 w 9056076"/>
              <a:gd name="connsiteY1" fmla="*/ 0 h 7802136"/>
              <a:gd name="connsiteX2" fmla="*/ 9056076 w 9056076"/>
              <a:gd name="connsiteY2" fmla="*/ 7802136 h 7802136"/>
              <a:gd name="connsiteX3" fmla="*/ 2743199 w 9056076"/>
              <a:gd name="connsiteY3" fmla="*/ 7802136 h 7802136"/>
              <a:gd name="connsiteX4" fmla="*/ 0 w 9056076"/>
              <a:gd name="connsiteY4" fmla="*/ 3305908 h 7802136"/>
              <a:gd name="connsiteX5" fmla="*/ 2743199 w 9056076"/>
              <a:gd name="connsiteY5" fmla="*/ 0 h 7802136"/>
              <a:gd name="connsiteX0" fmla="*/ 2743199 w 9056076"/>
              <a:gd name="connsiteY0" fmla="*/ 0 h 7802136"/>
              <a:gd name="connsiteX1" fmla="*/ 9056076 w 9056076"/>
              <a:gd name="connsiteY1" fmla="*/ 0 h 7802136"/>
              <a:gd name="connsiteX2" fmla="*/ 9056076 w 9056076"/>
              <a:gd name="connsiteY2" fmla="*/ 7802136 h 7802136"/>
              <a:gd name="connsiteX3" fmla="*/ 2743199 w 9056076"/>
              <a:gd name="connsiteY3" fmla="*/ 7802136 h 7802136"/>
              <a:gd name="connsiteX4" fmla="*/ 0 w 9056076"/>
              <a:gd name="connsiteY4" fmla="*/ 3305908 h 7802136"/>
              <a:gd name="connsiteX5" fmla="*/ 2743199 w 9056076"/>
              <a:gd name="connsiteY5" fmla="*/ 0 h 7802136"/>
              <a:gd name="connsiteX0" fmla="*/ 2750004 w 9062881"/>
              <a:gd name="connsiteY0" fmla="*/ 0 h 7802136"/>
              <a:gd name="connsiteX1" fmla="*/ 9062881 w 9062881"/>
              <a:gd name="connsiteY1" fmla="*/ 0 h 7802136"/>
              <a:gd name="connsiteX2" fmla="*/ 9062881 w 9062881"/>
              <a:gd name="connsiteY2" fmla="*/ 7802136 h 7802136"/>
              <a:gd name="connsiteX3" fmla="*/ 2750004 w 9062881"/>
              <a:gd name="connsiteY3" fmla="*/ 7802136 h 7802136"/>
              <a:gd name="connsiteX4" fmla="*/ 6805 w 9062881"/>
              <a:gd name="connsiteY4" fmla="*/ 3305908 h 7802136"/>
              <a:gd name="connsiteX5" fmla="*/ 2811551 w 9062881"/>
              <a:gd name="connsiteY5" fmla="*/ 3024554 h 7802136"/>
              <a:gd name="connsiteX6" fmla="*/ 2750004 w 9062881"/>
              <a:gd name="connsiteY6" fmla="*/ 0 h 7802136"/>
              <a:gd name="connsiteX0" fmla="*/ 2750004 w 9062881"/>
              <a:gd name="connsiteY0" fmla="*/ 0 h 7802136"/>
              <a:gd name="connsiteX1" fmla="*/ 9062881 w 9062881"/>
              <a:gd name="connsiteY1" fmla="*/ 0 h 7802136"/>
              <a:gd name="connsiteX2" fmla="*/ 9062881 w 9062881"/>
              <a:gd name="connsiteY2" fmla="*/ 7802136 h 7802136"/>
              <a:gd name="connsiteX3" fmla="*/ 2750004 w 9062881"/>
              <a:gd name="connsiteY3" fmla="*/ 7802136 h 7802136"/>
              <a:gd name="connsiteX4" fmla="*/ 6805 w 9062881"/>
              <a:gd name="connsiteY4" fmla="*/ 3305908 h 7802136"/>
              <a:gd name="connsiteX5" fmla="*/ 2811551 w 9062881"/>
              <a:gd name="connsiteY5" fmla="*/ 3024554 h 7802136"/>
              <a:gd name="connsiteX6" fmla="*/ 2750004 w 9062881"/>
              <a:gd name="connsiteY6" fmla="*/ 0 h 7802136"/>
              <a:gd name="connsiteX0" fmla="*/ 3004981 w 9062881"/>
              <a:gd name="connsiteY0" fmla="*/ 2162907 h 7802136"/>
              <a:gd name="connsiteX1" fmla="*/ 9062881 w 9062881"/>
              <a:gd name="connsiteY1" fmla="*/ 0 h 7802136"/>
              <a:gd name="connsiteX2" fmla="*/ 9062881 w 9062881"/>
              <a:gd name="connsiteY2" fmla="*/ 7802136 h 7802136"/>
              <a:gd name="connsiteX3" fmla="*/ 2750004 w 9062881"/>
              <a:gd name="connsiteY3" fmla="*/ 7802136 h 7802136"/>
              <a:gd name="connsiteX4" fmla="*/ 6805 w 9062881"/>
              <a:gd name="connsiteY4" fmla="*/ 3305908 h 7802136"/>
              <a:gd name="connsiteX5" fmla="*/ 2811551 w 9062881"/>
              <a:gd name="connsiteY5" fmla="*/ 3024554 h 7802136"/>
              <a:gd name="connsiteX6" fmla="*/ 3004981 w 9062881"/>
              <a:gd name="connsiteY6" fmla="*/ 2162907 h 780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62881" h="7802136">
                <a:moveTo>
                  <a:pt x="3004981" y="2162907"/>
                </a:moveTo>
                <a:lnTo>
                  <a:pt x="9062881" y="0"/>
                </a:lnTo>
                <a:lnTo>
                  <a:pt x="9062881" y="7802136"/>
                </a:lnTo>
                <a:lnTo>
                  <a:pt x="2750004" y="7802136"/>
                </a:lnTo>
                <a:cubicBezTo>
                  <a:pt x="2747074" y="6356147"/>
                  <a:pt x="9735" y="4751897"/>
                  <a:pt x="6805" y="3305908"/>
                </a:cubicBezTo>
                <a:cubicBezTo>
                  <a:pt x="-147060" y="2430514"/>
                  <a:pt x="2354351" y="3575539"/>
                  <a:pt x="2811551" y="3024554"/>
                </a:cubicBezTo>
                <a:cubicBezTo>
                  <a:pt x="2618120" y="1242646"/>
                  <a:pt x="1798970" y="2587868"/>
                  <a:pt x="3004981" y="2162907"/>
                </a:cubicBezTo>
                <a:close/>
              </a:path>
            </a:pathLst>
          </a:custGeom>
          <a:noFill/>
        </p:spPr>
        <p:txBody>
          <a:bodyPr wrap="square" rtlCol="0">
            <a:spAutoFit/>
          </a:bodyPr>
          <a:lstStyle/>
          <a:p>
            <a:pPr algn="ctr"/>
            <a:r>
              <a:rPr lang="ru-RU" sz="1600" i="1" dirty="0">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Уважаемые инвесторы!</a:t>
            </a:r>
          </a:p>
          <a:p>
            <a:endParaRPr lang="ru-RU" sz="500" i="1" dirty="0">
              <a:latin typeface="Times New Roman" panose="02020603050405020304" pitchFamily="18" charset="0"/>
              <a:cs typeface="Times New Roman" panose="02020603050405020304" pitchFamily="18" charset="0"/>
            </a:endParaRPr>
          </a:p>
          <a:p>
            <a:pPr algn="just"/>
            <a:r>
              <a:rPr lang="ru-RU" sz="1600" i="1" dirty="0">
                <a:latin typeface="Times New Roman" panose="02020603050405020304" pitchFamily="18" charset="0"/>
                <a:cs typeface="Times New Roman" panose="02020603050405020304" pitchFamily="18" charset="0"/>
              </a:rPr>
              <a:t>                                                                 </a:t>
            </a:r>
            <a:r>
              <a:rPr lang="ru-RU" sz="1700" i="1" dirty="0" smtClean="0">
                <a:latin typeface="Times New Roman" panose="02020603050405020304" pitchFamily="18" charset="0"/>
                <a:cs typeface="Times New Roman" panose="02020603050405020304" pitchFamily="18" charset="0"/>
              </a:rPr>
              <a:t>Таврический    район    </a:t>
            </a:r>
            <a:r>
              <a:rPr lang="ru-RU" sz="1700" i="1" dirty="0">
                <a:latin typeface="Times New Roman" panose="02020603050405020304" pitchFamily="18" charset="0"/>
                <a:cs typeface="Times New Roman" panose="02020603050405020304" pitchFamily="18" charset="0"/>
              </a:rPr>
              <a:t>– </a:t>
            </a:r>
            <a:r>
              <a:rPr lang="ru-RU" sz="1700" i="1" dirty="0" smtClean="0">
                <a:latin typeface="Times New Roman" panose="02020603050405020304" pitchFamily="18" charset="0"/>
                <a:cs typeface="Times New Roman" panose="02020603050405020304" pitchFamily="18" charset="0"/>
              </a:rPr>
              <a:t>   развивающийся    район    </a:t>
            </a:r>
            <a:r>
              <a:rPr lang="ru-RU" sz="1700" i="1" dirty="0">
                <a:latin typeface="Times New Roman" panose="02020603050405020304" pitchFamily="18" charset="0"/>
                <a:cs typeface="Times New Roman" panose="02020603050405020304" pitchFamily="18" charset="0"/>
              </a:rPr>
              <a:t>Омской                    </a:t>
            </a:r>
          </a:p>
          <a:p>
            <a:pPr algn="just"/>
            <a:r>
              <a:rPr lang="ru-RU" sz="1700" i="1" dirty="0">
                <a:latin typeface="Times New Roman" panose="02020603050405020304" pitchFamily="18" charset="0"/>
                <a:cs typeface="Times New Roman" panose="02020603050405020304" pitchFamily="18" charset="0"/>
              </a:rPr>
              <a:t>                                                     области</a:t>
            </a:r>
            <a:r>
              <a:rPr lang="ru-RU" sz="1700" i="1" dirty="0" smtClean="0">
                <a:latin typeface="Times New Roman" panose="02020603050405020304" pitchFamily="18" charset="0"/>
                <a:cs typeface="Times New Roman" panose="02020603050405020304" pitchFamily="18" charset="0"/>
              </a:rPr>
              <a:t>,   привлекательный   </a:t>
            </a:r>
            <a:r>
              <a:rPr lang="ru-RU" sz="1700" i="1" dirty="0">
                <a:latin typeface="Times New Roman" panose="02020603050405020304" pitchFamily="18" charset="0"/>
                <a:cs typeface="Times New Roman" panose="02020603050405020304" pitchFamily="18" charset="0"/>
              </a:rPr>
              <a:t>для </a:t>
            </a:r>
            <a:r>
              <a:rPr lang="ru-RU" sz="1700" i="1" dirty="0" smtClean="0">
                <a:latin typeface="Times New Roman" panose="02020603050405020304" pitchFamily="18" charset="0"/>
                <a:cs typeface="Times New Roman" panose="02020603050405020304" pitchFamily="18" charset="0"/>
              </a:rPr>
              <a:t> инвесторов   не  только  </a:t>
            </a:r>
            <a:r>
              <a:rPr lang="ru-RU" sz="1700" i="1" dirty="0">
                <a:latin typeface="Times New Roman" panose="02020603050405020304" pitchFamily="18" charset="0"/>
                <a:cs typeface="Times New Roman" panose="02020603050405020304" pitchFamily="18" charset="0"/>
              </a:rPr>
              <a:t>своей </a:t>
            </a:r>
          </a:p>
          <a:p>
            <a:pPr algn="just"/>
            <a:r>
              <a:rPr lang="ru-RU" sz="1700" i="1" dirty="0">
                <a:latin typeface="Times New Roman" panose="02020603050405020304" pitchFamily="18" charset="0"/>
                <a:cs typeface="Times New Roman" panose="02020603050405020304" pitchFamily="18" charset="0"/>
              </a:rPr>
              <a:t>                                                     инфраструктурой, </a:t>
            </a:r>
            <a:r>
              <a:rPr lang="ru-RU" sz="1700" i="1" dirty="0" smtClean="0">
                <a:latin typeface="Times New Roman" panose="02020603050405020304" pitchFamily="18" charset="0"/>
                <a:cs typeface="Times New Roman" panose="02020603050405020304" pitchFamily="18" charset="0"/>
              </a:rPr>
              <a:t>   но    и    самое    главное    </a:t>
            </a:r>
            <a:r>
              <a:rPr lang="ru-RU" sz="1700" i="1" dirty="0">
                <a:latin typeface="Times New Roman" panose="02020603050405020304" pitchFamily="18" charset="0"/>
                <a:cs typeface="Times New Roman" panose="02020603050405020304" pitchFamily="18" charset="0"/>
              </a:rPr>
              <a:t>- </a:t>
            </a:r>
            <a:r>
              <a:rPr lang="ru-RU" sz="1700" i="1" dirty="0" smtClean="0">
                <a:latin typeface="Times New Roman" panose="02020603050405020304" pitchFamily="18" charset="0"/>
                <a:cs typeface="Times New Roman" panose="02020603050405020304" pitchFamily="18" charset="0"/>
              </a:rPr>
              <a:t>   желанием    и </a:t>
            </a:r>
            <a:endParaRPr lang="ru-RU" sz="1700" i="1" dirty="0">
              <a:latin typeface="Times New Roman" panose="02020603050405020304" pitchFamily="18" charset="0"/>
              <a:cs typeface="Times New Roman" panose="02020603050405020304" pitchFamily="18" charset="0"/>
            </a:endParaRPr>
          </a:p>
          <a:p>
            <a:pPr algn="just"/>
            <a:r>
              <a:rPr lang="ru-RU" sz="1700" i="1" dirty="0">
                <a:latin typeface="Times New Roman" panose="02020603050405020304" pitchFamily="18" charset="0"/>
                <a:cs typeface="Times New Roman" panose="02020603050405020304" pitchFamily="18" charset="0"/>
              </a:rPr>
              <a:t>                                                     заинтересованностью </a:t>
            </a:r>
            <a:r>
              <a:rPr lang="ru-RU" sz="1700" i="1" dirty="0" smtClean="0">
                <a:latin typeface="Times New Roman" panose="02020603050405020304" pitchFamily="18" charset="0"/>
                <a:cs typeface="Times New Roman" panose="02020603050405020304" pitchFamily="18" charset="0"/>
              </a:rPr>
              <a:t>   жителей    в    развитии    территории</a:t>
            </a:r>
            <a:r>
              <a:rPr lang="ru-RU" sz="1700" i="1" dirty="0">
                <a:latin typeface="Times New Roman" panose="02020603050405020304" pitchFamily="18" charset="0"/>
                <a:cs typeface="Times New Roman" panose="02020603050405020304" pitchFamily="18" charset="0"/>
              </a:rPr>
              <a:t>, </a:t>
            </a:r>
          </a:p>
          <a:p>
            <a:pPr algn="just"/>
            <a:r>
              <a:rPr lang="ru-RU" sz="1700" i="1" dirty="0">
                <a:latin typeface="Times New Roman" panose="02020603050405020304" pitchFamily="18" charset="0"/>
                <a:cs typeface="Times New Roman" panose="02020603050405020304" pitchFamily="18" charset="0"/>
              </a:rPr>
              <a:t>                                                     а </a:t>
            </a:r>
            <a:r>
              <a:rPr lang="ru-RU" sz="1700" i="1" dirty="0" smtClean="0">
                <a:latin typeface="Times New Roman" panose="02020603050405020304" pitchFamily="18" charset="0"/>
                <a:cs typeface="Times New Roman" panose="02020603050405020304" pitchFamily="18" charset="0"/>
              </a:rPr>
              <a:t>  также   большим   количество  трудовых  ресурсов</a:t>
            </a:r>
            <a:r>
              <a:rPr lang="ru-RU" sz="1700" i="1" dirty="0">
                <a:latin typeface="Times New Roman" panose="02020603050405020304" pitchFamily="18" charset="0"/>
                <a:cs typeface="Times New Roman" panose="02020603050405020304" pitchFamily="18" charset="0"/>
              </a:rPr>
              <a:t>, </a:t>
            </a:r>
            <a:r>
              <a:rPr lang="ru-RU" sz="1700" i="1" dirty="0" smtClean="0">
                <a:latin typeface="Times New Roman" panose="02020603050405020304" pitchFamily="18" charset="0"/>
                <a:cs typeface="Times New Roman" panose="02020603050405020304" pitchFamily="18" charset="0"/>
              </a:rPr>
              <a:t> готовых</a:t>
            </a:r>
          </a:p>
          <a:p>
            <a:pPr algn="just"/>
            <a:r>
              <a:rPr lang="ru-RU" sz="1700" i="1" dirty="0">
                <a:latin typeface="Times New Roman" panose="02020603050405020304" pitchFamily="18" charset="0"/>
                <a:cs typeface="Times New Roman" panose="02020603050405020304" pitchFamily="18" charset="0"/>
              </a:rPr>
              <a:t> </a:t>
            </a:r>
            <a:r>
              <a:rPr lang="ru-RU" sz="1700" i="1" dirty="0" smtClean="0">
                <a:latin typeface="Times New Roman" panose="02020603050405020304" pitchFamily="18" charset="0"/>
                <a:cs typeface="Times New Roman" panose="02020603050405020304" pitchFamily="18" charset="0"/>
              </a:rPr>
              <a:t>                                                    </a:t>
            </a:r>
            <a:r>
              <a:rPr lang="ru-RU" sz="1700" i="1" dirty="0">
                <a:latin typeface="Times New Roman" panose="02020603050405020304" pitchFamily="18" charset="0"/>
                <a:cs typeface="Times New Roman" panose="02020603050405020304" pitchFamily="18" charset="0"/>
              </a:rPr>
              <a:t>работать на предприятиях с достойными </a:t>
            </a:r>
            <a:r>
              <a:rPr lang="ru-RU" sz="1700" i="1" dirty="0" smtClean="0">
                <a:latin typeface="Times New Roman" panose="02020603050405020304" pitchFamily="18" charset="0"/>
                <a:cs typeface="Times New Roman" panose="02020603050405020304" pitchFamily="18" charset="0"/>
              </a:rPr>
              <a:t>условиями </a:t>
            </a:r>
            <a:r>
              <a:rPr lang="ru-RU" sz="1700" i="1" dirty="0">
                <a:latin typeface="Times New Roman" panose="02020603050405020304" pitchFamily="18" charset="0"/>
                <a:cs typeface="Times New Roman" panose="02020603050405020304" pitchFamily="18" charset="0"/>
              </a:rPr>
              <a:t>труда. </a:t>
            </a:r>
          </a:p>
          <a:p>
            <a:pPr algn="just"/>
            <a:r>
              <a:rPr lang="ru-RU" sz="1700" i="1" dirty="0" smtClean="0">
                <a:latin typeface="Times New Roman" panose="02020603050405020304" pitchFamily="18" charset="0"/>
                <a:cs typeface="Times New Roman" panose="02020603050405020304" pitchFamily="18" charset="0"/>
              </a:rPr>
              <a:t>                                                             Географическое   расположение,   развитая   транспортная</a:t>
            </a:r>
            <a:endParaRPr lang="ru-RU" sz="1700" i="1" dirty="0">
              <a:latin typeface="Times New Roman" panose="02020603050405020304" pitchFamily="18" charset="0"/>
              <a:cs typeface="Times New Roman" panose="02020603050405020304" pitchFamily="18" charset="0"/>
            </a:endParaRPr>
          </a:p>
          <a:p>
            <a:pPr algn="just"/>
            <a:r>
              <a:rPr lang="ru-RU" sz="1700" i="1" dirty="0">
                <a:latin typeface="Times New Roman" panose="02020603050405020304" pitchFamily="18" charset="0"/>
                <a:cs typeface="Times New Roman" panose="02020603050405020304" pitchFamily="18" charset="0"/>
              </a:rPr>
              <a:t>                                                     инфраструктура</a:t>
            </a:r>
            <a:r>
              <a:rPr lang="ru-RU" sz="1700" i="1" dirty="0" smtClean="0">
                <a:latin typeface="Times New Roman" panose="02020603050405020304" pitchFamily="18" charset="0"/>
                <a:cs typeface="Times New Roman" panose="02020603050405020304" pitchFamily="18" charset="0"/>
              </a:rPr>
              <a:t>,     богатые     почвенные     </a:t>
            </a:r>
            <a:r>
              <a:rPr lang="ru-RU" sz="1700" i="1" dirty="0">
                <a:latin typeface="Times New Roman" panose="02020603050405020304" pitchFamily="18" charset="0"/>
                <a:cs typeface="Times New Roman" panose="02020603050405020304" pitchFamily="18" charset="0"/>
              </a:rPr>
              <a:t>ресурсы</a:t>
            </a:r>
            <a:r>
              <a:rPr lang="ru-RU" sz="1700" i="1" dirty="0" smtClean="0">
                <a:latin typeface="Times New Roman" panose="02020603050405020304" pitchFamily="18" charset="0"/>
                <a:cs typeface="Times New Roman" panose="02020603050405020304" pitchFamily="18" charset="0"/>
              </a:rPr>
              <a:t>,     наличие </a:t>
            </a:r>
            <a:endParaRPr lang="ru-RU" sz="1700" i="1" dirty="0">
              <a:latin typeface="Times New Roman" panose="02020603050405020304" pitchFamily="18" charset="0"/>
              <a:cs typeface="Times New Roman" panose="02020603050405020304" pitchFamily="18" charset="0"/>
            </a:endParaRPr>
          </a:p>
          <a:p>
            <a:pPr algn="just"/>
            <a:r>
              <a:rPr lang="ru-RU" sz="1700" i="1" dirty="0">
                <a:latin typeface="Times New Roman" panose="02020603050405020304" pitchFamily="18" charset="0"/>
                <a:cs typeface="Times New Roman" panose="02020603050405020304" pitchFamily="18" charset="0"/>
              </a:rPr>
              <a:t>                                                     </a:t>
            </a:r>
            <a:r>
              <a:rPr lang="ru-RU" sz="1700" i="1" dirty="0" smtClean="0">
                <a:latin typeface="Times New Roman" panose="02020603050405020304" pitchFamily="18" charset="0"/>
                <a:cs typeface="Times New Roman" panose="02020603050405020304" pitchFamily="18" charset="0"/>
              </a:rPr>
              <a:t>большого   </a:t>
            </a:r>
            <a:r>
              <a:rPr lang="ru-RU" sz="1700" i="1" dirty="0">
                <a:latin typeface="Times New Roman" panose="02020603050405020304" pitchFamily="18" charset="0"/>
                <a:cs typeface="Times New Roman" panose="02020603050405020304" pitchFamily="18" charset="0"/>
              </a:rPr>
              <a:t>количества </a:t>
            </a:r>
            <a:r>
              <a:rPr lang="ru-RU" sz="1700" i="1" dirty="0" smtClean="0">
                <a:latin typeface="Times New Roman" panose="02020603050405020304" pitchFamily="18" charset="0"/>
                <a:cs typeface="Times New Roman" panose="02020603050405020304" pitchFamily="18" charset="0"/>
              </a:rPr>
              <a:t>  трудовых   и   энергетических   </a:t>
            </a:r>
            <a:r>
              <a:rPr lang="ru-RU" sz="1700" i="1" dirty="0">
                <a:latin typeface="Times New Roman" panose="02020603050405020304" pitchFamily="18" charset="0"/>
                <a:cs typeface="Times New Roman" panose="02020603050405020304" pitchFamily="18" charset="0"/>
              </a:rPr>
              <a:t>ресурсов </a:t>
            </a:r>
          </a:p>
          <a:p>
            <a:pPr algn="just"/>
            <a:r>
              <a:rPr lang="ru-RU" sz="1700" i="1" dirty="0">
                <a:latin typeface="Times New Roman" panose="02020603050405020304" pitchFamily="18" charset="0"/>
                <a:cs typeface="Times New Roman" panose="02020603050405020304" pitchFamily="18" charset="0"/>
              </a:rPr>
              <a:t>                                                     </a:t>
            </a:r>
            <a:r>
              <a:rPr lang="ru-RU" sz="1700" i="1" dirty="0" smtClean="0">
                <a:latin typeface="Times New Roman" panose="02020603050405020304" pitchFamily="18" charset="0"/>
                <a:cs typeface="Times New Roman" panose="02020603050405020304" pitchFamily="18" charset="0"/>
              </a:rPr>
              <a:t>делают      муниципальное    образование     «</a:t>
            </a:r>
            <a:r>
              <a:rPr lang="ru-RU" sz="1700" i="1" dirty="0">
                <a:latin typeface="Times New Roman" panose="02020603050405020304" pitchFamily="18" charset="0"/>
                <a:cs typeface="Times New Roman" panose="02020603050405020304" pitchFamily="18" charset="0"/>
              </a:rPr>
              <a:t>Таврический район»      </a:t>
            </a:r>
          </a:p>
          <a:p>
            <a:pPr algn="just"/>
            <a:r>
              <a:rPr lang="ru-RU" sz="1700" i="1" dirty="0">
                <a:latin typeface="Times New Roman" panose="02020603050405020304" pitchFamily="18" charset="0"/>
                <a:cs typeface="Times New Roman" panose="02020603050405020304" pitchFamily="18" charset="0"/>
              </a:rPr>
              <a:t>                                                     </a:t>
            </a:r>
            <a:r>
              <a:rPr lang="ru-RU" sz="1700" i="1" dirty="0" err="1">
                <a:latin typeface="Times New Roman" panose="02020603050405020304" pitchFamily="18" charset="0"/>
                <a:cs typeface="Times New Roman" panose="02020603050405020304" pitchFamily="18" charset="0"/>
              </a:rPr>
              <a:t>инвестиционно</a:t>
            </a:r>
            <a:r>
              <a:rPr lang="ru-RU" sz="1700" i="1" dirty="0">
                <a:latin typeface="Times New Roman" panose="02020603050405020304" pitchFamily="18" charset="0"/>
                <a:cs typeface="Times New Roman" panose="02020603050405020304" pitchFamily="18" charset="0"/>
              </a:rPr>
              <a:t>  привлекательным.</a:t>
            </a:r>
          </a:p>
          <a:p>
            <a:pPr algn="just"/>
            <a:r>
              <a:rPr lang="ru-RU" sz="1700" i="1" dirty="0">
                <a:latin typeface="Times New Roman" panose="02020603050405020304" pitchFamily="18" charset="0"/>
                <a:cs typeface="Times New Roman" panose="02020603050405020304" pitchFamily="18" charset="0"/>
              </a:rPr>
              <a:t>                                                           </a:t>
            </a:r>
            <a:r>
              <a:rPr lang="ru-RU" sz="1700" i="1" dirty="0" smtClean="0">
                <a:latin typeface="Times New Roman" panose="02020603050405020304" pitchFamily="18" charset="0"/>
                <a:cs typeface="Times New Roman" panose="02020603050405020304" pitchFamily="18" charset="0"/>
              </a:rPr>
              <a:t>  </a:t>
            </a:r>
            <a:r>
              <a:rPr lang="ru-RU" sz="1700" i="1" dirty="0">
                <a:latin typeface="Times New Roman" panose="02020603050405020304" pitchFamily="18" charset="0"/>
                <a:cs typeface="Times New Roman" panose="02020603050405020304" pitchFamily="18" charset="0"/>
              </a:rPr>
              <a:t>Для того, чтобы существенно повысить качество жизни жителей нашего района, обеспечить устойчивый рост доходов населения, Администрация Таврического района будет всемерно содействовать любым инвестиционным предложениям, направленным на размещение на территории района новых современных предприятий, способных обеспечить рост производства продукции, создание рабочих мест, расширение налогооблагаемой базы.</a:t>
            </a:r>
          </a:p>
          <a:p>
            <a:pPr algn="just"/>
            <a:endParaRPr lang="ru-RU" sz="1700" i="1" dirty="0">
              <a:latin typeface="Times New Roman" panose="02020603050405020304" pitchFamily="18" charset="0"/>
              <a:cs typeface="Times New Roman" panose="02020603050405020304" pitchFamily="18" charset="0"/>
            </a:endParaRPr>
          </a:p>
          <a:p>
            <a:pPr algn="just"/>
            <a:r>
              <a:rPr lang="ru-RU" sz="1600" i="1" dirty="0" smtClean="0">
                <a:latin typeface="Times New Roman" panose="02020603050405020304" pitchFamily="18" charset="0"/>
                <a:cs typeface="Times New Roman" panose="02020603050405020304" pitchFamily="18" charset="0"/>
              </a:rPr>
              <a:t>С </a:t>
            </a:r>
            <a:r>
              <a:rPr lang="ru-RU" sz="1600" i="1" dirty="0">
                <a:latin typeface="Times New Roman" panose="02020603050405020304" pitchFamily="18" charset="0"/>
                <a:cs typeface="Times New Roman" panose="02020603050405020304" pitchFamily="18" charset="0"/>
              </a:rPr>
              <a:t>уважением Глава Таврического муниципального района Юрий Иванович Постовой</a:t>
            </a:r>
          </a:p>
        </p:txBody>
      </p:sp>
      <p:pic>
        <p:nvPicPr>
          <p:cNvPr id="8" name="Picture 2" descr="http://agrotime.info/wp-content/uploads/2016/01/%D0%93%D0%BB%D0%B0%D0%B2%D0%B0-%D0%BC%D1%83%D0%BD.%D1%80%D0%B0%D0%B9%D0%BE%D0%BD%D0%B0-%D0%9F%D0%BE%D1%81%D1%82%D0%BE%D0%B2%D0%BE%D0%B9-%D0%AE.%D0%98-927x10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26970"/>
            <a:ext cx="2827131" cy="34060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9" name="Прямая соединительная линия 8"/>
          <p:cNvCxnSpPr/>
          <p:nvPr/>
        </p:nvCxnSpPr>
        <p:spPr>
          <a:xfrm rot="10800000">
            <a:off x="228600" y="6704013"/>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10" name="Нашивка 65"/>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2</a:t>
            </a:r>
            <a:endParaRPr lang="ru-RU" sz="1400" dirty="0">
              <a:solidFill>
                <a:schemeClr val="tx1"/>
              </a:solidFill>
              <a:latin typeface="Times New Roman" pitchFamily="18" charset="0"/>
              <a:cs typeface="Times New Roman" pitchFamily="18" charset="0"/>
            </a:endParaRPr>
          </a:p>
        </p:txBody>
      </p:sp>
      <p:sp>
        <p:nvSpPr>
          <p:cNvPr id="12" name="Прямоугольник 11"/>
          <p:cNvSpPr/>
          <p:nvPr/>
        </p:nvSpPr>
        <p:spPr bwMode="auto">
          <a:xfrm>
            <a:off x="0" y="-10319"/>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C:\Users\ksamodinskiy\Desktop\Концепция.png"/>
          <p:cNvPicPr>
            <a:picLocks noChangeAspect="1" noChangeArrowheads="1"/>
          </p:cNvPicPr>
          <p:nvPr/>
        </p:nvPicPr>
        <p:blipFill>
          <a:blip r:embed="rId2" cstate="print"/>
          <a:srcRect t="3150" b="3379"/>
          <a:stretch>
            <a:fillRect/>
          </a:stretch>
        </p:blipFill>
        <p:spPr bwMode="auto">
          <a:xfrm>
            <a:off x="0" y="404664"/>
            <a:ext cx="9105900" cy="6453336"/>
          </a:xfrm>
          <a:prstGeom prst="rect">
            <a:avLst/>
          </a:prstGeom>
          <a:noFill/>
        </p:spPr>
      </p:pic>
      <p:pic>
        <p:nvPicPr>
          <p:cNvPr id="8" name="Picture 3"/>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575093" y="916846"/>
            <a:ext cx="3384376" cy="3296117"/>
          </a:xfrm>
          <a:prstGeom prst="rect">
            <a:avLst/>
          </a:prstGeom>
          <a:noFill/>
          <a:ln w="9525">
            <a:noFill/>
            <a:miter lim="800000"/>
            <a:headEnd/>
            <a:tailEnd/>
          </a:ln>
          <a:effectLst/>
        </p:spPr>
      </p:pic>
      <p:sp>
        <p:nvSpPr>
          <p:cNvPr id="11" name="TextBox 10"/>
          <p:cNvSpPr txBox="1"/>
          <p:nvPr/>
        </p:nvSpPr>
        <p:spPr>
          <a:xfrm>
            <a:off x="8172400" y="6237312"/>
            <a:ext cx="504056" cy="369332"/>
          </a:xfrm>
          <a:prstGeom prst="rect">
            <a:avLst/>
          </a:prstGeom>
          <a:noFill/>
        </p:spPr>
        <p:txBody>
          <a:bodyPr wrap="square" rtlCol="0">
            <a:spAutoFit/>
          </a:bodyPr>
          <a:lstStyle/>
          <a:p>
            <a:r>
              <a:rPr lang="ru-RU" dirty="0" smtClean="0">
                <a:solidFill>
                  <a:schemeClr val="bg1"/>
                </a:solidFill>
                <a:latin typeface="Georgia" pitchFamily="18" charset="0"/>
                <a:cs typeface="Tahoma" pitchFamily="34" charset="0"/>
              </a:rPr>
              <a:t>1</a:t>
            </a:r>
            <a:r>
              <a:rPr lang="en-US" dirty="0" smtClean="0">
                <a:solidFill>
                  <a:schemeClr val="bg1"/>
                </a:solidFill>
                <a:latin typeface="Georgia" pitchFamily="18" charset="0"/>
                <a:cs typeface="Tahoma" pitchFamily="34" charset="0"/>
              </a:rPr>
              <a:t>6</a:t>
            </a:r>
            <a:endParaRPr lang="ru-RU" dirty="0">
              <a:solidFill>
                <a:schemeClr val="bg1"/>
              </a:solidFill>
              <a:latin typeface="Georgia" pitchFamily="18" charset="0"/>
              <a:cs typeface="Tahoma" pitchFamily="34" charset="0"/>
            </a:endParaRPr>
          </a:p>
        </p:txBody>
      </p:sp>
      <p:pic>
        <p:nvPicPr>
          <p:cNvPr id="1026" name="Picture 2"/>
          <p:cNvPicPr>
            <a:picLocks noChangeAspect="1" noChangeArrowheads="1"/>
          </p:cNvPicPr>
          <p:nvPr/>
        </p:nvPicPr>
        <p:blipFill rotWithShape="1">
          <a:blip r:embed="rId4" cstate="print">
            <a:duotone>
              <a:schemeClr val="accent1">
                <a:shade val="45000"/>
                <a:satMod val="135000"/>
              </a:schemeClr>
              <a:prstClr val="white"/>
            </a:duotone>
          </a:blip>
          <a:srcRect l="37679" t="42467" r="11798" b="5614"/>
          <a:stretch/>
        </p:blipFill>
        <p:spPr bwMode="auto">
          <a:xfrm>
            <a:off x="4311162" y="688532"/>
            <a:ext cx="4495800" cy="2598776"/>
          </a:xfrm>
          <a:prstGeom prst="rect">
            <a:avLst/>
          </a:prstGeom>
          <a:noFill/>
          <a:ln w="9525">
            <a:noFill/>
            <a:miter lim="800000"/>
            <a:headEnd/>
            <a:tailEnd/>
          </a:ln>
        </p:spPr>
      </p:pic>
      <p:sp>
        <p:nvSpPr>
          <p:cNvPr id="16" name="object 2"/>
          <p:cNvSpPr/>
          <p:nvPr/>
        </p:nvSpPr>
        <p:spPr>
          <a:xfrm>
            <a:off x="0" y="287215"/>
            <a:ext cx="7620000" cy="45720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r>
              <a:rPr lang="ru-RU" dirty="0" smtClean="0">
                <a:latin typeface="Arial" pitchFamily="34" charset="0"/>
                <a:cs typeface="Arial" pitchFamily="34" charset="0"/>
              </a:rPr>
              <a:t> </a:t>
            </a:r>
            <a:endParaRPr dirty="0">
              <a:latin typeface="Arial" pitchFamily="34" charset="0"/>
              <a:cs typeface="Arial" pitchFamily="34" charset="0"/>
            </a:endParaRPr>
          </a:p>
        </p:txBody>
      </p:sp>
      <p:sp>
        <p:nvSpPr>
          <p:cNvPr id="17" name="object 4"/>
          <p:cNvSpPr txBox="1">
            <a:spLocks/>
          </p:cNvSpPr>
          <p:nvPr/>
        </p:nvSpPr>
        <p:spPr>
          <a:xfrm>
            <a:off x="698657" y="327814"/>
            <a:ext cx="7467600" cy="795089"/>
          </a:xfrm>
          <a:prstGeom prst="rect">
            <a:avLst/>
          </a:prstGeom>
        </p:spPr>
        <p:txBody>
          <a:bodyPr vert="horz" wrap="square" lIns="0" tIns="12700" rIns="0" bIns="0" rtlCol="0">
            <a:spAutoFit/>
          </a:bodyPr>
          <a:lstStyle/>
          <a:p>
            <a:pPr marL="12700">
              <a:spcBef>
                <a:spcPts val="100"/>
              </a:spcBef>
            </a:pPr>
            <a:r>
              <a:rPr lang="ru-RU" sz="2500" b="1" kern="0" spc="-70" dirty="0" smtClean="0">
                <a:solidFill>
                  <a:srgbClr val="FFFFFF"/>
                </a:solidFill>
                <a:latin typeface="Arial" pitchFamily="34" charset="0"/>
                <a:ea typeface="+mj-ea"/>
                <a:cs typeface="Arial" pitchFamily="34" charset="0"/>
              </a:rPr>
              <a:t>Инвестиционный портал</a:t>
            </a:r>
          </a:p>
          <a:p>
            <a:pPr marL="12700">
              <a:spcBef>
                <a:spcPts val="100"/>
              </a:spcBef>
            </a:pPr>
            <a:endParaRPr kumimoji="0" lang="ru-RU" sz="2500" b="1" i="0" u="none" strike="noStrike" kern="0" cap="none" spc="0" normalizeH="0" baseline="0" noProof="0" dirty="0">
              <a:ln>
                <a:noFill/>
              </a:ln>
              <a:solidFill>
                <a:srgbClr val="EF4123"/>
              </a:solidFill>
              <a:effectLst/>
              <a:uLnTx/>
              <a:uFillTx/>
              <a:latin typeface="Arial" pitchFamily="34" charset="0"/>
              <a:ea typeface="+mj-ea"/>
              <a:cs typeface="Arial" pitchFamily="34" charset="0"/>
            </a:endParaRPr>
          </a:p>
        </p:txBody>
      </p:sp>
      <p:sp>
        <p:nvSpPr>
          <p:cNvPr id="10" name="Прямоугольник 9"/>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cxnSp>
        <p:nvCxnSpPr>
          <p:cNvPr id="14" name="Прямая соединительная линия 13"/>
          <p:cNvCxnSpPr/>
          <p:nvPr/>
        </p:nvCxnSpPr>
        <p:spPr>
          <a:xfrm rot="10800000">
            <a:off x="228600" y="6780212"/>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15" name="Нашивка 3"/>
          <p:cNvSpPr/>
          <p:nvPr/>
        </p:nvSpPr>
        <p:spPr>
          <a:xfrm>
            <a:off x="8308731" y="6545373"/>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20</a:t>
            </a:r>
            <a:endParaRPr lang="ru-RU" sz="1400" dirty="0">
              <a:solidFill>
                <a:schemeClr val="tx1"/>
              </a:solidFill>
              <a:latin typeface="Times New Roman" pitchFamily="18" charset="0"/>
              <a:cs typeface="Times New Roman" pitchFamily="18" charset="0"/>
            </a:endParaRPr>
          </a:p>
        </p:txBody>
      </p:sp>
      <p:pic>
        <p:nvPicPr>
          <p:cNvPr id="18" name="Рисунок 17"/>
          <p:cNvPicPr>
            <a:picLocks noChangeAspect="1"/>
          </p:cNvPicPr>
          <p:nvPr/>
        </p:nvPicPr>
        <p:blipFill rotWithShape="1">
          <a:blip r:embed="rId5" cstate="print"/>
          <a:srcRect r="15277" b="40797"/>
          <a:stretch/>
        </p:blipFill>
        <p:spPr>
          <a:xfrm>
            <a:off x="3048000" y="5179032"/>
            <a:ext cx="4365431" cy="1602767"/>
          </a:xfrm>
          <a:prstGeom prst="rect">
            <a:avLst/>
          </a:prstGeom>
          <a:ln>
            <a:noFill/>
          </a:ln>
          <a:effectLst>
            <a:softEdge rad="112500"/>
          </a:effectLst>
        </p:spPr>
      </p:pic>
      <p:sp>
        <p:nvSpPr>
          <p:cNvPr id="12" name="Прямоугольник 13"/>
          <p:cNvSpPr>
            <a:spLocks noChangeArrowheads="1"/>
          </p:cNvSpPr>
          <p:nvPr/>
        </p:nvSpPr>
        <p:spPr bwMode="auto">
          <a:xfrm>
            <a:off x="0" y="2852936"/>
            <a:ext cx="9144000" cy="2492990"/>
          </a:xfrm>
          <a:prstGeom prst="rect">
            <a:avLst/>
          </a:prstGeom>
          <a:solidFill>
            <a:schemeClr val="bg1"/>
          </a:solidFill>
          <a:ln w="9525">
            <a:noFill/>
            <a:miter lim="800000"/>
            <a:headEnd/>
            <a:tailEnd/>
          </a:ln>
        </p:spPr>
        <p:txBody>
          <a:bodyPr>
            <a:spAutoFit/>
          </a:bodyPr>
          <a:lstStyle/>
          <a:p>
            <a:pPr algn="ctr">
              <a:defRPr/>
            </a:pPr>
            <a:r>
              <a:rPr lang="en-US" sz="6000" b="1" dirty="0" smtClean="0">
                <a:solidFill>
                  <a:schemeClr val="accent4">
                    <a:lumMod val="50000"/>
                  </a:schemeClr>
                </a:solidFill>
                <a:latin typeface="Georgia" pitchFamily="18" charset="0"/>
                <a:cs typeface="Arial" pitchFamily="34" charset="0"/>
              </a:rPr>
              <a:t>http</a:t>
            </a:r>
            <a:r>
              <a:rPr lang="en-US" sz="6000" b="1" dirty="0">
                <a:solidFill>
                  <a:schemeClr val="accent4">
                    <a:lumMod val="50000"/>
                  </a:schemeClr>
                </a:solidFill>
                <a:latin typeface="Georgia" pitchFamily="18" charset="0"/>
                <a:cs typeface="Arial" pitchFamily="34" charset="0"/>
              </a:rPr>
              <a:t>://investomsk.ru</a:t>
            </a:r>
            <a:r>
              <a:rPr lang="en-US" sz="6000" b="1" dirty="0" smtClean="0">
                <a:solidFill>
                  <a:schemeClr val="accent4">
                    <a:lumMod val="50000"/>
                  </a:schemeClr>
                </a:solidFill>
                <a:latin typeface="Georgia" pitchFamily="18" charset="0"/>
                <a:cs typeface="Arial" pitchFamily="34" charset="0"/>
              </a:rPr>
              <a:t>/</a:t>
            </a:r>
            <a:endParaRPr lang="ru-RU" sz="6000" b="1" dirty="0" smtClean="0">
              <a:solidFill>
                <a:schemeClr val="accent4">
                  <a:lumMod val="50000"/>
                </a:schemeClr>
              </a:solidFill>
              <a:latin typeface="Georgia" pitchFamily="18" charset="0"/>
              <a:cs typeface="Arial" pitchFamily="34" charset="0"/>
            </a:endParaRPr>
          </a:p>
          <a:p>
            <a:pPr algn="ctr"/>
            <a:r>
              <a:rPr lang="ru-RU" sz="3200" b="1" dirty="0" smtClean="0">
                <a:solidFill>
                  <a:schemeClr val="accent4">
                    <a:lumMod val="50000"/>
                  </a:schemeClr>
                </a:solidFill>
                <a:latin typeface="Arial" pitchFamily="34" charset="0"/>
                <a:cs typeface="Arial" pitchFamily="34" charset="0"/>
              </a:rPr>
              <a:t>+ </a:t>
            </a:r>
            <a:r>
              <a:rPr lang="en-US" sz="3200" b="1" dirty="0">
                <a:solidFill>
                  <a:schemeClr val="accent4">
                    <a:lumMod val="50000"/>
                  </a:schemeClr>
                </a:solidFill>
                <a:latin typeface="Georgia" pitchFamily="18" charset="0"/>
                <a:cs typeface="Arial" pitchFamily="34" charset="0"/>
              </a:rPr>
              <a:t>http://tavrich.omskportal.ru/omsu/tavrich-3-52-253-1/etc/investicii/</a:t>
            </a:r>
            <a:endParaRPr lang="ru-RU" sz="3200" b="1" dirty="0">
              <a:solidFill>
                <a:schemeClr val="accent4">
                  <a:lumMod val="50000"/>
                </a:schemeClr>
              </a:solidFill>
              <a:latin typeface="Georgia" pitchFamily="18"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a:graphicFrameLocks noGrp="1"/>
          </p:cNvGraphicFramePr>
          <p:nvPr>
            <p:extLst>
              <p:ext uri="{D42A27DB-BD31-4B8C-83A1-F6EECF244321}">
                <p14:modId xmlns:p14="http://schemas.microsoft.com/office/powerpoint/2010/main" val="2837838375"/>
              </p:ext>
            </p:extLst>
          </p:nvPr>
        </p:nvGraphicFramePr>
        <p:xfrm>
          <a:off x="152400" y="718040"/>
          <a:ext cx="8781645" cy="5740855"/>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1518375590"/>
                    </a:ext>
                  </a:extLst>
                </a:gridCol>
                <a:gridCol w="1905000">
                  <a:extLst>
                    <a:ext uri="{9D8B030D-6E8A-4147-A177-3AD203B41FA5}">
                      <a16:colId xmlns:a16="http://schemas.microsoft.com/office/drawing/2014/main" val="843238219"/>
                    </a:ext>
                  </a:extLst>
                </a:gridCol>
                <a:gridCol w="2609445">
                  <a:extLst>
                    <a:ext uri="{9D8B030D-6E8A-4147-A177-3AD203B41FA5}">
                      <a16:colId xmlns:a16="http://schemas.microsoft.com/office/drawing/2014/main" val="2849823893"/>
                    </a:ext>
                  </a:extLst>
                </a:gridCol>
              </a:tblGrid>
              <a:tr h="275038">
                <a:tc>
                  <a:txBody>
                    <a:bodyPr/>
                    <a:lstStyle/>
                    <a:p>
                      <a:pPr algn="ctr"/>
                      <a:r>
                        <a:rPr lang="ru-RU" sz="1600" dirty="0">
                          <a:latin typeface="Times New Roman" panose="02020603050405020304" pitchFamily="18" charset="0"/>
                          <a:cs typeface="Times New Roman" panose="02020603050405020304" pitchFamily="18" charset="0"/>
                        </a:rPr>
                        <a:t>     Должность, ФИО</a:t>
                      </a:r>
                    </a:p>
                  </a:txBody>
                  <a:tcPr/>
                </a:tc>
                <a:tc>
                  <a:txBody>
                    <a:bodyPr/>
                    <a:lstStyle/>
                    <a:p>
                      <a:pPr algn="ctr"/>
                      <a:r>
                        <a:rPr lang="ru-RU" sz="1600" dirty="0">
                          <a:latin typeface="Times New Roman" panose="02020603050405020304" pitchFamily="18" charset="0"/>
                          <a:cs typeface="Times New Roman" panose="02020603050405020304" pitchFamily="18" charset="0"/>
                        </a:rPr>
                        <a:t>Местонахождение</a:t>
                      </a:r>
                    </a:p>
                  </a:txBody>
                  <a:tcPr/>
                </a:tc>
                <a:tc>
                  <a:txBody>
                    <a:bodyPr/>
                    <a:lstStyle/>
                    <a:p>
                      <a:pPr algn="ctr"/>
                      <a:r>
                        <a:rPr lang="ru-RU" sz="1600" dirty="0">
                          <a:latin typeface="Times New Roman" panose="02020603050405020304" pitchFamily="18" charset="0"/>
                          <a:cs typeface="Times New Roman" panose="02020603050405020304" pitchFamily="18" charset="0"/>
                        </a:rPr>
                        <a:t>Контактные данные</a:t>
                      </a:r>
                    </a:p>
                  </a:txBody>
                  <a:tcPr/>
                </a:tc>
                <a:extLst>
                  <a:ext uri="{0D108BD9-81ED-4DB2-BD59-A6C34878D82A}">
                    <a16:rowId xmlns:a16="http://schemas.microsoft.com/office/drawing/2014/main" val="409589246"/>
                  </a:ext>
                </a:extLst>
              </a:tr>
              <a:tr h="296288">
                <a:tc gridSpan="3">
                  <a:txBody>
                    <a:bodyPr/>
                    <a:lstStyle/>
                    <a:p>
                      <a:pPr algn="ctr"/>
                      <a:r>
                        <a:rPr lang="ru-RU" sz="1200" dirty="0">
                          <a:latin typeface="Times New Roman" panose="02020603050405020304" pitchFamily="18" charset="0"/>
                          <a:cs typeface="Times New Roman" panose="02020603050405020304" pitchFamily="18" charset="0"/>
                        </a:rPr>
                        <a:t>Администрация Таврического муниципального района Омской области</a:t>
                      </a:r>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594265249"/>
                  </a:ext>
                </a:extLst>
              </a:tr>
              <a:tr h="494620">
                <a:tc>
                  <a:txBody>
                    <a:bodyPr/>
                    <a:lstStyle/>
                    <a:p>
                      <a:pPr algn="ctr"/>
                      <a:r>
                        <a:rPr lang="ru-RU" sz="1200" dirty="0">
                          <a:latin typeface="Times New Roman" panose="02020603050405020304" pitchFamily="18" charset="0"/>
                          <a:cs typeface="Times New Roman" panose="02020603050405020304" pitchFamily="18" charset="0"/>
                        </a:rPr>
                        <a:t>Глава Таврического муниципального </a:t>
                      </a:r>
                      <a:r>
                        <a:rPr lang="ru-RU" sz="1200" dirty="0" smtClean="0">
                          <a:latin typeface="Times New Roman" panose="02020603050405020304" pitchFamily="18" charset="0"/>
                          <a:cs typeface="Times New Roman" panose="02020603050405020304" pitchFamily="18" charset="0"/>
                        </a:rPr>
                        <a:t>района</a:t>
                      </a:r>
                      <a:endParaRPr lang="ru-RU" sz="1200" dirty="0">
                        <a:latin typeface="Times New Roman" panose="02020603050405020304" pitchFamily="18" charset="0"/>
                        <a:cs typeface="Times New Roman" panose="02020603050405020304" pitchFamily="18" charset="0"/>
                      </a:endParaRPr>
                    </a:p>
                    <a:p>
                      <a:pPr algn="ctr"/>
                      <a:r>
                        <a:rPr lang="ru-RU" sz="1200" dirty="0">
                          <a:latin typeface="Times New Roman" panose="02020603050405020304" pitchFamily="18" charset="0"/>
                          <a:cs typeface="Times New Roman" panose="02020603050405020304" pitchFamily="18" charset="0"/>
                        </a:rPr>
                        <a:t>Постовой Юрий Иванович</a:t>
                      </a:r>
                    </a:p>
                  </a:txBody>
                  <a:tcPr/>
                </a:tc>
                <a:tc>
                  <a:txBody>
                    <a:bodyPr/>
                    <a:lstStyle/>
                    <a:p>
                      <a:pPr algn="ctr"/>
                      <a:r>
                        <a:rPr lang="ru-RU" sz="1200" dirty="0" err="1">
                          <a:latin typeface="Times New Roman" panose="02020603050405020304" pitchFamily="18" charset="0"/>
                          <a:cs typeface="Times New Roman" panose="02020603050405020304" pitchFamily="18" charset="0"/>
                        </a:rPr>
                        <a:t>р.п</a:t>
                      </a:r>
                      <a:r>
                        <a:rPr lang="ru-RU" sz="1200" dirty="0">
                          <a:latin typeface="Times New Roman" panose="02020603050405020304" pitchFamily="18" charset="0"/>
                          <a:cs typeface="Times New Roman" panose="02020603050405020304" pitchFamily="18" charset="0"/>
                        </a:rPr>
                        <a:t>. Таврическое</a:t>
                      </a:r>
                    </a:p>
                    <a:p>
                      <a:pPr algn="ctr"/>
                      <a:r>
                        <a:rPr lang="ru-RU" sz="1200" dirty="0">
                          <a:latin typeface="Times New Roman" panose="02020603050405020304" pitchFamily="18" charset="0"/>
                          <a:cs typeface="Times New Roman" panose="02020603050405020304" pitchFamily="18" charset="0"/>
                        </a:rPr>
                        <a:t>ул. Ленина,</a:t>
                      </a:r>
                      <a:r>
                        <a:rPr lang="ru-RU" sz="1200" baseline="0" dirty="0">
                          <a:latin typeface="Times New Roman" panose="02020603050405020304" pitchFamily="18" charset="0"/>
                          <a:cs typeface="Times New Roman" panose="02020603050405020304" pitchFamily="18" charset="0"/>
                        </a:rPr>
                        <a:t> д. 25</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a:latin typeface="Times New Roman" panose="02020603050405020304" pitchFamily="18" charset="0"/>
                          <a:cs typeface="Times New Roman" panose="02020603050405020304" pitchFamily="18" charset="0"/>
                        </a:rPr>
                        <a:t>тел. 8(38151)2-14-56</a:t>
                      </a:r>
                    </a:p>
                    <a:p>
                      <a:pPr algn="ctr"/>
                      <a:r>
                        <a:rPr lang="en-US" sz="1200" dirty="0">
                          <a:latin typeface="Times New Roman" panose="02020603050405020304" pitchFamily="18" charset="0"/>
                          <a:cs typeface="Times New Roman" panose="02020603050405020304" pitchFamily="18" charset="0"/>
                        </a:rPr>
                        <a:t>e-mail</a:t>
                      </a:r>
                      <a:r>
                        <a:rPr lang="ru-RU"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tawr-adm@yandex.ru</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16991287"/>
                  </a:ext>
                </a:extLst>
              </a:tr>
              <a:tr h="546880">
                <a:tc>
                  <a:txBody>
                    <a:bodyPr/>
                    <a:lstStyle/>
                    <a:p>
                      <a:pPr algn="ctr"/>
                      <a:r>
                        <a:rPr lang="ru-RU" sz="1200" dirty="0">
                          <a:latin typeface="Times New Roman" panose="02020603050405020304" pitchFamily="18" charset="0"/>
                          <a:cs typeface="Times New Roman" panose="02020603050405020304" pitchFamily="18" charset="0"/>
                        </a:rPr>
                        <a:t>Первый</a:t>
                      </a:r>
                      <a:r>
                        <a:rPr lang="ru-RU" sz="1200" baseline="0" dirty="0">
                          <a:latin typeface="Times New Roman" panose="02020603050405020304" pitchFamily="18" charset="0"/>
                          <a:cs typeface="Times New Roman" panose="02020603050405020304" pitchFamily="18" charset="0"/>
                        </a:rPr>
                        <a:t> заместитель Главы муниципального района</a:t>
                      </a:r>
                    </a:p>
                    <a:p>
                      <a:pPr algn="ctr"/>
                      <a:r>
                        <a:rPr lang="ru-RU" sz="1200" baseline="0" dirty="0">
                          <a:latin typeface="Times New Roman" panose="02020603050405020304" pitchFamily="18" charset="0"/>
                          <a:cs typeface="Times New Roman" panose="02020603050405020304" pitchFamily="18" charset="0"/>
                        </a:rPr>
                        <a:t>Баннов Игорь Анатольевич</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err="1">
                          <a:latin typeface="Times New Roman" panose="02020603050405020304" pitchFamily="18" charset="0"/>
                          <a:cs typeface="Times New Roman" panose="02020603050405020304" pitchFamily="18" charset="0"/>
                        </a:rPr>
                        <a:t>р.п</a:t>
                      </a:r>
                      <a:r>
                        <a:rPr lang="ru-RU" sz="1200" dirty="0">
                          <a:latin typeface="Times New Roman" panose="02020603050405020304" pitchFamily="18" charset="0"/>
                          <a:cs typeface="Times New Roman" panose="02020603050405020304" pitchFamily="18" charset="0"/>
                        </a:rPr>
                        <a:t>. Таврическое</a:t>
                      </a:r>
                    </a:p>
                    <a:p>
                      <a:pPr algn="ctr"/>
                      <a:r>
                        <a:rPr lang="ru-RU" sz="1200" dirty="0">
                          <a:latin typeface="Times New Roman" panose="02020603050405020304" pitchFamily="18" charset="0"/>
                          <a:cs typeface="Times New Roman" panose="02020603050405020304" pitchFamily="18" charset="0"/>
                        </a:rPr>
                        <a:t>ул. Ленина,</a:t>
                      </a:r>
                      <a:r>
                        <a:rPr lang="ru-RU" sz="1200" baseline="0" dirty="0">
                          <a:latin typeface="Times New Roman" panose="02020603050405020304" pitchFamily="18" charset="0"/>
                          <a:cs typeface="Times New Roman" panose="02020603050405020304" pitchFamily="18" charset="0"/>
                        </a:rPr>
                        <a:t> д. </a:t>
                      </a:r>
                      <a:r>
                        <a:rPr lang="ru-RU" sz="1200" baseline="0" dirty="0" smtClean="0">
                          <a:latin typeface="Times New Roman" panose="02020603050405020304" pitchFamily="18" charset="0"/>
                          <a:cs typeface="Times New Roman" panose="02020603050405020304" pitchFamily="18" charset="0"/>
                        </a:rPr>
                        <a:t>25</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a:latin typeface="Times New Roman" panose="02020603050405020304" pitchFamily="18" charset="0"/>
                          <a:cs typeface="Times New Roman" panose="02020603050405020304" pitchFamily="18" charset="0"/>
                        </a:rPr>
                        <a:t>тел. 8(38151)2-12-71</a:t>
                      </a:r>
                    </a:p>
                    <a:p>
                      <a:pPr algn="ctr"/>
                      <a:r>
                        <a:rPr lang="en-US" sz="1200" dirty="0">
                          <a:latin typeface="Times New Roman" panose="02020603050405020304" pitchFamily="18" charset="0"/>
                          <a:cs typeface="Times New Roman" panose="02020603050405020304" pitchFamily="18" charset="0"/>
                        </a:rPr>
                        <a:t>e-mail</a:t>
                      </a:r>
                      <a:r>
                        <a:rPr lang="ru-RU"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tawr-adm@yandex.ru</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07620937"/>
                  </a:ext>
                </a:extLst>
              </a:tr>
              <a:tr h="656892">
                <a:tc>
                  <a:txBody>
                    <a:bodyPr/>
                    <a:lstStyle/>
                    <a:p>
                      <a:pPr algn="ctr"/>
                      <a:r>
                        <a:rPr lang="ru-RU" sz="1200" dirty="0">
                          <a:latin typeface="Times New Roman" panose="02020603050405020304" pitchFamily="18" charset="0"/>
                          <a:cs typeface="Times New Roman" panose="02020603050405020304" pitchFamily="18" charset="0"/>
                        </a:rPr>
                        <a:t>Заместитель Главы муниципального района, председатель комитета экономического развития и планирования</a:t>
                      </a:r>
                    </a:p>
                    <a:p>
                      <a:pPr algn="ctr"/>
                      <a:r>
                        <a:rPr lang="ru-RU" sz="1200" dirty="0">
                          <a:latin typeface="Times New Roman" panose="02020603050405020304" pitchFamily="18" charset="0"/>
                          <a:cs typeface="Times New Roman" panose="02020603050405020304" pitchFamily="18" charset="0"/>
                        </a:rPr>
                        <a:t>Крамаренко Валентина Ивановна </a:t>
                      </a:r>
                    </a:p>
                  </a:txBody>
                  <a:tcPr/>
                </a:tc>
                <a:tc>
                  <a:txBody>
                    <a:bodyPr/>
                    <a:lstStyle/>
                    <a:p>
                      <a:pPr algn="ctr"/>
                      <a:r>
                        <a:rPr lang="ru-RU" sz="1200" dirty="0" err="1">
                          <a:latin typeface="Times New Roman" panose="02020603050405020304" pitchFamily="18" charset="0"/>
                          <a:cs typeface="Times New Roman" panose="02020603050405020304" pitchFamily="18" charset="0"/>
                        </a:rPr>
                        <a:t>р.п</a:t>
                      </a:r>
                      <a:r>
                        <a:rPr lang="ru-RU" sz="1200" dirty="0">
                          <a:latin typeface="Times New Roman" panose="02020603050405020304" pitchFamily="18" charset="0"/>
                          <a:cs typeface="Times New Roman" panose="02020603050405020304" pitchFamily="18" charset="0"/>
                        </a:rPr>
                        <a:t>. Таврическое</a:t>
                      </a:r>
                    </a:p>
                    <a:p>
                      <a:pPr algn="ctr"/>
                      <a:r>
                        <a:rPr lang="ru-RU" sz="1200" dirty="0">
                          <a:latin typeface="Times New Roman" panose="02020603050405020304" pitchFamily="18" charset="0"/>
                          <a:cs typeface="Times New Roman" panose="02020603050405020304" pitchFamily="18" charset="0"/>
                        </a:rPr>
                        <a:t>ул. Ленина,</a:t>
                      </a:r>
                      <a:r>
                        <a:rPr lang="ru-RU" sz="1200" baseline="0" dirty="0">
                          <a:latin typeface="Times New Roman" panose="02020603050405020304" pitchFamily="18" charset="0"/>
                          <a:cs typeface="Times New Roman" panose="02020603050405020304" pitchFamily="18" charset="0"/>
                        </a:rPr>
                        <a:t> д. 25</a:t>
                      </a:r>
                    </a:p>
                    <a:p>
                      <a:pPr algn="ctr"/>
                      <a:r>
                        <a:rPr lang="ru-RU" sz="1200" baseline="0" dirty="0">
                          <a:latin typeface="Times New Roman" panose="02020603050405020304" pitchFamily="18" charset="0"/>
                          <a:cs typeface="Times New Roman" panose="02020603050405020304" pitchFamily="18" charset="0"/>
                        </a:rPr>
                        <a:t>кабинет № </a:t>
                      </a:r>
                      <a:r>
                        <a:rPr lang="ru-RU" sz="1200" baseline="0" dirty="0" smtClean="0">
                          <a:latin typeface="Times New Roman" panose="02020603050405020304" pitchFamily="18" charset="0"/>
                          <a:cs typeface="Times New Roman" panose="02020603050405020304" pitchFamily="18" charset="0"/>
                        </a:rPr>
                        <a:t>29</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a:latin typeface="Times New Roman" panose="02020603050405020304" pitchFamily="18" charset="0"/>
                          <a:cs typeface="Times New Roman" panose="02020603050405020304" pitchFamily="18" charset="0"/>
                        </a:rPr>
                        <a:t>тел. 8(38151)2-44-10</a:t>
                      </a:r>
                    </a:p>
                    <a:p>
                      <a:pPr algn="ctr"/>
                      <a:r>
                        <a:rPr lang="en-US" sz="1200" dirty="0">
                          <a:latin typeface="Times New Roman" panose="02020603050405020304" pitchFamily="18" charset="0"/>
                          <a:cs typeface="Times New Roman" panose="02020603050405020304" pitchFamily="18" charset="0"/>
                        </a:rPr>
                        <a:t>e-mail</a:t>
                      </a:r>
                      <a:r>
                        <a:rPr lang="ru-RU"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tawr-adm@yandex.ru</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83821412"/>
                  </a:ext>
                </a:extLst>
              </a:tr>
              <a:tr h="609600">
                <a:tc>
                  <a:txBody>
                    <a:bodyPr/>
                    <a:lstStyle/>
                    <a:p>
                      <a:pPr algn="ctr"/>
                      <a:r>
                        <a:rPr lang="ru-RU" sz="1200" dirty="0">
                          <a:latin typeface="Times New Roman" panose="02020603050405020304" pitchFamily="18" charset="0"/>
                          <a:cs typeface="Times New Roman" panose="02020603050405020304" pitchFamily="18" charset="0"/>
                        </a:rPr>
                        <a:t>Заместитель Главы муниципального района, председатель комитета финансов и контроля</a:t>
                      </a:r>
                    </a:p>
                    <a:p>
                      <a:pPr algn="ctr"/>
                      <a:r>
                        <a:rPr lang="ru-RU" sz="1200" dirty="0" err="1">
                          <a:latin typeface="Times New Roman" panose="02020603050405020304" pitchFamily="18" charset="0"/>
                          <a:cs typeface="Times New Roman" panose="02020603050405020304" pitchFamily="18" charset="0"/>
                        </a:rPr>
                        <a:t>Круглякова</a:t>
                      </a:r>
                      <a:r>
                        <a:rPr lang="ru-RU" sz="1200" dirty="0">
                          <a:latin typeface="Times New Roman" panose="02020603050405020304" pitchFamily="18" charset="0"/>
                          <a:cs typeface="Times New Roman" panose="02020603050405020304" pitchFamily="18" charset="0"/>
                        </a:rPr>
                        <a:t> Галина Геннадьевна</a:t>
                      </a:r>
                    </a:p>
                  </a:txBody>
                  <a:tcPr/>
                </a:tc>
                <a:tc>
                  <a:txBody>
                    <a:bodyPr/>
                    <a:lstStyle/>
                    <a:p>
                      <a:pPr algn="ctr"/>
                      <a:r>
                        <a:rPr lang="ru-RU" sz="1200" dirty="0" err="1">
                          <a:latin typeface="Times New Roman" panose="02020603050405020304" pitchFamily="18" charset="0"/>
                          <a:cs typeface="Times New Roman" panose="02020603050405020304" pitchFamily="18" charset="0"/>
                        </a:rPr>
                        <a:t>р.п</a:t>
                      </a:r>
                      <a:r>
                        <a:rPr lang="ru-RU" sz="1200" dirty="0">
                          <a:latin typeface="Times New Roman" panose="02020603050405020304" pitchFamily="18" charset="0"/>
                          <a:cs typeface="Times New Roman" panose="02020603050405020304" pitchFamily="18" charset="0"/>
                        </a:rPr>
                        <a:t>. Таврическое</a:t>
                      </a:r>
                    </a:p>
                    <a:p>
                      <a:pPr algn="ctr"/>
                      <a:r>
                        <a:rPr lang="ru-RU" sz="1200" dirty="0">
                          <a:latin typeface="Times New Roman" panose="02020603050405020304" pitchFamily="18" charset="0"/>
                          <a:cs typeface="Times New Roman" panose="02020603050405020304" pitchFamily="18" charset="0"/>
                        </a:rPr>
                        <a:t>ул. Ленина,</a:t>
                      </a:r>
                      <a:r>
                        <a:rPr lang="ru-RU" sz="1200" baseline="0" dirty="0">
                          <a:latin typeface="Times New Roman" panose="02020603050405020304" pitchFamily="18" charset="0"/>
                          <a:cs typeface="Times New Roman" panose="02020603050405020304" pitchFamily="18" charset="0"/>
                        </a:rPr>
                        <a:t> д. 25</a:t>
                      </a:r>
                    </a:p>
                    <a:p>
                      <a:pPr algn="ctr"/>
                      <a:r>
                        <a:rPr lang="ru-RU" sz="1200" baseline="0" dirty="0">
                          <a:latin typeface="Times New Roman" panose="02020603050405020304" pitchFamily="18" charset="0"/>
                          <a:cs typeface="Times New Roman" panose="02020603050405020304" pitchFamily="18" charset="0"/>
                        </a:rPr>
                        <a:t>кабинет № </a:t>
                      </a:r>
                      <a:r>
                        <a:rPr lang="ru-RU" sz="1200" baseline="0" dirty="0" smtClean="0">
                          <a:latin typeface="Times New Roman" panose="02020603050405020304" pitchFamily="18" charset="0"/>
                          <a:cs typeface="Times New Roman" panose="02020603050405020304" pitchFamily="18" charset="0"/>
                        </a:rPr>
                        <a:t>5</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a:latin typeface="Times New Roman" panose="02020603050405020304" pitchFamily="18" charset="0"/>
                          <a:cs typeface="Times New Roman" panose="02020603050405020304" pitchFamily="18" charset="0"/>
                        </a:rPr>
                        <a:t>тел. 8(38151)2-12-65</a:t>
                      </a:r>
                    </a:p>
                    <a:p>
                      <a:pPr algn="ctr"/>
                      <a:r>
                        <a:rPr lang="en-US" sz="1200" dirty="0">
                          <a:latin typeface="Times New Roman" panose="02020603050405020304" pitchFamily="18" charset="0"/>
                          <a:cs typeface="Times New Roman" panose="02020603050405020304" pitchFamily="18" charset="0"/>
                        </a:rPr>
                        <a:t>e-mail</a:t>
                      </a:r>
                      <a:r>
                        <a:rPr lang="ru-RU"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tawr-adm@yandex.ru</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38524706"/>
                  </a:ext>
                </a:extLst>
              </a:tr>
              <a:tr h="579120">
                <a:tc>
                  <a:txBody>
                    <a:bodyPr/>
                    <a:lstStyle/>
                    <a:p>
                      <a:pPr algn="ctr"/>
                      <a:r>
                        <a:rPr lang="ru-RU" sz="1200" dirty="0">
                          <a:latin typeface="Times New Roman" panose="02020603050405020304" pitchFamily="18" charset="0"/>
                          <a:cs typeface="Times New Roman" panose="02020603050405020304" pitchFamily="18" charset="0"/>
                        </a:rPr>
                        <a:t>Заместитель Главы муниципального района, начальник управления сельского хозяйства и продовольствия</a:t>
                      </a:r>
                    </a:p>
                    <a:p>
                      <a:pPr algn="ctr"/>
                      <a:r>
                        <a:rPr lang="ru-RU" sz="1200" dirty="0" err="1">
                          <a:latin typeface="Times New Roman" panose="02020603050405020304" pitchFamily="18" charset="0"/>
                          <a:cs typeface="Times New Roman" panose="02020603050405020304" pitchFamily="18" charset="0"/>
                        </a:rPr>
                        <a:t>Середников</a:t>
                      </a:r>
                      <a:r>
                        <a:rPr lang="ru-RU" sz="1200" dirty="0">
                          <a:latin typeface="Times New Roman" panose="02020603050405020304" pitchFamily="18" charset="0"/>
                          <a:cs typeface="Times New Roman" panose="02020603050405020304" pitchFamily="18" charset="0"/>
                        </a:rPr>
                        <a:t> Александр Васильевич</a:t>
                      </a:r>
                    </a:p>
                  </a:txBody>
                  <a:tcPr/>
                </a:tc>
                <a:tc>
                  <a:txBody>
                    <a:bodyPr/>
                    <a:lstStyle/>
                    <a:p>
                      <a:pPr algn="ctr"/>
                      <a:r>
                        <a:rPr lang="ru-RU" sz="1200" dirty="0" err="1">
                          <a:latin typeface="Times New Roman" panose="02020603050405020304" pitchFamily="18" charset="0"/>
                          <a:cs typeface="Times New Roman" panose="02020603050405020304" pitchFamily="18" charset="0"/>
                        </a:rPr>
                        <a:t>р.п</a:t>
                      </a:r>
                      <a:r>
                        <a:rPr lang="ru-RU" sz="1200" dirty="0">
                          <a:latin typeface="Times New Roman" panose="02020603050405020304" pitchFamily="18" charset="0"/>
                          <a:cs typeface="Times New Roman" panose="02020603050405020304" pitchFamily="18" charset="0"/>
                        </a:rPr>
                        <a:t>. Таврическое</a:t>
                      </a:r>
                    </a:p>
                    <a:p>
                      <a:pPr algn="ctr"/>
                      <a:r>
                        <a:rPr lang="ru-RU" sz="1200" dirty="0">
                          <a:latin typeface="Times New Roman" panose="02020603050405020304" pitchFamily="18" charset="0"/>
                          <a:cs typeface="Times New Roman" panose="02020603050405020304" pitchFamily="18" charset="0"/>
                        </a:rPr>
                        <a:t>ул. Ленина,</a:t>
                      </a:r>
                      <a:r>
                        <a:rPr lang="ru-RU" sz="1200" baseline="0" dirty="0">
                          <a:latin typeface="Times New Roman" panose="02020603050405020304" pitchFamily="18" charset="0"/>
                          <a:cs typeface="Times New Roman" panose="02020603050405020304" pitchFamily="18" charset="0"/>
                        </a:rPr>
                        <a:t> д. 27</a:t>
                      </a:r>
                    </a:p>
                    <a:p>
                      <a:pPr algn="ctr"/>
                      <a:r>
                        <a:rPr lang="ru-RU" sz="1200" baseline="0" dirty="0">
                          <a:latin typeface="Times New Roman" panose="02020603050405020304" pitchFamily="18" charset="0"/>
                          <a:cs typeface="Times New Roman" panose="02020603050405020304" pitchFamily="18" charset="0"/>
                        </a:rPr>
                        <a:t>3 </a:t>
                      </a:r>
                      <a:r>
                        <a:rPr lang="ru-RU" sz="1200" baseline="0" dirty="0" smtClean="0">
                          <a:latin typeface="Times New Roman" panose="02020603050405020304" pitchFamily="18" charset="0"/>
                          <a:cs typeface="Times New Roman" panose="02020603050405020304" pitchFamily="18" charset="0"/>
                        </a:rPr>
                        <a:t>этаж</a:t>
                      </a:r>
                      <a:endParaRPr lang="ru-RU" sz="1200" baseline="0" dirty="0">
                        <a:latin typeface="Times New Roman" panose="02020603050405020304" pitchFamily="18" charset="0"/>
                        <a:cs typeface="Times New Roman" panose="02020603050405020304" pitchFamily="18" charset="0"/>
                      </a:endParaRPr>
                    </a:p>
                  </a:txBody>
                  <a:tcPr/>
                </a:tc>
                <a:tc>
                  <a:txBody>
                    <a:bodyPr/>
                    <a:lstStyle/>
                    <a:p>
                      <a:pPr algn="ctr"/>
                      <a:r>
                        <a:rPr lang="ru-RU" sz="1200" dirty="0">
                          <a:latin typeface="Times New Roman" panose="02020603050405020304" pitchFamily="18" charset="0"/>
                          <a:cs typeface="Times New Roman" panose="02020603050405020304" pitchFamily="18" charset="0"/>
                        </a:rPr>
                        <a:t>тел. 8(38151)2-13-45</a:t>
                      </a:r>
                    </a:p>
                    <a:p>
                      <a:pPr algn="ctr"/>
                      <a:r>
                        <a:rPr lang="en-US" sz="1200" dirty="0">
                          <a:latin typeface="Times New Roman" panose="02020603050405020304" pitchFamily="18" charset="0"/>
                          <a:cs typeface="Times New Roman" panose="02020603050405020304" pitchFamily="18" charset="0"/>
                        </a:rPr>
                        <a:t>e-mail</a:t>
                      </a:r>
                      <a:r>
                        <a:rPr lang="ru-RU"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07tav@minselkhoz.omskportal.ru</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585211"/>
                  </a:ext>
                </a:extLst>
              </a:tr>
              <a:tr h="710245">
                <a:tc>
                  <a:txBody>
                    <a:bodyPr/>
                    <a:lstStyle/>
                    <a:p>
                      <a:pPr algn="ctr"/>
                      <a:r>
                        <a:rPr lang="ru-RU" sz="1200" dirty="0">
                          <a:latin typeface="Times New Roman" panose="02020603050405020304" pitchFamily="18" charset="0"/>
                          <a:cs typeface="Times New Roman" panose="02020603050405020304" pitchFamily="18" charset="0"/>
                        </a:rPr>
                        <a:t>Заместитель Главы муниципального района по социальным вопросам</a:t>
                      </a:r>
                    </a:p>
                    <a:p>
                      <a:pPr algn="ctr"/>
                      <a:r>
                        <a:rPr lang="ru-RU" sz="1200" dirty="0">
                          <a:latin typeface="Times New Roman" panose="02020603050405020304" pitchFamily="18" charset="0"/>
                          <a:cs typeface="Times New Roman" panose="02020603050405020304" pitchFamily="18" charset="0"/>
                        </a:rPr>
                        <a:t>Виноградова Елена Александровна</a:t>
                      </a:r>
                    </a:p>
                  </a:txBody>
                  <a:tcPr/>
                </a:tc>
                <a:tc>
                  <a:txBody>
                    <a:bodyPr/>
                    <a:lstStyle/>
                    <a:p>
                      <a:pPr algn="ctr"/>
                      <a:r>
                        <a:rPr lang="ru-RU" sz="1200" dirty="0" err="1">
                          <a:latin typeface="Times New Roman" panose="02020603050405020304" pitchFamily="18" charset="0"/>
                          <a:cs typeface="Times New Roman" panose="02020603050405020304" pitchFamily="18" charset="0"/>
                        </a:rPr>
                        <a:t>р.п</a:t>
                      </a:r>
                      <a:r>
                        <a:rPr lang="ru-RU" sz="1200" dirty="0">
                          <a:latin typeface="Times New Roman" panose="02020603050405020304" pitchFamily="18" charset="0"/>
                          <a:cs typeface="Times New Roman" panose="02020603050405020304" pitchFamily="18" charset="0"/>
                        </a:rPr>
                        <a:t>. Таврическое</a:t>
                      </a:r>
                    </a:p>
                    <a:p>
                      <a:pPr algn="ctr"/>
                      <a:r>
                        <a:rPr lang="ru-RU" sz="1200" dirty="0">
                          <a:latin typeface="Times New Roman" panose="02020603050405020304" pitchFamily="18" charset="0"/>
                          <a:cs typeface="Times New Roman" panose="02020603050405020304" pitchFamily="18" charset="0"/>
                        </a:rPr>
                        <a:t>ул. Ленина,</a:t>
                      </a:r>
                      <a:r>
                        <a:rPr lang="ru-RU" sz="1200" baseline="0" dirty="0">
                          <a:latin typeface="Times New Roman" panose="02020603050405020304" pitchFamily="18" charset="0"/>
                          <a:cs typeface="Times New Roman" panose="02020603050405020304" pitchFamily="18" charset="0"/>
                        </a:rPr>
                        <a:t> д. 25</a:t>
                      </a:r>
                    </a:p>
                    <a:p>
                      <a:pPr algn="ctr"/>
                      <a:r>
                        <a:rPr lang="ru-RU" sz="1200" baseline="0" dirty="0">
                          <a:latin typeface="Times New Roman" panose="02020603050405020304" pitchFamily="18" charset="0"/>
                          <a:cs typeface="Times New Roman" panose="02020603050405020304" pitchFamily="18" charset="0"/>
                        </a:rPr>
                        <a:t>кабинет № 26</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a:latin typeface="Times New Roman" panose="02020603050405020304" pitchFamily="18" charset="0"/>
                          <a:cs typeface="Times New Roman" panose="02020603050405020304" pitchFamily="18" charset="0"/>
                        </a:rPr>
                        <a:t>тел. 8(38151)2-15-39</a:t>
                      </a:r>
                    </a:p>
                    <a:p>
                      <a:pPr algn="ctr"/>
                      <a:r>
                        <a:rPr lang="en-US" sz="1200" dirty="0">
                          <a:latin typeface="Times New Roman" panose="02020603050405020304" pitchFamily="18" charset="0"/>
                          <a:cs typeface="Times New Roman" panose="02020603050405020304" pitchFamily="18" charset="0"/>
                        </a:rPr>
                        <a:t>e-mail</a:t>
                      </a:r>
                      <a:r>
                        <a:rPr lang="ru-RU"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tawr-adm@yandex.ru</a:t>
                      </a:r>
                      <a:endParaRPr lang="ru-RU" sz="1200" dirty="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99110984"/>
                  </a:ext>
                </a:extLst>
              </a:tr>
              <a:tr h="710245">
                <a:tc>
                  <a:txBody>
                    <a:bodyPr/>
                    <a:lstStyle/>
                    <a:p>
                      <a:pPr algn="ctr"/>
                      <a:r>
                        <a:rPr lang="ru-RU" sz="1200" dirty="0" smtClean="0">
                          <a:latin typeface="Times New Roman" panose="02020603050405020304" pitchFamily="18" charset="0"/>
                          <a:cs typeface="Times New Roman" panose="02020603050405020304" pitchFamily="18" charset="0"/>
                        </a:rPr>
                        <a:t>Председатель комитета по делам градостроительства,</a:t>
                      </a:r>
                      <a:r>
                        <a:rPr lang="ru-RU" sz="1200" baseline="0" dirty="0" smtClean="0">
                          <a:latin typeface="Times New Roman" panose="02020603050405020304" pitchFamily="18" charset="0"/>
                          <a:cs typeface="Times New Roman" panose="02020603050405020304" pitchFamily="18" charset="0"/>
                        </a:rPr>
                        <a:t> архитектуры и газификации</a:t>
                      </a:r>
                    </a:p>
                    <a:p>
                      <a:pPr algn="ctr"/>
                      <a:r>
                        <a:rPr lang="ru-RU" sz="1200" baseline="0" dirty="0" err="1" smtClean="0">
                          <a:latin typeface="Times New Roman" panose="02020603050405020304" pitchFamily="18" charset="0"/>
                          <a:cs typeface="Times New Roman" panose="02020603050405020304" pitchFamily="18" charset="0"/>
                        </a:rPr>
                        <a:t>Овдовиченко</a:t>
                      </a:r>
                      <a:r>
                        <a:rPr lang="ru-RU" sz="1200" baseline="0" dirty="0" smtClean="0">
                          <a:latin typeface="Times New Roman" panose="02020603050405020304" pitchFamily="18" charset="0"/>
                          <a:cs typeface="Times New Roman" panose="02020603050405020304" pitchFamily="18" charset="0"/>
                        </a:rPr>
                        <a:t> Александр Борисович</a:t>
                      </a:r>
                      <a:endParaRPr lang="ru-RU" sz="1200" dirty="0" smtClean="0">
                        <a:latin typeface="Times New Roman" panose="02020603050405020304" pitchFamily="18" charset="0"/>
                        <a:cs typeface="Times New Roman" panose="02020603050405020304" pitchFamily="18" charset="0"/>
                      </a:endParaRPr>
                    </a:p>
                  </a:txBody>
                  <a:tcPr/>
                </a:tc>
                <a:tc>
                  <a:txBody>
                    <a:bodyPr/>
                    <a:lstStyle/>
                    <a:p>
                      <a:pPr algn="ctr"/>
                      <a:r>
                        <a:rPr lang="ru-RU" sz="1200" dirty="0" err="1" smtClean="0">
                          <a:latin typeface="Times New Roman" panose="02020603050405020304" pitchFamily="18" charset="0"/>
                          <a:cs typeface="Times New Roman" panose="02020603050405020304" pitchFamily="18" charset="0"/>
                        </a:rPr>
                        <a:t>р.п</a:t>
                      </a:r>
                      <a:r>
                        <a:rPr lang="ru-RU" sz="1200" dirty="0" smtClean="0">
                          <a:latin typeface="Times New Roman" panose="02020603050405020304" pitchFamily="18" charset="0"/>
                          <a:cs typeface="Times New Roman" panose="02020603050405020304" pitchFamily="18" charset="0"/>
                        </a:rPr>
                        <a:t>. Таврическое</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ул. Ленина,</a:t>
                      </a:r>
                      <a:r>
                        <a:rPr lang="ru-RU" sz="1200" baseline="0" dirty="0" smtClean="0">
                          <a:latin typeface="Times New Roman" panose="02020603050405020304" pitchFamily="18" charset="0"/>
                          <a:cs typeface="Times New Roman" panose="02020603050405020304" pitchFamily="18" charset="0"/>
                        </a:rPr>
                        <a:t> д. 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кабинет № 4</a:t>
                      </a:r>
                    </a:p>
                  </a:txBody>
                  <a:tcPr/>
                </a:tc>
                <a:tc>
                  <a:txBody>
                    <a:bodyPr/>
                    <a:lstStyle/>
                    <a:p>
                      <a:pPr algn="ctr"/>
                      <a:r>
                        <a:rPr lang="ru-RU" sz="1200" dirty="0" smtClean="0">
                          <a:latin typeface="Times New Roman" panose="02020603050405020304" pitchFamily="18" charset="0"/>
                          <a:cs typeface="Times New Roman" panose="02020603050405020304" pitchFamily="18" charset="0"/>
                        </a:rPr>
                        <a:t>тел. 8(38151)2-12-71</a:t>
                      </a:r>
                    </a:p>
                    <a:p>
                      <a:pPr algn="ctr"/>
                      <a:r>
                        <a:rPr lang="en-US" sz="1200" dirty="0" smtClean="0">
                          <a:latin typeface="Times New Roman" panose="02020603050405020304" pitchFamily="18" charset="0"/>
                          <a:cs typeface="Times New Roman" panose="02020603050405020304" pitchFamily="18" charset="0"/>
                        </a:rPr>
                        <a:t>e-mail</a:t>
                      </a:r>
                      <a:r>
                        <a:rPr lang="ru-RU" sz="120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tawr-adm@yandex.ru</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22906646"/>
                  </a:ext>
                </a:extLst>
              </a:tr>
              <a:tr h="710245">
                <a:tc>
                  <a:txBody>
                    <a:bodyPr/>
                    <a:lstStyle/>
                    <a:p>
                      <a:pPr algn="ctr"/>
                      <a:r>
                        <a:rPr lang="ru-RU" sz="1200" dirty="0" smtClean="0">
                          <a:latin typeface="Times New Roman" panose="02020603050405020304" pitchFamily="18" charset="0"/>
                          <a:cs typeface="Times New Roman" panose="02020603050405020304" pitchFamily="18" charset="0"/>
                        </a:rPr>
                        <a:t>Начальник</a:t>
                      </a:r>
                      <a:r>
                        <a:rPr lang="ru-RU" sz="1200" baseline="0" dirty="0" smtClean="0">
                          <a:latin typeface="Times New Roman" panose="02020603050405020304" pitchFamily="18" charset="0"/>
                          <a:cs typeface="Times New Roman" panose="02020603050405020304" pitchFamily="18" charset="0"/>
                        </a:rPr>
                        <a:t> Управления имущественных отношений и землепользования</a:t>
                      </a:r>
                    </a:p>
                    <a:p>
                      <a:pPr algn="ctr"/>
                      <a:r>
                        <a:rPr lang="ru-RU" sz="1200" baseline="0" dirty="0" smtClean="0">
                          <a:latin typeface="Times New Roman" panose="02020603050405020304" pitchFamily="18" charset="0"/>
                          <a:cs typeface="Times New Roman" panose="02020603050405020304" pitchFamily="18" charset="0"/>
                        </a:rPr>
                        <a:t>Солопов Павел Владимирович</a:t>
                      </a:r>
                      <a:endParaRPr lang="ru-RU" sz="1200" dirty="0" smtClean="0">
                        <a:latin typeface="Times New Roman" panose="02020603050405020304" pitchFamily="18" charset="0"/>
                        <a:cs typeface="Times New Roman" panose="02020603050405020304" pitchFamily="18" charset="0"/>
                      </a:endParaRPr>
                    </a:p>
                  </a:txBody>
                  <a:tcPr/>
                </a:tc>
                <a:tc>
                  <a:txBody>
                    <a:bodyPr/>
                    <a:lstStyle/>
                    <a:p>
                      <a:pPr algn="ctr"/>
                      <a:r>
                        <a:rPr lang="ru-RU" sz="1200" dirty="0" err="1" smtClean="0">
                          <a:latin typeface="Times New Roman" panose="02020603050405020304" pitchFamily="18" charset="0"/>
                          <a:cs typeface="Times New Roman" panose="02020603050405020304" pitchFamily="18" charset="0"/>
                        </a:rPr>
                        <a:t>р.п</a:t>
                      </a:r>
                      <a:r>
                        <a:rPr lang="ru-RU" sz="1200" dirty="0" smtClean="0">
                          <a:latin typeface="Times New Roman" panose="02020603050405020304" pitchFamily="18" charset="0"/>
                          <a:cs typeface="Times New Roman" panose="02020603050405020304" pitchFamily="18" charset="0"/>
                        </a:rPr>
                        <a:t>. Таврическое</a:t>
                      </a:r>
                    </a:p>
                    <a:p>
                      <a:pPr algn="ctr"/>
                      <a:r>
                        <a:rPr lang="ru-RU" sz="1200" dirty="0" smtClean="0">
                          <a:latin typeface="Times New Roman" panose="02020603050405020304" pitchFamily="18" charset="0"/>
                          <a:cs typeface="Times New Roman" panose="02020603050405020304" pitchFamily="18" charset="0"/>
                        </a:rPr>
                        <a:t>ул. Ленина,</a:t>
                      </a:r>
                      <a:r>
                        <a:rPr lang="ru-RU" sz="1200" baseline="0" dirty="0" smtClean="0">
                          <a:latin typeface="Times New Roman" panose="02020603050405020304" pitchFamily="18" charset="0"/>
                          <a:cs typeface="Times New Roman" panose="02020603050405020304" pitchFamily="18" charset="0"/>
                        </a:rPr>
                        <a:t> д. 25</a:t>
                      </a:r>
                    </a:p>
                    <a:p>
                      <a:pPr algn="ctr"/>
                      <a:r>
                        <a:rPr lang="ru-RU" sz="1200" baseline="0" dirty="0" smtClean="0">
                          <a:latin typeface="Times New Roman" panose="02020603050405020304" pitchFamily="18" charset="0"/>
                          <a:cs typeface="Times New Roman" panose="02020603050405020304" pitchFamily="18" charset="0"/>
                        </a:rPr>
                        <a:t>кабинет № 27</a:t>
                      </a:r>
                      <a:endParaRPr lang="ru-RU" sz="1200" dirty="0" smtClean="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тел. 8(38151)2-44-12</a:t>
                      </a:r>
                    </a:p>
                    <a:p>
                      <a:pPr algn="ctr"/>
                      <a:r>
                        <a:rPr lang="en-US" sz="1200" dirty="0" smtClean="0">
                          <a:latin typeface="Times New Roman" panose="02020603050405020304" pitchFamily="18" charset="0"/>
                          <a:cs typeface="Times New Roman" panose="02020603050405020304" pitchFamily="18" charset="0"/>
                        </a:rPr>
                        <a:t>e-mail</a:t>
                      </a:r>
                      <a:r>
                        <a:rPr lang="ru-RU" sz="120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kiotawr@rambler.ru</a:t>
                      </a:r>
                      <a:endParaRPr lang="ru-RU" sz="120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17174894"/>
                  </a:ext>
                </a:extLst>
              </a:tr>
            </a:tbl>
          </a:graphicData>
        </a:graphic>
      </p:graphicFrame>
      <p:cxnSp>
        <p:nvCxnSpPr>
          <p:cNvPr id="3" name="Прямая соединительная линия 2"/>
          <p:cNvCxnSpPr/>
          <p:nvPr/>
        </p:nvCxnSpPr>
        <p:spPr>
          <a:xfrm rot="10800000">
            <a:off x="228600" y="6780212"/>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4" name="Нашивка 3"/>
          <p:cNvSpPr/>
          <p:nvPr/>
        </p:nvSpPr>
        <p:spPr>
          <a:xfrm>
            <a:off x="8308731" y="6545373"/>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21</a:t>
            </a:r>
            <a:endParaRPr lang="ru-RU" sz="1400" dirty="0">
              <a:solidFill>
                <a:schemeClr val="tx1"/>
              </a:solidFill>
              <a:latin typeface="Times New Roman" pitchFamily="18" charset="0"/>
              <a:cs typeface="Times New Roman" pitchFamily="18" charset="0"/>
            </a:endParaRPr>
          </a:p>
        </p:txBody>
      </p:sp>
      <p:sp>
        <p:nvSpPr>
          <p:cNvPr id="8" name="Прямоугольник 7"/>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
        <p:nvSpPr>
          <p:cNvPr id="9" name="object 2"/>
          <p:cNvSpPr/>
          <p:nvPr/>
        </p:nvSpPr>
        <p:spPr>
          <a:xfrm>
            <a:off x="0" y="263375"/>
            <a:ext cx="761365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r>
              <a:rPr lang="ru-RU" spc="-70" dirty="0" smtClean="0">
                <a:solidFill>
                  <a:srgbClr val="FFFFFF"/>
                </a:solidFill>
                <a:latin typeface="Arial" pitchFamily="34" charset="0"/>
                <a:cs typeface="Arial" pitchFamily="34" charset="0"/>
              </a:rPr>
              <a:t>           </a:t>
            </a:r>
            <a:r>
              <a:rPr lang="ru-RU" sz="2500" b="1" spc="-70" dirty="0" smtClean="0">
                <a:solidFill>
                  <a:srgbClr val="FFFFFF"/>
                </a:solidFill>
                <a:latin typeface="Arial" pitchFamily="34" charset="0"/>
                <a:cs typeface="Arial" pitchFamily="34" charset="0"/>
              </a:rPr>
              <a:t>Контактная </a:t>
            </a:r>
            <a:r>
              <a:rPr lang="ru-RU" sz="2500" b="1" spc="-70" dirty="0">
                <a:solidFill>
                  <a:srgbClr val="FFFFFF"/>
                </a:solidFill>
                <a:latin typeface="Arial" pitchFamily="34" charset="0"/>
                <a:cs typeface="Arial" pitchFamily="34" charset="0"/>
              </a:rPr>
              <a:t>информация</a:t>
            </a:r>
            <a:endParaRPr sz="2500" b="1" dirty="0">
              <a:latin typeface="Arial" pitchFamily="34" charset="0"/>
              <a:cs typeface="Arial" pitchFamily="34" charset="0"/>
            </a:endParaRPr>
          </a:p>
        </p:txBody>
      </p:sp>
    </p:spTree>
    <p:extLst>
      <p:ext uri="{BB962C8B-B14F-4D97-AF65-F5344CB8AC3E}">
        <p14:creationId xmlns:p14="http://schemas.microsoft.com/office/powerpoint/2010/main" val="1312924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350" y="660476"/>
            <a:ext cx="7655814" cy="394970"/>
          </a:xfrm>
          <a:custGeom>
            <a:avLst/>
            <a:gdLst/>
            <a:ahLst/>
            <a:cxnLst/>
            <a:rect l="l" t="t" r="r" b="b"/>
            <a:pathLst>
              <a:path w="3443604" h="394969">
                <a:moveTo>
                  <a:pt x="0" y="394817"/>
                </a:moveTo>
                <a:lnTo>
                  <a:pt x="3443300" y="394817"/>
                </a:lnTo>
                <a:lnTo>
                  <a:pt x="3443300" y="0"/>
                </a:lnTo>
                <a:lnTo>
                  <a:pt x="0" y="0"/>
                </a:lnTo>
                <a:lnTo>
                  <a:pt x="0" y="394817"/>
                </a:lnTo>
                <a:close/>
              </a:path>
            </a:pathLst>
          </a:custGeom>
          <a:solidFill>
            <a:srgbClr val="0066B3"/>
          </a:solidFill>
        </p:spPr>
        <p:txBody>
          <a:bodyPr wrap="square" lIns="0" tIns="0" rIns="0" bIns="0" rtlCol="0"/>
          <a:lstStyle/>
          <a:p>
            <a:endParaRPr/>
          </a:p>
        </p:txBody>
      </p:sp>
      <p:sp>
        <p:nvSpPr>
          <p:cNvPr id="5" name="object 5"/>
          <p:cNvSpPr/>
          <p:nvPr/>
        </p:nvSpPr>
        <p:spPr>
          <a:xfrm>
            <a:off x="0" y="1049089"/>
            <a:ext cx="3456304" cy="12700"/>
          </a:xfrm>
          <a:custGeom>
            <a:avLst/>
            <a:gdLst/>
            <a:ahLst/>
            <a:cxnLst/>
            <a:rect l="l" t="t" r="r" b="b"/>
            <a:pathLst>
              <a:path w="3456304" h="12700">
                <a:moveTo>
                  <a:pt x="0" y="12700"/>
                </a:moveTo>
                <a:lnTo>
                  <a:pt x="3456000" y="12700"/>
                </a:lnTo>
                <a:lnTo>
                  <a:pt x="3456000" y="0"/>
                </a:lnTo>
                <a:lnTo>
                  <a:pt x="0" y="0"/>
                </a:lnTo>
                <a:lnTo>
                  <a:pt x="0" y="12700"/>
                </a:lnTo>
                <a:close/>
              </a:path>
            </a:pathLst>
          </a:custGeom>
          <a:solidFill>
            <a:srgbClr val="0066B3"/>
          </a:solidFill>
        </p:spPr>
        <p:txBody>
          <a:bodyPr wrap="square" lIns="0" tIns="0" rIns="0" bIns="0" rtlCol="0"/>
          <a:lstStyle/>
          <a:p>
            <a:endParaRPr/>
          </a:p>
        </p:txBody>
      </p:sp>
      <p:sp>
        <p:nvSpPr>
          <p:cNvPr id="6" name="object 6"/>
          <p:cNvSpPr/>
          <p:nvPr/>
        </p:nvSpPr>
        <p:spPr>
          <a:xfrm>
            <a:off x="6350" y="666819"/>
            <a:ext cx="0" cy="382270"/>
          </a:xfrm>
          <a:custGeom>
            <a:avLst/>
            <a:gdLst/>
            <a:ahLst/>
            <a:cxnLst/>
            <a:rect l="l" t="t" r="r" b="b"/>
            <a:pathLst>
              <a:path h="382269">
                <a:moveTo>
                  <a:pt x="0" y="0"/>
                </a:moveTo>
                <a:lnTo>
                  <a:pt x="0" y="382270"/>
                </a:lnTo>
              </a:path>
            </a:pathLst>
          </a:custGeom>
          <a:ln w="12700">
            <a:solidFill>
              <a:srgbClr val="0066B3"/>
            </a:solidFill>
          </a:ln>
        </p:spPr>
        <p:txBody>
          <a:bodyPr wrap="square" lIns="0" tIns="0" rIns="0" bIns="0" rtlCol="0"/>
          <a:lstStyle/>
          <a:p>
            <a:endParaRPr/>
          </a:p>
        </p:txBody>
      </p:sp>
      <p:sp>
        <p:nvSpPr>
          <p:cNvPr id="7" name="object 7"/>
          <p:cNvSpPr/>
          <p:nvPr/>
        </p:nvSpPr>
        <p:spPr>
          <a:xfrm>
            <a:off x="0" y="660469"/>
            <a:ext cx="6350" cy="6350"/>
          </a:xfrm>
          <a:custGeom>
            <a:avLst/>
            <a:gdLst/>
            <a:ahLst/>
            <a:cxnLst/>
            <a:rect l="l" t="t" r="r" b="b"/>
            <a:pathLst>
              <a:path w="6350" h="6350">
                <a:moveTo>
                  <a:pt x="0" y="6350"/>
                </a:moveTo>
                <a:lnTo>
                  <a:pt x="6350" y="6350"/>
                </a:lnTo>
                <a:lnTo>
                  <a:pt x="6350" y="0"/>
                </a:lnTo>
                <a:lnTo>
                  <a:pt x="0" y="0"/>
                </a:lnTo>
                <a:lnTo>
                  <a:pt x="0" y="6350"/>
                </a:lnTo>
                <a:close/>
              </a:path>
            </a:pathLst>
          </a:custGeom>
          <a:solidFill>
            <a:srgbClr val="0066B3"/>
          </a:solidFill>
        </p:spPr>
        <p:txBody>
          <a:bodyPr wrap="square" lIns="0" tIns="0" rIns="0" bIns="0" rtlCol="0"/>
          <a:lstStyle/>
          <a:p>
            <a:endParaRPr/>
          </a:p>
        </p:txBody>
      </p:sp>
      <p:sp>
        <p:nvSpPr>
          <p:cNvPr id="8" name="object 8"/>
          <p:cNvSpPr/>
          <p:nvPr/>
        </p:nvSpPr>
        <p:spPr>
          <a:xfrm>
            <a:off x="0" y="657294"/>
            <a:ext cx="3456304" cy="0"/>
          </a:xfrm>
          <a:custGeom>
            <a:avLst/>
            <a:gdLst/>
            <a:ahLst/>
            <a:cxnLst/>
            <a:rect l="l" t="t" r="r" b="b"/>
            <a:pathLst>
              <a:path w="3456304">
                <a:moveTo>
                  <a:pt x="0" y="0"/>
                </a:moveTo>
                <a:lnTo>
                  <a:pt x="3456000" y="0"/>
                </a:lnTo>
              </a:path>
            </a:pathLst>
          </a:custGeom>
          <a:ln w="6350">
            <a:solidFill>
              <a:srgbClr val="0066B3"/>
            </a:solidFill>
          </a:ln>
        </p:spPr>
        <p:txBody>
          <a:bodyPr wrap="square" lIns="0" tIns="0" rIns="0" bIns="0" rtlCol="0"/>
          <a:lstStyle/>
          <a:p>
            <a:endParaRPr/>
          </a:p>
        </p:txBody>
      </p:sp>
      <p:sp>
        <p:nvSpPr>
          <p:cNvPr id="9" name="object 9"/>
          <p:cNvSpPr/>
          <p:nvPr/>
        </p:nvSpPr>
        <p:spPr>
          <a:xfrm>
            <a:off x="3449650" y="666819"/>
            <a:ext cx="0" cy="382270"/>
          </a:xfrm>
          <a:custGeom>
            <a:avLst/>
            <a:gdLst/>
            <a:ahLst/>
            <a:cxnLst/>
            <a:rect l="l" t="t" r="r" b="b"/>
            <a:pathLst>
              <a:path h="382269">
                <a:moveTo>
                  <a:pt x="0" y="0"/>
                </a:moveTo>
                <a:lnTo>
                  <a:pt x="0" y="382270"/>
                </a:lnTo>
              </a:path>
            </a:pathLst>
          </a:custGeom>
          <a:ln w="12700">
            <a:solidFill>
              <a:srgbClr val="0066B3"/>
            </a:solidFill>
          </a:ln>
        </p:spPr>
        <p:txBody>
          <a:bodyPr wrap="square" lIns="0" tIns="0" rIns="0" bIns="0" rtlCol="0"/>
          <a:lstStyle/>
          <a:p>
            <a:endParaRPr/>
          </a:p>
        </p:txBody>
      </p:sp>
      <p:sp>
        <p:nvSpPr>
          <p:cNvPr id="10" name="object 10"/>
          <p:cNvSpPr/>
          <p:nvPr/>
        </p:nvSpPr>
        <p:spPr>
          <a:xfrm>
            <a:off x="12700" y="663644"/>
            <a:ext cx="3443604" cy="0"/>
          </a:xfrm>
          <a:custGeom>
            <a:avLst/>
            <a:gdLst/>
            <a:ahLst/>
            <a:cxnLst/>
            <a:rect l="l" t="t" r="r" b="b"/>
            <a:pathLst>
              <a:path w="3443604">
                <a:moveTo>
                  <a:pt x="0" y="0"/>
                </a:moveTo>
                <a:lnTo>
                  <a:pt x="3443300" y="0"/>
                </a:lnTo>
              </a:path>
            </a:pathLst>
          </a:custGeom>
          <a:ln w="6350">
            <a:solidFill>
              <a:srgbClr val="0066B3"/>
            </a:solidFill>
          </a:ln>
        </p:spPr>
        <p:txBody>
          <a:bodyPr wrap="square" lIns="0" tIns="0" rIns="0" bIns="0" rtlCol="0"/>
          <a:lstStyle/>
          <a:p>
            <a:endParaRPr/>
          </a:p>
        </p:txBody>
      </p:sp>
      <p:sp>
        <p:nvSpPr>
          <p:cNvPr id="11" name="object 11"/>
          <p:cNvSpPr/>
          <p:nvPr/>
        </p:nvSpPr>
        <p:spPr>
          <a:xfrm>
            <a:off x="6350" y="660469"/>
            <a:ext cx="6350" cy="6350"/>
          </a:xfrm>
          <a:custGeom>
            <a:avLst/>
            <a:gdLst/>
            <a:ahLst/>
            <a:cxnLst/>
            <a:rect l="l" t="t" r="r" b="b"/>
            <a:pathLst>
              <a:path w="6350" h="6350">
                <a:moveTo>
                  <a:pt x="6350" y="0"/>
                </a:moveTo>
                <a:lnTo>
                  <a:pt x="0" y="0"/>
                </a:lnTo>
                <a:lnTo>
                  <a:pt x="0" y="6350"/>
                </a:lnTo>
                <a:lnTo>
                  <a:pt x="6350" y="6350"/>
                </a:lnTo>
                <a:lnTo>
                  <a:pt x="6350" y="0"/>
                </a:lnTo>
                <a:close/>
              </a:path>
            </a:pathLst>
          </a:custGeom>
          <a:solidFill>
            <a:srgbClr val="0066B3"/>
          </a:solidFill>
        </p:spPr>
        <p:txBody>
          <a:bodyPr wrap="square" lIns="0" tIns="0" rIns="0" bIns="0" rtlCol="0"/>
          <a:lstStyle/>
          <a:p>
            <a:endParaRPr/>
          </a:p>
        </p:txBody>
      </p:sp>
      <p:sp>
        <p:nvSpPr>
          <p:cNvPr id="12" name="object 12"/>
          <p:cNvSpPr/>
          <p:nvPr/>
        </p:nvSpPr>
        <p:spPr>
          <a:xfrm>
            <a:off x="7315200" y="2362200"/>
            <a:ext cx="1332230" cy="1332230"/>
          </a:xfrm>
          <a:custGeom>
            <a:avLst/>
            <a:gdLst/>
            <a:ahLst/>
            <a:cxnLst/>
            <a:rect l="l" t="t" r="r" b="b"/>
            <a:pathLst>
              <a:path w="1332229" h="1332229">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rgbClr val="0066B3"/>
          </a:solidFill>
        </p:spPr>
        <p:txBody>
          <a:bodyPr wrap="square" lIns="0" tIns="0" rIns="0" bIns="0" rtlCol="0"/>
          <a:lstStyle/>
          <a:p>
            <a:endParaRPr/>
          </a:p>
        </p:txBody>
      </p:sp>
      <p:sp>
        <p:nvSpPr>
          <p:cNvPr id="13" name="object 13"/>
          <p:cNvSpPr/>
          <p:nvPr/>
        </p:nvSpPr>
        <p:spPr>
          <a:xfrm>
            <a:off x="7302500" y="2349512"/>
            <a:ext cx="1357630" cy="1357630"/>
          </a:xfrm>
          <a:custGeom>
            <a:avLst/>
            <a:gdLst/>
            <a:ahLst/>
            <a:cxnLst/>
            <a:rect l="l" t="t" r="r" b="b"/>
            <a:pathLst>
              <a:path w="1357629" h="1357629">
                <a:moveTo>
                  <a:pt x="678802" y="0"/>
                </a:moveTo>
                <a:lnTo>
                  <a:pt x="630325" y="1704"/>
                </a:lnTo>
                <a:lnTo>
                  <a:pt x="582768" y="6740"/>
                </a:lnTo>
                <a:lnTo>
                  <a:pt x="536245" y="14994"/>
                </a:lnTo>
                <a:lnTo>
                  <a:pt x="490873" y="26349"/>
                </a:lnTo>
                <a:lnTo>
                  <a:pt x="446765" y="40692"/>
                </a:lnTo>
                <a:lnTo>
                  <a:pt x="404037" y="57908"/>
                </a:lnTo>
                <a:lnTo>
                  <a:pt x="362803" y="77882"/>
                </a:lnTo>
                <a:lnTo>
                  <a:pt x="323178" y="100498"/>
                </a:lnTo>
                <a:lnTo>
                  <a:pt x="285277" y="125643"/>
                </a:lnTo>
                <a:lnTo>
                  <a:pt x="249215" y="153200"/>
                </a:lnTo>
                <a:lnTo>
                  <a:pt x="215107" y="183056"/>
                </a:lnTo>
                <a:lnTo>
                  <a:pt x="183067" y="215096"/>
                </a:lnTo>
                <a:lnTo>
                  <a:pt x="153211" y="249204"/>
                </a:lnTo>
                <a:lnTo>
                  <a:pt x="125652" y="285265"/>
                </a:lnTo>
                <a:lnTo>
                  <a:pt x="100507" y="323166"/>
                </a:lnTo>
                <a:lnTo>
                  <a:pt x="77890" y="362791"/>
                </a:lnTo>
                <a:lnTo>
                  <a:pt x="57916" y="404025"/>
                </a:lnTo>
                <a:lnTo>
                  <a:pt x="40699" y="446753"/>
                </a:lnTo>
                <a:lnTo>
                  <a:pt x="26355" y="490860"/>
                </a:lnTo>
                <a:lnTo>
                  <a:pt x="14998" y="536233"/>
                </a:lnTo>
                <a:lnTo>
                  <a:pt x="6743" y="582755"/>
                </a:lnTo>
                <a:lnTo>
                  <a:pt x="1705" y="630312"/>
                </a:lnTo>
                <a:lnTo>
                  <a:pt x="0" y="678789"/>
                </a:lnTo>
                <a:lnTo>
                  <a:pt x="1705" y="727266"/>
                </a:lnTo>
                <a:lnTo>
                  <a:pt x="6743" y="774823"/>
                </a:lnTo>
                <a:lnTo>
                  <a:pt x="14998" y="821345"/>
                </a:lnTo>
                <a:lnTo>
                  <a:pt x="26355" y="866718"/>
                </a:lnTo>
                <a:lnTo>
                  <a:pt x="40699" y="910826"/>
                </a:lnTo>
                <a:lnTo>
                  <a:pt x="57916" y="953554"/>
                </a:lnTo>
                <a:lnTo>
                  <a:pt x="77890" y="994788"/>
                </a:lnTo>
                <a:lnTo>
                  <a:pt x="100507" y="1034413"/>
                </a:lnTo>
                <a:lnTo>
                  <a:pt x="125652" y="1072314"/>
                </a:lnTo>
                <a:lnTo>
                  <a:pt x="153211" y="1108376"/>
                </a:lnTo>
                <a:lnTo>
                  <a:pt x="183067" y="1142484"/>
                </a:lnTo>
                <a:lnTo>
                  <a:pt x="215107" y="1174524"/>
                </a:lnTo>
                <a:lnTo>
                  <a:pt x="249215" y="1204380"/>
                </a:lnTo>
                <a:lnTo>
                  <a:pt x="285277" y="1231938"/>
                </a:lnTo>
                <a:lnTo>
                  <a:pt x="323178" y="1257084"/>
                </a:lnTo>
                <a:lnTo>
                  <a:pt x="362803" y="1279701"/>
                </a:lnTo>
                <a:lnTo>
                  <a:pt x="404037" y="1299675"/>
                </a:lnTo>
                <a:lnTo>
                  <a:pt x="446765" y="1316892"/>
                </a:lnTo>
                <a:lnTo>
                  <a:pt x="490873" y="1331236"/>
                </a:lnTo>
                <a:lnTo>
                  <a:pt x="536245" y="1342593"/>
                </a:lnTo>
                <a:lnTo>
                  <a:pt x="582768" y="1350848"/>
                </a:lnTo>
                <a:lnTo>
                  <a:pt x="630325" y="1355886"/>
                </a:lnTo>
                <a:lnTo>
                  <a:pt x="678802" y="1357591"/>
                </a:lnTo>
                <a:lnTo>
                  <a:pt x="678802" y="1332191"/>
                </a:lnTo>
                <a:lnTo>
                  <a:pt x="625205" y="1330023"/>
                </a:lnTo>
                <a:lnTo>
                  <a:pt x="572807" y="1323637"/>
                </a:lnTo>
                <a:lnTo>
                  <a:pt x="521775" y="1313200"/>
                </a:lnTo>
                <a:lnTo>
                  <a:pt x="472274" y="1298881"/>
                </a:lnTo>
                <a:lnTo>
                  <a:pt x="424472" y="1280847"/>
                </a:lnTo>
                <a:lnTo>
                  <a:pt x="378535" y="1259265"/>
                </a:lnTo>
                <a:lnTo>
                  <a:pt x="334630" y="1234304"/>
                </a:lnTo>
                <a:lnTo>
                  <a:pt x="292924" y="1206130"/>
                </a:lnTo>
                <a:lnTo>
                  <a:pt x="253584" y="1174911"/>
                </a:lnTo>
                <a:lnTo>
                  <a:pt x="216776" y="1140815"/>
                </a:lnTo>
                <a:lnTo>
                  <a:pt x="182680" y="1104007"/>
                </a:lnTo>
                <a:lnTo>
                  <a:pt x="151461" y="1064668"/>
                </a:lnTo>
                <a:lnTo>
                  <a:pt x="123287" y="1022963"/>
                </a:lnTo>
                <a:lnTo>
                  <a:pt x="98326" y="979060"/>
                </a:lnTo>
                <a:lnTo>
                  <a:pt x="76744" y="933124"/>
                </a:lnTo>
                <a:lnTo>
                  <a:pt x="58710" y="885323"/>
                </a:lnTo>
                <a:lnTo>
                  <a:pt x="44391" y="835822"/>
                </a:lnTo>
                <a:lnTo>
                  <a:pt x="33954" y="784788"/>
                </a:lnTo>
                <a:lnTo>
                  <a:pt x="27568" y="732389"/>
                </a:lnTo>
                <a:lnTo>
                  <a:pt x="25399" y="678789"/>
                </a:lnTo>
                <a:lnTo>
                  <a:pt x="27568" y="625193"/>
                </a:lnTo>
                <a:lnTo>
                  <a:pt x="33954" y="572795"/>
                </a:lnTo>
                <a:lnTo>
                  <a:pt x="44391" y="521762"/>
                </a:lnTo>
                <a:lnTo>
                  <a:pt x="58710" y="472262"/>
                </a:lnTo>
                <a:lnTo>
                  <a:pt x="76744" y="424460"/>
                </a:lnTo>
                <a:lnTo>
                  <a:pt x="98326" y="378525"/>
                </a:lnTo>
                <a:lnTo>
                  <a:pt x="123287" y="334622"/>
                </a:lnTo>
                <a:lnTo>
                  <a:pt x="151461" y="292918"/>
                </a:lnTo>
                <a:lnTo>
                  <a:pt x="182680" y="253580"/>
                </a:lnTo>
                <a:lnTo>
                  <a:pt x="216776" y="216776"/>
                </a:lnTo>
                <a:lnTo>
                  <a:pt x="253584" y="182680"/>
                </a:lnTo>
                <a:lnTo>
                  <a:pt x="292924" y="151460"/>
                </a:lnTo>
                <a:lnTo>
                  <a:pt x="334630" y="123285"/>
                </a:lnTo>
                <a:lnTo>
                  <a:pt x="378535" y="98322"/>
                </a:lnTo>
                <a:lnTo>
                  <a:pt x="424472" y="76739"/>
                </a:lnTo>
                <a:lnTo>
                  <a:pt x="472274" y="58704"/>
                </a:lnTo>
                <a:lnTo>
                  <a:pt x="521775" y="44385"/>
                </a:lnTo>
                <a:lnTo>
                  <a:pt x="572807" y="33949"/>
                </a:lnTo>
                <a:lnTo>
                  <a:pt x="625205" y="27565"/>
                </a:lnTo>
                <a:lnTo>
                  <a:pt x="678802" y="25400"/>
                </a:lnTo>
                <a:lnTo>
                  <a:pt x="862936" y="25400"/>
                </a:lnTo>
                <a:lnTo>
                  <a:pt x="821358" y="14994"/>
                </a:lnTo>
                <a:lnTo>
                  <a:pt x="774836" y="6740"/>
                </a:lnTo>
                <a:lnTo>
                  <a:pt x="727279" y="1704"/>
                </a:lnTo>
                <a:lnTo>
                  <a:pt x="678802" y="0"/>
                </a:lnTo>
                <a:close/>
              </a:path>
              <a:path w="1357629" h="1357629">
                <a:moveTo>
                  <a:pt x="862936" y="25400"/>
                </a:moveTo>
                <a:lnTo>
                  <a:pt x="678802" y="25400"/>
                </a:lnTo>
                <a:lnTo>
                  <a:pt x="732398" y="27565"/>
                </a:lnTo>
                <a:lnTo>
                  <a:pt x="784796" y="33949"/>
                </a:lnTo>
                <a:lnTo>
                  <a:pt x="835829" y="44385"/>
                </a:lnTo>
                <a:lnTo>
                  <a:pt x="885330" y="58704"/>
                </a:lnTo>
                <a:lnTo>
                  <a:pt x="933132" y="76739"/>
                </a:lnTo>
                <a:lnTo>
                  <a:pt x="979069" y="98322"/>
                </a:lnTo>
                <a:lnTo>
                  <a:pt x="1022974" y="123285"/>
                </a:lnTo>
                <a:lnTo>
                  <a:pt x="1064679" y="151460"/>
                </a:lnTo>
                <a:lnTo>
                  <a:pt x="1104020" y="182680"/>
                </a:lnTo>
                <a:lnTo>
                  <a:pt x="1140828" y="216776"/>
                </a:lnTo>
                <a:lnTo>
                  <a:pt x="1174924" y="253580"/>
                </a:lnTo>
                <a:lnTo>
                  <a:pt x="1206142" y="292918"/>
                </a:lnTo>
                <a:lnTo>
                  <a:pt x="1234316" y="334622"/>
                </a:lnTo>
                <a:lnTo>
                  <a:pt x="1259278" y="378525"/>
                </a:lnTo>
                <a:lnTo>
                  <a:pt x="1280860" y="424460"/>
                </a:lnTo>
                <a:lnTo>
                  <a:pt x="1298894" y="472262"/>
                </a:lnTo>
                <a:lnTo>
                  <a:pt x="1313213" y="521762"/>
                </a:lnTo>
                <a:lnTo>
                  <a:pt x="1323649" y="572795"/>
                </a:lnTo>
                <a:lnTo>
                  <a:pt x="1330036" y="625193"/>
                </a:lnTo>
                <a:lnTo>
                  <a:pt x="1332204" y="678789"/>
                </a:lnTo>
                <a:lnTo>
                  <a:pt x="1330036" y="732389"/>
                </a:lnTo>
                <a:lnTo>
                  <a:pt x="1323649" y="784788"/>
                </a:lnTo>
                <a:lnTo>
                  <a:pt x="1313213" y="835822"/>
                </a:lnTo>
                <a:lnTo>
                  <a:pt x="1298894" y="885323"/>
                </a:lnTo>
                <a:lnTo>
                  <a:pt x="1280860" y="933124"/>
                </a:lnTo>
                <a:lnTo>
                  <a:pt x="1259278" y="979060"/>
                </a:lnTo>
                <a:lnTo>
                  <a:pt x="1234316" y="1022963"/>
                </a:lnTo>
                <a:lnTo>
                  <a:pt x="1206142" y="1064668"/>
                </a:lnTo>
                <a:lnTo>
                  <a:pt x="1174924" y="1104007"/>
                </a:lnTo>
                <a:lnTo>
                  <a:pt x="1140828" y="1140815"/>
                </a:lnTo>
                <a:lnTo>
                  <a:pt x="1104020" y="1174911"/>
                </a:lnTo>
                <a:lnTo>
                  <a:pt x="1064679" y="1206130"/>
                </a:lnTo>
                <a:lnTo>
                  <a:pt x="1022974" y="1234304"/>
                </a:lnTo>
                <a:lnTo>
                  <a:pt x="979069" y="1259265"/>
                </a:lnTo>
                <a:lnTo>
                  <a:pt x="933132" y="1280847"/>
                </a:lnTo>
                <a:lnTo>
                  <a:pt x="885330" y="1298881"/>
                </a:lnTo>
                <a:lnTo>
                  <a:pt x="835829" y="1313200"/>
                </a:lnTo>
                <a:lnTo>
                  <a:pt x="784796" y="1323637"/>
                </a:lnTo>
                <a:lnTo>
                  <a:pt x="732398" y="1330023"/>
                </a:lnTo>
                <a:lnTo>
                  <a:pt x="678802" y="1332191"/>
                </a:lnTo>
                <a:lnTo>
                  <a:pt x="678802" y="1357591"/>
                </a:lnTo>
                <a:lnTo>
                  <a:pt x="727279" y="1355886"/>
                </a:lnTo>
                <a:lnTo>
                  <a:pt x="774836" y="1350848"/>
                </a:lnTo>
                <a:lnTo>
                  <a:pt x="821358" y="1342593"/>
                </a:lnTo>
                <a:lnTo>
                  <a:pt x="866731" y="1331236"/>
                </a:lnTo>
                <a:lnTo>
                  <a:pt x="910838" y="1316892"/>
                </a:lnTo>
                <a:lnTo>
                  <a:pt x="953567" y="1299675"/>
                </a:lnTo>
                <a:lnTo>
                  <a:pt x="994801" y="1279701"/>
                </a:lnTo>
                <a:lnTo>
                  <a:pt x="1034426" y="1257084"/>
                </a:lnTo>
                <a:lnTo>
                  <a:pt x="1072326" y="1231938"/>
                </a:lnTo>
                <a:lnTo>
                  <a:pt x="1108388" y="1204380"/>
                </a:lnTo>
                <a:lnTo>
                  <a:pt x="1142497" y="1174524"/>
                </a:lnTo>
                <a:lnTo>
                  <a:pt x="1174537" y="1142484"/>
                </a:lnTo>
                <a:lnTo>
                  <a:pt x="1204393" y="1108376"/>
                </a:lnTo>
                <a:lnTo>
                  <a:pt x="1231951" y="1072314"/>
                </a:lnTo>
                <a:lnTo>
                  <a:pt x="1257096" y="1034413"/>
                </a:lnTo>
                <a:lnTo>
                  <a:pt x="1279713" y="994788"/>
                </a:lnTo>
                <a:lnTo>
                  <a:pt x="1299688" y="953554"/>
                </a:lnTo>
                <a:lnTo>
                  <a:pt x="1316905" y="910826"/>
                </a:lnTo>
                <a:lnTo>
                  <a:pt x="1331249" y="866718"/>
                </a:lnTo>
                <a:lnTo>
                  <a:pt x="1342606" y="821345"/>
                </a:lnTo>
                <a:lnTo>
                  <a:pt x="1350860" y="774823"/>
                </a:lnTo>
                <a:lnTo>
                  <a:pt x="1355898" y="727266"/>
                </a:lnTo>
                <a:lnTo>
                  <a:pt x="1357604" y="678789"/>
                </a:lnTo>
                <a:lnTo>
                  <a:pt x="1355898" y="630312"/>
                </a:lnTo>
                <a:lnTo>
                  <a:pt x="1350860" y="582755"/>
                </a:lnTo>
                <a:lnTo>
                  <a:pt x="1342606" y="536233"/>
                </a:lnTo>
                <a:lnTo>
                  <a:pt x="1331249" y="490860"/>
                </a:lnTo>
                <a:lnTo>
                  <a:pt x="1316905" y="446753"/>
                </a:lnTo>
                <a:lnTo>
                  <a:pt x="1299688" y="404025"/>
                </a:lnTo>
                <a:lnTo>
                  <a:pt x="1279713" y="362791"/>
                </a:lnTo>
                <a:lnTo>
                  <a:pt x="1257096" y="323166"/>
                </a:lnTo>
                <a:lnTo>
                  <a:pt x="1231951" y="285265"/>
                </a:lnTo>
                <a:lnTo>
                  <a:pt x="1204393" y="249204"/>
                </a:lnTo>
                <a:lnTo>
                  <a:pt x="1174537" y="215096"/>
                </a:lnTo>
                <a:lnTo>
                  <a:pt x="1142497" y="183056"/>
                </a:lnTo>
                <a:lnTo>
                  <a:pt x="1108388" y="153200"/>
                </a:lnTo>
                <a:lnTo>
                  <a:pt x="1072326" y="125643"/>
                </a:lnTo>
                <a:lnTo>
                  <a:pt x="1034426" y="100498"/>
                </a:lnTo>
                <a:lnTo>
                  <a:pt x="994801" y="77882"/>
                </a:lnTo>
                <a:lnTo>
                  <a:pt x="953567" y="57908"/>
                </a:lnTo>
                <a:lnTo>
                  <a:pt x="910838" y="40692"/>
                </a:lnTo>
                <a:lnTo>
                  <a:pt x="866731" y="26349"/>
                </a:lnTo>
                <a:lnTo>
                  <a:pt x="862936" y="25400"/>
                </a:lnTo>
                <a:close/>
              </a:path>
            </a:pathLst>
          </a:custGeom>
          <a:solidFill>
            <a:srgbClr val="FFFFFF"/>
          </a:solidFill>
        </p:spPr>
        <p:txBody>
          <a:bodyPr wrap="square" lIns="0" tIns="0" rIns="0" bIns="0" rtlCol="0"/>
          <a:lstStyle/>
          <a:p>
            <a:endParaRPr/>
          </a:p>
        </p:txBody>
      </p:sp>
      <p:sp>
        <p:nvSpPr>
          <p:cNvPr id="14" name="object 14"/>
          <p:cNvSpPr/>
          <p:nvPr/>
        </p:nvSpPr>
        <p:spPr>
          <a:xfrm>
            <a:off x="7289669" y="666813"/>
            <a:ext cx="1332230" cy="1332230"/>
          </a:xfrm>
          <a:custGeom>
            <a:avLst/>
            <a:gdLst/>
            <a:ahLst/>
            <a:cxnLst/>
            <a:rect l="l" t="t" r="r" b="b"/>
            <a:pathLst>
              <a:path w="1332229" h="1332230">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rgbClr val="EF4123"/>
          </a:solidFill>
        </p:spPr>
        <p:txBody>
          <a:bodyPr wrap="square" lIns="0" tIns="0" rIns="0" bIns="0" rtlCol="0"/>
          <a:lstStyle/>
          <a:p>
            <a:endParaRPr/>
          </a:p>
        </p:txBody>
      </p:sp>
      <p:sp>
        <p:nvSpPr>
          <p:cNvPr id="15" name="object 15"/>
          <p:cNvSpPr/>
          <p:nvPr/>
        </p:nvSpPr>
        <p:spPr>
          <a:xfrm>
            <a:off x="7276969" y="654126"/>
            <a:ext cx="1357630" cy="1357630"/>
          </a:xfrm>
          <a:custGeom>
            <a:avLst/>
            <a:gdLst/>
            <a:ahLst/>
            <a:cxnLst/>
            <a:rect l="l" t="t" r="r" b="b"/>
            <a:pathLst>
              <a:path w="1357629" h="1357630">
                <a:moveTo>
                  <a:pt x="678802" y="0"/>
                </a:moveTo>
                <a:lnTo>
                  <a:pt x="630325" y="1704"/>
                </a:lnTo>
                <a:lnTo>
                  <a:pt x="582768" y="6740"/>
                </a:lnTo>
                <a:lnTo>
                  <a:pt x="536245" y="14994"/>
                </a:lnTo>
                <a:lnTo>
                  <a:pt x="490873" y="26349"/>
                </a:lnTo>
                <a:lnTo>
                  <a:pt x="446765" y="40692"/>
                </a:lnTo>
                <a:lnTo>
                  <a:pt x="404037" y="57908"/>
                </a:lnTo>
                <a:lnTo>
                  <a:pt x="362803" y="77882"/>
                </a:lnTo>
                <a:lnTo>
                  <a:pt x="323178" y="100498"/>
                </a:lnTo>
                <a:lnTo>
                  <a:pt x="285277" y="125643"/>
                </a:lnTo>
                <a:lnTo>
                  <a:pt x="249215" y="153200"/>
                </a:lnTo>
                <a:lnTo>
                  <a:pt x="215107" y="183056"/>
                </a:lnTo>
                <a:lnTo>
                  <a:pt x="183067" y="215096"/>
                </a:lnTo>
                <a:lnTo>
                  <a:pt x="153211" y="249204"/>
                </a:lnTo>
                <a:lnTo>
                  <a:pt x="125652" y="285265"/>
                </a:lnTo>
                <a:lnTo>
                  <a:pt x="100507" y="323166"/>
                </a:lnTo>
                <a:lnTo>
                  <a:pt x="77890" y="362791"/>
                </a:lnTo>
                <a:lnTo>
                  <a:pt x="57916" y="404025"/>
                </a:lnTo>
                <a:lnTo>
                  <a:pt x="40699" y="446753"/>
                </a:lnTo>
                <a:lnTo>
                  <a:pt x="26355" y="490860"/>
                </a:lnTo>
                <a:lnTo>
                  <a:pt x="14998" y="536233"/>
                </a:lnTo>
                <a:lnTo>
                  <a:pt x="6743" y="582755"/>
                </a:lnTo>
                <a:lnTo>
                  <a:pt x="1705" y="630312"/>
                </a:lnTo>
                <a:lnTo>
                  <a:pt x="0" y="678789"/>
                </a:lnTo>
                <a:lnTo>
                  <a:pt x="1705" y="727266"/>
                </a:lnTo>
                <a:lnTo>
                  <a:pt x="6743" y="774823"/>
                </a:lnTo>
                <a:lnTo>
                  <a:pt x="14998" y="821345"/>
                </a:lnTo>
                <a:lnTo>
                  <a:pt x="26355" y="866718"/>
                </a:lnTo>
                <a:lnTo>
                  <a:pt x="40699" y="910826"/>
                </a:lnTo>
                <a:lnTo>
                  <a:pt x="57916" y="953554"/>
                </a:lnTo>
                <a:lnTo>
                  <a:pt x="77890" y="994788"/>
                </a:lnTo>
                <a:lnTo>
                  <a:pt x="100507" y="1034413"/>
                </a:lnTo>
                <a:lnTo>
                  <a:pt x="125652" y="1072314"/>
                </a:lnTo>
                <a:lnTo>
                  <a:pt x="153211" y="1108376"/>
                </a:lnTo>
                <a:lnTo>
                  <a:pt x="183067" y="1142484"/>
                </a:lnTo>
                <a:lnTo>
                  <a:pt x="215107" y="1174524"/>
                </a:lnTo>
                <a:lnTo>
                  <a:pt x="249215" y="1204380"/>
                </a:lnTo>
                <a:lnTo>
                  <a:pt x="285277" y="1231938"/>
                </a:lnTo>
                <a:lnTo>
                  <a:pt x="323178" y="1257084"/>
                </a:lnTo>
                <a:lnTo>
                  <a:pt x="362803" y="1279701"/>
                </a:lnTo>
                <a:lnTo>
                  <a:pt x="404037" y="1299675"/>
                </a:lnTo>
                <a:lnTo>
                  <a:pt x="446765" y="1316892"/>
                </a:lnTo>
                <a:lnTo>
                  <a:pt x="490873" y="1331236"/>
                </a:lnTo>
                <a:lnTo>
                  <a:pt x="536245" y="1342593"/>
                </a:lnTo>
                <a:lnTo>
                  <a:pt x="582768" y="1350848"/>
                </a:lnTo>
                <a:lnTo>
                  <a:pt x="630325" y="1355886"/>
                </a:lnTo>
                <a:lnTo>
                  <a:pt x="678802" y="1357591"/>
                </a:lnTo>
                <a:lnTo>
                  <a:pt x="678802" y="1332191"/>
                </a:lnTo>
                <a:lnTo>
                  <a:pt x="625205" y="1330023"/>
                </a:lnTo>
                <a:lnTo>
                  <a:pt x="572807" y="1323637"/>
                </a:lnTo>
                <a:lnTo>
                  <a:pt x="521775" y="1313200"/>
                </a:lnTo>
                <a:lnTo>
                  <a:pt x="472274" y="1298881"/>
                </a:lnTo>
                <a:lnTo>
                  <a:pt x="424472" y="1280847"/>
                </a:lnTo>
                <a:lnTo>
                  <a:pt x="378535" y="1259265"/>
                </a:lnTo>
                <a:lnTo>
                  <a:pt x="334630" y="1234304"/>
                </a:lnTo>
                <a:lnTo>
                  <a:pt x="292924" y="1206130"/>
                </a:lnTo>
                <a:lnTo>
                  <a:pt x="253584" y="1174911"/>
                </a:lnTo>
                <a:lnTo>
                  <a:pt x="216776" y="1140815"/>
                </a:lnTo>
                <a:lnTo>
                  <a:pt x="182680" y="1104007"/>
                </a:lnTo>
                <a:lnTo>
                  <a:pt x="151461" y="1064668"/>
                </a:lnTo>
                <a:lnTo>
                  <a:pt x="123287" y="1022963"/>
                </a:lnTo>
                <a:lnTo>
                  <a:pt x="98326" y="979060"/>
                </a:lnTo>
                <a:lnTo>
                  <a:pt x="76744" y="933124"/>
                </a:lnTo>
                <a:lnTo>
                  <a:pt x="58710" y="885323"/>
                </a:lnTo>
                <a:lnTo>
                  <a:pt x="44391" y="835822"/>
                </a:lnTo>
                <a:lnTo>
                  <a:pt x="33954" y="784788"/>
                </a:lnTo>
                <a:lnTo>
                  <a:pt x="27568" y="732389"/>
                </a:lnTo>
                <a:lnTo>
                  <a:pt x="25399" y="678789"/>
                </a:lnTo>
                <a:lnTo>
                  <a:pt x="27568" y="625193"/>
                </a:lnTo>
                <a:lnTo>
                  <a:pt x="33954" y="572795"/>
                </a:lnTo>
                <a:lnTo>
                  <a:pt x="44391" y="521762"/>
                </a:lnTo>
                <a:lnTo>
                  <a:pt x="58710" y="472261"/>
                </a:lnTo>
                <a:lnTo>
                  <a:pt x="76744" y="424459"/>
                </a:lnTo>
                <a:lnTo>
                  <a:pt x="98326" y="378522"/>
                </a:lnTo>
                <a:lnTo>
                  <a:pt x="123287" y="334617"/>
                </a:lnTo>
                <a:lnTo>
                  <a:pt x="151461" y="292911"/>
                </a:lnTo>
                <a:lnTo>
                  <a:pt x="182680" y="253571"/>
                </a:lnTo>
                <a:lnTo>
                  <a:pt x="216776" y="216763"/>
                </a:lnTo>
                <a:lnTo>
                  <a:pt x="253584" y="182670"/>
                </a:lnTo>
                <a:lnTo>
                  <a:pt x="292924" y="151453"/>
                </a:lnTo>
                <a:lnTo>
                  <a:pt x="334630" y="123280"/>
                </a:lnTo>
                <a:lnTo>
                  <a:pt x="378535" y="98318"/>
                </a:lnTo>
                <a:lnTo>
                  <a:pt x="424472" y="76736"/>
                </a:lnTo>
                <a:lnTo>
                  <a:pt x="472274" y="58701"/>
                </a:lnTo>
                <a:lnTo>
                  <a:pt x="521775" y="44380"/>
                </a:lnTo>
                <a:lnTo>
                  <a:pt x="572807" y="33943"/>
                </a:lnTo>
                <a:lnTo>
                  <a:pt x="625205" y="27556"/>
                </a:lnTo>
                <a:lnTo>
                  <a:pt x="678802" y="25387"/>
                </a:lnTo>
                <a:lnTo>
                  <a:pt x="862885" y="25387"/>
                </a:lnTo>
                <a:lnTo>
                  <a:pt x="821358" y="14994"/>
                </a:lnTo>
                <a:lnTo>
                  <a:pt x="774836" y="6740"/>
                </a:lnTo>
                <a:lnTo>
                  <a:pt x="727279" y="1704"/>
                </a:lnTo>
                <a:lnTo>
                  <a:pt x="678802" y="0"/>
                </a:lnTo>
                <a:close/>
              </a:path>
              <a:path w="1357629" h="1357630">
                <a:moveTo>
                  <a:pt x="862885" y="25387"/>
                </a:moveTo>
                <a:lnTo>
                  <a:pt x="678802" y="25387"/>
                </a:lnTo>
                <a:lnTo>
                  <a:pt x="732398" y="27556"/>
                </a:lnTo>
                <a:lnTo>
                  <a:pt x="784796" y="33943"/>
                </a:lnTo>
                <a:lnTo>
                  <a:pt x="835829" y="44380"/>
                </a:lnTo>
                <a:lnTo>
                  <a:pt x="885330" y="58701"/>
                </a:lnTo>
                <a:lnTo>
                  <a:pt x="933132" y="76736"/>
                </a:lnTo>
                <a:lnTo>
                  <a:pt x="979069" y="98318"/>
                </a:lnTo>
                <a:lnTo>
                  <a:pt x="1022974" y="123280"/>
                </a:lnTo>
                <a:lnTo>
                  <a:pt x="1064679" y="151453"/>
                </a:lnTo>
                <a:lnTo>
                  <a:pt x="1104020" y="182670"/>
                </a:lnTo>
                <a:lnTo>
                  <a:pt x="1140828" y="216763"/>
                </a:lnTo>
                <a:lnTo>
                  <a:pt x="1174924" y="253571"/>
                </a:lnTo>
                <a:lnTo>
                  <a:pt x="1206142" y="292911"/>
                </a:lnTo>
                <a:lnTo>
                  <a:pt x="1234316" y="334617"/>
                </a:lnTo>
                <a:lnTo>
                  <a:pt x="1259278" y="378522"/>
                </a:lnTo>
                <a:lnTo>
                  <a:pt x="1280860" y="424459"/>
                </a:lnTo>
                <a:lnTo>
                  <a:pt x="1298894" y="472261"/>
                </a:lnTo>
                <a:lnTo>
                  <a:pt x="1313213" y="521762"/>
                </a:lnTo>
                <a:lnTo>
                  <a:pt x="1323649" y="572795"/>
                </a:lnTo>
                <a:lnTo>
                  <a:pt x="1330036" y="625193"/>
                </a:lnTo>
                <a:lnTo>
                  <a:pt x="1332204" y="678789"/>
                </a:lnTo>
                <a:lnTo>
                  <a:pt x="1330036" y="732389"/>
                </a:lnTo>
                <a:lnTo>
                  <a:pt x="1323649" y="784788"/>
                </a:lnTo>
                <a:lnTo>
                  <a:pt x="1313213" y="835822"/>
                </a:lnTo>
                <a:lnTo>
                  <a:pt x="1298894" y="885323"/>
                </a:lnTo>
                <a:lnTo>
                  <a:pt x="1280860" y="933124"/>
                </a:lnTo>
                <a:lnTo>
                  <a:pt x="1259278" y="979060"/>
                </a:lnTo>
                <a:lnTo>
                  <a:pt x="1234316" y="1022963"/>
                </a:lnTo>
                <a:lnTo>
                  <a:pt x="1206142" y="1064668"/>
                </a:lnTo>
                <a:lnTo>
                  <a:pt x="1174924" y="1104007"/>
                </a:lnTo>
                <a:lnTo>
                  <a:pt x="1140828" y="1140815"/>
                </a:lnTo>
                <a:lnTo>
                  <a:pt x="1104020" y="1174911"/>
                </a:lnTo>
                <a:lnTo>
                  <a:pt x="1064679" y="1206130"/>
                </a:lnTo>
                <a:lnTo>
                  <a:pt x="1022974" y="1234304"/>
                </a:lnTo>
                <a:lnTo>
                  <a:pt x="979069" y="1259265"/>
                </a:lnTo>
                <a:lnTo>
                  <a:pt x="933132" y="1280847"/>
                </a:lnTo>
                <a:lnTo>
                  <a:pt x="885330" y="1298881"/>
                </a:lnTo>
                <a:lnTo>
                  <a:pt x="835829" y="1313200"/>
                </a:lnTo>
                <a:lnTo>
                  <a:pt x="784796" y="1323637"/>
                </a:lnTo>
                <a:lnTo>
                  <a:pt x="732398" y="1330023"/>
                </a:lnTo>
                <a:lnTo>
                  <a:pt x="678802" y="1332191"/>
                </a:lnTo>
                <a:lnTo>
                  <a:pt x="678802" y="1357591"/>
                </a:lnTo>
                <a:lnTo>
                  <a:pt x="727279" y="1355886"/>
                </a:lnTo>
                <a:lnTo>
                  <a:pt x="774836" y="1350848"/>
                </a:lnTo>
                <a:lnTo>
                  <a:pt x="821358" y="1342593"/>
                </a:lnTo>
                <a:lnTo>
                  <a:pt x="866731" y="1331236"/>
                </a:lnTo>
                <a:lnTo>
                  <a:pt x="910838" y="1316892"/>
                </a:lnTo>
                <a:lnTo>
                  <a:pt x="953567" y="1299675"/>
                </a:lnTo>
                <a:lnTo>
                  <a:pt x="994801" y="1279701"/>
                </a:lnTo>
                <a:lnTo>
                  <a:pt x="1034426" y="1257084"/>
                </a:lnTo>
                <a:lnTo>
                  <a:pt x="1072326" y="1231938"/>
                </a:lnTo>
                <a:lnTo>
                  <a:pt x="1108388" y="1204380"/>
                </a:lnTo>
                <a:lnTo>
                  <a:pt x="1142497" y="1174524"/>
                </a:lnTo>
                <a:lnTo>
                  <a:pt x="1174537" y="1142484"/>
                </a:lnTo>
                <a:lnTo>
                  <a:pt x="1204393" y="1108376"/>
                </a:lnTo>
                <a:lnTo>
                  <a:pt x="1231951" y="1072314"/>
                </a:lnTo>
                <a:lnTo>
                  <a:pt x="1257096" y="1034413"/>
                </a:lnTo>
                <a:lnTo>
                  <a:pt x="1279713" y="994788"/>
                </a:lnTo>
                <a:lnTo>
                  <a:pt x="1299688" y="953554"/>
                </a:lnTo>
                <a:lnTo>
                  <a:pt x="1316905" y="910826"/>
                </a:lnTo>
                <a:lnTo>
                  <a:pt x="1331249" y="866718"/>
                </a:lnTo>
                <a:lnTo>
                  <a:pt x="1342606" y="821345"/>
                </a:lnTo>
                <a:lnTo>
                  <a:pt x="1350860" y="774823"/>
                </a:lnTo>
                <a:lnTo>
                  <a:pt x="1355898" y="727266"/>
                </a:lnTo>
                <a:lnTo>
                  <a:pt x="1357604" y="678789"/>
                </a:lnTo>
                <a:lnTo>
                  <a:pt x="1355898" y="630312"/>
                </a:lnTo>
                <a:lnTo>
                  <a:pt x="1350860" y="582755"/>
                </a:lnTo>
                <a:lnTo>
                  <a:pt x="1342606" y="536233"/>
                </a:lnTo>
                <a:lnTo>
                  <a:pt x="1331249" y="490860"/>
                </a:lnTo>
                <a:lnTo>
                  <a:pt x="1316905" y="446753"/>
                </a:lnTo>
                <a:lnTo>
                  <a:pt x="1299688" y="404025"/>
                </a:lnTo>
                <a:lnTo>
                  <a:pt x="1279713" y="362791"/>
                </a:lnTo>
                <a:lnTo>
                  <a:pt x="1257096" y="323166"/>
                </a:lnTo>
                <a:lnTo>
                  <a:pt x="1231951" y="285265"/>
                </a:lnTo>
                <a:lnTo>
                  <a:pt x="1204393" y="249204"/>
                </a:lnTo>
                <a:lnTo>
                  <a:pt x="1174537" y="215096"/>
                </a:lnTo>
                <a:lnTo>
                  <a:pt x="1142497" y="183056"/>
                </a:lnTo>
                <a:lnTo>
                  <a:pt x="1108388" y="153200"/>
                </a:lnTo>
                <a:lnTo>
                  <a:pt x="1072326" y="125643"/>
                </a:lnTo>
                <a:lnTo>
                  <a:pt x="1034426" y="100498"/>
                </a:lnTo>
                <a:lnTo>
                  <a:pt x="994801" y="77882"/>
                </a:lnTo>
                <a:lnTo>
                  <a:pt x="953567" y="57908"/>
                </a:lnTo>
                <a:lnTo>
                  <a:pt x="910838" y="40692"/>
                </a:lnTo>
                <a:lnTo>
                  <a:pt x="866731" y="26349"/>
                </a:lnTo>
                <a:lnTo>
                  <a:pt x="862885" y="25387"/>
                </a:lnTo>
                <a:close/>
              </a:path>
            </a:pathLst>
          </a:custGeom>
          <a:solidFill>
            <a:srgbClr val="FFFFFF"/>
          </a:solidFill>
        </p:spPr>
        <p:txBody>
          <a:bodyPr wrap="square" lIns="0" tIns="0" rIns="0" bIns="0" rtlCol="0"/>
          <a:lstStyle/>
          <a:p>
            <a:endParaRPr/>
          </a:p>
        </p:txBody>
      </p:sp>
      <p:sp>
        <p:nvSpPr>
          <p:cNvPr id="16" name="object 16"/>
          <p:cNvSpPr txBox="1"/>
          <p:nvPr/>
        </p:nvSpPr>
        <p:spPr>
          <a:xfrm>
            <a:off x="6793758" y="3743789"/>
            <a:ext cx="2362199" cy="259045"/>
          </a:xfrm>
          <a:prstGeom prst="rect">
            <a:avLst/>
          </a:prstGeom>
        </p:spPr>
        <p:txBody>
          <a:bodyPr vert="horz" wrap="square" lIns="0" tIns="12700" rIns="0" bIns="0" rtlCol="0">
            <a:spAutoFit/>
          </a:bodyPr>
          <a:lstStyle/>
          <a:p>
            <a:pPr marL="141605" marR="5080" indent="-129539" algn="ctr">
              <a:lnSpc>
                <a:spcPct val="100000"/>
              </a:lnSpc>
              <a:spcBef>
                <a:spcPts val="100"/>
              </a:spcBef>
            </a:pPr>
            <a:r>
              <a:rPr lang="ru-RU" sz="1600" b="1" spc="10" dirty="0" smtClean="0">
                <a:solidFill>
                  <a:srgbClr val="0066B3"/>
                </a:solidFill>
                <a:latin typeface="Times New Roman" panose="02020603050405020304" pitchFamily="18" charset="0"/>
                <a:cs typeface="Times New Roman" panose="02020603050405020304" pitchFamily="18" charset="0"/>
              </a:rPr>
              <a:t>Площадь территории </a:t>
            </a:r>
            <a:endParaRPr sz="1600" dirty="0">
              <a:latin typeface="Times New Roman" panose="02020603050405020304" pitchFamily="18" charset="0"/>
              <a:cs typeface="Times New Roman" panose="02020603050405020304" pitchFamily="18" charset="0"/>
            </a:endParaRPr>
          </a:p>
        </p:txBody>
      </p:sp>
      <p:sp>
        <p:nvSpPr>
          <p:cNvPr id="17" name="object 17"/>
          <p:cNvSpPr txBox="1"/>
          <p:nvPr/>
        </p:nvSpPr>
        <p:spPr>
          <a:xfrm>
            <a:off x="7328032" y="2577901"/>
            <a:ext cx="1384299" cy="525144"/>
          </a:xfrm>
          <a:prstGeom prst="rect">
            <a:avLst/>
          </a:prstGeom>
        </p:spPr>
        <p:txBody>
          <a:bodyPr vert="horz" wrap="square" lIns="0" tIns="17145" rIns="0" bIns="0" rtlCol="0">
            <a:spAutoFit/>
          </a:bodyPr>
          <a:lstStyle/>
          <a:p>
            <a:pPr marL="12700" algn="ctr">
              <a:lnSpc>
                <a:spcPct val="100000"/>
              </a:lnSpc>
              <a:spcBef>
                <a:spcPts val="135"/>
              </a:spcBef>
            </a:pPr>
            <a:r>
              <a:rPr lang="ru-RU" sz="3300" b="1" spc="450" dirty="0" smtClean="0">
                <a:solidFill>
                  <a:srgbClr val="FFFFFF"/>
                </a:solidFill>
                <a:latin typeface="Arial"/>
                <a:cs typeface="Arial"/>
              </a:rPr>
              <a:t>2700</a:t>
            </a:r>
            <a:endParaRPr sz="3300" dirty="0">
              <a:latin typeface="Arial"/>
              <a:cs typeface="Arial"/>
            </a:endParaRPr>
          </a:p>
        </p:txBody>
      </p:sp>
      <p:sp>
        <p:nvSpPr>
          <p:cNvPr id="18" name="object 18"/>
          <p:cNvSpPr txBox="1"/>
          <p:nvPr/>
        </p:nvSpPr>
        <p:spPr>
          <a:xfrm>
            <a:off x="7454386" y="3034704"/>
            <a:ext cx="953135" cy="197490"/>
          </a:xfrm>
          <a:prstGeom prst="rect">
            <a:avLst/>
          </a:prstGeom>
        </p:spPr>
        <p:txBody>
          <a:bodyPr vert="horz" wrap="square" lIns="0" tIns="12700" rIns="0" bIns="0" rtlCol="0">
            <a:spAutoFit/>
          </a:bodyPr>
          <a:lstStyle/>
          <a:p>
            <a:pPr marL="12700" algn="ctr">
              <a:lnSpc>
                <a:spcPct val="100000"/>
              </a:lnSpc>
              <a:spcBef>
                <a:spcPts val="100"/>
              </a:spcBef>
            </a:pPr>
            <a:r>
              <a:rPr lang="ru-RU" sz="1200" spc="5" dirty="0" smtClean="0">
                <a:solidFill>
                  <a:srgbClr val="FFFFFF"/>
                </a:solidFill>
                <a:latin typeface="Arial"/>
                <a:cs typeface="Arial"/>
              </a:rPr>
              <a:t>кв. км</a:t>
            </a:r>
            <a:endParaRPr sz="1200" dirty="0">
              <a:latin typeface="Arial"/>
              <a:cs typeface="Arial"/>
            </a:endParaRPr>
          </a:p>
        </p:txBody>
      </p:sp>
      <p:sp>
        <p:nvSpPr>
          <p:cNvPr id="19" name="object 19"/>
          <p:cNvSpPr txBox="1"/>
          <p:nvPr/>
        </p:nvSpPr>
        <p:spPr>
          <a:xfrm>
            <a:off x="7389786" y="884818"/>
            <a:ext cx="1170144" cy="525144"/>
          </a:xfrm>
          <a:prstGeom prst="rect">
            <a:avLst/>
          </a:prstGeom>
        </p:spPr>
        <p:txBody>
          <a:bodyPr vert="horz" wrap="square" lIns="0" tIns="17145" rIns="0" bIns="0" rtlCol="0">
            <a:spAutoFit/>
          </a:bodyPr>
          <a:lstStyle/>
          <a:p>
            <a:pPr marL="12700">
              <a:lnSpc>
                <a:spcPct val="100000"/>
              </a:lnSpc>
              <a:spcBef>
                <a:spcPts val="135"/>
              </a:spcBef>
            </a:pPr>
            <a:r>
              <a:rPr lang="ru-RU" sz="3300" b="1" spc="450" dirty="0" smtClean="0">
                <a:solidFill>
                  <a:srgbClr val="FFFFFF"/>
                </a:solidFill>
                <a:latin typeface="Arial"/>
                <a:cs typeface="Arial"/>
              </a:rPr>
              <a:t>34,9</a:t>
            </a:r>
            <a:endParaRPr sz="3300" dirty="0">
              <a:latin typeface="Arial"/>
              <a:cs typeface="Arial"/>
            </a:endParaRPr>
          </a:p>
        </p:txBody>
      </p:sp>
      <p:sp>
        <p:nvSpPr>
          <p:cNvPr id="20" name="object 20"/>
          <p:cNvSpPr txBox="1"/>
          <p:nvPr/>
        </p:nvSpPr>
        <p:spPr>
          <a:xfrm>
            <a:off x="7428855" y="1339317"/>
            <a:ext cx="953135" cy="208915"/>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FFFF"/>
                </a:solidFill>
                <a:latin typeface="Arial"/>
                <a:cs typeface="Arial"/>
              </a:rPr>
              <a:t>тыс.</a:t>
            </a:r>
            <a:r>
              <a:rPr sz="1200" spc="-75" dirty="0">
                <a:solidFill>
                  <a:srgbClr val="FFFFFF"/>
                </a:solidFill>
                <a:latin typeface="Arial"/>
                <a:cs typeface="Arial"/>
              </a:rPr>
              <a:t> </a:t>
            </a:r>
            <a:r>
              <a:rPr sz="1200" spc="15" dirty="0">
                <a:solidFill>
                  <a:srgbClr val="FFFFFF"/>
                </a:solidFill>
                <a:latin typeface="Arial"/>
                <a:cs typeface="Arial"/>
              </a:rPr>
              <a:t>человек</a:t>
            </a:r>
            <a:endParaRPr sz="1200" dirty="0">
              <a:latin typeface="Arial"/>
              <a:cs typeface="Arial"/>
            </a:endParaRPr>
          </a:p>
        </p:txBody>
      </p:sp>
      <p:sp>
        <p:nvSpPr>
          <p:cNvPr id="21" name="object 21"/>
          <p:cNvSpPr txBox="1"/>
          <p:nvPr/>
        </p:nvSpPr>
        <p:spPr>
          <a:xfrm>
            <a:off x="524863" y="629425"/>
            <a:ext cx="4732937" cy="397545"/>
          </a:xfrm>
          <a:prstGeom prst="rect">
            <a:avLst/>
          </a:prstGeom>
        </p:spPr>
        <p:txBody>
          <a:bodyPr vert="horz" wrap="square" lIns="0" tIns="12700" rIns="0" bIns="0" rtlCol="0">
            <a:spAutoFit/>
          </a:bodyPr>
          <a:lstStyle/>
          <a:p>
            <a:pPr marL="12700">
              <a:lnSpc>
                <a:spcPct val="100000"/>
              </a:lnSpc>
              <a:spcBef>
                <a:spcPts val="100"/>
              </a:spcBef>
            </a:pPr>
            <a:r>
              <a:rPr sz="2500" b="1" spc="65" dirty="0">
                <a:solidFill>
                  <a:srgbClr val="FFFFFF"/>
                </a:solidFill>
                <a:latin typeface="Arial"/>
                <a:cs typeface="Arial"/>
              </a:rPr>
              <a:t>Общие</a:t>
            </a:r>
            <a:r>
              <a:rPr sz="2500" b="1" spc="-25" dirty="0">
                <a:solidFill>
                  <a:srgbClr val="FFFFFF"/>
                </a:solidFill>
                <a:latin typeface="Arial"/>
                <a:cs typeface="Arial"/>
              </a:rPr>
              <a:t> </a:t>
            </a:r>
            <a:r>
              <a:rPr sz="2500" b="1" spc="-50" dirty="0" smtClean="0">
                <a:solidFill>
                  <a:srgbClr val="FFFFFF"/>
                </a:solidFill>
                <a:latin typeface="Arial"/>
                <a:cs typeface="Arial"/>
              </a:rPr>
              <a:t>сведения</a:t>
            </a:r>
            <a:r>
              <a:rPr lang="ru-RU" sz="2500" b="1" spc="-50" dirty="0" smtClean="0">
                <a:solidFill>
                  <a:srgbClr val="FFFFFF"/>
                </a:solidFill>
                <a:latin typeface="Arial"/>
                <a:cs typeface="Arial"/>
              </a:rPr>
              <a:t> о районе</a:t>
            </a:r>
            <a:endParaRPr sz="2500" dirty="0">
              <a:latin typeface="Arial"/>
              <a:cs typeface="Arial"/>
            </a:endParaRPr>
          </a:p>
        </p:txBody>
      </p:sp>
      <p:sp>
        <p:nvSpPr>
          <p:cNvPr id="37" name="object 37"/>
          <p:cNvSpPr/>
          <p:nvPr/>
        </p:nvSpPr>
        <p:spPr>
          <a:xfrm>
            <a:off x="7743765" y="3637188"/>
            <a:ext cx="475068" cy="69913"/>
          </a:xfrm>
          <a:prstGeom prst="rect">
            <a:avLst/>
          </a:prstGeom>
          <a:blipFill>
            <a:blip r:embed="rId2" cstate="print"/>
            <a:stretch>
              <a:fillRect/>
            </a:stretch>
          </a:blipFill>
        </p:spPr>
        <p:txBody>
          <a:bodyPr wrap="square" lIns="0" tIns="0" rIns="0" bIns="0" rtlCol="0"/>
          <a:lstStyle/>
          <a:p>
            <a:endParaRPr/>
          </a:p>
        </p:txBody>
      </p:sp>
      <p:sp>
        <p:nvSpPr>
          <p:cNvPr id="38" name="object 38"/>
          <p:cNvSpPr/>
          <p:nvPr/>
        </p:nvSpPr>
        <p:spPr>
          <a:xfrm>
            <a:off x="7718234" y="1587144"/>
            <a:ext cx="475068" cy="588962"/>
          </a:xfrm>
          <a:prstGeom prst="rect">
            <a:avLst/>
          </a:prstGeom>
          <a:blipFill>
            <a:blip r:embed="rId3" cstate="print"/>
            <a:stretch>
              <a:fillRect/>
            </a:stretch>
          </a:blipFill>
        </p:spPr>
        <p:txBody>
          <a:bodyPr wrap="square" lIns="0" tIns="0" rIns="0" bIns="0" rtlCol="0"/>
          <a:lstStyle/>
          <a:p>
            <a:endParaRPr/>
          </a:p>
        </p:txBody>
      </p:sp>
      <p:sp>
        <p:nvSpPr>
          <p:cNvPr id="39" name="object 39"/>
          <p:cNvSpPr/>
          <p:nvPr/>
        </p:nvSpPr>
        <p:spPr>
          <a:xfrm>
            <a:off x="7718234" y="1941804"/>
            <a:ext cx="475068" cy="69913"/>
          </a:xfrm>
          <a:prstGeom prst="rect">
            <a:avLst/>
          </a:prstGeom>
          <a:blipFill>
            <a:blip r:embed="rId4" cstate="print"/>
            <a:stretch>
              <a:fillRect/>
            </a:stretch>
          </a:blipFill>
        </p:spPr>
        <p:txBody>
          <a:bodyPr wrap="square" lIns="0" tIns="0" rIns="0" bIns="0" rtlCol="0"/>
          <a:lstStyle/>
          <a:p>
            <a:endParaRPr/>
          </a:p>
        </p:txBody>
      </p:sp>
      <p:sp>
        <p:nvSpPr>
          <p:cNvPr id="40" name="object 40"/>
          <p:cNvSpPr/>
          <p:nvPr/>
        </p:nvSpPr>
        <p:spPr>
          <a:xfrm>
            <a:off x="7302500" y="2349512"/>
            <a:ext cx="1357630" cy="1357630"/>
          </a:xfrm>
          <a:custGeom>
            <a:avLst/>
            <a:gdLst/>
            <a:ahLst/>
            <a:cxnLst/>
            <a:rect l="l" t="t" r="r" b="b"/>
            <a:pathLst>
              <a:path w="1357629" h="1357629">
                <a:moveTo>
                  <a:pt x="678802" y="0"/>
                </a:moveTo>
                <a:lnTo>
                  <a:pt x="630325" y="1704"/>
                </a:lnTo>
                <a:lnTo>
                  <a:pt x="582768" y="6740"/>
                </a:lnTo>
                <a:lnTo>
                  <a:pt x="536245" y="14994"/>
                </a:lnTo>
                <a:lnTo>
                  <a:pt x="490873" y="26349"/>
                </a:lnTo>
                <a:lnTo>
                  <a:pt x="446765" y="40692"/>
                </a:lnTo>
                <a:lnTo>
                  <a:pt x="404037" y="57908"/>
                </a:lnTo>
                <a:lnTo>
                  <a:pt x="362803" y="77882"/>
                </a:lnTo>
                <a:lnTo>
                  <a:pt x="323178" y="100498"/>
                </a:lnTo>
                <a:lnTo>
                  <a:pt x="285277" y="125643"/>
                </a:lnTo>
                <a:lnTo>
                  <a:pt x="249215" y="153200"/>
                </a:lnTo>
                <a:lnTo>
                  <a:pt x="215107" y="183056"/>
                </a:lnTo>
                <a:lnTo>
                  <a:pt x="183067" y="215096"/>
                </a:lnTo>
                <a:lnTo>
                  <a:pt x="153211" y="249204"/>
                </a:lnTo>
                <a:lnTo>
                  <a:pt x="125652" y="285265"/>
                </a:lnTo>
                <a:lnTo>
                  <a:pt x="100507" y="323166"/>
                </a:lnTo>
                <a:lnTo>
                  <a:pt x="77890" y="362791"/>
                </a:lnTo>
                <a:lnTo>
                  <a:pt x="57916" y="404025"/>
                </a:lnTo>
                <a:lnTo>
                  <a:pt x="40699" y="446753"/>
                </a:lnTo>
                <a:lnTo>
                  <a:pt x="26355" y="490860"/>
                </a:lnTo>
                <a:lnTo>
                  <a:pt x="14998" y="536233"/>
                </a:lnTo>
                <a:lnTo>
                  <a:pt x="6743" y="582755"/>
                </a:lnTo>
                <a:lnTo>
                  <a:pt x="1705" y="630312"/>
                </a:lnTo>
                <a:lnTo>
                  <a:pt x="0" y="678789"/>
                </a:lnTo>
                <a:lnTo>
                  <a:pt x="1705" y="727268"/>
                </a:lnTo>
                <a:lnTo>
                  <a:pt x="6743" y="774826"/>
                </a:lnTo>
                <a:lnTo>
                  <a:pt x="14998" y="821349"/>
                </a:lnTo>
                <a:lnTo>
                  <a:pt x="26355" y="866722"/>
                </a:lnTo>
                <a:lnTo>
                  <a:pt x="40699" y="910831"/>
                </a:lnTo>
                <a:lnTo>
                  <a:pt x="57916" y="953559"/>
                </a:lnTo>
                <a:lnTo>
                  <a:pt x="77890" y="994794"/>
                </a:lnTo>
                <a:lnTo>
                  <a:pt x="100507" y="1034418"/>
                </a:lnTo>
                <a:lnTo>
                  <a:pt x="125652" y="1072319"/>
                </a:lnTo>
                <a:lnTo>
                  <a:pt x="153211" y="1108381"/>
                </a:lnTo>
                <a:lnTo>
                  <a:pt x="183067" y="1142489"/>
                </a:lnTo>
                <a:lnTo>
                  <a:pt x="215107" y="1174528"/>
                </a:lnTo>
                <a:lnTo>
                  <a:pt x="249215" y="1204384"/>
                </a:lnTo>
                <a:lnTo>
                  <a:pt x="285277" y="1231942"/>
                </a:lnTo>
                <a:lnTo>
                  <a:pt x="323178" y="1257087"/>
                </a:lnTo>
                <a:lnTo>
                  <a:pt x="362803" y="1279703"/>
                </a:lnTo>
                <a:lnTo>
                  <a:pt x="404037" y="1299677"/>
                </a:lnTo>
                <a:lnTo>
                  <a:pt x="446765" y="1316893"/>
                </a:lnTo>
                <a:lnTo>
                  <a:pt x="490873" y="1331237"/>
                </a:lnTo>
                <a:lnTo>
                  <a:pt x="536245" y="1342594"/>
                </a:lnTo>
                <a:lnTo>
                  <a:pt x="582768" y="1350848"/>
                </a:lnTo>
                <a:lnTo>
                  <a:pt x="630325" y="1355886"/>
                </a:lnTo>
                <a:lnTo>
                  <a:pt x="678802" y="1357591"/>
                </a:lnTo>
                <a:lnTo>
                  <a:pt x="678802" y="1332191"/>
                </a:lnTo>
                <a:lnTo>
                  <a:pt x="625205" y="1330023"/>
                </a:lnTo>
                <a:lnTo>
                  <a:pt x="572807" y="1323637"/>
                </a:lnTo>
                <a:lnTo>
                  <a:pt x="521775" y="1313200"/>
                </a:lnTo>
                <a:lnTo>
                  <a:pt x="472274" y="1298881"/>
                </a:lnTo>
                <a:lnTo>
                  <a:pt x="424472" y="1280847"/>
                </a:lnTo>
                <a:lnTo>
                  <a:pt x="378535" y="1259265"/>
                </a:lnTo>
                <a:lnTo>
                  <a:pt x="334630" y="1234304"/>
                </a:lnTo>
                <a:lnTo>
                  <a:pt x="292924" y="1206130"/>
                </a:lnTo>
                <a:lnTo>
                  <a:pt x="253584" y="1174911"/>
                </a:lnTo>
                <a:lnTo>
                  <a:pt x="216776" y="1140815"/>
                </a:lnTo>
                <a:lnTo>
                  <a:pt x="182680" y="1104007"/>
                </a:lnTo>
                <a:lnTo>
                  <a:pt x="151461" y="1064668"/>
                </a:lnTo>
                <a:lnTo>
                  <a:pt x="123287" y="1022963"/>
                </a:lnTo>
                <a:lnTo>
                  <a:pt x="98326" y="979060"/>
                </a:lnTo>
                <a:lnTo>
                  <a:pt x="76744" y="933124"/>
                </a:lnTo>
                <a:lnTo>
                  <a:pt x="58710" y="885323"/>
                </a:lnTo>
                <a:lnTo>
                  <a:pt x="44391" y="835822"/>
                </a:lnTo>
                <a:lnTo>
                  <a:pt x="33954" y="784788"/>
                </a:lnTo>
                <a:lnTo>
                  <a:pt x="27568" y="732389"/>
                </a:lnTo>
                <a:lnTo>
                  <a:pt x="25399" y="678789"/>
                </a:lnTo>
                <a:lnTo>
                  <a:pt x="27568" y="625193"/>
                </a:lnTo>
                <a:lnTo>
                  <a:pt x="33954" y="572795"/>
                </a:lnTo>
                <a:lnTo>
                  <a:pt x="44391" y="521762"/>
                </a:lnTo>
                <a:lnTo>
                  <a:pt x="58710" y="472262"/>
                </a:lnTo>
                <a:lnTo>
                  <a:pt x="76744" y="424460"/>
                </a:lnTo>
                <a:lnTo>
                  <a:pt x="98326" y="378525"/>
                </a:lnTo>
                <a:lnTo>
                  <a:pt x="123287" y="334622"/>
                </a:lnTo>
                <a:lnTo>
                  <a:pt x="151461" y="292918"/>
                </a:lnTo>
                <a:lnTo>
                  <a:pt x="182680" y="253580"/>
                </a:lnTo>
                <a:lnTo>
                  <a:pt x="216776" y="216776"/>
                </a:lnTo>
                <a:lnTo>
                  <a:pt x="253584" y="182680"/>
                </a:lnTo>
                <a:lnTo>
                  <a:pt x="292924" y="151460"/>
                </a:lnTo>
                <a:lnTo>
                  <a:pt x="334630" y="123285"/>
                </a:lnTo>
                <a:lnTo>
                  <a:pt x="378535" y="98322"/>
                </a:lnTo>
                <a:lnTo>
                  <a:pt x="424472" y="76739"/>
                </a:lnTo>
                <a:lnTo>
                  <a:pt x="472274" y="58704"/>
                </a:lnTo>
                <a:lnTo>
                  <a:pt x="521775" y="44385"/>
                </a:lnTo>
                <a:lnTo>
                  <a:pt x="572807" y="33949"/>
                </a:lnTo>
                <a:lnTo>
                  <a:pt x="625205" y="27565"/>
                </a:lnTo>
                <a:lnTo>
                  <a:pt x="678802" y="25400"/>
                </a:lnTo>
                <a:lnTo>
                  <a:pt x="862936" y="25400"/>
                </a:lnTo>
                <a:lnTo>
                  <a:pt x="821358" y="14994"/>
                </a:lnTo>
                <a:lnTo>
                  <a:pt x="774836" y="6740"/>
                </a:lnTo>
                <a:lnTo>
                  <a:pt x="727279" y="1704"/>
                </a:lnTo>
                <a:lnTo>
                  <a:pt x="678802" y="0"/>
                </a:lnTo>
                <a:close/>
              </a:path>
              <a:path w="1357629" h="1357629">
                <a:moveTo>
                  <a:pt x="862936" y="25400"/>
                </a:moveTo>
                <a:lnTo>
                  <a:pt x="678802" y="25400"/>
                </a:lnTo>
                <a:lnTo>
                  <a:pt x="732398" y="27565"/>
                </a:lnTo>
                <a:lnTo>
                  <a:pt x="784796" y="33949"/>
                </a:lnTo>
                <a:lnTo>
                  <a:pt x="835829" y="44385"/>
                </a:lnTo>
                <a:lnTo>
                  <a:pt x="885330" y="58704"/>
                </a:lnTo>
                <a:lnTo>
                  <a:pt x="933132" y="76739"/>
                </a:lnTo>
                <a:lnTo>
                  <a:pt x="979069" y="98322"/>
                </a:lnTo>
                <a:lnTo>
                  <a:pt x="1022974" y="123285"/>
                </a:lnTo>
                <a:lnTo>
                  <a:pt x="1064679" y="151460"/>
                </a:lnTo>
                <a:lnTo>
                  <a:pt x="1104020" y="182680"/>
                </a:lnTo>
                <a:lnTo>
                  <a:pt x="1140828" y="216776"/>
                </a:lnTo>
                <a:lnTo>
                  <a:pt x="1174924" y="253580"/>
                </a:lnTo>
                <a:lnTo>
                  <a:pt x="1206142" y="292918"/>
                </a:lnTo>
                <a:lnTo>
                  <a:pt x="1234316" y="334622"/>
                </a:lnTo>
                <a:lnTo>
                  <a:pt x="1259278" y="378525"/>
                </a:lnTo>
                <a:lnTo>
                  <a:pt x="1280860" y="424460"/>
                </a:lnTo>
                <a:lnTo>
                  <a:pt x="1298894" y="472262"/>
                </a:lnTo>
                <a:lnTo>
                  <a:pt x="1313213" y="521762"/>
                </a:lnTo>
                <a:lnTo>
                  <a:pt x="1323649" y="572795"/>
                </a:lnTo>
                <a:lnTo>
                  <a:pt x="1330036" y="625193"/>
                </a:lnTo>
                <a:lnTo>
                  <a:pt x="1332204" y="678789"/>
                </a:lnTo>
                <a:lnTo>
                  <a:pt x="1330036" y="732389"/>
                </a:lnTo>
                <a:lnTo>
                  <a:pt x="1323649" y="784788"/>
                </a:lnTo>
                <a:lnTo>
                  <a:pt x="1313213" y="835822"/>
                </a:lnTo>
                <a:lnTo>
                  <a:pt x="1298894" y="885323"/>
                </a:lnTo>
                <a:lnTo>
                  <a:pt x="1280860" y="933124"/>
                </a:lnTo>
                <a:lnTo>
                  <a:pt x="1259278" y="979060"/>
                </a:lnTo>
                <a:lnTo>
                  <a:pt x="1234316" y="1022963"/>
                </a:lnTo>
                <a:lnTo>
                  <a:pt x="1206142" y="1064668"/>
                </a:lnTo>
                <a:lnTo>
                  <a:pt x="1174924" y="1104007"/>
                </a:lnTo>
                <a:lnTo>
                  <a:pt x="1140828" y="1140815"/>
                </a:lnTo>
                <a:lnTo>
                  <a:pt x="1104020" y="1174911"/>
                </a:lnTo>
                <a:lnTo>
                  <a:pt x="1064679" y="1206130"/>
                </a:lnTo>
                <a:lnTo>
                  <a:pt x="1022974" y="1234304"/>
                </a:lnTo>
                <a:lnTo>
                  <a:pt x="979069" y="1259265"/>
                </a:lnTo>
                <a:lnTo>
                  <a:pt x="933132" y="1280847"/>
                </a:lnTo>
                <a:lnTo>
                  <a:pt x="885330" y="1298881"/>
                </a:lnTo>
                <a:lnTo>
                  <a:pt x="835829" y="1313200"/>
                </a:lnTo>
                <a:lnTo>
                  <a:pt x="784796" y="1323637"/>
                </a:lnTo>
                <a:lnTo>
                  <a:pt x="732398" y="1330023"/>
                </a:lnTo>
                <a:lnTo>
                  <a:pt x="678802" y="1332191"/>
                </a:lnTo>
                <a:lnTo>
                  <a:pt x="678802" y="1357591"/>
                </a:lnTo>
                <a:lnTo>
                  <a:pt x="727279" y="1355886"/>
                </a:lnTo>
                <a:lnTo>
                  <a:pt x="774836" y="1350848"/>
                </a:lnTo>
                <a:lnTo>
                  <a:pt x="821358" y="1342594"/>
                </a:lnTo>
                <a:lnTo>
                  <a:pt x="866731" y="1331237"/>
                </a:lnTo>
                <a:lnTo>
                  <a:pt x="910838" y="1316893"/>
                </a:lnTo>
                <a:lnTo>
                  <a:pt x="953567" y="1299677"/>
                </a:lnTo>
                <a:lnTo>
                  <a:pt x="994801" y="1279703"/>
                </a:lnTo>
                <a:lnTo>
                  <a:pt x="1034426" y="1257087"/>
                </a:lnTo>
                <a:lnTo>
                  <a:pt x="1072326" y="1231942"/>
                </a:lnTo>
                <a:lnTo>
                  <a:pt x="1108388" y="1204384"/>
                </a:lnTo>
                <a:lnTo>
                  <a:pt x="1142497" y="1174528"/>
                </a:lnTo>
                <a:lnTo>
                  <a:pt x="1174537" y="1142489"/>
                </a:lnTo>
                <a:lnTo>
                  <a:pt x="1204393" y="1108381"/>
                </a:lnTo>
                <a:lnTo>
                  <a:pt x="1231951" y="1072319"/>
                </a:lnTo>
                <a:lnTo>
                  <a:pt x="1257096" y="1034418"/>
                </a:lnTo>
                <a:lnTo>
                  <a:pt x="1279713" y="994794"/>
                </a:lnTo>
                <a:lnTo>
                  <a:pt x="1299688" y="953559"/>
                </a:lnTo>
                <a:lnTo>
                  <a:pt x="1316905" y="910831"/>
                </a:lnTo>
                <a:lnTo>
                  <a:pt x="1331249" y="866722"/>
                </a:lnTo>
                <a:lnTo>
                  <a:pt x="1342606" y="821349"/>
                </a:lnTo>
                <a:lnTo>
                  <a:pt x="1350860" y="774826"/>
                </a:lnTo>
                <a:lnTo>
                  <a:pt x="1355898" y="727268"/>
                </a:lnTo>
                <a:lnTo>
                  <a:pt x="1357604" y="678789"/>
                </a:lnTo>
                <a:lnTo>
                  <a:pt x="1355898" y="630312"/>
                </a:lnTo>
                <a:lnTo>
                  <a:pt x="1350860" y="582755"/>
                </a:lnTo>
                <a:lnTo>
                  <a:pt x="1342606" y="536233"/>
                </a:lnTo>
                <a:lnTo>
                  <a:pt x="1331249" y="490860"/>
                </a:lnTo>
                <a:lnTo>
                  <a:pt x="1316905" y="446753"/>
                </a:lnTo>
                <a:lnTo>
                  <a:pt x="1299688" y="404025"/>
                </a:lnTo>
                <a:lnTo>
                  <a:pt x="1279713" y="362791"/>
                </a:lnTo>
                <a:lnTo>
                  <a:pt x="1257096" y="323166"/>
                </a:lnTo>
                <a:lnTo>
                  <a:pt x="1231951" y="285265"/>
                </a:lnTo>
                <a:lnTo>
                  <a:pt x="1204393" y="249204"/>
                </a:lnTo>
                <a:lnTo>
                  <a:pt x="1174537" y="215096"/>
                </a:lnTo>
                <a:lnTo>
                  <a:pt x="1142497" y="183056"/>
                </a:lnTo>
                <a:lnTo>
                  <a:pt x="1108388" y="153200"/>
                </a:lnTo>
                <a:lnTo>
                  <a:pt x="1072326" y="125643"/>
                </a:lnTo>
                <a:lnTo>
                  <a:pt x="1034426" y="100498"/>
                </a:lnTo>
                <a:lnTo>
                  <a:pt x="994801" y="77882"/>
                </a:lnTo>
                <a:lnTo>
                  <a:pt x="953567" y="57908"/>
                </a:lnTo>
                <a:lnTo>
                  <a:pt x="910838" y="40692"/>
                </a:lnTo>
                <a:lnTo>
                  <a:pt x="866731" y="26349"/>
                </a:lnTo>
                <a:lnTo>
                  <a:pt x="862936" y="25400"/>
                </a:lnTo>
                <a:close/>
              </a:path>
            </a:pathLst>
          </a:custGeom>
          <a:solidFill>
            <a:srgbClr val="0066B3"/>
          </a:solidFill>
        </p:spPr>
        <p:txBody>
          <a:bodyPr wrap="square" lIns="0" tIns="0" rIns="0" bIns="0" rtlCol="0"/>
          <a:lstStyle/>
          <a:p>
            <a:endParaRPr/>
          </a:p>
        </p:txBody>
      </p:sp>
      <p:sp>
        <p:nvSpPr>
          <p:cNvPr id="41" name="object 41"/>
          <p:cNvSpPr/>
          <p:nvPr/>
        </p:nvSpPr>
        <p:spPr>
          <a:xfrm>
            <a:off x="7276969" y="654124"/>
            <a:ext cx="1357630" cy="1357630"/>
          </a:xfrm>
          <a:custGeom>
            <a:avLst/>
            <a:gdLst/>
            <a:ahLst/>
            <a:cxnLst/>
            <a:rect l="l" t="t" r="r" b="b"/>
            <a:pathLst>
              <a:path w="1357629" h="1357630">
                <a:moveTo>
                  <a:pt x="678802" y="0"/>
                </a:moveTo>
                <a:lnTo>
                  <a:pt x="630325" y="1704"/>
                </a:lnTo>
                <a:lnTo>
                  <a:pt x="582768" y="6740"/>
                </a:lnTo>
                <a:lnTo>
                  <a:pt x="536245" y="14994"/>
                </a:lnTo>
                <a:lnTo>
                  <a:pt x="490873" y="26349"/>
                </a:lnTo>
                <a:lnTo>
                  <a:pt x="446765" y="40692"/>
                </a:lnTo>
                <a:lnTo>
                  <a:pt x="404037" y="57908"/>
                </a:lnTo>
                <a:lnTo>
                  <a:pt x="362803" y="77882"/>
                </a:lnTo>
                <a:lnTo>
                  <a:pt x="323178" y="100498"/>
                </a:lnTo>
                <a:lnTo>
                  <a:pt x="285277" y="125643"/>
                </a:lnTo>
                <a:lnTo>
                  <a:pt x="249215" y="153200"/>
                </a:lnTo>
                <a:lnTo>
                  <a:pt x="215107" y="183056"/>
                </a:lnTo>
                <a:lnTo>
                  <a:pt x="183067" y="215096"/>
                </a:lnTo>
                <a:lnTo>
                  <a:pt x="153211" y="249204"/>
                </a:lnTo>
                <a:lnTo>
                  <a:pt x="125652" y="285265"/>
                </a:lnTo>
                <a:lnTo>
                  <a:pt x="100507" y="323166"/>
                </a:lnTo>
                <a:lnTo>
                  <a:pt x="77890" y="362791"/>
                </a:lnTo>
                <a:lnTo>
                  <a:pt x="57916" y="404025"/>
                </a:lnTo>
                <a:lnTo>
                  <a:pt x="40699" y="446753"/>
                </a:lnTo>
                <a:lnTo>
                  <a:pt x="26355" y="490860"/>
                </a:lnTo>
                <a:lnTo>
                  <a:pt x="14998" y="536233"/>
                </a:lnTo>
                <a:lnTo>
                  <a:pt x="6743" y="582755"/>
                </a:lnTo>
                <a:lnTo>
                  <a:pt x="1705" y="630312"/>
                </a:lnTo>
                <a:lnTo>
                  <a:pt x="0" y="678789"/>
                </a:lnTo>
                <a:lnTo>
                  <a:pt x="1705" y="727268"/>
                </a:lnTo>
                <a:lnTo>
                  <a:pt x="6743" y="774826"/>
                </a:lnTo>
                <a:lnTo>
                  <a:pt x="14998" y="821349"/>
                </a:lnTo>
                <a:lnTo>
                  <a:pt x="26355" y="866722"/>
                </a:lnTo>
                <a:lnTo>
                  <a:pt x="40699" y="910831"/>
                </a:lnTo>
                <a:lnTo>
                  <a:pt x="57916" y="953559"/>
                </a:lnTo>
                <a:lnTo>
                  <a:pt x="77890" y="994794"/>
                </a:lnTo>
                <a:lnTo>
                  <a:pt x="100507" y="1034418"/>
                </a:lnTo>
                <a:lnTo>
                  <a:pt x="125652" y="1072319"/>
                </a:lnTo>
                <a:lnTo>
                  <a:pt x="153211" y="1108381"/>
                </a:lnTo>
                <a:lnTo>
                  <a:pt x="183067" y="1142489"/>
                </a:lnTo>
                <a:lnTo>
                  <a:pt x="215107" y="1174528"/>
                </a:lnTo>
                <a:lnTo>
                  <a:pt x="249215" y="1204384"/>
                </a:lnTo>
                <a:lnTo>
                  <a:pt x="285277" y="1231942"/>
                </a:lnTo>
                <a:lnTo>
                  <a:pt x="323178" y="1257087"/>
                </a:lnTo>
                <a:lnTo>
                  <a:pt x="362803" y="1279703"/>
                </a:lnTo>
                <a:lnTo>
                  <a:pt x="404037" y="1299677"/>
                </a:lnTo>
                <a:lnTo>
                  <a:pt x="446765" y="1316893"/>
                </a:lnTo>
                <a:lnTo>
                  <a:pt x="490873" y="1331237"/>
                </a:lnTo>
                <a:lnTo>
                  <a:pt x="536245" y="1342594"/>
                </a:lnTo>
                <a:lnTo>
                  <a:pt x="582768" y="1350848"/>
                </a:lnTo>
                <a:lnTo>
                  <a:pt x="630325" y="1355886"/>
                </a:lnTo>
                <a:lnTo>
                  <a:pt x="678802" y="1357591"/>
                </a:lnTo>
                <a:lnTo>
                  <a:pt x="678802" y="1332191"/>
                </a:lnTo>
                <a:lnTo>
                  <a:pt x="625205" y="1330023"/>
                </a:lnTo>
                <a:lnTo>
                  <a:pt x="572807" y="1323637"/>
                </a:lnTo>
                <a:lnTo>
                  <a:pt x="521775" y="1313200"/>
                </a:lnTo>
                <a:lnTo>
                  <a:pt x="472274" y="1298881"/>
                </a:lnTo>
                <a:lnTo>
                  <a:pt x="424472" y="1280847"/>
                </a:lnTo>
                <a:lnTo>
                  <a:pt x="378535" y="1259265"/>
                </a:lnTo>
                <a:lnTo>
                  <a:pt x="334630" y="1234304"/>
                </a:lnTo>
                <a:lnTo>
                  <a:pt x="292924" y="1206130"/>
                </a:lnTo>
                <a:lnTo>
                  <a:pt x="253584" y="1174911"/>
                </a:lnTo>
                <a:lnTo>
                  <a:pt x="216776" y="1140815"/>
                </a:lnTo>
                <a:lnTo>
                  <a:pt x="182680" y="1104007"/>
                </a:lnTo>
                <a:lnTo>
                  <a:pt x="151461" y="1064668"/>
                </a:lnTo>
                <a:lnTo>
                  <a:pt x="123287" y="1022963"/>
                </a:lnTo>
                <a:lnTo>
                  <a:pt x="98326" y="979060"/>
                </a:lnTo>
                <a:lnTo>
                  <a:pt x="76744" y="933124"/>
                </a:lnTo>
                <a:lnTo>
                  <a:pt x="58710" y="885323"/>
                </a:lnTo>
                <a:lnTo>
                  <a:pt x="44391" y="835822"/>
                </a:lnTo>
                <a:lnTo>
                  <a:pt x="33954" y="784788"/>
                </a:lnTo>
                <a:lnTo>
                  <a:pt x="27568" y="732389"/>
                </a:lnTo>
                <a:lnTo>
                  <a:pt x="25399" y="678789"/>
                </a:lnTo>
                <a:lnTo>
                  <a:pt x="27568" y="625193"/>
                </a:lnTo>
                <a:lnTo>
                  <a:pt x="33954" y="572795"/>
                </a:lnTo>
                <a:lnTo>
                  <a:pt x="44391" y="521762"/>
                </a:lnTo>
                <a:lnTo>
                  <a:pt x="58710" y="472262"/>
                </a:lnTo>
                <a:lnTo>
                  <a:pt x="76744" y="424460"/>
                </a:lnTo>
                <a:lnTo>
                  <a:pt x="98326" y="378525"/>
                </a:lnTo>
                <a:lnTo>
                  <a:pt x="123287" y="334622"/>
                </a:lnTo>
                <a:lnTo>
                  <a:pt x="151461" y="292918"/>
                </a:lnTo>
                <a:lnTo>
                  <a:pt x="182680" y="253580"/>
                </a:lnTo>
                <a:lnTo>
                  <a:pt x="216776" y="216776"/>
                </a:lnTo>
                <a:lnTo>
                  <a:pt x="253584" y="182680"/>
                </a:lnTo>
                <a:lnTo>
                  <a:pt x="292924" y="151460"/>
                </a:lnTo>
                <a:lnTo>
                  <a:pt x="334630" y="123285"/>
                </a:lnTo>
                <a:lnTo>
                  <a:pt x="378535" y="98322"/>
                </a:lnTo>
                <a:lnTo>
                  <a:pt x="424472" y="76739"/>
                </a:lnTo>
                <a:lnTo>
                  <a:pt x="472274" y="58704"/>
                </a:lnTo>
                <a:lnTo>
                  <a:pt x="521775" y="44385"/>
                </a:lnTo>
                <a:lnTo>
                  <a:pt x="572807" y="33949"/>
                </a:lnTo>
                <a:lnTo>
                  <a:pt x="625205" y="27565"/>
                </a:lnTo>
                <a:lnTo>
                  <a:pt x="678802" y="25399"/>
                </a:lnTo>
                <a:lnTo>
                  <a:pt x="862936" y="25399"/>
                </a:lnTo>
                <a:lnTo>
                  <a:pt x="821358" y="14994"/>
                </a:lnTo>
                <a:lnTo>
                  <a:pt x="774836" y="6740"/>
                </a:lnTo>
                <a:lnTo>
                  <a:pt x="727279" y="1704"/>
                </a:lnTo>
                <a:lnTo>
                  <a:pt x="678802" y="0"/>
                </a:lnTo>
                <a:close/>
              </a:path>
              <a:path w="1357629" h="1357630">
                <a:moveTo>
                  <a:pt x="862936" y="25399"/>
                </a:moveTo>
                <a:lnTo>
                  <a:pt x="678802" y="25399"/>
                </a:lnTo>
                <a:lnTo>
                  <a:pt x="732398" y="27565"/>
                </a:lnTo>
                <a:lnTo>
                  <a:pt x="784796" y="33949"/>
                </a:lnTo>
                <a:lnTo>
                  <a:pt x="835829" y="44385"/>
                </a:lnTo>
                <a:lnTo>
                  <a:pt x="885330" y="58704"/>
                </a:lnTo>
                <a:lnTo>
                  <a:pt x="933132" y="76739"/>
                </a:lnTo>
                <a:lnTo>
                  <a:pt x="979069" y="98322"/>
                </a:lnTo>
                <a:lnTo>
                  <a:pt x="1022974" y="123285"/>
                </a:lnTo>
                <a:lnTo>
                  <a:pt x="1064679" y="151460"/>
                </a:lnTo>
                <a:lnTo>
                  <a:pt x="1104020" y="182680"/>
                </a:lnTo>
                <a:lnTo>
                  <a:pt x="1140828" y="216776"/>
                </a:lnTo>
                <a:lnTo>
                  <a:pt x="1174924" y="253580"/>
                </a:lnTo>
                <a:lnTo>
                  <a:pt x="1206142" y="292918"/>
                </a:lnTo>
                <a:lnTo>
                  <a:pt x="1234316" y="334622"/>
                </a:lnTo>
                <a:lnTo>
                  <a:pt x="1259278" y="378525"/>
                </a:lnTo>
                <a:lnTo>
                  <a:pt x="1280860" y="424460"/>
                </a:lnTo>
                <a:lnTo>
                  <a:pt x="1298894" y="472262"/>
                </a:lnTo>
                <a:lnTo>
                  <a:pt x="1313213" y="521762"/>
                </a:lnTo>
                <a:lnTo>
                  <a:pt x="1323649" y="572795"/>
                </a:lnTo>
                <a:lnTo>
                  <a:pt x="1330036" y="625193"/>
                </a:lnTo>
                <a:lnTo>
                  <a:pt x="1332204" y="678789"/>
                </a:lnTo>
                <a:lnTo>
                  <a:pt x="1330036" y="732389"/>
                </a:lnTo>
                <a:lnTo>
                  <a:pt x="1323649" y="784788"/>
                </a:lnTo>
                <a:lnTo>
                  <a:pt x="1313213" y="835822"/>
                </a:lnTo>
                <a:lnTo>
                  <a:pt x="1298894" y="885323"/>
                </a:lnTo>
                <a:lnTo>
                  <a:pt x="1280860" y="933124"/>
                </a:lnTo>
                <a:lnTo>
                  <a:pt x="1259278" y="979060"/>
                </a:lnTo>
                <a:lnTo>
                  <a:pt x="1234316" y="1022963"/>
                </a:lnTo>
                <a:lnTo>
                  <a:pt x="1206142" y="1064668"/>
                </a:lnTo>
                <a:lnTo>
                  <a:pt x="1174924" y="1104007"/>
                </a:lnTo>
                <a:lnTo>
                  <a:pt x="1140828" y="1140815"/>
                </a:lnTo>
                <a:lnTo>
                  <a:pt x="1104020" y="1174911"/>
                </a:lnTo>
                <a:lnTo>
                  <a:pt x="1064679" y="1206130"/>
                </a:lnTo>
                <a:lnTo>
                  <a:pt x="1022974" y="1234304"/>
                </a:lnTo>
                <a:lnTo>
                  <a:pt x="979069" y="1259265"/>
                </a:lnTo>
                <a:lnTo>
                  <a:pt x="933132" y="1280847"/>
                </a:lnTo>
                <a:lnTo>
                  <a:pt x="885330" y="1298881"/>
                </a:lnTo>
                <a:lnTo>
                  <a:pt x="835829" y="1313200"/>
                </a:lnTo>
                <a:lnTo>
                  <a:pt x="784796" y="1323637"/>
                </a:lnTo>
                <a:lnTo>
                  <a:pt x="732398" y="1330023"/>
                </a:lnTo>
                <a:lnTo>
                  <a:pt x="678802" y="1332191"/>
                </a:lnTo>
                <a:lnTo>
                  <a:pt x="678802" y="1357591"/>
                </a:lnTo>
                <a:lnTo>
                  <a:pt x="727279" y="1355886"/>
                </a:lnTo>
                <a:lnTo>
                  <a:pt x="774836" y="1350848"/>
                </a:lnTo>
                <a:lnTo>
                  <a:pt x="821358" y="1342594"/>
                </a:lnTo>
                <a:lnTo>
                  <a:pt x="866731" y="1331237"/>
                </a:lnTo>
                <a:lnTo>
                  <a:pt x="910838" y="1316893"/>
                </a:lnTo>
                <a:lnTo>
                  <a:pt x="953567" y="1299677"/>
                </a:lnTo>
                <a:lnTo>
                  <a:pt x="994801" y="1279703"/>
                </a:lnTo>
                <a:lnTo>
                  <a:pt x="1034426" y="1257087"/>
                </a:lnTo>
                <a:lnTo>
                  <a:pt x="1072326" y="1231942"/>
                </a:lnTo>
                <a:lnTo>
                  <a:pt x="1108388" y="1204384"/>
                </a:lnTo>
                <a:lnTo>
                  <a:pt x="1142497" y="1174528"/>
                </a:lnTo>
                <a:lnTo>
                  <a:pt x="1174537" y="1142489"/>
                </a:lnTo>
                <a:lnTo>
                  <a:pt x="1204393" y="1108381"/>
                </a:lnTo>
                <a:lnTo>
                  <a:pt x="1231951" y="1072319"/>
                </a:lnTo>
                <a:lnTo>
                  <a:pt x="1257096" y="1034418"/>
                </a:lnTo>
                <a:lnTo>
                  <a:pt x="1279713" y="994794"/>
                </a:lnTo>
                <a:lnTo>
                  <a:pt x="1299688" y="953559"/>
                </a:lnTo>
                <a:lnTo>
                  <a:pt x="1316905" y="910831"/>
                </a:lnTo>
                <a:lnTo>
                  <a:pt x="1331249" y="866722"/>
                </a:lnTo>
                <a:lnTo>
                  <a:pt x="1342606" y="821349"/>
                </a:lnTo>
                <a:lnTo>
                  <a:pt x="1350860" y="774826"/>
                </a:lnTo>
                <a:lnTo>
                  <a:pt x="1355898" y="727268"/>
                </a:lnTo>
                <a:lnTo>
                  <a:pt x="1357604" y="678789"/>
                </a:lnTo>
                <a:lnTo>
                  <a:pt x="1355898" y="630312"/>
                </a:lnTo>
                <a:lnTo>
                  <a:pt x="1350860" y="582755"/>
                </a:lnTo>
                <a:lnTo>
                  <a:pt x="1342606" y="536233"/>
                </a:lnTo>
                <a:lnTo>
                  <a:pt x="1331249" y="490860"/>
                </a:lnTo>
                <a:lnTo>
                  <a:pt x="1316905" y="446753"/>
                </a:lnTo>
                <a:lnTo>
                  <a:pt x="1299688" y="404025"/>
                </a:lnTo>
                <a:lnTo>
                  <a:pt x="1279713" y="362791"/>
                </a:lnTo>
                <a:lnTo>
                  <a:pt x="1257096" y="323166"/>
                </a:lnTo>
                <a:lnTo>
                  <a:pt x="1231951" y="285265"/>
                </a:lnTo>
                <a:lnTo>
                  <a:pt x="1204393" y="249204"/>
                </a:lnTo>
                <a:lnTo>
                  <a:pt x="1174537" y="215096"/>
                </a:lnTo>
                <a:lnTo>
                  <a:pt x="1142497" y="183056"/>
                </a:lnTo>
                <a:lnTo>
                  <a:pt x="1108388" y="153200"/>
                </a:lnTo>
                <a:lnTo>
                  <a:pt x="1072326" y="125643"/>
                </a:lnTo>
                <a:lnTo>
                  <a:pt x="1034426" y="100498"/>
                </a:lnTo>
                <a:lnTo>
                  <a:pt x="994801" y="77882"/>
                </a:lnTo>
                <a:lnTo>
                  <a:pt x="953567" y="57908"/>
                </a:lnTo>
                <a:lnTo>
                  <a:pt x="910838" y="40692"/>
                </a:lnTo>
                <a:lnTo>
                  <a:pt x="866731" y="26349"/>
                </a:lnTo>
                <a:lnTo>
                  <a:pt x="862936" y="25399"/>
                </a:lnTo>
                <a:close/>
              </a:path>
            </a:pathLst>
          </a:custGeom>
          <a:solidFill>
            <a:srgbClr val="EF4123"/>
          </a:solidFill>
        </p:spPr>
        <p:txBody>
          <a:bodyPr wrap="square" lIns="0" tIns="0" rIns="0" bIns="0" rtlCol="0"/>
          <a:lstStyle/>
          <a:p>
            <a:endParaRPr/>
          </a:p>
        </p:txBody>
      </p:sp>
      <p:sp>
        <p:nvSpPr>
          <p:cNvPr id="42" name="object 42"/>
          <p:cNvSpPr txBox="1"/>
          <p:nvPr/>
        </p:nvSpPr>
        <p:spPr>
          <a:xfrm>
            <a:off x="7052383" y="2054708"/>
            <a:ext cx="1807210" cy="274434"/>
          </a:xfrm>
          <a:prstGeom prst="rect">
            <a:avLst/>
          </a:prstGeom>
        </p:spPr>
        <p:txBody>
          <a:bodyPr vert="horz" wrap="square" lIns="0" tIns="12700" rIns="0" bIns="0" rtlCol="0">
            <a:spAutoFit/>
          </a:bodyPr>
          <a:lstStyle/>
          <a:p>
            <a:pPr marL="12700" marR="5080" indent="304165">
              <a:lnSpc>
                <a:spcPct val="100000"/>
              </a:lnSpc>
              <a:spcBef>
                <a:spcPts val="100"/>
              </a:spcBef>
            </a:pPr>
            <a:r>
              <a:rPr sz="1700" b="1" spc="10" dirty="0" smtClean="0">
                <a:solidFill>
                  <a:srgbClr val="0066B3"/>
                </a:solidFill>
                <a:latin typeface="Times New Roman" panose="02020603050405020304" pitchFamily="18" charset="0"/>
                <a:cs typeface="Times New Roman" panose="02020603050405020304" pitchFamily="18" charset="0"/>
              </a:rPr>
              <a:t>Население</a:t>
            </a:r>
            <a:endParaRPr sz="1700" dirty="0">
              <a:latin typeface="Times New Roman" panose="02020603050405020304" pitchFamily="18" charset="0"/>
              <a:cs typeface="Times New Roman" panose="02020603050405020304" pitchFamily="18" charset="0"/>
            </a:endParaRPr>
          </a:p>
        </p:txBody>
      </p:sp>
      <p:sp>
        <p:nvSpPr>
          <p:cNvPr id="44" name="object 22"/>
          <p:cNvSpPr txBox="1"/>
          <p:nvPr/>
        </p:nvSpPr>
        <p:spPr>
          <a:xfrm>
            <a:off x="5203589" y="5727377"/>
            <a:ext cx="2198500" cy="659155"/>
          </a:xfrm>
          <a:prstGeom prst="rect">
            <a:avLst/>
          </a:prstGeom>
        </p:spPr>
        <p:txBody>
          <a:bodyPr vert="horz" wrap="square" lIns="0" tIns="12700" rIns="0" bIns="0" rtlCol="0">
            <a:spAutoFit/>
          </a:bodyPr>
          <a:lstStyle/>
          <a:p>
            <a:pPr marL="12700" algn="ctr">
              <a:lnSpc>
                <a:spcPct val="100000"/>
              </a:lnSpc>
              <a:spcBef>
                <a:spcPts val="100"/>
              </a:spcBef>
            </a:pPr>
            <a:r>
              <a:rPr lang="ru-RU" sz="1400" b="1" spc="25" dirty="0" smtClean="0">
                <a:latin typeface="Times New Roman" panose="02020603050405020304" pitchFamily="18" charset="0"/>
                <a:cs typeface="Times New Roman" panose="02020603050405020304" pitchFamily="18" charset="0"/>
              </a:rPr>
              <a:t>Стоимость 1 га земель сельскохозяйственного назначения</a:t>
            </a:r>
            <a:endParaRPr sz="1400" b="1" dirty="0">
              <a:latin typeface="Times New Roman" panose="02020603050405020304" pitchFamily="18" charset="0"/>
              <a:cs typeface="Times New Roman" panose="02020603050405020304" pitchFamily="18" charset="0"/>
            </a:endParaRPr>
          </a:p>
        </p:txBody>
      </p:sp>
      <p:sp>
        <p:nvSpPr>
          <p:cNvPr id="45" name="object 22"/>
          <p:cNvSpPr txBox="1"/>
          <p:nvPr/>
        </p:nvSpPr>
        <p:spPr>
          <a:xfrm>
            <a:off x="3429000" y="5722763"/>
            <a:ext cx="1828800" cy="874598"/>
          </a:xfrm>
          <a:prstGeom prst="rect">
            <a:avLst/>
          </a:prstGeom>
        </p:spPr>
        <p:txBody>
          <a:bodyPr vert="horz" wrap="square" lIns="0" tIns="12700" rIns="0" bIns="0" rtlCol="0">
            <a:spAutoFit/>
          </a:bodyPr>
          <a:lstStyle/>
          <a:p>
            <a:pPr marL="12700" algn="ctr">
              <a:lnSpc>
                <a:spcPct val="100000"/>
              </a:lnSpc>
              <a:spcBef>
                <a:spcPts val="100"/>
              </a:spcBef>
            </a:pPr>
            <a:r>
              <a:rPr lang="ru-RU" sz="1400" b="1" spc="25" dirty="0" smtClean="0">
                <a:latin typeface="Times New Roman" panose="02020603050405020304" pitchFamily="18" charset="0"/>
                <a:cs typeface="Times New Roman" panose="02020603050405020304" pitchFamily="18" charset="0"/>
              </a:rPr>
              <a:t>Средний срок получения разрешения на строительство</a:t>
            </a:r>
            <a:endParaRPr sz="1400" b="1" dirty="0">
              <a:latin typeface="Times New Roman" panose="02020603050405020304" pitchFamily="18" charset="0"/>
              <a:cs typeface="Times New Roman" panose="02020603050405020304" pitchFamily="18" charset="0"/>
            </a:endParaRPr>
          </a:p>
        </p:txBody>
      </p:sp>
      <p:sp>
        <p:nvSpPr>
          <p:cNvPr id="46" name="object 22"/>
          <p:cNvSpPr txBox="1"/>
          <p:nvPr/>
        </p:nvSpPr>
        <p:spPr>
          <a:xfrm>
            <a:off x="174586" y="5706862"/>
            <a:ext cx="1371600" cy="659155"/>
          </a:xfrm>
          <a:prstGeom prst="rect">
            <a:avLst/>
          </a:prstGeom>
        </p:spPr>
        <p:txBody>
          <a:bodyPr vert="horz" wrap="square" lIns="0" tIns="12700" rIns="0" bIns="0" rtlCol="0">
            <a:spAutoFit/>
          </a:bodyPr>
          <a:lstStyle/>
          <a:p>
            <a:pPr marL="12700" algn="ctr">
              <a:lnSpc>
                <a:spcPct val="100000"/>
              </a:lnSpc>
              <a:spcBef>
                <a:spcPts val="100"/>
              </a:spcBef>
            </a:pPr>
            <a:r>
              <a:rPr lang="ru-RU" sz="1400" b="1" spc="25" dirty="0" smtClean="0">
                <a:latin typeface="Times New Roman" panose="02020603050405020304" pitchFamily="18" charset="0"/>
                <a:cs typeface="Times New Roman" panose="02020603050405020304" pitchFamily="18" charset="0"/>
              </a:rPr>
              <a:t>Удаленность от границы города Омска</a:t>
            </a:r>
            <a:endParaRPr sz="1400" b="1" dirty="0">
              <a:latin typeface="Times New Roman" panose="02020603050405020304" pitchFamily="18" charset="0"/>
              <a:cs typeface="Times New Roman" panose="02020603050405020304" pitchFamily="18" charset="0"/>
            </a:endParaRPr>
          </a:p>
        </p:txBody>
      </p:sp>
      <p:sp>
        <p:nvSpPr>
          <p:cNvPr id="47" name="object 22"/>
          <p:cNvSpPr txBox="1"/>
          <p:nvPr/>
        </p:nvSpPr>
        <p:spPr>
          <a:xfrm>
            <a:off x="7328032" y="5714553"/>
            <a:ext cx="1841500" cy="671979"/>
          </a:xfrm>
          <a:prstGeom prst="rect">
            <a:avLst/>
          </a:prstGeom>
        </p:spPr>
        <p:txBody>
          <a:bodyPr vert="horz" wrap="square" lIns="0" tIns="12700" rIns="0" bIns="0" rtlCol="0">
            <a:spAutoFit/>
          </a:bodyPr>
          <a:lstStyle/>
          <a:p>
            <a:pPr marL="12700" algn="ctr">
              <a:lnSpc>
                <a:spcPct val="100000"/>
              </a:lnSpc>
              <a:spcBef>
                <a:spcPts val="100"/>
              </a:spcBef>
            </a:pPr>
            <a:r>
              <a:rPr lang="ru-RU" sz="1400" b="1" spc="25" dirty="0" smtClean="0">
                <a:latin typeface="Times New Roman" panose="02020603050405020304" pitchFamily="18" charset="0"/>
                <a:cs typeface="Times New Roman" panose="02020603050405020304" pitchFamily="18" charset="0"/>
              </a:rPr>
              <a:t>Тариф на эл. энергию</a:t>
            </a:r>
          </a:p>
          <a:p>
            <a:pPr marL="12700" algn="ctr">
              <a:lnSpc>
                <a:spcPct val="100000"/>
              </a:lnSpc>
              <a:spcBef>
                <a:spcPts val="100"/>
              </a:spcBef>
            </a:pPr>
            <a:r>
              <a:rPr lang="ru-RU" sz="1400" b="1" spc="25" dirty="0" smtClean="0">
                <a:latin typeface="Times New Roman" panose="02020603050405020304" pitchFamily="18" charset="0"/>
                <a:cs typeface="Times New Roman" panose="02020603050405020304" pitchFamily="18" charset="0"/>
              </a:rPr>
              <a:t>для бюджетных учреждений</a:t>
            </a:r>
            <a:endParaRPr sz="1400" b="1" dirty="0">
              <a:latin typeface="Times New Roman" panose="02020603050405020304" pitchFamily="18" charset="0"/>
              <a:cs typeface="Times New Roman" panose="02020603050405020304" pitchFamily="18" charset="0"/>
            </a:endParaRPr>
          </a:p>
        </p:txBody>
      </p:sp>
      <p:sp>
        <p:nvSpPr>
          <p:cNvPr id="48" name="object 14"/>
          <p:cNvSpPr/>
          <p:nvPr/>
        </p:nvSpPr>
        <p:spPr>
          <a:xfrm>
            <a:off x="145278" y="4335174"/>
            <a:ext cx="1332230" cy="1332230"/>
          </a:xfrm>
          <a:custGeom>
            <a:avLst/>
            <a:gdLst/>
            <a:ahLst/>
            <a:cxnLst/>
            <a:rect l="l" t="t" r="r" b="b"/>
            <a:pathLst>
              <a:path w="1332229" h="1332230">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rgbClr val="EF4123"/>
          </a:solidFill>
        </p:spPr>
        <p:txBody>
          <a:bodyPr wrap="square" lIns="0" tIns="0" rIns="0" bIns="0" rtlCol="0"/>
          <a:lstStyle/>
          <a:p>
            <a:pPr algn="ctr"/>
            <a:endParaRPr lang="ru-RU" dirty="0" smtClean="0"/>
          </a:p>
          <a:p>
            <a:pPr algn="ctr"/>
            <a:r>
              <a:rPr lang="ru-RU" sz="2800" dirty="0" smtClean="0">
                <a:solidFill>
                  <a:schemeClr val="bg1"/>
                </a:solidFill>
                <a:latin typeface="Arial" pitchFamily="34" charset="0"/>
                <a:cs typeface="Arial" pitchFamily="34" charset="0"/>
              </a:rPr>
              <a:t>52 </a:t>
            </a:r>
          </a:p>
          <a:p>
            <a:pPr algn="ctr"/>
            <a:r>
              <a:rPr lang="ru-RU" sz="1600" dirty="0" smtClean="0">
                <a:solidFill>
                  <a:schemeClr val="bg1"/>
                </a:solidFill>
                <a:latin typeface="Arial" pitchFamily="34" charset="0"/>
                <a:cs typeface="Arial" pitchFamily="34" charset="0"/>
              </a:rPr>
              <a:t>км</a:t>
            </a:r>
            <a:endParaRPr sz="1600" dirty="0">
              <a:solidFill>
                <a:schemeClr val="bg1"/>
              </a:solidFill>
              <a:latin typeface="Arial" pitchFamily="34" charset="0"/>
              <a:cs typeface="Arial" pitchFamily="34" charset="0"/>
            </a:endParaRPr>
          </a:p>
        </p:txBody>
      </p:sp>
      <p:sp>
        <p:nvSpPr>
          <p:cNvPr id="50" name="object 14"/>
          <p:cNvSpPr/>
          <p:nvPr/>
        </p:nvSpPr>
        <p:spPr>
          <a:xfrm>
            <a:off x="3649840" y="4335174"/>
            <a:ext cx="1332230" cy="1332230"/>
          </a:xfrm>
          <a:custGeom>
            <a:avLst/>
            <a:gdLst/>
            <a:ahLst/>
            <a:cxnLst/>
            <a:rect l="l" t="t" r="r" b="b"/>
            <a:pathLst>
              <a:path w="1332229" h="1332230">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rgbClr val="EF4123"/>
          </a:solidFill>
        </p:spPr>
        <p:txBody>
          <a:bodyPr wrap="square" lIns="0" tIns="0" rIns="0" bIns="0" rtlCol="0"/>
          <a:lstStyle/>
          <a:p>
            <a:pPr algn="ctr"/>
            <a:endParaRPr lang="ru-RU" dirty="0" smtClean="0"/>
          </a:p>
          <a:p>
            <a:pPr algn="ctr"/>
            <a:r>
              <a:rPr lang="ru-RU" sz="2800" dirty="0" smtClean="0">
                <a:solidFill>
                  <a:schemeClr val="bg1"/>
                </a:solidFill>
                <a:latin typeface="Arial" pitchFamily="34" charset="0"/>
                <a:cs typeface="Arial" pitchFamily="34" charset="0"/>
              </a:rPr>
              <a:t>5 </a:t>
            </a:r>
          </a:p>
          <a:p>
            <a:pPr algn="ctr"/>
            <a:r>
              <a:rPr lang="ru-RU" sz="1600" dirty="0" smtClean="0">
                <a:solidFill>
                  <a:schemeClr val="bg1"/>
                </a:solidFill>
                <a:latin typeface="Arial" pitchFamily="34" charset="0"/>
                <a:cs typeface="Arial" pitchFamily="34" charset="0"/>
              </a:rPr>
              <a:t>дней</a:t>
            </a:r>
            <a:endParaRPr sz="1600" dirty="0">
              <a:solidFill>
                <a:schemeClr val="bg1"/>
              </a:solidFill>
              <a:latin typeface="Arial" pitchFamily="34" charset="0"/>
              <a:cs typeface="Arial" pitchFamily="34" charset="0"/>
            </a:endParaRPr>
          </a:p>
        </p:txBody>
      </p:sp>
      <p:sp>
        <p:nvSpPr>
          <p:cNvPr id="51" name="object 14"/>
          <p:cNvSpPr/>
          <p:nvPr/>
        </p:nvSpPr>
        <p:spPr>
          <a:xfrm>
            <a:off x="5561927" y="4339788"/>
            <a:ext cx="1332230" cy="1332230"/>
          </a:xfrm>
          <a:custGeom>
            <a:avLst/>
            <a:gdLst/>
            <a:ahLst/>
            <a:cxnLst/>
            <a:rect l="l" t="t" r="r" b="b"/>
            <a:pathLst>
              <a:path w="1332229" h="1332230">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rgbClr val="EF4123"/>
          </a:solidFill>
        </p:spPr>
        <p:txBody>
          <a:bodyPr wrap="square" lIns="0" tIns="0" rIns="0" bIns="0" rtlCol="0"/>
          <a:lstStyle/>
          <a:p>
            <a:pPr algn="ctr"/>
            <a:endParaRPr lang="ru-RU" dirty="0" smtClean="0"/>
          </a:p>
          <a:p>
            <a:pPr algn="ctr"/>
            <a:r>
              <a:rPr lang="ru-RU" sz="2800" dirty="0" smtClean="0">
                <a:solidFill>
                  <a:schemeClr val="bg1"/>
                </a:solidFill>
                <a:latin typeface="Arial" pitchFamily="34" charset="0"/>
                <a:cs typeface="Arial" pitchFamily="34" charset="0"/>
              </a:rPr>
              <a:t>23300 </a:t>
            </a:r>
          </a:p>
          <a:p>
            <a:pPr algn="ctr"/>
            <a:r>
              <a:rPr lang="ru-RU" sz="1600" dirty="0" smtClean="0">
                <a:solidFill>
                  <a:schemeClr val="bg1"/>
                </a:solidFill>
                <a:latin typeface="Arial" pitchFamily="34" charset="0"/>
                <a:cs typeface="Arial" pitchFamily="34" charset="0"/>
              </a:rPr>
              <a:t>рублей</a:t>
            </a:r>
            <a:endParaRPr sz="1600" dirty="0">
              <a:solidFill>
                <a:schemeClr val="bg1"/>
              </a:solidFill>
              <a:latin typeface="Arial" pitchFamily="34" charset="0"/>
              <a:cs typeface="Arial" pitchFamily="34" charset="0"/>
            </a:endParaRPr>
          </a:p>
        </p:txBody>
      </p:sp>
      <p:sp>
        <p:nvSpPr>
          <p:cNvPr id="52" name="object 14"/>
          <p:cNvSpPr/>
          <p:nvPr/>
        </p:nvSpPr>
        <p:spPr>
          <a:xfrm>
            <a:off x="7395445" y="4335174"/>
            <a:ext cx="1332230" cy="1332230"/>
          </a:xfrm>
          <a:custGeom>
            <a:avLst/>
            <a:gdLst/>
            <a:ahLst/>
            <a:cxnLst/>
            <a:rect l="l" t="t" r="r" b="b"/>
            <a:pathLst>
              <a:path w="1332229" h="1332230">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rgbClr val="EF4123"/>
          </a:solidFill>
        </p:spPr>
        <p:txBody>
          <a:bodyPr wrap="square" lIns="0" tIns="0" rIns="0" bIns="0" rtlCol="0"/>
          <a:lstStyle/>
          <a:p>
            <a:pPr algn="ctr"/>
            <a:endParaRPr lang="ru-RU" dirty="0" smtClean="0"/>
          </a:p>
          <a:p>
            <a:pPr algn="ctr"/>
            <a:r>
              <a:rPr lang="ru-RU" sz="2800" dirty="0" smtClean="0">
                <a:solidFill>
                  <a:schemeClr val="bg1"/>
                </a:solidFill>
                <a:latin typeface="Arial" pitchFamily="34" charset="0"/>
                <a:cs typeface="Arial" pitchFamily="34" charset="0"/>
              </a:rPr>
              <a:t>4,88 </a:t>
            </a:r>
          </a:p>
          <a:p>
            <a:pPr algn="ctr"/>
            <a:r>
              <a:rPr lang="ru-RU" sz="1400" dirty="0" smtClean="0">
                <a:solidFill>
                  <a:schemeClr val="bg1"/>
                </a:solidFill>
                <a:latin typeface="Arial" pitchFamily="34" charset="0"/>
                <a:cs typeface="Arial" pitchFamily="34" charset="0"/>
              </a:rPr>
              <a:t>Рублей / кВт*ч</a:t>
            </a:r>
            <a:endParaRPr sz="1400" dirty="0">
              <a:solidFill>
                <a:schemeClr val="bg1"/>
              </a:solidFill>
              <a:latin typeface="Arial" pitchFamily="34" charset="0"/>
              <a:cs typeface="Arial" pitchFamily="34" charset="0"/>
            </a:endParaRPr>
          </a:p>
        </p:txBody>
      </p:sp>
      <p:sp>
        <p:nvSpPr>
          <p:cNvPr id="49" name="object 14"/>
          <p:cNvSpPr/>
          <p:nvPr/>
        </p:nvSpPr>
        <p:spPr>
          <a:xfrm>
            <a:off x="1929548" y="4335174"/>
            <a:ext cx="1332230" cy="1332230"/>
          </a:xfrm>
          <a:custGeom>
            <a:avLst/>
            <a:gdLst/>
            <a:ahLst/>
            <a:cxnLst/>
            <a:rect l="l" t="t" r="r" b="b"/>
            <a:pathLst>
              <a:path w="1332229" h="1332230">
                <a:moveTo>
                  <a:pt x="666102" y="0"/>
                </a:moveTo>
                <a:lnTo>
                  <a:pt x="618531" y="1672"/>
                </a:lnTo>
                <a:lnTo>
                  <a:pt x="571863" y="6614"/>
                </a:lnTo>
                <a:lnTo>
                  <a:pt x="526211" y="14714"/>
                </a:lnTo>
                <a:lnTo>
                  <a:pt x="481687" y="25858"/>
                </a:lnTo>
                <a:lnTo>
                  <a:pt x="438404" y="39934"/>
                </a:lnTo>
                <a:lnTo>
                  <a:pt x="396474" y="56828"/>
                </a:lnTo>
                <a:lnTo>
                  <a:pt x="356011" y="76429"/>
                </a:lnTo>
                <a:lnTo>
                  <a:pt x="317127" y="98624"/>
                </a:lnTo>
                <a:lnTo>
                  <a:pt x="279935" y="123299"/>
                </a:lnTo>
                <a:lnTo>
                  <a:pt x="244547" y="150342"/>
                </a:lnTo>
                <a:lnTo>
                  <a:pt x="211076" y="179640"/>
                </a:lnTo>
                <a:lnTo>
                  <a:pt x="179636" y="211081"/>
                </a:lnTo>
                <a:lnTo>
                  <a:pt x="150338" y="244552"/>
                </a:lnTo>
                <a:lnTo>
                  <a:pt x="123295" y="279940"/>
                </a:lnTo>
                <a:lnTo>
                  <a:pt x="98621" y="317133"/>
                </a:lnTo>
                <a:lnTo>
                  <a:pt x="76427" y="356017"/>
                </a:lnTo>
                <a:lnTo>
                  <a:pt x="56826" y="396480"/>
                </a:lnTo>
                <a:lnTo>
                  <a:pt x="39932" y="438409"/>
                </a:lnTo>
                <a:lnTo>
                  <a:pt x="25857" y="481691"/>
                </a:lnTo>
                <a:lnTo>
                  <a:pt x="14713" y="526215"/>
                </a:lnTo>
                <a:lnTo>
                  <a:pt x="6614" y="571866"/>
                </a:lnTo>
                <a:lnTo>
                  <a:pt x="1672" y="618533"/>
                </a:lnTo>
                <a:lnTo>
                  <a:pt x="0" y="666102"/>
                </a:lnTo>
                <a:lnTo>
                  <a:pt x="1672" y="713672"/>
                </a:lnTo>
                <a:lnTo>
                  <a:pt x="6614" y="760340"/>
                </a:lnTo>
                <a:lnTo>
                  <a:pt x="14713" y="805993"/>
                </a:lnTo>
                <a:lnTo>
                  <a:pt x="25857" y="850517"/>
                </a:lnTo>
                <a:lnTo>
                  <a:pt x="39932" y="893800"/>
                </a:lnTo>
                <a:lnTo>
                  <a:pt x="56826" y="935729"/>
                </a:lnTo>
                <a:lnTo>
                  <a:pt x="76427" y="976192"/>
                </a:lnTo>
                <a:lnTo>
                  <a:pt x="98621" y="1015077"/>
                </a:lnTo>
                <a:lnTo>
                  <a:pt x="123295" y="1052269"/>
                </a:lnTo>
                <a:lnTo>
                  <a:pt x="150338" y="1087657"/>
                </a:lnTo>
                <a:lnTo>
                  <a:pt x="179636" y="1121127"/>
                </a:lnTo>
                <a:lnTo>
                  <a:pt x="211076" y="1152568"/>
                </a:lnTo>
                <a:lnTo>
                  <a:pt x="244547" y="1181866"/>
                </a:lnTo>
                <a:lnTo>
                  <a:pt x="279935" y="1208908"/>
                </a:lnTo>
                <a:lnTo>
                  <a:pt x="317127" y="1233583"/>
                </a:lnTo>
                <a:lnTo>
                  <a:pt x="356011" y="1255777"/>
                </a:lnTo>
                <a:lnTo>
                  <a:pt x="396474" y="1275377"/>
                </a:lnTo>
                <a:lnTo>
                  <a:pt x="438404" y="1292271"/>
                </a:lnTo>
                <a:lnTo>
                  <a:pt x="481687" y="1306347"/>
                </a:lnTo>
                <a:lnTo>
                  <a:pt x="526211" y="1317490"/>
                </a:lnTo>
                <a:lnTo>
                  <a:pt x="571863" y="1325589"/>
                </a:lnTo>
                <a:lnTo>
                  <a:pt x="618531" y="1330532"/>
                </a:lnTo>
                <a:lnTo>
                  <a:pt x="666102" y="1332204"/>
                </a:lnTo>
                <a:lnTo>
                  <a:pt x="713672" y="1330532"/>
                </a:lnTo>
                <a:lnTo>
                  <a:pt x="760340" y="1325589"/>
                </a:lnTo>
                <a:lnTo>
                  <a:pt x="805993" y="1317490"/>
                </a:lnTo>
                <a:lnTo>
                  <a:pt x="850517" y="1306347"/>
                </a:lnTo>
                <a:lnTo>
                  <a:pt x="893800" y="1292271"/>
                </a:lnTo>
                <a:lnTo>
                  <a:pt x="935729" y="1275377"/>
                </a:lnTo>
                <a:lnTo>
                  <a:pt x="976192" y="1255777"/>
                </a:lnTo>
                <a:lnTo>
                  <a:pt x="1015077" y="1233583"/>
                </a:lnTo>
                <a:lnTo>
                  <a:pt x="1052269" y="1208908"/>
                </a:lnTo>
                <a:lnTo>
                  <a:pt x="1087657" y="1181866"/>
                </a:lnTo>
                <a:lnTo>
                  <a:pt x="1121127" y="1152568"/>
                </a:lnTo>
                <a:lnTo>
                  <a:pt x="1152568" y="1121127"/>
                </a:lnTo>
                <a:lnTo>
                  <a:pt x="1181866" y="1087657"/>
                </a:lnTo>
                <a:lnTo>
                  <a:pt x="1208908" y="1052269"/>
                </a:lnTo>
                <a:lnTo>
                  <a:pt x="1233583" y="1015077"/>
                </a:lnTo>
                <a:lnTo>
                  <a:pt x="1255777" y="976192"/>
                </a:lnTo>
                <a:lnTo>
                  <a:pt x="1275377" y="935729"/>
                </a:lnTo>
                <a:lnTo>
                  <a:pt x="1292271" y="893800"/>
                </a:lnTo>
                <a:lnTo>
                  <a:pt x="1306347" y="850517"/>
                </a:lnTo>
                <a:lnTo>
                  <a:pt x="1317490" y="805993"/>
                </a:lnTo>
                <a:lnTo>
                  <a:pt x="1325589" y="760340"/>
                </a:lnTo>
                <a:lnTo>
                  <a:pt x="1330532" y="713672"/>
                </a:lnTo>
                <a:lnTo>
                  <a:pt x="1332204" y="666102"/>
                </a:lnTo>
                <a:lnTo>
                  <a:pt x="1330532" y="618533"/>
                </a:lnTo>
                <a:lnTo>
                  <a:pt x="1325589" y="571866"/>
                </a:lnTo>
                <a:lnTo>
                  <a:pt x="1317490" y="526215"/>
                </a:lnTo>
                <a:lnTo>
                  <a:pt x="1306347" y="481691"/>
                </a:lnTo>
                <a:lnTo>
                  <a:pt x="1292271" y="438409"/>
                </a:lnTo>
                <a:lnTo>
                  <a:pt x="1275377" y="396480"/>
                </a:lnTo>
                <a:lnTo>
                  <a:pt x="1255777" y="356017"/>
                </a:lnTo>
                <a:lnTo>
                  <a:pt x="1233583" y="317133"/>
                </a:lnTo>
                <a:lnTo>
                  <a:pt x="1208908" y="279940"/>
                </a:lnTo>
                <a:lnTo>
                  <a:pt x="1181866" y="244552"/>
                </a:lnTo>
                <a:lnTo>
                  <a:pt x="1152568" y="211081"/>
                </a:lnTo>
                <a:lnTo>
                  <a:pt x="1121127" y="179640"/>
                </a:lnTo>
                <a:lnTo>
                  <a:pt x="1087657" y="150342"/>
                </a:lnTo>
                <a:lnTo>
                  <a:pt x="1052269" y="123299"/>
                </a:lnTo>
                <a:lnTo>
                  <a:pt x="1015077" y="98624"/>
                </a:lnTo>
                <a:lnTo>
                  <a:pt x="976192" y="76429"/>
                </a:lnTo>
                <a:lnTo>
                  <a:pt x="935729" y="56828"/>
                </a:lnTo>
                <a:lnTo>
                  <a:pt x="893800" y="39934"/>
                </a:lnTo>
                <a:lnTo>
                  <a:pt x="850517" y="25858"/>
                </a:lnTo>
                <a:lnTo>
                  <a:pt x="805993" y="14714"/>
                </a:lnTo>
                <a:lnTo>
                  <a:pt x="760340" y="6614"/>
                </a:lnTo>
                <a:lnTo>
                  <a:pt x="713672" y="1672"/>
                </a:lnTo>
                <a:lnTo>
                  <a:pt x="666102" y="0"/>
                </a:lnTo>
                <a:close/>
              </a:path>
            </a:pathLst>
          </a:custGeom>
          <a:solidFill>
            <a:schemeClr val="accent2">
              <a:lumMod val="60000"/>
              <a:lumOff val="40000"/>
            </a:schemeClr>
          </a:solidFill>
        </p:spPr>
        <p:txBody>
          <a:bodyPr wrap="square" lIns="0" tIns="0" rIns="0" bIns="0" rtlCol="0"/>
          <a:lstStyle/>
          <a:p>
            <a:pPr algn="ctr"/>
            <a:endParaRPr lang="ru-RU" dirty="0" smtClean="0"/>
          </a:p>
          <a:p>
            <a:pPr algn="ctr"/>
            <a:r>
              <a:rPr lang="ru-RU" sz="2800" dirty="0" smtClean="0">
                <a:solidFill>
                  <a:schemeClr val="bg1"/>
                </a:solidFill>
                <a:latin typeface="Arial" pitchFamily="34" charset="0"/>
                <a:cs typeface="Arial" pitchFamily="34" charset="0"/>
              </a:rPr>
              <a:t>313,5 </a:t>
            </a:r>
          </a:p>
          <a:p>
            <a:pPr algn="ctr"/>
            <a:r>
              <a:rPr lang="ru-RU" sz="1600" dirty="0" smtClean="0">
                <a:solidFill>
                  <a:schemeClr val="bg1"/>
                </a:solidFill>
                <a:latin typeface="Arial" pitchFamily="34" charset="0"/>
                <a:cs typeface="Arial" pitchFamily="34" charset="0"/>
              </a:rPr>
              <a:t>км</a:t>
            </a:r>
            <a:endParaRPr sz="1600" dirty="0">
              <a:solidFill>
                <a:schemeClr val="bg1"/>
              </a:solidFill>
              <a:latin typeface="Arial" pitchFamily="34" charset="0"/>
              <a:cs typeface="Arial" pitchFamily="34" charset="0"/>
            </a:endParaRPr>
          </a:p>
        </p:txBody>
      </p:sp>
      <p:sp>
        <p:nvSpPr>
          <p:cNvPr id="53" name="object 22"/>
          <p:cNvSpPr txBox="1"/>
          <p:nvPr/>
        </p:nvSpPr>
        <p:spPr>
          <a:xfrm>
            <a:off x="1728152" y="5706561"/>
            <a:ext cx="1828800" cy="874598"/>
          </a:xfrm>
          <a:prstGeom prst="rect">
            <a:avLst/>
          </a:prstGeom>
        </p:spPr>
        <p:txBody>
          <a:bodyPr vert="horz" wrap="square" lIns="0" tIns="12700" rIns="0" bIns="0" rtlCol="0">
            <a:spAutoFit/>
          </a:bodyPr>
          <a:lstStyle/>
          <a:p>
            <a:pPr marL="12700" algn="ctr">
              <a:lnSpc>
                <a:spcPct val="100000"/>
              </a:lnSpc>
              <a:spcBef>
                <a:spcPts val="100"/>
              </a:spcBef>
            </a:pPr>
            <a:r>
              <a:rPr lang="ru-RU" sz="1400" b="1" spc="25" dirty="0" smtClean="0">
                <a:latin typeface="Times New Roman" panose="02020603050405020304" pitchFamily="18" charset="0"/>
                <a:cs typeface="Times New Roman" panose="02020603050405020304" pitchFamily="18" charset="0"/>
              </a:rPr>
              <a:t>Транспортная сеть (протяженность автомобильных дорог)</a:t>
            </a:r>
            <a:endParaRPr sz="1400" b="1" dirty="0">
              <a:latin typeface="Times New Roman" panose="02020603050405020304" pitchFamily="18" charset="0"/>
              <a:cs typeface="Times New Roman" panose="02020603050405020304" pitchFamily="18" charset="0"/>
            </a:endParaRPr>
          </a:p>
        </p:txBody>
      </p:sp>
      <p:graphicFrame>
        <p:nvGraphicFramePr>
          <p:cNvPr id="23" name="Диаграмма 22"/>
          <p:cNvGraphicFramePr/>
          <p:nvPr>
            <p:extLst>
              <p:ext uri="{D42A27DB-BD31-4B8C-83A1-F6EECF244321}">
                <p14:modId xmlns:p14="http://schemas.microsoft.com/office/powerpoint/2010/main" val="623804961"/>
              </p:ext>
            </p:extLst>
          </p:nvPr>
        </p:nvGraphicFramePr>
        <p:xfrm>
          <a:off x="2777879" y="781965"/>
          <a:ext cx="6081713" cy="3902963"/>
        </p:xfrm>
        <a:graphic>
          <a:graphicData uri="http://schemas.openxmlformats.org/drawingml/2006/chart">
            <c:chart xmlns:c="http://schemas.openxmlformats.org/drawingml/2006/chart" xmlns:r="http://schemas.openxmlformats.org/officeDocument/2006/relationships" r:id="rId5"/>
          </a:graphicData>
        </a:graphic>
      </p:graphicFrame>
      <p:pic>
        <p:nvPicPr>
          <p:cNvPr id="57" name="Рисунок 56"/>
          <p:cNvPicPr/>
          <p:nvPr/>
        </p:nvPicPr>
        <p:blipFill rotWithShape="1">
          <a:blip r:embed="rId6">
            <a:extLst>
              <a:ext uri="{BEBA8EAE-BF5A-486C-A8C5-ECC9F3942E4B}">
                <a14:imgProps xmlns:a14="http://schemas.microsoft.com/office/drawing/2010/main">
                  <a14:imgLayer r:embed="rId7">
                    <a14:imgEffect>
                      <a14:backgroundRemoval t="39444" b="88796" l="64688" r="84063"/>
                    </a14:imgEffect>
                    <a14:imgEffect>
                      <a14:sharpenSoften amount="16000"/>
                    </a14:imgEffect>
                    <a14:imgEffect>
                      <a14:brightnessContrast bright="-13000" contrast="-23000"/>
                    </a14:imgEffect>
                  </a14:imgLayer>
                </a14:imgProps>
              </a:ext>
            </a:extLst>
          </a:blip>
          <a:srcRect l="64458" t="39338" r="15339" b="11346"/>
          <a:stretch/>
        </p:blipFill>
        <p:spPr bwMode="auto">
          <a:xfrm>
            <a:off x="45420" y="808553"/>
            <a:ext cx="3025689" cy="4063839"/>
          </a:xfrm>
          <a:prstGeom prst="rect">
            <a:avLst/>
          </a:prstGeom>
          <a:ln>
            <a:noFill/>
          </a:ln>
          <a:extLst>
            <a:ext uri="{53640926-AAD7-44D8-BBD7-CCE9431645EC}">
              <a14:shadowObscured xmlns:a14="http://schemas.microsoft.com/office/drawing/2010/main"/>
            </a:ext>
          </a:extLst>
        </p:spPr>
      </p:pic>
      <p:cxnSp>
        <p:nvCxnSpPr>
          <p:cNvPr id="59" name="Прямая соединительная линия 58"/>
          <p:cNvCxnSpPr/>
          <p:nvPr/>
        </p:nvCxnSpPr>
        <p:spPr>
          <a:xfrm rot="10800000">
            <a:off x="228600" y="6704013"/>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58" name="Нашивка 65"/>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3</a:t>
            </a:r>
            <a:endParaRPr lang="ru-RU" sz="1400" dirty="0">
              <a:solidFill>
                <a:schemeClr val="tx1"/>
              </a:solidFill>
              <a:latin typeface="Times New Roman" pitchFamily="18" charset="0"/>
              <a:cs typeface="Times New Roman" pitchFamily="18" charset="0"/>
            </a:endParaRPr>
          </a:p>
        </p:txBody>
      </p:sp>
      <p:sp>
        <p:nvSpPr>
          <p:cNvPr id="61" name="Прямоугольник 60"/>
          <p:cNvSpPr/>
          <p:nvPr/>
        </p:nvSpPr>
        <p:spPr bwMode="auto">
          <a:xfrm>
            <a:off x="0" y="-10319"/>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1151" y="575459"/>
            <a:ext cx="7737508" cy="436880"/>
          </a:xfrm>
          <a:prstGeom prst="rect">
            <a:avLst/>
          </a:prstGeom>
        </p:spPr>
        <p:txBody>
          <a:bodyPr vert="horz" wrap="square" lIns="0" tIns="12700" rIns="0" bIns="0" rtlCol="0">
            <a:spAutoFit/>
          </a:bodyPr>
          <a:lstStyle/>
          <a:p>
            <a:pPr marL="12700">
              <a:lnSpc>
                <a:spcPct val="100000"/>
              </a:lnSpc>
              <a:spcBef>
                <a:spcPts val="100"/>
              </a:spcBef>
            </a:pPr>
            <a:r>
              <a:rPr sz="2500" spc="40" dirty="0">
                <a:solidFill>
                  <a:srgbClr val="FFFFFF"/>
                </a:solidFill>
              </a:rPr>
              <a:t>Наши</a:t>
            </a:r>
            <a:r>
              <a:rPr sz="2500" dirty="0">
                <a:solidFill>
                  <a:srgbClr val="FFFFFF"/>
                </a:solidFill>
              </a:rPr>
              <a:t> </a:t>
            </a:r>
            <a:r>
              <a:rPr sz="2500" spc="-25" dirty="0">
                <a:solidFill>
                  <a:srgbClr val="FFFFFF"/>
                </a:solidFill>
              </a:rPr>
              <a:t>преимущества</a:t>
            </a:r>
            <a:endParaRPr sz="2500" dirty="0"/>
          </a:p>
        </p:txBody>
      </p:sp>
      <p:sp>
        <p:nvSpPr>
          <p:cNvPr id="4" name="object 4"/>
          <p:cNvSpPr txBox="1">
            <a:spLocks noGrp="1"/>
          </p:cNvSpPr>
          <p:nvPr>
            <p:ph sz="half" idx="4294967295"/>
          </p:nvPr>
        </p:nvSpPr>
        <p:spPr>
          <a:xfrm>
            <a:off x="1149059" y="1628064"/>
            <a:ext cx="4724400" cy="1225550"/>
          </a:xfrm>
          <a:prstGeom prst="rect">
            <a:avLst/>
          </a:prstGeom>
        </p:spPr>
        <p:txBody>
          <a:bodyPr vert="horz" wrap="square" lIns="0" tIns="12065" rIns="0" bIns="0" rtlCol="0">
            <a:spAutoFit/>
          </a:bodyPr>
          <a:lstStyle/>
          <a:p>
            <a:pPr marL="12700" marR="649605">
              <a:lnSpc>
                <a:spcPct val="100899"/>
              </a:lnSpc>
              <a:spcBef>
                <a:spcPts val="95"/>
              </a:spcBef>
            </a:pPr>
            <a:r>
              <a:rPr lang="ru-RU" sz="1400" dirty="0">
                <a:solidFill>
                  <a:srgbClr val="2E08B8"/>
                </a:solidFill>
                <a:latin typeface="Times New Roman" pitchFamily="18" charset="0"/>
                <a:cs typeface="Times New Roman" pitchFamily="18" charset="0"/>
              </a:rPr>
              <a:t>близость к областному центру </a:t>
            </a:r>
            <a:r>
              <a:rPr lang="ru-RU" sz="1200" b="0" dirty="0">
                <a:solidFill>
                  <a:srgbClr val="2E08B8"/>
                </a:solidFill>
                <a:latin typeface="Times New Roman" pitchFamily="18" charset="0"/>
                <a:cs typeface="Times New Roman" pitchFamily="18" charset="0"/>
              </a:rPr>
              <a:t>(расстояние до г. Омска 52 км)</a:t>
            </a:r>
            <a:r>
              <a:rPr lang="ru-RU" sz="1200" dirty="0">
                <a:solidFill>
                  <a:srgbClr val="2E08B8"/>
                </a:solidFill>
                <a:latin typeface="Times New Roman" pitchFamily="18" charset="0"/>
                <a:cs typeface="Times New Roman" pitchFamily="18" charset="0"/>
              </a:rPr>
              <a:t>, развитое автодорожное </a:t>
            </a:r>
            <a:r>
              <a:rPr lang="ru-RU" sz="1200" b="0" dirty="0">
                <a:solidFill>
                  <a:srgbClr val="2E08B8"/>
                </a:solidFill>
                <a:latin typeface="Times New Roman" pitchFamily="18" charset="0"/>
                <a:cs typeface="Times New Roman" pitchFamily="18" charset="0"/>
              </a:rPr>
              <a:t>(трассы Русско-Полянский тракт, Таврическое – Луговое – «</a:t>
            </a:r>
            <a:r>
              <a:rPr lang="ru-RU" sz="1200" b="0" dirty="0" err="1">
                <a:solidFill>
                  <a:srgbClr val="2E08B8"/>
                </a:solidFill>
                <a:latin typeface="Times New Roman" pitchFamily="18" charset="0"/>
                <a:cs typeface="Times New Roman" pitchFamily="18" charset="0"/>
              </a:rPr>
              <a:t>Тихвинка</a:t>
            </a:r>
            <a:r>
              <a:rPr lang="ru-RU" sz="1200" b="0" dirty="0">
                <a:solidFill>
                  <a:srgbClr val="2E08B8"/>
                </a:solidFill>
                <a:latin typeface="Times New Roman" pitchFamily="18" charset="0"/>
                <a:cs typeface="Times New Roman" pitchFamily="18" charset="0"/>
              </a:rPr>
              <a:t> – </a:t>
            </a:r>
            <a:r>
              <a:rPr lang="ru-RU" sz="1200" b="0" dirty="0" err="1">
                <a:solidFill>
                  <a:srgbClr val="2E08B8"/>
                </a:solidFill>
                <a:latin typeface="Times New Roman" pitchFamily="18" charset="0"/>
                <a:cs typeface="Times New Roman" pitchFamily="18" charset="0"/>
              </a:rPr>
              <a:t>Новоуральское</a:t>
            </a:r>
            <a:r>
              <a:rPr lang="ru-RU" sz="1200" b="0" dirty="0">
                <a:solidFill>
                  <a:srgbClr val="2E08B8"/>
                </a:solidFill>
                <a:latin typeface="Times New Roman" pitchFamily="18" charset="0"/>
                <a:cs typeface="Times New Roman" pitchFamily="18" charset="0"/>
              </a:rPr>
              <a:t> – Пристанское»; автодороги Омск – Русская Поляна, Омск – Нововаршавка и др.) </a:t>
            </a:r>
            <a:r>
              <a:rPr lang="ru-RU" sz="1400" dirty="0">
                <a:solidFill>
                  <a:srgbClr val="2E08B8"/>
                </a:solidFill>
                <a:latin typeface="Times New Roman" pitchFamily="18" charset="0"/>
                <a:cs typeface="Times New Roman" pitchFamily="18" charset="0"/>
              </a:rPr>
              <a:t>и железнодорожное сообщение</a:t>
            </a:r>
            <a:r>
              <a:rPr lang="ru-RU" sz="1200" dirty="0">
                <a:solidFill>
                  <a:srgbClr val="2E08B8"/>
                </a:solidFill>
                <a:latin typeface="Times New Roman" pitchFamily="18" charset="0"/>
                <a:cs typeface="Times New Roman" pitchFamily="18" charset="0"/>
              </a:rPr>
              <a:t> </a:t>
            </a:r>
            <a:r>
              <a:rPr lang="ru-RU" sz="1200" b="0" dirty="0">
                <a:solidFill>
                  <a:srgbClr val="2E08B8"/>
                </a:solidFill>
                <a:latin typeface="Times New Roman" pitchFamily="18" charset="0"/>
                <a:cs typeface="Times New Roman" pitchFamily="18" charset="0"/>
              </a:rPr>
              <a:t>(Омск – Иртышское</a:t>
            </a:r>
            <a:r>
              <a:rPr lang="ru-RU" sz="1200" b="0" dirty="0" smtClean="0">
                <a:solidFill>
                  <a:srgbClr val="2E08B8"/>
                </a:solidFill>
                <a:latin typeface="Times New Roman" pitchFamily="18" charset="0"/>
                <a:cs typeface="Times New Roman" pitchFamily="18" charset="0"/>
              </a:rPr>
              <a:t>)</a:t>
            </a:r>
            <a:endParaRPr sz="1600" b="0" dirty="0">
              <a:solidFill>
                <a:srgbClr val="2E08B8"/>
              </a:solidFill>
              <a:latin typeface="Times New Roman"/>
              <a:cs typeface="Times New Roman"/>
            </a:endParaRPr>
          </a:p>
        </p:txBody>
      </p:sp>
      <p:sp>
        <p:nvSpPr>
          <p:cNvPr id="23" name="object 4"/>
          <p:cNvSpPr txBox="1">
            <a:spLocks noGrp="1"/>
          </p:cNvSpPr>
          <p:nvPr>
            <p:ph sz="half" idx="4294967295"/>
          </p:nvPr>
        </p:nvSpPr>
        <p:spPr>
          <a:xfrm>
            <a:off x="6237288" y="3062683"/>
            <a:ext cx="2678112" cy="812800"/>
          </a:xfrm>
          <a:prstGeom prst="rect">
            <a:avLst/>
          </a:prstGeom>
        </p:spPr>
        <p:txBody>
          <a:bodyPr vert="horz" wrap="square" lIns="0" tIns="12065" rIns="0" bIns="0" rtlCol="0">
            <a:spAutoFit/>
          </a:bodyPr>
          <a:lstStyle/>
          <a:p>
            <a:pPr lvl="0" algn="just" rtl="0" eaLnBrk="0" fontAlgn="base" hangingPunct="0">
              <a:spcBef>
                <a:spcPct val="0"/>
              </a:spcBef>
              <a:spcAft>
                <a:spcPct val="0"/>
              </a:spcAft>
              <a:defRPr/>
            </a:pPr>
            <a:r>
              <a:rPr lang="ru-RU" sz="1400" kern="1200" dirty="0">
                <a:solidFill>
                  <a:srgbClr val="2E08B8"/>
                </a:solidFill>
                <a:latin typeface="Times New Roman" pitchFamily="18" charset="0"/>
                <a:cs typeface="Times New Roman" pitchFamily="18" charset="0"/>
              </a:rPr>
              <a:t>наличие свободных земельных участков</a:t>
            </a:r>
            <a:r>
              <a:rPr lang="ru-RU" sz="1200" b="0" kern="1200" dirty="0">
                <a:solidFill>
                  <a:srgbClr val="2E08B8"/>
                </a:solidFill>
                <a:latin typeface="Times New Roman" pitchFamily="18" charset="0"/>
                <a:cs typeface="Times New Roman" pitchFamily="18" charset="0"/>
              </a:rPr>
              <a:t>, которые могут быть использованы в качестве инвестиционных площадок;</a:t>
            </a:r>
          </a:p>
        </p:txBody>
      </p:sp>
      <p:sp>
        <p:nvSpPr>
          <p:cNvPr id="25" name="object 4"/>
          <p:cNvSpPr txBox="1">
            <a:spLocks noGrp="1"/>
          </p:cNvSpPr>
          <p:nvPr>
            <p:ph sz="half" idx="4294967295"/>
          </p:nvPr>
        </p:nvSpPr>
        <p:spPr>
          <a:xfrm>
            <a:off x="1166812" y="4504587"/>
            <a:ext cx="3873500" cy="1797050"/>
          </a:xfrm>
          <a:prstGeom prst="rect">
            <a:avLst/>
          </a:prstGeom>
        </p:spPr>
        <p:txBody>
          <a:bodyPr vert="horz" wrap="square" lIns="0" tIns="12065" rIns="0" bIns="0" rtlCol="0">
            <a:spAutoFit/>
          </a:bodyPr>
          <a:lstStyle/>
          <a:p>
            <a:pPr algn="just" eaLnBrk="0" hangingPunct="0">
              <a:defRPr/>
            </a:pPr>
            <a:r>
              <a:rPr lang="ru-RU" sz="1400" dirty="0">
                <a:solidFill>
                  <a:srgbClr val="2E08B8"/>
                </a:solidFill>
                <a:latin typeface="Times New Roman" pitchFamily="18" charset="0"/>
                <a:cs typeface="Times New Roman" pitchFamily="18" charset="0"/>
              </a:rPr>
              <a:t>наличие плодородных земель </a:t>
            </a:r>
            <a:r>
              <a:rPr lang="ru-RU" sz="1200" b="0" dirty="0">
                <a:solidFill>
                  <a:srgbClr val="2E08B8"/>
                </a:solidFill>
                <a:latin typeface="Times New Roman" pitchFamily="18" charset="0"/>
                <a:cs typeface="Times New Roman" pitchFamily="18" charset="0"/>
              </a:rPr>
              <a:t>(85 % от общей площади сельхозугодий</a:t>
            </a:r>
            <a:r>
              <a:rPr lang="ru-RU" sz="1200" b="0" dirty="0" smtClean="0">
                <a:solidFill>
                  <a:srgbClr val="2E08B8"/>
                </a:solidFill>
                <a:latin typeface="Times New Roman" pitchFamily="18" charset="0"/>
                <a:cs typeface="Times New Roman" pitchFamily="18" charset="0"/>
              </a:rPr>
              <a:t>);</a:t>
            </a:r>
          </a:p>
          <a:p>
            <a:pPr algn="just" eaLnBrk="0" hangingPunct="0">
              <a:defRPr/>
            </a:pPr>
            <a:endParaRPr lang="ru-RU" sz="1200" dirty="0" smtClean="0">
              <a:solidFill>
                <a:srgbClr val="2E08B8"/>
              </a:solidFill>
              <a:latin typeface="Times New Roman" pitchFamily="18" charset="0"/>
              <a:cs typeface="Times New Roman" pitchFamily="18" charset="0"/>
            </a:endParaRPr>
          </a:p>
          <a:p>
            <a:pPr algn="just" eaLnBrk="0" hangingPunct="0">
              <a:defRPr/>
            </a:pPr>
            <a:r>
              <a:rPr lang="ru-RU" sz="1400" dirty="0">
                <a:solidFill>
                  <a:srgbClr val="2E08B8"/>
                </a:solidFill>
                <a:latin typeface="Times New Roman" pitchFamily="18" charset="0"/>
                <a:cs typeface="Times New Roman" pitchFamily="18" charset="0"/>
              </a:rPr>
              <a:t>высокая урожайность зерновых культур </a:t>
            </a:r>
            <a:r>
              <a:rPr lang="ru-RU" sz="1200" b="0" dirty="0">
                <a:solidFill>
                  <a:srgbClr val="2E08B8"/>
                </a:solidFill>
                <a:latin typeface="Times New Roman" pitchFamily="18" charset="0"/>
                <a:cs typeface="Times New Roman" pitchFamily="18" charset="0"/>
              </a:rPr>
              <a:t>(2019 год – 16,3 ц/га</a:t>
            </a:r>
            <a:r>
              <a:rPr lang="ru-RU" sz="1200" b="0" dirty="0" smtClean="0">
                <a:solidFill>
                  <a:srgbClr val="2E08B8"/>
                </a:solidFill>
                <a:latin typeface="Times New Roman" pitchFamily="18" charset="0"/>
                <a:cs typeface="Times New Roman" pitchFamily="18" charset="0"/>
              </a:rPr>
              <a:t>);</a:t>
            </a:r>
          </a:p>
          <a:p>
            <a:pPr algn="just" eaLnBrk="0" hangingPunct="0">
              <a:defRPr/>
            </a:pPr>
            <a:endParaRPr lang="ru-RU" sz="1200" dirty="0" smtClean="0">
              <a:solidFill>
                <a:srgbClr val="2E08B8"/>
              </a:solidFill>
              <a:latin typeface="Times New Roman" pitchFamily="18" charset="0"/>
              <a:cs typeface="Times New Roman" pitchFamily="18" charset="0"/>
            </a:endParaRPr>
          </a:p>
          <a:p>
            <a:pPr algn="just" eaLnBrk="0" hangingPunct="0">
              <a:defRPr/>
            </a:pPr>
            <a:r>
              <a:rPr lang="ru-RU" sz="1400" dirty="0" smtClean="0">
                <a:solidFill>
                  <a:srgbClr val="2E08B8"/>
                </a:solidFill>
                <a:latin typeface="Times New Roman" pitchFamily="18" charset="0"/>
                <a:cs typeface="Times New Roman" pitchFamily="18" charset="0"/>
              </a:rPr>
              <a:t>наличие </a:t>
            </a:r>
            <a:r>
              <a:rPr lang="ru-RU" sz="1400" dirty="0">
                <a:solidFill>
                  <a:srgbClr val="2E08B8"/>
                </a:solidFill>
                <a:latin typeface="Times New Roman" pitchFamily="18" charset="0"/>
                <a:cs typeface="Times New Roman" pitchFamily="18" charset="0"/>
              </a:rPr>
              <a:t>крупных сельскохозяйственных и перерабатывающих производств</a:t>
            </a:r>
            <a:r>
              <a:rPr lang="ru-RU" sz="1200" dirty="0">
                <a:solidFill>
                  <a:srgbClr val="2E08B8"/>
                </a:solidFill>
                <a:latin typeface="Times New Roman" pitchFamily="18" charset="0"/>
                <a:cs typeface="Times New Roman" pitchFamily="18" charset="0"/>
              </a:rPr>
              <a:t>, </a:t>
            </a:r>
            <a:r>
              <a:rPr lang="ru-RU" sz="1200" b="0" dirty="0">
                <a:solidFill>
                  <a:srgbClr val="2E08B8"/>
                </a:solidFill>
                <a:latin typeface="Times New Roman" pitchFamily="18" charset="0"/>
                <a:cs typeface="Times New Roman" pitchFamily="18" charset="0"/>
              </a:rPr>
              <a:t>в том числе в </a:t>
            </a:r>
            <a:r>
              <a:rPr lang="ru-RU" sz="1200" b="0" dirty="0" err="1">
                <a:solidFill>
                  <a:srgbClr val="2E08B8"/>
                </a:solidFill>
                <a:latin typeface="Times New Roman" pitchFamily="18" charset="0"/>
                <a:cs typeface="Times New Roman" pitchFamily="18" charset="0"/>
              </a:rPr>
              <a:t>мукомольно</a:t>
            </a:r>
            <a:r>
              <a:rPr lang="ru-RU" sz="1200" b="0" dirty="0">
                <a:solidFill>
                  <a:srgbClr val="2E08B8"/>
                </a:solidFill>
                <a:latin typeface="Times New Roman" pitchFamily="18" charset="0"/>
                <a:cs typeface="Times New Roman" pitchFamily="18" charset="0"/>
              </a:rPr>
              <a:t>–крупяной, мясо–молочной </a:t>
            </a:r>
            <a:r>
              <a:rPr lang="ru-RU" sz="1200" b="0" dirty="0" smtClean="0">
                <a:solidFill>
                  <a:srgbClr val="2E08B8"/>
                </a:solidFill>
                <a:latin typeface="Times New Roman" pitchFamily="18" charset="0"/>
                <a:cs typeface="Times New Roman" pitchFamily="18" charset="0"/>
              </a:rPr>
              <a:t>отраслях</a:t>
            </a:r>
            <a:endParaRPr lang="ru-RU" sz="1200" b="0" dirty="0">
              <a:solidFill>
                <a:srgbClr val="2E08B8"/>
              </a:solidFill>
              <a:latin typeface="Times New Roman" pitchFamily="18" charset="0"/>
              <a:cs typeface="Times New Roman" pitchFamily="18" charset="0"/>
            </a:endParaRPr>
          </a:p>
        </p:txBody>
      </p:sp>
      <p:sp>
        <p:nvSpPr>
          <p:cNvPr id="26" name="object 4"/>
          <p:cNvSpPr txBox="1">
            <a:spLocks noGrp="1"/>
          </p:cNvSpPr>
          <p:nvPr>
            <p:ph sz="half" idx="4294967295"/>
          </p:nvPr>
        </p:nvSpPr>
        <p:spPr>
          <a:xfrm>
            <a:off x="1155174" y="3112349"/>
            <a:ext cx="3873500" cy="812800"/>
          </a:xfrm>
          <a:prstGeom prst="rect">
            <a:avLst/>
          </a:prstGeom>
        </p:spPr>
        <p:txBody>
          <a:bodyPr vert="horz" wrap="square" lIns="0" tIns="12065" rIns="0" bIns="0" rtlCol="0">
            <a:spAutoFit/>
          </a:bodyPr>
          <a:lstStyle/>
          <a:p>
            <a:pPr lvl="0" algn="just" rtl="0" eaLnBrk="0" fontAlgn="base" hangingPunct="0">
              <a:spcBef>
                <a:spcPct val="0"/>
              </a:spcBef>
              <a:spcAft>
                <a:spcPct val="0"/>
              </a:spcAft>
              <a:defRPr/>
            </a:pPr>
            <a:r>
              <a:rPr lang="ru-RU" sz="1400" kern="1200" dirty="0">
                <a:solidFill>
                  <a:srgbClr val="2E08B8"/>
                </a:solidFill>
                <a:latin typeface="Times New Roman" pitchFamily="18" charset="0"/>
                <a:cs typeface="Times New Roman" pitchFamily="18" charset="0"/>
              </a:rPr>
              <a:t>наличие возможности получения профессионального образования в районе </a:t>
            </a:r>
            <a:r>
              <a:rPr lang="ru-RU" sz="1200" b="0" kern="1200" dirty="0">
                <a:solidFill>
                  <a:srgbClr val="2E08B8"/>
                </a:solidFill>
                <a:latin typeface="Times New Roman" pitchFamily="18" charset="0"/>
                <a:cs typeface="Times New Roman" pitchFamily="18" charset="0"/>
              </a:rPr>
              <a:t>(ФБПОУ ОО «Сибирский профессиональный колледж» в </a:t>
            </a:r>
            <a:r>
              <a:rPr lang="ru-RU" sz="1200" b="0" kern="1200" dirty="0" err="1">
                <a:solidFill>
                  <a:srgbClr val="2E08B8"/>
                </a:solidFill>
                <a:latin typeface="Times New Roman" pitchFamily="18" charset="0"/>
                <a:cs typeface="Times New Roman" pitchFamily="18" charset="0"/>
              </a:rPr>
              <a:t>р.п</a:t>
            </a:r>
            <a:r>
              <a:rPr lang="ru-RU" sz="1200" b="0" kern="1200" dirty="0">
                <a:solidFill>
                  <a:srgbClr val="2E08B8"/>
                </a:solidFill>
                <a:latin typeface="Times New Roman" pitchFamily="18" charset="0"/>
                <a:cs typeface="Times New Roman" pitchFamily="18" charset="0"/>
              </a:rPr>
              <a:t>. Таврическое и с. Сосновское)</a:t>
            </a:r>
          </a:p>
        </p:txBody>
      </p:sp>
      <p:sp>
        <p:nvSpPr>
          <p:cNvPr id="27" name="object 4"/>
          <p:cNvSpPr txBox="1">
            <a:spLocks noGrp="1"/>
          </p:cNvSpPr>
          <p:nvPr>
            <p:ph sz="half" idx="4294967295"/>
          </p:nvPr>
        </p:nvSpPr>
        <p:spPr>
          <a:xfrm>
            <a:off x="6237288" y="1589088"/>
            <a:ext cx="2678112" cy="442912"/>
          </a:xfrm>
          <a:prstGeom prst="rect">
            <a:avLst/>
          </a:prstGeom>
        </p:spPr>
        <p:txBody>
          <a:bodyPr vert="horz" wrap="square" lIns="0" tIns="12065" rIns="0" bIns="0" rtlCol="0">
            <a:spAutoFit/>
          </a:bodyPr>
          <a:lstStyle/>
          <a:p>
            <a:pPr lvl="0" algn="just" rtl="0" eaLnBrk="0" fontAlgn="base" hangingPunct="0">
              <a:spcBef>
                <a:spcPct val="0"/>
              </a:spcBef>
              <a:spcAft>
                <a:spcPct val="0"/>
              </a:spcAft>
              <a:defRPr/>
            </a:pPr>
            <a:r>
              <a:rPr lang="ru-RU" sz="1400" dirty="0">
                <a:solidFill>
                  <a:srgbClr val="2E08B8"/>
                </a:solidFill>
                <a:latin typeface="Times New Roman" pitchFamily="18" charset="0"/>
                <a:cs typeface="Times New Roman" pitchFamily="18" charset="0"/>
              </a:rPr>
              <a:t>развитый сектор малого предпринимательства</a:t>
            </a:r>
            <a:endParaRPr lang="ru-RU" sz="1200" b="0" kern="1200" dirty="0">
              <a:solidFill>
                <a:srgbClr val="2E08B8"/>
              </a:solidFill>
              <a:latin typeface="Times New Roman" pitchFamily="18" charset="0"/>
              <a:cs typeface="Times New Roman" pitchFamily="18" charset="0"/>
            </a:endParaRPr>
          </a:p>
        </p:txBody>
      </p:sp>
      <p:sp>
        <p:nvSpPr>
          <p:cNvPr id="28" name="object 4"/>
          <p:cNvSpPr txBox="1">
            <a:spLocks noGrp="1"/>
          </p:cNvSpPr>
          <p:nvPr>
            <p:ph sz="half" idx="4294967295"/>
          </p:nvPr>
        </p:nvSpPr>
        <p:spPr>
          <a:xfrm>
            <a:off x="6237288" y="4494033"/>
            <a:ext cx="2678112" cy="442912"/>
          </a:xfrm>
          <a:prstGeom prst="rect">
            <a:avLst/>
          </a:prstGeom>
        </p:spPr>
        <p:txBody>
          <a:bodyPr vert="horz" wrap="square" lIns="0" tIns="12065" rIns="0" bIns="0" rtlCol="0">
            <a:spAutoFit/>
          </a:bodyPr>
          <a:lstStyle/>
          <a:p>
            <a:pPr lvl="0" algn="just" rtl="0" eaLnBrk="0" fontAlgn="base" hangingPunct="0">
              <a:spcBef>
                <a:spcPct val="0"/>
              </a:spcBef>
              <a:spcAft>
                <a:spcPct val="0"/>
              </a:spcAft>
              <a:defRPr/>
            </a:pPr>
            <a:r>
              <a:rPr lang="ru-RU" sz="1400" dirty="0">
                <a:solidFill>
                  <a:srgbClr val="2E08B8"/>
                </a:solidFill>
                <a:latin typeface="Times New Roman" pitchFamily="18" charset="0"/>
                <a:cs typeface="Times New Roman" pitchFamily="18" charset="0"/>
              </a:rPr>
              <a:t>наличие схемы территориального планирования</a:t>
            </a:r>
            <a:endParaRPr lang="ru-RU" sz="1200" b="0" kern="1200" dirty="0">
              <a:solidFill>
                <a:srgbClr val="2E08B8"/>
              </a:solidFill>
              <a:latin typeface="Times New Roman" pitchFamily="18" charset="0"/>
              <a:cs typeface="Times New Roman" pitchFamily="18" charset="0"/>
            </a:endParaRPr>
          </a:p>
        </p:txBody>
      </p:sp>
      <p:sp>
        <p:nvSpPr>
          <p:cNvPr id="6" name="object 6"/>
          <p:cNvSpPr/>
          <p:nvPr/>
        </p:nvSpPr>
        <p:spPr>
          <a:xfrm>
            <a:off x="393108" y="4426374"/>
            <a:ext cx="666750" cy="666750"/>
          </a:xfrm>
          <a:custGeom>
            <a:avLst/>
            <a:gdLst/>
            <a:ahLst/>
            <a:cxnLst/>
            <a:rect l="l" t="t" r="r" b="b"/>
            <a:pathLst>
              <a:path w="666750" h="666750">
                <a:moveTo>
                  <a:pt x="333362" y="0"/>
                </a:moveTo>
                <a:lnTo>
                  <a:pt x="284100" y="3614"/>
                </a:lnTo>
                <a:lnTo>
                  <a:pt x="237082" y="14114"/>
                </a:lnTo>
                <a:lnTo>
                  <a:pt x="192824" y="30983"/>
                </a:lnTo>
                <a:lnTo>
                  <a:pt x="151842" y="53706"/>
                </a:lnTo>
                <a:lnTo>
                  <a:pt x="114651" y="81767"/>
                </a:lnTo>
                <a:lnTo>
                  <a:pt x="81767" y="114651"/>
                </a:lnTo>
                <a:lnTo>
                  <a:pt x="53706" y="151842"/>
                </a:lnTo>
                <a:lnTo>
                  <a:pt x="30983" y="192824"/>
                </a:lnTo>
                <a:lnTo>
                  <a:pt x="14114" y="237082"/>
                </a:lnTo>
                <a:lnTo>
                  <a:pt x="3614" y="284100"/>
                </a:lnTo>
                <a:lnTo>
                  <a:pt x="0" y="333362"/>
                </a:lnTo>
                <a:lnTo>
                  <a:pt x="3614" y="382624"/>
                </a:lnTo>
                <a:lnTo>
                  <a:pt x="14114" y="429642"/>
                </a:lnTo>
                <a:lnTo>
                  <a:pt x="30983" y="473899"/>
                </a:lnTo>
                <a:lnTo>
                  <a:pt x="53706" y="514881"/>
                </a:lnTo>
                <a:lnTo>
                  <a:pt x="81767" y="552072"/>
                </a:lnTo>
                <a:lnTo>
                  <a:pt x="114651" y="584956"/>
                </a:lnTo>
                <a:lnTo>
                  <a:pt x="151842" y="613018"/>
                </a:lnTo>
                <a:lnTo>
                  <a:pt x="192824" y="635741"/>
                </a:lnTo>
                <a:lnTo>
                  <a:pt x="237082" y="652610"/>
                </a:lnTo>
                <a:lnTo>
                  <a:pt x="284100" y="663110"/>
                </a:lnTo>
                <a:lnTo>
                  <a:pt x="333362" y="666724"/>
                </a:lnTo>
                <a:lnTo>
                  <a:pt x="382624" y="663110"/>
                </a:lnTo>
                <a:lnTo>
                  <a:pt x="429642" y="652610"/>
                </a:lnTo>
                <a:lnTo>
                  <a:pt x="473899" y="635741"/>
                </a:lnTo>
                <a:lnTo>
                  <a:pt x="514881" y="613018"/>
                </a:lnTo>
                <a:lnTo>
                  <a:pt x="552072" y="584956"/>
                </a:lnTo>
                <a:lnTo>
                  <a:pt x="584956" y="552072"/>
                </a:lnTo>
                <a:lnTo>
                  <a:pt x="613018" y="514881"/>
                </a:lnTo>
                <a:lnTo>
                  <a:pt x="635741" y="473899"/>
                </a:lnTo>
                <a:lnTo>
                  <a:pt x="652610" y="429642"/>
                </a:lnTo>
                <a:lnTo>
                  <a:pt x="663110" y="382624"/>
                </a:lnTo>
                <a:lnTo>
                  <a:pt x="666724" y="333362"/>
                </a:lnTo>
                <a:lnTo>
                  <a:pt x="663110" y="284100"/>
                </a:lnTo>
                <a:lnTo>
                  <a:pt x="652610" y="237082"/>
                </a:lnTo>
                <a:lnTo>
                  <a:pt x="635741" y="192824"/>
                </a:lnTo>
                <a:lnTo>
                  <a:pt x="613018" y="151842"/>
                </a:lnTo>
                <a:lnTo>
                  <a:pt x="584956" y="114651"/>
                </a:lnTo>
                <a:lnTo>
                  <a:pt x="552072" y="81767"/>
                </a:lnTo>
                <a:lnTo>
                  <a:pt x="514881" y="53706"/>
                </a:lnTo>
                <a:lnTo>
                  <a:pt x="473899" y="30983"/>
                </a:lnTo>
                <a:lnTo>
                  <a:pt x="429642" y="14114"/>
                </a:lnTo>
                <a:lnTo>
                  <a:pt x="382624" y="3614"/>
                </a:lnTo>
                <a:lnTo>
                  <a:pt x="333362" y="0"/>
                </a:lnTo>
                <a:close/>
              </a:path>
            </a:pathLst>
          </a:custGeom>
          <a:solidFill>
            <a:srgbClr val="EF4123"/>
          </a:solidFill>
        </p:spPr>
        <p:txBody>
          <a:bodyPr wrap="square" lIns="0" tIns="0" rIns="0" bIns="0" rtlCol="0"/>
          <a:lstStyle/>
          <a:p>
            <a:endParaRPr/>
          </a:p>
        </p:txBody>
      </p:sp>
      <p:sp>
        <p:nvSpPr>
          <p:cNvPr id="7" name="object 7"/>
          <p:cNvSpPr/>
          <p:nvPr/>
        </p:nvSpPr>
        <p:spPr>
          <a:xfrm>
            <a:off x="398852" y="1574514"/>
            <a:ext cx="666750" cy="666750"/>
          </a:xfrm>
          <a:custGeom>
            <a:avLst/>
            <a:gdLst/>
            <a:ahLst/>
            <a:cxnLst/>
            <a:rect l="l" t="t" r="r" b="b"/>
            <a:pathLst>
              <a:path w="666750" h="666750">
                <a:moveTo>
                  <a:pt x="333362" y="0"/>
                </a:moveTo>
                <a:lnTo>
                  <a:pt x="284100" y="3614"/>
                </a:lnTo>
                <a:lnTo>
                  <a:pt x="237082" y="14114"/>
                </a:lnTo>
                <a:lnTo>
                  <a:pt x="192824" y="30983"/>
                </a:lnTo>
                <a:lnTo>
                  <a:pt x="151842" y="53706"/>
                </a:lnTo>
                <a:lnTo>
                  <a:pt x="114651" y="81767"/>
                </a:lnTo>
                <a:lnTo>
                  <a:pt x="81767" y="114651"/>
                </a:lnTo>
                <a:lnTo>
                  <a:pt x="53706" y="151842"/>
                </a:lnTo>
                <a:lnTo>
                  <a:pt x="30983" y="192824"/>
                </a:lnTo>
                <a:lnTo>
                  <a:pt x="14114" y="237082"/>
                </a:lnTo>
                <a:lnTo>
                  <a:pt x="3614" y="284100"/>
                </a:lnTo>
                <a:lnTo>
                  <a:pt x="0" y="333362"/>
                </a:lnTo>
                <a:lnTo>
                  <a:pt x="3614" y="382624"/>
                </a:lnTo>
                <a:lnTo>
                  <a:pt x="14114" y="429640"/>
                </a:lnTo>
                <a:lnTo>
                  <a:pt x="30983" y="473897"/>
                </a:lnTo>
                <a:lnTo>
                  <a:pt x="53706" y="514878"/>
                </a:lnTo>
                <a:lnTo>
                  <a:pt x="81767" y="552067"/>
                </a:lnTo>
                <a:lnTo>
                  <a:pt x="114651" y="584949"/>
                </a:lnTo>
                <a:lnTo>
                  <a:pt x="151842" y="613009"/>
                </a:lnTo>
                <a:lnTo>
                  <a:pt x="192824" y="635730"/>
                </a:lnTo>
                <a:lnTo>
                  <a:pt x="237082" y="652598"/>
                </a:lnTo>
                <a:lnTo>
                  <a:pt x="284100" y="663097"/>
                </a:lnTo>
                <a:lnTo>
                  <a:pt x="333362" y="666711"/>
                </a:lnTo>
                <a:lnTo>
                  <a:pt x="382624" y="663097"/>
                </a:lnTo>
                <a:lnTo>
                  <a:pt x="429642" y="652598"/>
                </a:lnTo>
                <a:lnTo>
                  <a:pt x="473899" y="635730"/>
                </a:lnTo>
                <a:lnTo>
                  <a:pt x="514881" y="613009"/>
                </a:lnTo>
                <a:lnTo>
                  <a:pt x="552072" y="584949"/>
                </a:lnTo>
                <a:lnTo>
                  <a:pt x="584956" y="552067"/>
                </a:lnTo>
                <a:lnTo>
                  <a:pt x="613018" y="514878"/>
                </a:lnTo>
                <a:lnTo>
                  <a:pt x="635741" y="473897"/>
                </a:lnTo>
                <a:lnTo>
                  <a:pt x="652610" y="429640"/>
                </a:lnTo>
                <a:lnTo>
                  <a:pt x="663110" y="382624"/>
                </a:lnTo>
                <a:lnTo>
                  <a:pt x="666724" y="333362"/>
                </a:lnTo>
                <a:lnTo>
                  <a:pt x="663110" y="284100"/>
                </a:lnTo>
                <a:lnTo>
                  <a:pt x="652610" y="237082"/>
                </a:lnTo>
                <a:lnTo>
                  <a:pt x="635741" y="192824"/>
                </a:lnTo>
                <a:lnTo>
                  <a:pt x="613018" y="151842"/>
                </a:lnTo>
                <a:lnTo>
                  <a:pt x="584956" y="114651"/>
                </a:lnTo>
                <a:lnTo>
                  <a:pt x="552072" y="81767"/>
                </a:lnTo>
                <a:lnTo>
                  <a:pt x="514881" y="53706"/>
                </a:lnTo>
                <a:lnTo>
                  <a:pt x="473899" y="30983"/>
                </a:lnTo>
                <a:lnTo>
                  <a:pt x="429642" y="14114"/>
                </a:lnTo>
                <a:lnTo>
                  <a:pt x="382624" y="3614"/>
                </a:lnTo>
                <a:lnTo>
                  <a:pt x="333362" y="0"/>
                </a:lnTo>
                <a:close/>
              </a:path>
            </a:pathLst>
          </a:custGeom>
          <a:solidFill>
            <a:srgbClr val="EF4123"/>
          </a:solidFill>
        </p:spPr>
        <p:txBody>
          <a:bodyPr wrap="square" lIns="0" tIns="0" rIns="0" bIns="0" rtlCol="0"/>
          <a:lstStyle/>
          <a:p>
            <a:endParaRPr/>
          </a:p>
        </p:txBody>
      </p:sp>
      <p:sp>
        <p:nvSpPr>
          <p:cNvPr id="8" name="object 8"/>
          <p:cNvSpPr/>
          <p:nvPr/>
        </p:nvSpPr>
        <p:spPr>
          <a:xfrm>
            <a:off x="5290076" y="1628064"/>
            <a:ext cx="666750" cy="666750"/>
          </a:xfrm>
          <a:custGeom>
            <a:avLst/>
            <a:gdLst/>
            <a:ahLst/>
            <a:cxnLst/>
            <a:rect l="l" t="t" r="r" b="b"/>
            <a:pathLst>
              <a:path w="666750" h="666750">
                <a:moveTo>
                  <a:pt x="333349" y="0"/>
                </a:moveTo>
                <a:lnTo>
                  <a:pt x="284087" y="3614"/>
                </a:lnTo>
                <a:lnTo>
                  <a:pt x="237070" y="14114"/>
                </a:lnTo>
                <a:lnTo>
                  <a:pt x="192814" y="30983"/>
                </a:lnTo>
                <a:lnTo>
                  <a:pt x="151833" y="53706"/>
                </a:lnTo>
                <a:lnTo>
                  <a:pt x="114644" y="81767"/>
                </a:lnTo>
                <a:lnTo>
                  <a:pt x="81762" y="114651"/>
                </a:lnTo>
                <a:lnTo>
                  <a:pt x="53702" y="151842"/>
                </a:lnTo>
                <a:lnTo>
                  <a:pt x="30981" y="192824"/>
                </a:lnTo>
                <a:lnTo>
                  <a:pt x="14113" y="237082"/>
                </a:lnTo>
                <a:lnTo>
                  <a:pt x="3614" y="284100"/>
                </a:lnTo>
                <a:lnTo>
                  <a:pt x="0" y="333362"/>
                </a:lnTo>
                <a:lnTo>
                  <a:pt x="3614" y="382624"/>
                </a:lnTo>
                <a:lnTo>
                  <a:pt x="14113" y="429640"/>
                </a:lnTo>
                <a:lnTo>
                  <a:pt x="30981" y="473897"/>
                </a:lnTo>
                <a:lnTo>
                  <a:pt x="53702" y="514878"/>
                </a:lnTo>
                <a:lnTo>
                  <a:pt x="81762" y="552067"/>
                </a:lnTo>
                <a:lnTo>
                  <a:pt x="114644" y="584949"/>
                </a:lnTo>
                <a:lnTo>
                  <a:pt x="151833" y="613009"/>
                </a:lnTo>
                <a:lnTo>
                  <a:pt x="192814" y="635730"/>
                </a:lnTo>
                <a:lnTo>
                  <a:pt x="237070" y="652598"/>
                </a:lnTo>
                <a:lnTo>
                  <a:pt x="284087" y="663097"/>
                </a:lnTo>
                <a:lnTo>
                  <a:pt x="333349" y="666711"/>
                </a:lnTo>
                <a:lnTo>
                  <a:pt x="382611" y="663097"/>
                </a:lnTo>
                <a:lnTo>
                  <a:pt x="429629" y="652598"/>
                </a:lnTo>
                <a:lnTo>
                  <a:pt x="473887" y="635730"/>
                </a:lnTo>
                <a:lnTo>
                  <a:pt x="514869" y="613009"/>
                </a:lnTo>
                <a:lnTo>
                  <a:pt x="552060" y="584949"/>
                </a:lnTo>
                <a:lnTo>
                  <a:pt x="584944" y="552067"/>
                </a:lnTo>
                <a:lnTo>
                  <a:pt x="613005" y="514878"/>
                </a:lnTo>
                <a:lnTo>
                  <a:pt x="635728" y="473897"/>
                </a:lnTo>
                <a:lnTo>
                  <a:pt x="652597" y="429640"/>
                </a:lnTo>
                <a:lnTo>
                  <a:pt x="663097" y="382624"/>
                </a:lnTo>
                <a:lnTo>
                  <a:pt x="666711" y="333362"/>
                </a:lnTo>
                <a:lnTo>
                  <a:pt x="663097" y="284100"/>
                </a:lnTo>
                <a:lnTo>
                  <a:pt x="652597" y="237082"/>
                </a:lnTo>
                <a:lnTo>
                  <a:pt x="635728" y="192824"/>
                </a:lnTo>
                <a:lnTo>
                  <a:pt x="613005" y="151842"/>
                </a:lnTo>
                <a:lnTo>
                  <a:pt x="584944" y="114651"/>
                </a:lnTo>
                <a:lnTo>
                  <a:pt x="552060" y="81767"/>
                </a:lnTo>
                <a:lnTo>
                  <a:pt x="514869" y="53706"/>
                </a:lnTo>
                <a:lnTo>
                  <a:pt x="473887" y="30983"/>
                </a:lnTo>
                <a:lnTo>
                  <a:pt x="429629" y="14114"/>
                </a:lnTo>
                <a:lnTo>
                  <a:pt x="382611" y="3614"/>
                </a:lnTo>
                <a:lnTo>
                  <a:pt x="333349" y="0"/>
                </a:lnTo>
                <a:close/>
              </a:path>
            </a:pathLst>
          </a:custGeom>
          <a:solidFill>
            <a:srgbClr val="EF4123"/>
          </a:solidFill>
        </p:spPr>
        <p:txBody>
          <a:bodyPr wrap="square" lIns="0" tIns="0" rIns="0" bIns="0" rtlCol="0"/>
          <a:lstStyle/>
          <a:p>
            <a:endParaRPr/>
          </a:p>
        </p:txBody>
      </p:sp>
      <p:sp>
        <p:nvSpPr>
          <p:cNvPr id="9" name="object 9"/>
          <p:cNvSpPr/>
          <p:nvPr/>
        </p:nvSpPr>
        <p:spPr>
          <a:xfrm>
            <a:off x="5290076" y="4427103"/>
            <a:ext cx="666750" cy="666750"/>
          </a:xfrm>
          <a:custGeom>
            <a:avLst/>
            <a:gdLst/>
            <a:ahLst/>
            <a:cxnLst/>
            <a:rect l="l" t="t" r="r" b="b"/>
            <a:pathLst>
              <a:path w="666750" h="666750">
                <a:moveTo>
                  <a:pt x="333349" y="0"/>
                </a:moveTo>
                <a:lnTo>
                  <a:pt x="284087" y="3614"/>
                </a:lnTo>
                <a:lnTo>
                  <a:pt x="237070" y="14114"/>
                </a:lnTo>
                <a:lnTo>
                  <a:pt x="192814" y="30983"/>
                </a:lnTo>
                <a:lnTo>
                  <a:pt x="151833" y="53706"/>
                </a:lnTo>
                <a:lnTo>
                  <a:pt x="114644" y="81767"/>
                </a:lnTo>
                <a:lnTo>
                  <a:pt x="81762" y="114651"/>
                </a:lnTo>
                <a:lnTo>
                  <a:pt x="53702" y="151842"/>
                </a:lnTo>
                <a:lnTo>
                  <a:pt x="30981" y="192824"/>
                </a:lnTo>
                <a:lnTo>
                  <a:pt x="14113" y="237082"/>
                </a:lnTo>
                <a:lnTo>
                  <a:pt x="3614" y="284100"/>
                </a:lnTo>
                <a:lnTo>
                  <a:pt x="0" y="333362"/>
                </a:lnTo>
                <a:lnTo>
                  <a:pt x="3614" y="382624"/>
                </a:lnTo>
                <a:lnTo>
                  <a:pt x="14113" y="429640"/>
                </a:lnTo>
                <a:lnTo>
                  <a:pt x="30981" y="473897"/>
                </a:lnTo>
                <a:lnTo>
                  <a:pt x="53702" y="514878"/>
                </a:lnTo>
                <a:lnTo>
                  <a:pt x="81762" y="552067"/>
                </a:lnTo>
                <a:lnTo>
                  <a:pt x="114644" y="584949"/>
                </a:lnTo>
                <a:lnTo>
                  <a:pt x="151833" y="613009"/>
                </a:lnTo>
                <a:lnTo>
                  <a:pt x="192814" y="635730"/>
                </a:lnTo>
                <a:lnTo>
                  <a:pt x="237070" y="652598"/>
                </a:lnTo>
                <a:lnTo>
                  <a:pt x="284087" y="663097"/>
                </a:lnTo>
                <a:lnTo>
                  <a:pt x="333349" y="666711"/>
                </a:lnTo>
                <a:lnTo>
                  <a:pt x="382611" y="663097"/>
                </a:lnTo>
                <a:lnTo>
                  <a:pt x="429629" y="652598"/>
                </a:lnTo>
                <a:lnTo>
                  <a:pt x="473887" y="635730"/>
                </a:lnTo>
                <a:lnTo>
                  <a:pt x="514869" y="613009"/>
                </a:lnTo>
                <a:lnTo>
                  <a:pt x="552060" y="584949"/>
                </a:lnTo>
                <a:lnTo>
                  <a:pt x="584944" y="552067"/>
                </a:lnTo>
                <a:lnTo>
                  <a:pt x="613005" y="514878"/>
                </a:lnTo>
                <a:lnTo>
                  <a:pt x="635728" y="473897"/>
                </a:lnTo>
                <a:lnTo>
                  <a:pt x="652597" y="429640"/>
                </a:lnTo>
                <a:lnTo>
                  <a:pt x="663097" y="382624"/>
                </a:lnTo>
                <a:lnTo>
                  <a:pt x="666711" y="333362"/>
                </a:lnTo>
                <a:lnTo>
                  <a:pt x="663097" y="284100"/>
                </a:lnTo>
                <a:lnTo>
                  <a:pt x="652597" y="237082"/>
                </a:lnTo>
                <a:lnTo>
                  <a:pt x="635728" y="192824"/>
                </a:lnTo>
                <a:lnTo>
                  <a:pt x="613005" y="151842"/>
                </a:lnTo>
                <a:lnTo>
                  <a:pt x="584944" y="114651"/>
                </a:lnTo>
                <a:lnTo>
                  <a:pt x="552060" y="81767"/>
                </a:lnTo>
                <a:lnTo>
                  <a:pt x="514869" y="53706"/>
                </a:lnTo>
                <a:lnTo>
                  <a:pt x="473887" y="30983"/>
                </a:lnTo>
                <a:lnTo>
                  <a:pt x="429629" y="14114"/>
                </a:lnTo>
                <a:lnTo>
                  <a:pt x="382611" y="3614"/>
                </a:lnTo>
                <a:lnTo>
                  <a:pt x="333349" y="0"/>
                </a:lnTo>
                <a:close/>
              </a:path>
            </a:pathLst>
          </a:custGeom>
          <a:solidFill>
            <a:srgbClr val="EF4123"/>
          </a:solidFill>
        </p:spPr>
        <p:txBody>
          <a:bodyPr wrap="square" lIns="0" tIns="0" rIns="0" bIns="0" rtlCol="0"/>
          <a:lstStyle/>
          <a:p>
            <a:endParaRPr/>
          </a:p>
        </p:txBody>
      </p:sp>
      <p:sp>
        <p:nvSpPr>
          <p:cNvPr id="10" name="object 10"/>
          <p:cNvSpPr/>
          <p:nvPr/>
        </p:nvSpPr>
        <p:spPr>
          <a:xfrm>
            <a:off x="576497" y="1709661"/>
            <a:ext cx="292100" cy="396240"/>
          </a:xfrm>
          <a:custGeom>
            <a:avLst/>
            <a:gdLst/>
            <a:ahLst/>
            <a:cxnLst/>
            <a:rect l="l" t="t" r="r" b="b"/>
            <a:pathLst>
              <a:path w="292100" h="396239">
                <a:moveTo>
                  <a:pt x="145783" y="0"/>
                </a:moveTo>
                <a:lnTo>
                  <a:pt x="99756" y="7443"/>
                </a:lnTo>
                <a:lnTo>
                  <a:pt x="59744" y="28162"/>
                </a:lnTo>
                <a:lnTo>
                  <a:pt x="28166" y="59735"/>
                </a:lnTo>
                <a:lnTo>
                  <a:pt x="7445" y="99745"/>
                </a:lnTo>
                <a:lnTo>
                  <a:pt x="0" y="145770"/>
                </a:lnTo>
                <a:lnTo>
                  <a:pt x="804" y="161318"/>
                </a:lnTo>
                <a:lnTo>
                  <a:pt x="12750" y="205295"/>
                </a:lnTo>
                <a:lnTo>
                  <a:pt x="37976" y="253170"/>
                </a:lnTo>
                <a:lnTo>
                  <a:pt x="67251" y="299002"/>
                </a:lnTo>
                <a:lnTo>
                  <a:pt x="96601" y="339683"/>
                </a:lnTo>
                <a:lnTo>
                  <a:pt x="122057" y="372107"/>
                </a:lnTo>
                <a:lnTo>
                  <a:pt x="143421" y="395998"/>
                </a:lnTo>
                <a:lnTo>
                  <a:pt x="148158" y="395998"/>
                </a:lnTo>
                <a:lnTo>
                  <a:pt x="194981" y="339676"/>
                </a:lnTo>
                <a:lnTo>
                  <a:pt x="224331" y="298991"/>
                </a:lnTo>
                <a:lnTo>
                  <a:pt x="253601" y="253160"/>
                </a:lnTo>
                <a:lnTo>
                  <a:pt x="270279" y="221500"/>
                </a:lnTo>
                <a:lnTo>
                  <a:pt x="145783" y="221500"/>
                </a:lnTo>
                <a:lnTo>
                  <a:pt x="116333" y="215540"/>
                </a:lnTo>
                <a:lnTo>
                  <a:pt x="92259" y="199294"/>
                </a:lnTo>
                <a:lnTo>
                  <a:pt x="76013" y="175219"/>
                </a:lnTo>
                <a:lnTo>
                  <a:pt x="70053" y="145770"/>
                </a:lnTo>
                <a:lnTo>
                  <a:pt x="76013" y="116328"/>
                </a:lnTo>
                <a:lnTo>
                  <a:pt x="92259" y="92257"/>
                </a:lnTo>
                <a:lnTo>
                  <a:pt x="116333" y="76013"/>
                </a:lnTo>
                <a:lnTo>
                  <a:pt x="145783" y="70053"/>
                </a:lnTo>
                <a:lnTo>
                  <a:pt x="268750" y="70053"/>
                </a:lnTo>
                <a:lnTo>
                  <a:pt x="263406" y="59735"/>
                </a:lnTo>
                <a:lnTo>
                  <a:pt x="231828" y="28162"/>
                </a:lnTo>
                <a:lnTo>
                  <a:pt x="191815" y="7443"/>
                </a:lnTo>
                <a:lnTo>
                  <a:pt x="145783" y="0"/>
                </a:lnTo>
                <a:close/>
              </a:path>
              <a:path w="292100" h="396239">
                <a:moveTo>
                  <a:pt x="268750" y="70053"/>
                </a:moveTo>
                <a:lnTo>
                  <a:pt x="145783" y="70053"/>
                </a:lnTo>
                <a:lnTo>
                  <a:pt x="175232" y="76013"/>
                </a:lnTo>
                <a:lnTo>
                  <a:pt x="199307" y="92257"/>
                </a:lnTo>
                <a:lnTo>
                  <a:pt x="215552" y="116328"/>
                </a:lnTo>
                <a:lnTo>
                  <a:pt x="221513" y="145770"/>
                </a:lnTo>
                <a:lnTo>
                  <a:pt x="215552" y="175219"/>
                </a:lnTo>
                <a:lnTo>
                  <a:pt x="199307" y="199294"/>
                </a:lnTo>
                <a:lnTo>
                  <a:pt x="175232" y="215540"/>
                </a:lnTo>
                <a:lnTo>
                  <a:pt x="145783" y="221500"/>
                </a:lnTo>
                <a:lnTo>
                  <a:pt x="270279" y="221500"/>
                </a:lnTo>
                <a:lnTo>
                  <a:pt x="288374" y="176456"/>
                </a:lnTo>
                <a:lnTo>
                  <a:pt x="291579" y="145770"/>
                </a:lnTo>
                <a:lnTo>
                  <a:pt x="284129" y="99745"/>
                </a:lnTo>
                <a:lnTo>
                  <a:pt x="268750" y="70053"/>
                </a:lnTo>
                <a:close/>
              </a:path>
            </a:pathLst>
          </a:custGeom>
          <a:solidFill>
            <a:srgbClr val="FFFFFF"/>
          </a:solidFill>
        </p:spPr>
        <p:txBody>
          <a:bodyPr wrap="square" lIns="0" tIns="0" rIns="0" bIns="0" rtlCol="0"/>
          <a:lstStyle/>
          <a:p>
            <a:endParaRPr/>
          </a:p>
        </p:txBody>
      </p:sp>
      <p:sp>
        <p:nvSpPr>
          <p:cNvPr id="11" name="object 11"/>
          <p:cNvSpPr/>
          <p:nvPr/>
        </p:nvSpPr>
        <p:spPr>
          <a:xfrm>
            <a:off x="5304350" y="3008237"/>
            <a:ext cx="666750" cy="666750"/>
          </a:xfrm>
          <a:custGeom>
            <a:avLst/>
            <a:gdLst/>
            <a:ahLst/>
            <a:cxnLst/>
            <a:rect l="l" t="t" r="r" b="b"/>
            <a:pathLst>
              <a:path w="666750" h="666750">
                <a:moveTo>
                  <a:pt x="333349" y="0"/>
                </a:moveTo>
                <a:lnTo>
                  <a:pt x="284087" y="3614"/>
                </a:lnTo>
                <a:lnTo>
                  <a:pt x="237070" y="14114"/>
                </a:lnTo>
                <a:lnTo>
                  <a:pt x="192814" y="30983"/>
                </a:lnTo>
                <a:lnTo>
                  <a:pt x="151833" y="53705"/>
                </a:lnTo>
                <a:lnTo>
                  <a:pt x="114644" y="81766"/>
                </a:lnTo>
                <a:lnTo>
                  <a:pt x="81762" y="114649"/>
                </a:lnTo>
                <a:lnTo>
                  <a:pt x="53702" y="151839"/>
                </a:lnTo>
                <a:lnTo>
                  <a:pt x="30981" y="192819"/>
                </a:lnTo>
                <a:lnTo>
                  <a:pt x="14113" y="237075"/>
                </a:lnTo>
                <a:lnTo>
                  <a:pt x="3614" y="284090"/>
                </a:lnTo>
                <a:lnTo>
                  <a:pt x="0" y="333349"/>
                </a:lnTo>
                <a:lnTo>
                  <a:pt x="3614" y="382611"/>
                </a:lnTo>
                <a:lnTo>
                  <a:pt x="14113" y="429629"/>
                </a:lnTo>
                <a:lnTo>
                  <a:pt x="30981" y="473887"/>
                </a:lnTo>
                <a:lnTo>
                  <a:pt x="53702" y="514869"/>
                </a:lnTo>
                <a:lnTo>
                  <a:pt x="81762" y="552060"/>
                </a:lnTo>
                <a:lnTo>
                  <a:pt x="114644" y="584944"/>
                </a:lnTo>
                <a:lnTo>
                  <a:pt x="151833" y="613005"/>
                </a:lnTo>
                <a:lnTo>
                  <a:pt x="192814" y="635728"/>
                </a:lnTo>
                <a:lnTo>
                  <a:pt x="237070" y="652597"/>
                </a:lnTo>
                <a:lnTo>
                  <a:pt x="284087" y="663097"/>
                </a:lnTo>
                <a:lnTo>
                  <a:pt x="333349" y="666711"/>
                </a:lnTo>
                <a:lnTo>
                  <a:pt x="382611" y="663097"/>
                </a:lnTo>
                <a:lnTo>
                  <a:pt x="429629" y="652597"/>
                </a:lnTo>
                <a:lnTo>
                  <a:pt x="473887" y="635728"/>
                </a:lnTo>
                <a:lnTo>
                  <a:pt x="514869" y="613005"/>
                </a:lnTo>
                <a:lnTo>
                  <a:pt x="552060" y="584944"/>
                </a:lnTo>
                <a:lnTo>
                  <a:pt x="584944" y="552060"/>
                </a:lnTo>
                <a:lnTo>
                  <a:pt x="613005" y="514869"/>
                </a:lnTo>
                <a:lnTo>
                  <a:pt x="635728" y="473887"/>
                </a:lnTo>
                <a:lnTo>
                  <a:pt x="652597" y="429629"/>
                </a:lnTo>
                <a:lnTo>
                  <a:pt x="663097" y="382611"/>
                </a:lnTo>
                <a:lnTo>
                  <a:pt x="666711" y="333349"/>
                </a:lnTo>
                <a:lnTo>
                  <a:pt x="663097" y="284090"/>
                </a:lnTo>
                <a:lnTo>
                  <a:pt x="652597" y="237075"/>
                </a:lnTo>
                <a:lnTo>
                  <a:pt x="635728" y="192819"/>
                </a:lnTo>
                <a:lnTo>
                  <a:pt x="613005" y="151839"/>
                </a:lnTo>
                <a:lnTo>
                  <a:pt x="584944" y="114649"/>
                </a:lnTo>
                <a:lnTo>
                  <a:pt x="552060" y="81766"/>
                </a:lnTo>
                <a:lnTo>
                  <a:pt x="514869" y="53705"/>
                </a:lnTo>
                <a:lnTo>
                  <a:pt x="473887" y="30983"/>
                </a:lnTo>
                <a:lnTo>
                  <a:pt x="429629" y="14114"/>
                </a:lnTo>
                <a:lnTo>
                  <a:pt x="382611" y="3614"/>
                </a:lnTo>
                <a:lnTo>
                  <a:pt x="333349" y="0"/>
                </a:lnTo>
                <a:close/>
              </a:path>
            </a:pathLst>
          </a:custGeom>
          <a:solidFill>
            <a:srgbClr val="EF4123"/>
          </a:solidFill>
        </p:spPr>
        <p:txBody>
          <a:bodyPr wrap="square" lIns="0" tIns="0" rIns="0" bIns="0" rtlCol="0"/>
          <a:lstStyle/>
          <a:p>
            <a:endParaRPr/>
          </a:p>
        </p:txBody>
      </p:sp>
      <p:sp>
        <p:nvSpPr>
          <p:cNvPr id="12" name="object 12"/>
          <p:cNvSpPr/>
          <p:nvPr/>
        </p:nvSpPr>
        <p:spPr>
          <a:xfrm>
            <a:off x="5469701" y="3146508"/>
            <a:ext cx="285750" cy="386080"/>
          </a:xfrm>
          <a:custGeom>
            <a:avLst/>
            <a:gdLst/>
            <a:ahLst/>
            <a:cxnLst/>
            <a:rect l="l" t="t" r="r" b="b"/>
            <a:pathLst>
              <a:path w="285750" h="386079">
                <a:moveTo>
                  <a:pt x="228473" y="0"/>
                </a:moveTo>
                <a:lnTo>
                  <a:pt x="57111" y="0"/>
                </a:lnTo>
                <a:lnTo>
                  <a:pt x="34938" y="4508"/>
                </a:lnTo>
                <a:lnTo>
                  <a:pt x="16778" y="16783"/>
                </a:lnTo>
                <a:lnTo>
                  <a:pt x="4507" y="34943"/>
                </a:lnTo>
                <a:lnTo>
                  <a:pt x="0" y="57111"/>
                </a:lnTo>
                <a:lnTo>
                  <a:pt x="0" y="328485"/>
                </a:lnTo>
                <a:lnTo>
                  <a:pt x="4507" y="350659"/>
                </a:lnTo>
                <a:lnTo>
                  <a:pt x="16778" y="368819"/>
                </a:lnTo>
                <a:lnTo>
                  <a:pt x="34938" y="381090"/>
                </a:lnTo>
                <a:lnTo>
                  <a:pt x="57111" y="385597"/>
                </a:lnTo>
                <a:lnTo>
                  <a:pt x="228473" y="385597"/>
                </a:lnTo>
                <a:lnTo>
                  <a:pt x="250651" y="381090"/>
                </a:lnTo>
                <a:lnTo>
                  <a:pt x="268811" y="368819"/>
                </a:lnTo>
                <a:lnTo>
                  <a:pt x="281079" y="350659"/>
                </a:lnTo>
                <a:lnTo>
                  <a:pt x="282684" y="342760"/>
                </a:lnTo>
                <a:lnTo>
                  <a:pt x="49225" y="342760"/>
                </a:lnTo>
                <a:lnTo>
                  <a:pt x="42824" y="336308"/>
                </a:lnTo>
                <a:lnTo>
                  <a:pt x="42824" y="300240"/>
                </a:lnTo>
                <a:lnTo>
                  <a:pt x="49225" y="293776"/>
                </a:lnTo>
                <a:lnTo>
                  <a:pt x="285584" y="293776"/>
                </a:lnTo>
                <a:lnTo>
                  <a:pt x="285584" y="267233"/>
                </a:lnTo>
                <a:lnTo>
                  <a:pt x="49225" y="267233"/>
                </a:lnTo>
                <a:lnTo>
                  <a:pt x="42824" y="260832"/>
                </a:lnTo>
                <a:lnTo>
                  <a:pt x="42824" y="224764"/>
                </a:lnTo>
                <a:lnTo>
                  <a:pt x="49225" y="218300"/>
                </a:lnTo>
                <a:lnTo>
                  <a:pt x="285584" y="218300"/>
                </a:lnTo>
                <a:lnTo>
                  <a:pt x="285584" y="191770"/>
                </a:lnTo>
                <a:lnTo>
                  <a:pt x="49225" y="191770"/>
                </a:lnTo>
                <a:lnTo>
                  <a:pt x="42824" y="185369"/>
                </a:lnTo>
                <a:lnTo>
                  <a:pt x="42824" y="149237"/>
                </a:lnTo>
                <a:lnTo>
                  <a:pt x="49225" y="142773"/>
                </a:lnTo>
                <a:lnTo>
                  <a:pt x="285584" y="142773"/>
                </a:lnTo>
                <a:lnTo>
                  <a:pt x="285584" y="114274"/>
                </a:lnTo>
                <a:lnTo>
                  <a:pt x="49288" y="114274"/>
                </a:lnTo>
                <a:lnTo>
                  <a:pt x="42824" y="107823"/>
                </a:lnTo>
                <a:lnTo>
                  <a:pt x="42888" y="57404"/>
                </a:lnTo>
                <a:lnTo>
                  <a:pt x="49288" y="51015"/>
                </a:lnTo>
                <a:lnTo>
                  <a:pt x="284345" y="51015"/>
                </a:lnTo>
                <a:lnTo>
                  <a:pt x="281079" y="34943"/>
                </a:lnTo>
                <a:lnTo>
                  <a:pt x="268811" y="16783"/>
                </a:lnTo>
                <a:lnTo>
                  <a:pt x="250651" y="4508"/>
                </a:lnTo>
                <a:lnTo>
                  <a:pt x="228473" y="0"/>
                </a:lnTo>
                <a:close/>
              </a:path>
              <a:path w="285750" h="386079">
                <a:moveTo>
                  <a:pt x="124752" y="293776"/>
                </a:moveTo>
                <a:lnTo>
                  <a:pt x="85369" y="293776"/>
                </a:lnTo>
                <a:lnTo>
                  <a:pt x="91821" y="300240"/>
                </a:lnTo>
                <a:lnTo>
                  <a:pt x="91821" y="336308"/>
                </a:lnTo>
                <a:lnTo>
                  <a:pt x="85369" y="342760"/>
                </a:lnTo>
                <a:lnTo>
                  <a:pt x="124752" y="342760"/>
                </a:lnTo>
                <a:lnTo>
                  <a:pt x="118300" y="336308"/>
                </a:lnTo>
                <a:lnTo>
                  <a:pt x="118300" y="300240"/>
                </a:lnTo>
                <a:lnTo>
                  <a:pt x="124752" y="293776"/>
                </a:lnTo>
                <a:close/>
              </a:path>
              <a:path w="285750" h="386079">
                <a:moveTo>
                  <a:pt x="200215" y="293776"/>
                </a:moveTo>
                <a:lnTo>
                  <a:pt x="160820" y="293776"/>
                </a:lnTo>
                <a:lnTo>
                  <a:pt x="167284" y="300240"/>
                </a:lnTo>
                <a:lnTo>
                  <a:pt x="167284" y="336308"/>
                </a:lnTo>
                <a:lnTo>
                  <a:pt x="160820" y="342760"/>
                </a:lnTo>
                <a:lnTo>
                  <a:pt x="200215" y="342760"/>
                </a:lnTo>
                <a:lnTo>
                  <a:pt x="193763" y="336308"/>
                </a:lnTo>
                <a:lnTo>
                  <a:pt x="193763" y="300240"/>
                </a:lnTo>
                <a:lnTo>
                  <a:pt x="200215" y="293776"/>
                </a:lnTo>
                <a:close/>
              </a:path>
              <a:path w="285750" h="386079">
                <a:moveTo>
                  <a:pt x="285584" y="293776"/>
                </a:moveTo>
                <a:lnTo>
                  <a:pt x="236308" y="293776"/>
                </a:lnTo>
                <a:lnTo>
                  <a:pt x="242760" y="300240"/>
                </a:lnTo>
                <a:lnTo>
                  <a:pt x="242760" y="336308"/>
                </a:lnTo>
                <a:lnTo>
                  <a:pt x="236308" y="342760"/>
                </a:lnTo>
                <a:lnTo>
                  <a:pt x="282684" y="342760"/>
                </a:lnTo>
                <a:lnTo>
                  <a:pt x="285584" y="328485"/>
                </a:lnTo>
                <a:lnTo>
                  <a:pt x="285584" y="293776"/>
                </a:lnTo>
                <a:close/>
              </a:path>
              <a:path w="285750" h="386079">
                <a:moveTo>
                  <a:pt x="124752" y="218300"/>
                </a:moveTo>
                <a:lnTo>
                  <a:pt x="85369" y="218300"/>
                </a:lnTo>
                <a:lnTo>
                  <a:pt x="91821" y="224764"/>
                </a:lnTo>
                <a:lnTo>
                  <a:pt x="91821" y="260832"/>
                </a:lnTo>
                <a:lnTo>
                  <a:pt x="85369" y="267233"/>
                </a:lnTo>
                <a:lnTo>
                  <a:pt x="124752" y="267233"/>
                </a:lnTo>
                <a:lnTo>
                  <a:pt x="118300" y="260832"/>
                </a:lnTo>
                <a:lnTo>
                  <a:pt x="118300" y="224764"/>
                </a:lnTo>
                <a:lnTo>
                  <a:pt x="124752" y="218300"/>
                </a:lnTo>
                <a:close/>
              </a:path>
              <a:path w="285750" h="386079">
                <a:moveTo>
                  <a:pt x="200215" y="218300"/>
                </a:moveTo>
                <a:lnTo>
                  <a:pt x="160820" y="218300"/>
                </a:lnTo>
                <a:lnTo>
                  <a:pt x="167284" y="224764"/>
                </a:lnTo>
                <a:lnTo>
                  <a:pt x="167284" y="260832"/>
                </a:lnTo>
                <a:lnTo>
                  <a:pt x="160820" y="267233"/>
                </a:lnTo>
                <a:lnTo>
                  <a:pt x="200215" y="267233"/>
                </a:lnTo>
                <a:lnTo>
                  <a:pt x="193763" y="260832"/>
                </a:lnTo>
                <a:lnTo>
                  <a:pt x="193763" y="224764"/>
                </a:lnTo>
                <a:lnTo>
                  <a:pt x="200215" y="218300"/>
                </a:lnTo>
                <a:close/>
              </a:path>
              <a:path w="285750" h="386079">
                <a:moveTo>
                  <a:pt x="285584" y="218300"/>
                </a:moveTo>
                <a:lnTo>
                  <a:pt x="236308" y="218300"/>
                </a:lnTo>
                <a:lnTo>
                  <a:pt x="242760" y="224764"/>
                </a:lnTo>
                <a:lnTo>
                  <a:pt x="242760" y="260832"/>
                </a:lnTo>
                <a:lnTo>
                  <a:pt x="236308" y="267233"/>
                </a:lnTo>
                <a:lnTo>
                  <a:pt x="285584" y="267233"/>
                </a:lnTo>
                <a:lnTo>
                  <a:pt x="285584" y="218300"/>
                </a:lnTo>
                <a:close/>
              </a:path>
              <a:path w="285750" h="386079">
                <a:moveTo>
                  <a:pt x="124752" y="142773"/>
                </a:moveTo>
                <a:lnTo>
                  <a:pt x="85369" y="142773"/>
                </a:lnTo>
                <a:lnTo>
                  <a:pt x="91821" y="149237"/>
                </a:lnTo>
                <a:lnTo>
                  <a:pt x="91821" y="185369"/>
                </a:lnTo>
                <a:lnTo>
                  <a:pt x="85369" y="191770"/>
                </a:lnTo>
                <a:lnTo>
                  <a:pt x="124752" y="191770"/>
                </a:lnTo>
                <a:lnTo>
                  <a:pt x="118300" y="185369"/>
                </a:lnTo>
                <a:lnTo>
                  <a:pt x="118300" y="149237"/>
                </a:lnTo>
                <a:lnTo>
                  <a:pt x="124752" y="142773"/>
                </a:lnTo>
                <a:close/>
              </a:path>
              <a:path w="285750" h="386079">
                <a:moveTo>
                  <a:pt x="200215" y="142773"/>
                </a:moveTo>
                <a:lnTo>
                  <a:pt x="160820" y="142773"/>
                </a:lnTo>
                <a:lnTo>
                  <a:pt x="167284" y="149237"/>
                </a:lnTo>
                <a:lnTo>
                  <a:pt x="167284" y="185369"/>
                </a:lnTo>
                <a:lnTo>
                  <a:pt x="160820" y="191770"/>
                </a:lnTo>
                <a:lnTo>
                  <a:pt x="200215" y="191770"/>
                </a:lnTo>
                <a:lnTo>
                  <a:pt x="193763" y="185369"/>
                </a:lnTo>
                <a:lnTo>
                  <a:pt x="193763" y="149237"/>
                </a:lnTo>
                <a:lnTo>
                  <a:pt x="200215" y="142773"/>
                </a:lnTo>
                <a:close/>
              </a:path>
              <a:path w="285750" h="386079">
                <a:moveTo>
                  <a:pt x="285584" y="142773"/>
                </a:moveTo>
                <a:lnTo>
                  <a:pt x="236308" y="142773"/>
                </a:lnTo>
                <a:lnTo>
                  <a:pt x="242760" y="149237"/>
                </a:lnTo>
                <a:lnTo>
                  <a:pt x="242760" y="185369"/>
                </a:lnTo>
                <a:lnTo>
                  <a:pt x="236308" y="191770"/>
                </a:lnTo>
                <a:lnTo>
                  <a:pt x="285584" y="191770"/>
                </a:lnTo>
                <a:lnTo>
                  <a:pt x="285584" y="142773"/>
                </a:lnTo>
                <a:close/>
              </a:path>
              <a:path w="285750" h="386079">
                <a:moveTo>
                  <a:pt x="284345" y="51015"/>
                </a:moveTo>
                <a:lnTo>
                  <a:pt x="236359" y="51015"/>
                </a:lnTo>
                <a:lnTo>
                  <a:pt x="242760" y="57404"/>
                </a:lnTo>
                <a:lnTo>
                  <a:pt x="242760" y="107823"/>
                </a:lnTo>
                <a:lnTo>
                  <a:pt x="236308" y="114274"/>
                </a:lnTo>
                <a:lnTo>
                  <a:pt x="285584" y="114274"/>
                </a:lnTo>
                <a:lnTo>
                  <a:pt x="285584" y="57111"/>
                </a:lnTo>
                <a:lnTo>
                  <a:pt x="284345" y="51015"/>
                </a:lnTo>
                <a:close/>
              </a:path>
            </a:pathLst>
          </a:custGeom>
          <a:solidFill>
            <a:srgbClr val="FFFFFF"/>
          </a:solidFill>
        </p:spPr>
        <p:txBody>
          <a:bodyPr wrap="square" lIns="0" tIns="0" rIns="0" bIns="0" rtlCol="0"/>
          <a:lstStyle/>
          <a:p>
            <a:endParaRPr/>
          </a:p>
        </p:txBody>
      </p:sp>
      <p:sp>
        <p:nvSpPr>
          <p:cNvPr id="16" name="object 16"/>
          <p:cNvSpPr/>
          <p:nvPr/>
        </p:nvSpPr>
        <p:spPr>
          <a:xfrm>
            <a:off x="393108" y="3016220"/>
            <a:ext cx="666750" cy="666750"/>
          </a:xfrm>
          <a:custGeom>
            <a:avLst/>
            <a:gdLst/>
            <a:ahLst/>
            <a:cxnLst/>
            <a:rect l="l" t="t" r="r" b="b"/>
            <a:pathLst>
              <a:path w="666750" h="666750">
                <a:moveTo>
                  <a:pt x="333362" y="0"/>
                </a:moveTo>
                <a:lnTo>
                  <a:pt x="284100" y="3614"/>
                </a:lnTo>
                <a:lnTo>
                  <a:pt x="237082" y="14114"/>
                </a:lnTo>
                <a:lnTo>
                  <a:pt x="192824" y="30983"/>
                </a:lnTo>
                <a:lnTo>
                  <a:pt x="151842" y="53706"/>
                </a:lnTo>
                <a:lnTo>
                  <a:pt x="114651" y="81767"/>
                </a:lnTo>
                <a:lnTo>
                  <a:pt x="81767" y="114651"/>
                </a:lnTo>
                <a:lnTo>
                  <a:pt x="53706" y="151842"/>
                </a:lnTo>
                <a:lnTo>
                  <a:pt x="30983" y="192824"/>
                </a:lnTo>
                <a:lnTo>
                  <a:pt x="14114" y="237082"/>
                </a:lnTo>
                <a:lnTo>
                  <a:pt x="3614" y="284100"/>
                </a:lnTo>
                <a:lnTo>
                  <a:pt x="0" y="333362"/>
                </a:lnTo>
                <a:lnTo>
                  <a:pt x="3614" y="382624"/>
                </a:lnTo>
                <a:lnTo>
                  <a:pt x="14114" y="429642"/>
                </a:lnTo>
                <a:lnTo>
                  <a:pt x="30983" y="473899"/>
                </a:lnTo>
                <a:lnTo>
                  <a:pt x="53706" y="514881"/>
                </a:lnTo>
                <a:lnTo>
                  <a:pt x="81767" y="552072"/>
                </a:lnTo>
                <a:lnTo>
                  <a:pt x="114651" y="584956"/>
                </a:lnTo>
                <a:lnTo>
                  <a:pt x="151842" y="613018"/>
                </a:lnTo>
                <a:lnTo>
                  <a:pt x="192824" y="635741"/>
                </a:lnTo>
                <a:lnTo>
                  <a:pt x="237082" y="652610"/>
                </a:lnTo>
                <a:lnTo>
                  <a:pt x="284100" y="663110"/>
                </a:lnTo>
                <a:lnTo>
                  <a:pt x="333362" y="666724"/>
                </a:lnTo>
                <a:lnTo>
                  <a:pt x="382624" y="663110"/>
                </a:lnTo>
                <a:lnTo>
                  <a:pt x="429642" y="652610"/>
                </a:lnTo>
                <a:lnTo>
                  <a:pt x="473899" y="635741"/>
                </a:lnTo>
                <a:lnTo>
                  <a:pt x="514881" y="613018"/>
                </a:lnTo>
                <a:lnTo>
                  <a:pt x="552072" y="584956"/>
                </a:lnTo>
                <a:lnTo>
                  <a:pt x="584956" y="552072"/>
                </a:lnTo>
                <a:lnTo>
                  <a:pt x="613018" y="514881"/>
                </a:lnTo>
                <a:lnTo>
                  <a:pt x="635741" y="473899"/>
                </a:lnTo>
                <a:lnTo>
                  <a:pt x="652610" y="429642"/>
                </a:lnTo>
                <a:lnTo>
                  <a:pt x="663110" y="382624"/>
                </a:lnTo>
                <a:lnTo>
                  <a:pt x="666724" y="333362"/>
                </a:lnTo>
                <a:lnTo>
                  <a:pt x="663110" y="284100"/>
                </a:lnTo>
                <a:lnTo>
                  <a:pt x="652610" y="237082"/>
                </a:lnTo>
                <a:lnTo>
                  <a:pt x="635741" y="192824"/>
                </a:lnTo>
                <a:lnTo>
                  <a:pt x="613018" y="151842"/>
                </a:lnTo>
                <a:lnTo>
                  <a:pt x="584956" y="114651"/>
                </a:lnTo>
                <a:lnTo>
                  <a:pt x="552072" y="81767"/>
                </a:lnTo>
                <a:lnTo>
                  <a:pt x="514881" y="53706"/>
                </a:lnTo>
                <a:lnTo>
                  <a:pt x="473899" y="30983"/>
                </a:lnTo>
                <a:lnTo>
                  <a:pt x="429642" y="14114"/>
                </a:lnTo>
                <a:lnTo>
                  <a:pt x="382624" y="3614"/>
                </a:lnTo>
                <a:lnTo>
                  <a:pt x="333362" y="0"/>
                </a:lnTo>
                <a:close/>
              </a:path>
            </a:pathLst>
          </a:custGeom>
          <a:solidFill>
            <a:srgbClr val="EF4123"/>
          </a:solidFill>
        </p:spPr>
        <p:txBody>
          <a:bodyPr wrap="square" lIns="0" tIns="0" rIns="0" bIns="0" rtlCol="0"/>
          <a:lstStyle/>
          <a:p>
            <a:endParaRPr/>
          </a:p>
        </p:txBody>
      </p:sp>
      <p:sp>
        <p:nvSpPr>
          <p:cNvPr id="17" name="object 17"/>
          <p:cNvSpPr/>
          <p:nvPr/>
        </p:nvSpPr>
        <p:spPr>
          <a:xfrm>
            <a:off x="509313" y="3131072"/>
            <a:ext cx="434340" cy="360045"/>
          </a:xfrm>
          <a:custGeom>
            <a:avLst/>
            <a:gdLst/>
            <a:ahLst/>
            <a:cxnLst/>
            <a:rect l="l" t="t" r="r" b="b"/>
            <a:pathLst>
              <a:path w="434340" h="360045">
                <a:moveTo>
                  <a:pt x="428815" y="113309"/>
                </a:moveTo>
                <a:lnTo>
                  <a:pt x="5016" y="113309"/>
                </a:lnTo>
                <a:lnTo>
                  <a:pt x="0" y="118325"/>
                </a:lnTo>
                <a:lnTo>
                  <a:pt x="0" y="354672"/>
                </a:lnTo>
                <a:lnTo>
                  <a:pt x="5016" y="359651"/>
                </a:lnTo>
                <a:lnTo>
                  <a:pt x="428815" y="359651"/>
                </a:lnTo>
                <a:lnTo>
                  <a:pt x="433857" y="354672"/>
                </a:lnTo>
                <a:lnTo>
                  <a:pt x="433857" y="337324"/>
                </a:lnTo>
                <a:lnTo>
                  <a:pt x="22326" y="337324"/>
                </a:lnTo>
                <a:lnTo>
                  <a:pt x="22326" y="135674"/>
                </a:lnTo>
                <a:lnTo>
                  <a:pt x="433857" y="135674"/>
                </a:lnTo>
                <a:lnTo>
                  <a:pt x="433857" y="118325"/>
                </a:lnTo>
                <a:lnTo>
                  <a:pt x="428815" y="113309"/>
                </a:lnTo>
                <a:close/>
              </a:path>
              <a:path w="434340" h="360045">
                <a:moveTo>
                  <a:pt x="433857" y="135674"/>
                </a:moveTo>
                <a:lnTo>
                  <a:pt x="411518" y="135674"/>
                </a:lnTo>
                <a:lnTo>
                  <a:pt x="411518" y="337324"/>
                </a:lnTo>
                <a:lnTo>
                  <a:pt x="433857" y="337324"/>
                </a:lnTo>
                <a:lnTo>
                  <a:pt x="433857" y="135674"/>
                </a:lnTo>
                <a:close/>
              </a:path>
              <a:path w="434340" h="360045">
                <a:moveTo>
                  <a:pt x="86296" y="297675"/>
                </a:moveTo>
                <a:lnTo>
                  <a:pt x="41490" y="297675"/>
                </a:lnTo>
                <a:lnTo>
                  <a:pt x="38328" y="300850"/>
                </a:lnTo>
                <a:lnTo>
                  <a:pt x="38328" y="322999"/>
                </a:lnTo>
                <a:lnTo>
                  <a:pt x="41490" y="326123"/>
                </a:lnTo>
                <a:lnTo>
                  <a:pt x="86296" y="326123"/>
                </a:lnTo>
                <a:lnTo>
                  <a:pt x="89458" y="322999"/>
                </a:lnTo>
                <a:lnTo>
                  <a:pt x="89458" y="300850"/>
                </a:lnTo>
                <a:lnTo>
                  <a:pt x="86296" y="297675"/>
                </a:lnTo>
                <a:close/>
              </a:path>
              <a:path w="434340" h="360045">
                <a:moveTo>
                  <a:pt x="161683" y="297675"/>
                </a:moveTo>
                <a:lnTo>
                  <a:pt x="116852" y="297675"/>
                </a:lnTo>
                <a:lnTo>
                  <a:pt x="113677" y="300850"/>
                </a:lnTo>
                <a:lnTo>
                  <a:pt x="113677" y="322999"/>
                </a:lnTo>
                <a:lnTo>
                  <a:pt x="116852" y="326123"/>
                </a:lnTo>
                <a:lnTo>
                  <a:pt x="161683" y="326123"/>
                </a:lnTo>
                <a:lnTo>
                  <a:pt x="164807" y="322999"/>
                </a:lnTo>
                <a:lnTo>
                  <a:pt x="164807" y="300850"/>
                </a:lnTo>
                <a:lnTo>
                  <a:pt x="161683" y="297675"/>
                </a:lnTo>
                <a:close/>
              </a:path>
              <a:path w="434340" h="360045">
                <a:moveTo>
                  <a:pt x="237032" y="297675"/>
                </a:moveTo>
                <a:lnTo>
                  <a:pt x="192201" y="297675"/>
                </a:lnTo>
                <a:lnTo>
                  <a:pt x="189077" y="300850"/>
                </a:lnTo>
                <a:lnTo>
                  <a:pt x="189077" y="322999"/>
                </a:lnTo>
                <a:lnTo>
                  <a:pt x="192201" y="326123"/>
                </a:lnTo>
                <a:lnTo>
                  <a:pt x="237032" y="326123"/>
                </a:lnTo>
                <a:lnTo>
                  <a:pt x="240207" y="322999"/>
                </a:lnTo>
                <a:lnTo>
                  <a:pt x="240207" y="300850"/>
                </a:lnTo>
                <a:lnTo>
                  <a:pt x="237032" y="297675"/>
                </a:lnTo>
                <a:close/>
              </a:path>
              <a:path w="434340" h="360045">
                <a:moveTo>
                  <a:pt x="317004" y="297675"/>
                </a:moveTo>
                <a:lnTo>
                  <a:pt x="272199" y="297675"/>
                </a:lnTo>
                <a:lnTo>
                  <a:pt x="269036" y="300850"/>
                </a:lnTo>
                <a:lnTo>
                  <a:pt x="269036" y="322999"/>
                </a:lnTo>
                <a:lnTo>
                  <a:pt x="272199" y="326123"/>
                </a:lnTo>
                <a:lnTo>
                  <a:pt x="317004" y="326123"/>
                </a:lnTo>
                <a:lnTo>
                  <a:pt x="320167" y="322999"/>
                </a:lnTo>
                <a:lnTo>
                  <a:pt x="320167" y="300850"/>
                </a:lnTo>
                <a:lnTo>
                  <a:pt x="317004" y="297675"/>
                </a:lnTo>
                <a:close/>
              </a:path>
              <a:path w="434340" h="360045">
                <a:moveTo>
                  <a:pt x="392353" y="297675"/>
                </a:moveTo>
                <a:lnTo>
                  <a:pt x="347548" y="297675"/>
                </a:lnTo>
                <a:lnTo>
                  <a:pt x="344385" y="300850"/>
                </a:lnTo>
                <a:lnTo>
                  <a:pt x="344385" y="322999"/>
                </a:lnTo>
                <a:lnTo>
                  <a:pt x="347548" y="326123"/>
                </a:lnTo>
                <a:lnTo>
                  <a:pt x="392353" y="326123"/>
                </a:lnTo>
                <a:lnTo>
                  <a:pt x="395516" y="322999"/>
                </a:lnTo>
                <a:lnTo>
                  <a:pt x="395516" y="300850"/>
                </a:lnTo>
                <a:lnTo>
                  <a:pt x="392353" y="297675"/>
                </a:lnTo>
                <a:close/>
              </a:path>
              <a:path w="434340" h="360045">
                <a:moveTo>
                  <a:pt x="86296" y="247421"/>
                </a:moveTo>
                <a:lnTo>
                  <a:pt x="41490" y="247421"/>
                </a:lnTo>
                <a:lnTo>
                  <a:pt x="38328" y="250545"/>
                </a:lnTo>
                <a:lnTo>
                  <a:pt x="38328" y="272707"/>
                </a:lnTo>
                <a:lnTo>
                  <a:pt x="41490" y="275869"/>
                </a:lnTo>
                <a:lnTo>
                  <a:pt x="86296" y="275869"/>
                </a:lnTo>
                <a:lnTo>
                  <a:pt x="89458" y="272707"/>
                </a:lnTo>
                <a:lnTo>
                  <a:pt x="89458" y="250545"/>
                </a:lnTo>
                <a:lnTo>
                  <a:pt x="86296" y="247421"/>
                </a:lnTo>
                <a:close/>
              </a:path>
              <a:path w="434340" h="360045">
                <a:moveTo>
                  <a:pt x="161683" y="247421"/>
                </a:moveTo>
                <a:lnTo>
                  <a:pt x="116852" y="247421"/>
                </a:lnTo>
                <a:lnTo>
                  <a:pt x="113677" y="250545"/>
                </a:lnTo>
                <a:lnTo>
                  <a:pt x="113677" y="272707"/>
                </a:lnTo>
                <a:lnTo>
                  <a:pt x="116852" y="275869"/>
                </a:lnTo>
                <a:lnTo>
                  <a:pt x="161683" y="275869"/>
                </a:lnTo>
                <a:lnTo>
                  <a:pt x="164807" y="272707"/>
                </a:lnTo>
                <a:lnTo>
                  <a:pt x="164807" y="250545"/>
                </a:lnTo>
                <a:lnTo>
                  <a:pt x="161683" y="247421"/>
                </a:lnTo>
                <a:close/>
              </a:path>
              <a:path w="434340" h="360045">
                <a:moveTo>
                  <a:pt x="237032" y="247421"/>
                </a:moveTo>
                <a:lnTo>
                  <a:pt x="192201" y="247421"/>
                </a:lnTo>
                <a:lnTo>
                  <a:pt x="189077" y="250545"/>
                </a:lnTo>
                <a:lnTo>
                  <a:pt x="189077" y="272707"/>
                </a:lnTo>
                <a:lnTo>
                  <a:pt x="192201" y="275869"/>
                </a:lnTo>
                <a:lnTo>
                  <a:pt x="237032" y="275869"/>
                </a:lnTo>
                <a:lnTo>
                  <a:pt x="240207" y="272707"/>
                </a:lnTo>
                <a:lnTo>
                  <a:pt x="240207" y="250545"/>
                </a:lnTo>
                <a:lnTo>
                  <a:pt x="237032" y="247421"/>
                </a:lnTo>
                <a:close/>
              </a:path>
              <a:path w="434340" h="360045">
                <a:moveTo>
                  <a:pt x="317004" y="247421"/>
                </a:moveTo>
                <a:lnTo>
                  <a:pt x="272199" y="247421"/>
                </a:lnTo>
                <a:lnTo>
                  <a:pt x="269036" y="250545"/>
                </a:lnTo>
                <a:lnTo>
                  <a:pt x="269036" y="272707"/>
                </a:lnTo>
                <a:lnTo>
                  <a:pt x="272199" y="275869"/>
                </a:lnTo>
                <a:lnTo>
                  <a:pt x="317004" y="275869"/>
                </a:lnTo>
                <a:lnTo>
                  <a:pt x="320167" y="272707"/>
                </a:lnTo>
                <a:lnTo>
                  <a:pt x="320167" y="250545"/>
                </a:lnTo>
                <a:lnTo>
                  <a:pt x="317004" y="247421"/>
                </a:lnTo>
                <a:close/>
              </a:path>
              <a:path w="434340" h="360045">
                <a:moveTo>
                  <a:pt x="392353" y="247421"/>
                </a:moveTo>
                <a:lnTo>
                  <a:pt x="347548" y="247421"/>
                </a:lnTo>
                <a:lnTo>
                  <a:pt x="344385" y="250545"/>
                </a:lnTo>
                <a:lnTo>
                  <a:pt x="344385" y="272707"/>
                </a:lnTo>
                <a:lnTo>
                  <a:pt x="347548" y="275869"/>
                </a:lnTo>
                <a:lnTo>
                  <a:pt x="392353" y="275869"/>
                </a:lnTo>
                <a:lnTo>
                  <a:pt x="395516" y="272707"/>
                </a:lnTo>
                <a:lnTo>
                  <a:pt x="395516" y="250545"/>
                </a:lnTo>
                <a:lnTo>
                  <a:pt x="392353" y="247421"/>
                </a:lnTo>
                <a:close/>
              </a:path>
              <a:path w="434340" h="360045">
                <a:moveTo>
                  <a:pt x="86296" y="197129"/>
                </a:moveTo>
                <a:lnTo>
                  <a:pt x="41490" y="197129"/>
                </a:lnTo>
                <a:lnTo>
                  <a:pt x="38328" y="200291"/>
                </a:lnTo>
                <a:lnTo>
                  <a:pt x="38328" y="222453"/>
                </a:lnTo>
                <a:lnTo>
                  <a:pt x="41490" y="225577"/>
                </a:lnTo>
                <a:lnTo>
                  <a:pt x="86296" y="225577"/>
                </a:lnTo>
                <a:lnTo>
                  <a:pt x="89458" y="222453"/>
                </a:lnTo>
                <a:lnTo>
                  <a:pt x="89458" y="200291"/>
                </a:lnTo>
                <a:lnTo>
                  <a:pt x="86296" y="197129"/>
                </a:lnTo>
                <a:close/>
              </a:path>
              <a:path w="434340" h="360045">
                <a:moveTo>
                  <a:pt x="161683" y="197129"/>
                </a:moveTo>
                <a:lnTo>
                  <a:pt x="116852" y="197129"/>
                </a:lnTo>
                <a:lnTo>
                  <a:pt x="113677" y="200291"/>
                </a:lnTo>
                <a:lnTo>
                  <a:pt x="113677" y="222453"/>
                </a:lnTo>
                <a:lnTo>
                  <a:pt x="116852" y="225577"/>
                </a:lnTo>
                <a:lnTo>
                  <a:pt x="161683" y="225577"/>
                </a:lnTo>
                <a:lnTo>
                  <a:pt x="164807" y="222453"/>
                </a:lnTo>
                <a:lnTo>
                  <a:pt x="164807" y="200291"/>
                </a:lnTo>
                <a:lnTo>
                  <a:pt x="161683" y="197129"/>
                </a:lnTo>
                <a:close/>
              </a:path>
              <a:path w="434340" h="360045">
                <a:moveTo>
                  <a:pt x="237032" y="197129"/>
                </a:moveTo>
                <a:lnTo>
                  <a:pt x="192201" y="197129"/>
                </a:lnTo>
                <a:lnTo>
                  <a:pt x="189077" y="200291"/>
                </a:lnTo>
                <a:lnTo>
                  <a:pt x="189077" y="222453"/>
                </a:lnTo>
                <a:lnTo>
                  <a:pt x="192201" y="225577"/>
                </a:lnTo>
                <a:lnTo>
                  <a:pt x="237032" y="225577"/>
                </a:lnTo>
                <a:lnTo>
                  <a:pt x="240207" y="222453"/>
                </a:lnTo>
                <a:lnTo>
                  <a:pt x="240207" y="200291"/>
                </a:lnTo>
                <a:lnTo>
                  <a:pt x="237032" y="197129"/>
                </a:lnTo>
                <a:close/>
              </a:path>
              <a:path w="434340" h="360045">
                <a:moveTo>
                  <a:pt x="317004" y="197129"/>
                </a:moveTo>
                <a:lnTo>
                  <a:pt x="272199" y="197129"/>
                </a:lnTo>
                <a:lnTo>
                  <a:pt x="269036" y="200291"/>
                </a:lnTo>
                <a:lnTo>
                  <a:pt x="269036" y="222453"/>
                </a:lnTo>
                <a:lnTo>
                  <a:pt x="272199" y="225577"/>
                </a:lnTo>
                <a:lnTo>
                  <a:pt x="317004" y="225577"/>
                </a:lnTo>
                <a:lnTo>
                  <a:pt x="320167" y="222453"/>
                </a:lnTo>
                <a:lnTo>
                  <a:pt x="320167" y="200291"/>
                </a:lnTo>
                <a:lnTo>
                  <a:pt x="317004" y="197129"/>
                </a:lnTo>
                <a:close/>
              </a:path>
              <a:path w="434340" h="360045">
                <a:moveTo>
                  <a:pt x="392353" y="197129"/>
                </a:moveTo>
                <a:lnTo>
                  <a:pt x="347548" y="197129"/>
                </a:lnTo>
                <a:lnTo>
                  <a:pt x="344385" y="200291"/>
                </a:lnTo>
                <a:lnTo>
                  <a:pt x="344385" y="222453"/>
                </a:lnTo>
                <a:lnTo>
                  <a:pt x="347548" y="225577"/>
                </a:lnTo>
                <a:lnTo>
                  <a:pt x="392353" y="225577"/>
                </a:lnTo>
                <a:lnTo>
                  <a:pt x="395516" y="222453"/>
                </a:lnTo>
                <a:lnTo>
                  <a:pt x="395516" y="200291"/>
                </a:lnTo>
                <a:lnTo>
                  <a:pt x="392353" y="197129"/>
                </a:lnTo>
                <a:close/>
              </a:path>
              <a:path w="434340" h="360045">
                <a:moveTo>
                  <a:pt x="86296" y="146824"/>
                </a:moveTo>
                <a:lnTo>
                  <a:pt x="41490" y="146824"/>
                </a:lnTo>
                <a:lnTo>
                  <a:pt x="38328" y="149999"/>
                </a:lnTo>
                <a:lnTo>
                  <a:pt x="38328" y="172161"/>
                </a:lnTo>
                <a:lnTo>
                  <a:pt x="41490" y="175285"/>
                </a:lnTo>
                <a:lnTo>
                  <a:pt x="86296" y="175285"/>
                </a:lnTo>
                <a:lnTo>
                  <a:pt x="89458" y="172161"/>
                </a:lnTo>
                <a:lnTo>
                  <a:pt x="89458" y="149999"/>
                </a:lnTo>
                <a:lnTo>
                  <a:pt x="86296" y="146824"/>
                </a:lnTo>
                <a:close/>
              </a:path>
              <a:path w="434340" h="360045">
                <a:moveTo>
                  <a:pt x="161683" y="146824"/>
                </a:moveTo>
                <a:lnTo>
                  <a:pt x="116852" y="146824"/>
                </a:lnTo>
                <a:lnTo>
                  <a:pt x="113677" y="149999"/>
                </a:lnTo>
                <a:lnTo>
                  <a:pt x="113677" y="172161"/>
                </a:lnTo>
                <a:lnTo>
                  <a:pt x="116852" y="175285"/>
                </a:lnTo>
                <a:lnTo>
                  <a:pt x="161683" y="175285"/>
                </a:lnTo>
                <a:lnTo>
                  <a:pt x="164807" y="172161"/>
                </a:lnTo>
                <a:lnTo>
                  <a:pt x="164807" y="149999"/>
                </a:lnTo>
                <a:lnTo>
                  <a:pt x="161683" y="146824"/>
                </a:lnTo>
                <a:close/>
              </a:path>
              <a:path w="434340" h="360045">
                <a:moveTo>
                  <a:pt x="237032" y="146824"/>
                </a:moveTo>
                <a:lnTo>
                  <a:pt x="192201" y="146824"/>
                </a:lnTo>
                <a:lnTo>
                  <a:pt x="189077" y="149999"/>
                </a:lnTo>
                <a:lnTo>
                  <a:pt x="189077" y="172161"/>
                </a:lnTo>
                <a:lnTo>
                  <a:pt x="192201" y="175285"/>
                </a:lnTo>
                <a:lnTo>
                  <a:pt x="237032" y="175285"/>
                </a:lnTo>
                <a:lnTo>
                  <a:pt x="240207" y="172161"/>
                </a:lnTo>
                <a:lnTo>
                  <a:pt x="240207" y="149999"/>
                </a:lnTo>
                <a:lnTo>
                  <a:pt x="237032" y="146824"/>
                </a:lnTo>
                <a:close/>
              </a:path>
              <a:path w="434340" h="360045">
                <a:moveTo>
                  <a:pt x="317004" y="146824"/>
                </a:moveTo>
                <a:lnTo>
                  <a:pt x="272199" y="146824"/>
                </a:lnTo>
                <a:lnTo>
                  <a:pt x="269036" y="149999"/>
                </a:lnTo>
                <a:lnTo>
                  <a:pt x="269036" y="172161"/>
                </a:lnTo>
                <a:lnTo>
                  <a:pt x="272199" y="175285"/>
                </a:lnTo>
                <a:lnTo>
                  <a:pt x="317004" y="175285"/>
                </a:lnTo>
                <a:lnTo>
                  <a:pt x="320167" y="172161"/>
                </a:lnTo>
                <a:lnTo>
                  <a:pt x="320167" y="149999"/>
                </a:lnTo>
                <a:lnTo>
                  <a:pt x="317004" y="146824"/>
                </a:lnTo>
                <a:close/>
              </a:path>
              <a:path w="434340" h="360045">
                <a:moveTo>
                  <a:pt x="392353" y="146824"/>
                </a:moveTo>
                <a:lnTo>
                  <a:pt x="347548" y="146824"/>
                </a:lnTo>
                <a:lnTo>
                  <a:pt x="344385" y="149999"/>
                </a:lnTo>
                <a:lnTo>
                  <a:pt x="344385" y="172161"/>
                </a:lnTo>
                <a:lnTo>
                  <a:pt x="347548" y="175285"/>
                </a:lnTo>
                <a:lnTo>
                  <a:pt x="392353" y="175285"/>
                </a:lnTo>
                <a:lnTo>
                  <a:pt x="395516" y="172161"/>
                </a:lnTo>
                <a:lnTo>
                  <a:pt x="395516" y="149999"/>
                </a:lnTo>
                <a:lnTo>
                  <a:pt x="392353" y="146824"/>
                </a:lnTo>
                <a:close/>
              </a:path>
              <a:path w="434340" h="360045">
                <a:moveTo>
                  <a:pt x="375805" y="77381"/>
                </a:moveTo>
                <a:lnTo>
                  <a:pt x="58039" y="77381"/>
                </a:lnTo>
                <a:lnTo>
                  <a:pt x="53060" y="82397"/>
                </a:lnTo>
                <a:lnTo>
                  <a:pt x="53060" y="113309"/>
                </a:lnTo>
                <a:lnTo>
                  <a:pt x="380784" y="113309"/>
                </a:lnTo>
                <a:lnTo>
                  <a:pt x="380784" y="82397"/>
                </a:lnTo>
                <a:lnTo>
                  <a:pt x="375805" y="77381"/>
                </a:lnTo>
                <a:close/>
              </a:path>
              <a:path w="434340" h="360045">
                <a:moveTo>
                  <a:pt x="223100" y="0"/>
                </a:moveTo>
                <a:lnTo>
                  <a:pt x="210743" y="0"/>
                </a:lnTo>
                <a:lnTo>
                  <a:pt x="205765" y="4978"/>
                </a:lnTo>
                <a:lnTo>
                  <a:pt x="205765" y="77381"/>
                </a:lnTo>
                <a:lnTo>
                  <a:pt x="228092" y="77381"/>
                </a:lnTo>
                <a:lnTo>
                  <a:pt x="228092" y="60515"/>
                </a:lnTo>
                <a:lnTo>
                  <a:pt x="276783" y="60515"/>
                </a:lnTo>
                <a:lnTo>
                  <a:pt x="281152" y="56146"/>
                </a:lnTo>
                <a:lnTo>
                  <a:pt x="281152" y="15557"/>
                </a:lnTo>
                <a:lnTo>
                  <a:pt x="276783" y="11163"/>
                </a:lnTo>
                <a:lnTo>
                  <a:pt x="228092" y="11163"/>
                </a:lnTo>
                <a:lnTo>
                  <a:pt x="228092" y="4978"/>
                </a:lnTo>
                <a:lnTo>
                  <a:pt x="223100" y="0"/>
                </a:lnTo>
                <a:close/>
              </a:path>
            </a:pathLst>
          </a:custGeom>
          <a:solidFill>
            <a:srgbClr val="FFFFFF"/>
          </a:solidFill>
        </p:spPr>
        <p:txBody>
          <a:bodyPr wrap="square" lIns="0" tIns="0" rIns="0" bIns="0" rtlCol="0"/>
          <a:lstStyle/>
          <a:p>
            <a:endParaRPr/>
          </a:p>
        </p:txBody>
      </p:sp>
      <p:sp>
        <p:nvSpPr>
          <p:cNvPr id="18" name="object 18"/>
          <p:cNvSpPr/>
          <p:nvPr/>
        </p:nvSpPr>
        <p:spPr>
          <a:xfrm>
            <a:off x="5494130" y="4586711"/>
            <a:ext cx="271780" cy="346075"/>
          </a:xfrm>
          <a:custGeom>
            <a:avLst/>
            <a:gdLst/>
            <a:ahLst/>
            <a:cxnLst/>
            <a:rect l="l" t="t" r="r" b="b"/>
            <a:pathLst>
              <a:path w="271779" h="346075">
                <a:moveTo>
                  <a:pt x="195833" y="0"/>
                </a:moveTo>
                <a:lnTo>
                  <a:pt x="5562" y="0"/>
                </a:lnTo>
                <a:lnTo>
                  <a:pt x="0" y="4698"/>
                </a:lnTo>
                <a:lnTo>
                  <a:pt x="0" y="339737"/>
                </a:lnTo>
                <a:lnTo>
                  <a:pt x="5295" y="344792"/>
                </a:lnTo>
                <a:lnTo>
                  <a:pt x="260324" y="345859"/>
                </a:lnTo>
                <a:lnTo>
                  <a:pt x="263347" y="345859"/>
                </a:lnTo>
                <a:lnTo>
                  <a:pt x="265963" y="344411"/>
                </a:lnTo>
                <a:lnTo>
                  <a:pt x="270217" y="340474"/>
                </a:lnTo>
                <a:lnTo>
                  <a:pt x="271157" y="337451"/>
                </a:lnTo>
                <a:lnTo>
                  <a:pt x="271157" y="253441"/>
                </a:lnTo>
                <a:lnTo>
                  <a:pt x="53009" y="253441"/>
                </a:lnTo>
                <a:lnTo>
                  <a:pt x="47955" y="248742"/>
                </a:lnTo>
                <a:lnTo>
                  <a:pt x="47955" y="237134"/>
                </a:lnTo>
                <a:lnTo>
                  <a:pt x="53009" y="232448"/>
                </a:lnTo>
                <a:lnTo>
                  <a:pt x="271157" y="232448"/>
                </a:lnTo>
                <a:lnTo>
                  <a:pt x="271157" y="207238"/>
                </a:lnTo>
                <a:lnTo>
                  <a:pt x="53009" y="207238"/>
                </a:lnTo>
                <a:lnTo>
                  <a:pt x="47955" y="202539"/>
                </a:lnTo>
                <a:lnTo>
                  <a:pt x="47955" y="190931"/>
                </a:lnTo>
                <a:lnTo>
                  <a:pt x="53009" y="186232"/>
                </a:lnTo>
                <a:lnTo>
                  <a:pt x="271157" y="186232"/>
                </a:lnTo>
                <a:lnTo>
                  <a:pt x="271157" y="161023"/>
                </a:lnTo>
                <a:lnTo>
                  <a:pt x="53009" y="161023"/>
                </a:lnTo>
                <a:lnTo>
                  <a:pt x="47955" y="156324"/>
                </a:lnTo>
                <a:lnTo>
                  <a:pt x="47955" y="144729"/>
                </a:lnTo>
                <a:lnTo>
                  <a:pt x="53009" y="140030"/>
                </a:lnTo>
                <a:lnTo>
                  <a:pt x="271157" y="140030"/>
                </a:lnTo>
                <a:lnTo>
                  <a:pt x="271157" y="117614"/>
                </a:lnTo>
                <a:lnTo>
                  <a:pt x="53009" y="117614"/>
                </a:lnTo>
                <a:lnTo>
                  <a:pt x="47955" y="112928"/>
                </a:lnTo>
                <a:lnTo>
                  <a:pt x="47955" y="101320"/>
                </a:lnTo>
                <a:lnTo>
                  <a:pt x="53009" y="96608"/>
                </a:lnTo>
                <a:lnTo>
                  <a:pt x="271157" y="96608"/>
                </a:lnTo>
                <a:lnTo>
                  <a:pt x="271157" y="67208"/>
                </a:lnTo>
                <a:lnTo>
                  <a:pt x="201396" y="67208"/>
                </a:lnTo>
                <a:lnTo>
                  <a:pt x="195833" y="62509"/>
                </a:lnTo>
                <a:lnTo>
                  <a:pt x="195833" y="0"/>
                </a:lnTo>
                <a:close/>
              </a:path>
              <a:path w="271779" h="346075">
                <a:moveTo>
                  <a:pt x="271157" y="232448"/>
                </a:moveTo>
                <a:lnTo>
                  <a:pt x="214629" y="232448"/>
                </a:lnTo>
                <a:lnTo>
                  <a:pt x="219684" y="237134"/>
                </a:lnTo>
                <a:lnTo>
                  <a:pt x="219684" y="248742"/>
                </a:lnTo>
                <a:lnTo>
                  <a:pt x="214629" y="253441"/>
                </a:lnTo>
                <a:lnTo>
                  <a:pt x="271157" y="253441"/>
                </a:lnTo>
                <a:lnTo>
                  <a:pt x="271157" y="232448"/>
                </a:lnTo>
                <a:close/>
              </a:path>
              <a:path w="271779" h="346075">
                <a:moveTo>
                  <a:pt x="271157" y="186232"/>
                </a:moveTo>
                <a:lnTo>
                  <a:pt x="214629" y="186232"/>
                </a:lnTo>
                <a:lnTo>
                  <a:pt x="219684" y="190931"/>
                </a:lnTo>
                <a:lnTo>
                  <a:pt x="219684" y="202539"/>
                </a:lnTo>
                <a:lnTo>
                  <a:pt x="214629" y="207238"/>
                </a:lnTo>
                <a:lnTo>
                  <a:pt x="271157" y="207238"/>
                </a:lnTo>
                <a:lnTo>
                  <a:pt x="271157" y="186232"/>
                </a:lnTo>
                <a:close/>
              </a:path>
              <a:path w="271779" h="346075">
                <a:moveTo>
                  <a:pt x="271157" y="140030"/>
                </a:moveTo>
                <a:lnTo>
                  <a:pt x="214629" y="140030"/>
                </a:lnTo>
                <a:lnTo>
                  <a:pt x="219684" y="144729"/>
                </a:lnTo>
                <a:lnTo>
                  <a:pt x="219684" y="156324"/>
                </a:lnTo>
                <a:lnTo>
                  <a:pt x="214629" y="161023"/>
                </a:lnTo>
                <a:lnTo>
                  <a:pt x="271157" y="161023"/>
                </a:lnTo>
                <a:lnTo>
                  <a:pt x="271157" y="140030"/>
                </a:lnTo>
                <a:close/>
              </a:path>
              <a:path w="271779" h="346075">
                <a:moveTo>
                  <a:pt x="271157" y="96608"/>
                </a:moveTo>
                <a:lnTo>
                  <a:pt x="214629" y="96608"/>
                </a:lnTo>
                <a:lnTo>
                  <a:pt x="219684" y="101320"/>
                </a:lnTo>
                <a:lnTo>
                  <a:pt x="219684" y="112928"/>
                </a:lnTo>
                <a:lnTo>
                  <a:pt x="214629" y="117614"/>
                </a:lnTo>
                <a:lnTo>
                  <a:pt x="271157" y="117614"/>
                </a:lnTo>
                <a:lnTo>
                  <a:pt x="271157" y="96608"/>
                </a:lnTo>
                <a:close/>
              </a:path>
              <a:path w="271779" h="346075">
                <a:moveTo>
                  <a:pt x="218427" y="3340"/>
                </a:moveTo>
                <a:lnTo>
                  <a:pt x="218427" y="46202"/>
                </a:lnTo>
                <a:lnTo>
                  <a:pt x="267030" y="46202"/>
                </a:lnTo>
                <a:lnTo>
                  <a:pt x="218427" y="3340"/>
                </a:lnTo>
                <a:close/>
              </a:path>
            </a:pathLst>
          </a:custGeom>
          <a:solidFill>
            <a:srgbClr val="FFFFFF"/>
          </a:solidFill>
        </p:spPr>
        <p:txBody>
          <a:bodyPr wrap="square" lIns="0" tIns="0" rIns="0" bIns="0" rtlCol="0"/>
          <a:lstStyle/>
          <a:p>
            <a:endParaRPr/>
          </a:p>
        </p:txBody>
      </p:sp>
      <p:sp>
        <p:nvSpPr>
          <p:cNvPr id="19" name="object 19"/>
          <p:cNvSpPr/>
          <p:nvPr/>
        </p:nvSpPr>
        <p:spPr>
          <a:xfrm>
            <a:off x="522807" y="4586711"/>
            <a:ext cx="446405" cy="346075"/>
          </a:xfrm>
          <a:custGeom>
            <a:avLst/>
            <a:gdLst/>
            <a:ahLst/>
            <a:cxnLst/>
            <a:rect l="l" t="t" r="r" b="b"/>
            <a:pathLst>
              <a:path w="446405" h="346075">
                <a:moveTo>
                  <a:pt x="49822" y="246824"/>
                </a:moveTo>
                <a:lnTo>
                  <a:pt x="49517" y="246824"/>
                </a:lnTo>
                <a:lnTo>
                  <a:pt x="30244" y="250716"/>
                </a:lnTo>
                <a:lnTo>
                  <a:pt x="14504" y="261329"/>
                </a:lnTo>
                <a:lnTo>
                  <a:pt x="3891" y="277069"/>
                </a:lnTo>
                <a:lnTo>
                  <a:pt x="0" y="296341"/>
                </a:lnTo>
                <a:lnTo>
                  <a:pt x="3891" y="315614"/>
                </a:lnTo>
                <a:lnTo>
                  <a:pt x="14504" y="331354"/>
                </a:lnTo>
                <a:lnTo>
                  <a:pt x="30244" y="341967"/>
                </a:lnTo>
                <a:lnTo>
                  <a:pt x="49517" y="345859"/>
                </a:lnTo>
                <a:lnTo>
                  <a:pt x="68795" y="341967"/>
                </a:lnTo>
                <a:lnTo>
                  <a:pt x="84534" y="331354"/>
                </a:lnTo>
                <a:lnTo>
                  <a:pt x="95144" y="315614"/>
                </a:lnTo>
                <a:lnTo>
                  <a:pt x="99034" y="296341"/>
                </a:lnTo>
                <a:lnTo>
                  <a:pt x="98433" y="288605"/>
                </a:lnTo>
                <a:lnTo>
                  <a:pt x="96689" y="281249"/>
                </a:lnTo>
                <a:lnTo>
                  <a:pt x="93896" y="274362"/>
                </a:lnTo>
                <a:lnTo>
                  <a:pt x="90144" y="268033"/>
                </a:lnTo>
                <a:lnTo>
                  <a:pt x="101444" y="246849"/>
                </a:lnTo>
                <a:lnTo>
                  <a:pt x="50114" y="246849"/>
                </a:lnTo>
                <a:lnTo>
                  <a:pt x="49822" y="246824"/>
                </a:lnTo>
                <a:close/>
              </a:path>
              <a:path w="446405" h="346075">
                <a:moveTo>
                  <a:pt x="221159" y="197218"/>
                </a:moveTo>
                <a:lnTo>
                  <a:pt x="147472" y="197218"/>
                </a:lnTo>
                <a:lnTo>
                  <a:pt x="224434" y="256603"/>
                </a:lnTo>
                <a:lnTo>
                  <a:pt x="223888" y="259562"/>
                </a:lnTo>
                <a:lnTo>
                  <a:pt x="223583" y="262610"/>
                </a:lnTo>
                <a:lnTo>
                  <a:pt x="223583" y="265734"/>
                </a:lnTo>
                <a:lnTo>
                  <a:pt x="227473" y="285007"/>
                </a:lnTo>
                <a:lnTo>
                  <a:pt x="238083" y="300747"/>
                </a:lnTo>
                <a:lnTo>
                  <a:pt x="253822" y="311360"/>
                </a:lnTo>
                <a:lnTo>
                  <a:pt x="273100" y="315252"/>
                </a:lnTo>
                <a:lnTo>
                  <a:pt x="292373" y="311360"/>
                </a:lnTo>
                <a:lnTo>
                  <a:pt x="308113" y="300747"/>
                </a:lnTo>
                <a:lnTo>
                  <a:pt x="318726" y="285007"/>
                </a:lnTo>
                <a:lnTo>
                  <a:pt x="322618" y="265734"/>
                </a:lnTo>
                <a:lnTo>
                  <a:pt x="322069" y="258354"/>
                </a:lnTo>
                <a:lnTo>
                  <a:pt x="320478" y="251313"/>
                </a:lnTo>
                <a:lnTo>
                  <a:pt x="317924" y="244692"/>
                </a:lnTo>
                <a:lnTo>
                  <a:pt x="314490" y="238569"/>
                </a:lnTo>
                <a:lnTo>
                  <a:pt x="324527" y="220967"/>
                </a:lnTo>
                <a:lnTo>
                  <a:pt x="251929" y="220967"/>
                </a:lnTo>
                <a:lnTo>
                  <a:pt x="221159" y="197218"/>
                </a:lnTo>
                <a:close/>
              </a:path>
              <a:path w="446405" h="346075">
                <a:moveTo>
                  <a:pt x="126288" y="102933"/>
                </a:moveTo>
                <a:lnTo>
                  <a:pt x="107018" y="106823"/>
                </a:lnTo>
                <a:lnTo>
                  <a:pt x="91282" y="117432"/>
                </a:lnTo>
                <a:lnTo>
                  <a:pt x="80674" y="133167"/>
                </a:lnTo>
                <a:lnTo>
                  <a:pt x="76784" y="152438"/>
                </a:lnTo>
                <a:lnTo>
                  <a:pt x="77385" y="160181"/>
                </a:lnTo>
                <a:lnTo>
                  <a:pt x="79130" y="167539"/>
                </a:lnTo>
                <a:lnTo>
                  <a:pt x="81927" y="174424"/>
                </a:lnTo>
                <a:lnTo>
                  <a:pt x="85686" y="180746"/>
                </a:lnTo>
                <a:lnTo>
                  <a:pt x="50419" y="246849"/>
                </a:lnTo>
                <a:lnTo>
                  <a:pt x="101444" y="246849"/>
                </a:lnTo>
                <a:lnTo>
                  <a:pt x="125399" y="201942"/>
                </a:lnTo>
                <a:lnTo>
                  <a:pt x="133977" y="201942"/>
                </a:lnTo>
                <a:lnTo>
                  <a:pt x="141046" y="200253"/>
                </a:lnTo>
                <a:lnTo>
                  <a:pt x="147472" y="197218"/>
                </a:lnTo>
                <a:lnTo>
                  <a:pt x="221159" y="197218"/>
                </a:lnTo>
                <a:lnTo>
                  <a:pt x="174955" y="161556"/>
                </a:lnTo>
                <a:lnTo>
                  <a:pt x="175514" y="158610"/>
                </a:lnTo>
                <a:lnTo>
                  <a:pt x="175818" y="155562"/>
                </a:lnTo>
                <a:lnTo>
                  <a:pt x="175818" y="152438"/>
                </a:lnTo>
                <a:lnTo>
                  <a:pt x="171926" y="133167"/>
                </a:lnTo>
                <a:lnTo>
                  <a:pt x="161312" y="117432"/>
                </a:lnTo>
                <a:lnTo>
                  <a:pt x="145568" y="106823"/>
                </a:lnTo>
                <a:lnTo>
                  <a:pt x="126288" y="102933"/>
                </a:lnTo>
                <a:close/>
              </a:path>
              <a:path w="446405" h="346075">
                <a:moveTo>
                  <a:pt x="273862" y="216217"/>
                </a:moveTo>
                <a:lnTo>
                  <a:pt x="265518" y="216217"/>
                </a:lnTo>
                <a:lnTo>
                  <a:pt x="258343" y="217919"/>
                </a:lnTo>
                <a:lnTo>
                  <a:pt x="251929" y="220967"/>
                </a:lnTo>
                <a:lnTo>
                  <a:pt x="324527" y="220967"/>
                </a:lnTo>
                <a:lnTo>
                  <a:pt x="327206" y="216268"/>
                </a:lnTo>
                <a:lnTo>
                  <a:pt x="275386" y="216268"/>
                </a:lnTo>
                <a:lnTo>
                  <a:pt x="273862" y="216217"/>
                </a:lnTo>
                <a:close/>
              </a:path>
              <a:path w="446405" h="346075">
                <a:moveTo>
                  <a:pt x="396392" y="0"/>
                </a:moveTo>
                <a:lnTo>
                  <a:pt x="377114" y="3889"/>
                </a:lnTo>
                <a:lnTo>
                  <a:pt x="361375" y="14498"/>
                </a:lnTo>
                <a:lnTo>
                  <a:pt x="350765" y="30234"/>
                </a:lnTo>
                <a:lnTo>
                  <a:pt x="346875" y="49504"/>
                </a:lnTo>
                <a:lnTo>
                  <a:pt x="347421" y="56890"/>
                </a:lnTo>
                <a:lnTo>
                  <a:pt x="349008" y="63930"/>
                </a:lnTo>
                <a:lnTo>
                  <a:pt x="351557" y="70548"/>
                </a:lnTo>
                <a:lnTo>
                  <a:pt x="354990" y="76669"/>
                </a:lnTo>
                <a:lnTo>
                  <a:pt x="275386" y="216268"/>
                </a:lnTo>
                <a:lnTo>
                  <a:pt x="327206" y="216268"/>
                </a:lnTo>
                <a:lnTo>
                  <a:pt x="394093" y="98971"/>
                </a:lnTo>
                <a:lnTo>
                  <a:pt x="396706" y="98971"/>
                </a:lnTo>
                <a:lnTo>
                  <a:pt x="415664" y="95142"/>
                </a:lnTo>
                <a:lnTo>
                  <a:pt x="431404" y="84528"/>
                </a:lnTo>
                <a:lnTo>
                  <a:pt x="442017" y="68784"/>
                </a:lnTo>
                <a:lnTo>
                  <a:pt x="445909" y="49504"/>
                </a:lnTo>
                <a:lnTo>
                  <a:pt x="442017" y="30234"/>
                </a:lnTo>
                <a:lnTo>
                  <a:pt x="431404" y="14498"/>
                </a:lnTo>
                <a:lnTo>
                  <a:pt x="415664" y="3889"/>
                </a:lnTo>
                <a:lnTo>
                  <a:pt x="396392" y="0"/>
                </a:lnTo>
                <a:close/>
              </a:path>
              <a:path w="446405" h="346075">
                <a:moveTo>
                  <a:pt x="133977" y="201942"/>
                </a:moveTo>
                <a:lnTo>
                  <a:pt x="125399" y="201942"/>
                </a:lnTo>
                <a:lnTo>
                  <a:pt x="125996" y="201968"/>
                </a:lnTo>
                <a:lnTo>
                  <a:pt x="133870" y="201968"/>
                </a:lnTo>
                <a:close/>
              </a:path>
              <a:path w="446405" h="346075">
                <a:moveTo>
                  <a:pt x="396706" y="98971"/>
                </a:moveTo>
                <a:lnTo>
                  <a:pt x="394093" y="98971"/>
                </a:lnTo>
                <a:lnTo>
                  <a:pt x="395630" y="99034"/>
                </a:lnTo>
                <a:lnTo>
                  <a:pt x="396392" y="99034"/>
                </a:lnTo>
                <a:lnTo>
                  <a:pt x="396706" y="98971"/>
                </a:lnTo>
                <a:close/>
              </a:path>
            </a:pathLst>
          </a:custGeom>
          <a:solidFill>
            <a:srgbClr val="FFFFFF"/>
          </a:solidFill>
        </p:spPr>
        <p:txBody>
          <a:bodyPr wrap="square" lIns="0" tIns="0" rIns="0" bIns="0" rtlCol="0"/>
          <a:lstStyle/>
          <a:p>
            <a:endParaRPr/>
          </a:p>
        </p:txBody>
      </p:sp>
      <p:sp>
        <p:nvSpPr>
          <p:cNvPr id="20" name="object 20"/>
          <p:cNvSpPr/>
          <p:nvPr/>
        </p:nvSpPr>
        <p:spPr>
          <a:xfrm>
            <a:off x="5375134" y="1968836"/>
            <a:ext cx="464820" cy="182880"/>
          </a:xfrm>
          <a:custGeom>
            <a:avLst/>
            <a:gdLst/>
            <a:ahLst/>
            <a:cxnLst/>
            <a:rect l="l" t="t" r="r" b="b"/>
            <a:pathLst>
              <a:path w="464820" h="182880">
                <a:moveTo>
                  <a:pt x="289747" y="164284"/>
                </a:moveTo>
                <a:lnTo>
                  <a:pt x="102463" y="164284"/>
                </a:lnTo>
                <a:lnTo>
                  <a:pt x="124941" y="169583"/>
                </a:lnTo>
                <a:lnTo>
                  <a:pt x="175507" y="179271"/>
                </a:lnTo>
                <a:lnTo>
                  <a:pt x="234865" y="182609"/>
                </a:lnTo>
                <a:lnTo>
                  <a:pt x="283718" y="168856"/>
                </a:lnTo>
                <a:lnTo>
                  <a:pt x="289747" y="164284"/>
                </a:lnTo>
                <a:close/>
              </a:path>
              <a:path w="464820" h="182880">
                <a:moveTo>
                  <a:pt x="222987" y="39006"/>
                </a:moveTo>
                <a:lnTo>
                  <a:pt x="203492" y="39036"/>
                </a:lnTo>
                <a:lnTo>
                  <a:pt x="153410" y="42000"/>
                </a:lnTo>
                <a:lnTo>
                  <a:pt x="123364" y="50614"/>
                </a:lnTo>
                <a:lnTo>
                  <a:pt x="100772" y="62287"/>
                </a:lnTo>
                <a:lnTo>
                  <a:pt x="73050" y="74431"/>
                </a:lnTo>
                <a:lnTo>
                  <a:pt x="3365" y="101304"/>
                </a:lnTo>
                <a:lnTo>
                  <a:pt x="1587" y="102028"/>
                </a:lnTo>
                <a:lnTo>
                  <a:pt x="762" y="103641"/>
                </a:lnTo>
                <a:lnTo>
                  <a:pt x="0" y="107070"/>
                </a:lnTo>
                <a:lnTo>
                  <a:pt x="355" y="108848"/>
                </a:lnTo>
                <a:lnTo>
                  <a:pt x="5930" y="116811"/>
                </a:lnTo>
                <a:lnTo>
                  <a:pt x="14815" y="130384"/>
                </a:lnTo>
                <a:lnTo>
                  <a:pt x="42684" y="174495"/>
                </a:lnTo>
                <a:lnTo>
                  <a:pt x="46850" y="177047"/>
                </a:lnTo>
                <a:lnTo>
                  <a:pt x="48450" y="177416"/>
                </a:lnTo>
                <a:lnTo>
                  <a:pt x="50165" y="177441"/>
                </a:lnTo>
                <a:lnTo>
                  <a:pt x="51473" y="177136"/>
                </a:lnTo>
                <a:lnTo>
                  <a:pt x="102463" y="164284"/>
                </a:lnTo>
                <a:lnTo>
                  <a:pt x="289747" y="164284"/>
                </a:lnTo>
                <a:lnTo>
                  <a:pt x="358007" y="112522"/>
                </a:lnTo>
                <a:lnTo>
                  <a:pt x="217090" y="112522"/>
                </a:lnTo>
                <a:lnTo>
                  <a:pt x="189770" y="109959"/>
                </a:lnTo>
                <a:lnTo>
                  <a:pt x="178244" y="106029"/>
                </a:lnTo>
                <a:lnTo>
                  <a:pt x="203879" y="103537"/>
                </a:lnTo>
                <a:lnTo>
                  <a:pt x="224818" y="95305"/>
                </a:lnTo>
                <a:lnTo>
                  <a:pt x="240323" y="83799"/>
                </a:lnTo>
                <a:lnTo>
                  <a:pt x="249656" y="71485"/>
                </a:lnTo>
                <a:lnTo>
                  <a:pt x="253542" y="50827"/>
                </a:lnTo>
                <a:lnTo>
                  <a:pt x="242162" y="41468"/>
                </a:lnTo>
                <a:lnTo>
                  <a:pt x="222987" y="39006"/>
                </a:lnTo>
                <a:close/>
              </a:path>
              <a:path w="464820" h="182880">
                <a:moveTo>
                  <a:pt x="437028" y="0"/>
                </a:moveTo>
                <a:lnTo>
                  <a:pt x="400062" y="9445"/>
                </a:lnTo>
                <a:lnTo>
                  <a:pt x="275767" y="62544"/>
                </a:lnTo>
                <a:lnTo>
                  <a:pt x="274777" y="66646"/>
                </a:lnTo>
                <a:lnTo>
                  <a:pt x="249121" y="101993"/>
                </a:lnTo>
                <a:lnTo>
                  <a:pt x="217090" y="112522"/>
                </a:lnTo>
                <a:lnTo>
                  <a:pt x="358007" y="112522"/>
                </a:lnTo>
                <a:lnTo>
                  <a:pt x="436206" y="53222"/>
                </a:lnTo>
                <a:lnTo>
                  <a:pt x="448462" y="43532"/>
                </a:lnTo>
                <a:lnTo>
                  <a:pt x="461479" y="33423"/>
                </a:lnTo>
                <a:lnTo>
                  <a:pt x="464337" y="24254"/>
                </a:lnTo>
                <a:lnTo>
                  <a:pt x="460717" y="8188"/>
                </a:lnTo>
                <a:lnTo>
                  <a:pt x="454050" y="3006"/>
                </a:lnTo>
                <a:lnTo>
                  <a:pt x="444296" y="860"/>
                </a:lnTo>
                <a:lnTo>
                  <a:pt x="437028" y="0"/>
                </a:lnTo>
                <a:close/>
              </a:path>
            </a:pathLst>
          </a:custGeom>
          <a:solidFill>
            <a:srgbClr val="FFFFFF"/>
          </a:solidFill>
        </p:spPr>
        <p:txBody>
          <a:bodyPr wrap="square" lIns="0" tIns="0" rIns="0" bIns="0" rtlCol="0"/>
          <a:lstStyle/>
          <a:p>
            <a:endParaRPr/>
          </a:p>
        </p:txBody>
      </p:sp>
      <p:sp>
        <p:nvSpPr>
          <p:cNvPr id="21" name="object 21"/>
          <p:cNvSpPr/>
          <p:nvPr/>
        </p:nvSpPr>
        <p:spPr>
          <a:xfrm>
            <a:off x="5493837" y="1741307"/>
            <a:ext cx="261614" cy="210539"/>
          </a:xfrm>
          <a:prstGeom prst="rect">
            <a:avLst/>
          </a:prstGeom>
          <a:blipFill>
            <a:blip r:embed="rId2" cstate="print"/>
            <a:stretch>
              <a:fillRect/>
            </a:stretch>
          </a:blipFill>
        </p:spPr>
        <p:txBody>
          <a:bodyPr wrap="square" lIns="0" tIns="0" rIns="0" bIns="0" rtlCol="0"/>
          <a:lstStyle/>
          <a:p>
            <a:endParaRPr/>
          </a:p>
        </p:txBody>
      </p:sp>
      <p:cxnSp>
        <p:nvCxnSpPr>
          <p:cNvPr id="29" name="Прямая соединительная линия 28"/>
          <p:cNvCxnSpPr/>
          <p:nvPr/>
        </p:nvCxnSpPr>
        <p:spPr>
          <a:xfrm rot="10800000">
            <a:off x="228600" y="6704013"/>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30" name="Нашивка 65"/>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4</a:t>
            </a:r>
            <a:endParaRPr lang="ru-RU" sz="1400" dirty="0">
              <a:solidFill>
                <a:schemeClr val="tx1"/>
              </a:solidFill>
              <a:latin typeface="Times New Roman" pitchFamily="18" charset="0"/>
              <a:cs typeface="Times New Roman" pitchFamily="18" charset="0"/>
            </a:endParaRPr>
          </a:p>
        </p:txBody>
      </p:sp>
      <p:sp>
        <p:nvSpPr>
          <p:cNvPr id="32" name="Прямоугольник 31"/>
          <p:cNvSpPr/>
          <p:nvPr/>
        </p:nvSpPr>
        <p:spPr bwMode="auto">
          <a:xfrm>
            <a:off x="0" y="-10319"/>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spcBef>
                <a:spcPts val="100"/>
              </a:spcBef>
            </a:pPr>
            <a:r>
              <a:rPr lang="ru-RU" sz="2500" dirty="0" smtClean="0">
                <a:solidFill>
                  <a:schemeClr val="bg1"/>
                </a:solidFill>
                <a:latin typeface="Arial" pitchFamily="34" charset="0"/>
                <a:cs typeface="Arial" pitchFamily="34" charset="0"/>
              </a:rPr>
              <a:t>Ключевые отрасли района</a:t>
            </a:r>
            <a:endParaRPr sz="2500" dirty="0">
              <a:solidFill>
                <a:schemeClr val="tx1"/>
              </a:solidFill>
              <a:latin typeface="Arial" pitchFamily="34" charset="0"/>
              <a:cs typeface="Arial" pitchFamily="34" charset="0"/>
            </a:endParaRPr>
          </a:p>
        </p:txBody>
      </p:sp>
      <p:sp>
        <p:nvSpPr>
          <p:cNvPr id="3" name="object 3"/>
          <p:cNvSpPr txBox="1"/>
          <p:nvPr/>
        </p:nvSpPr>
        <p:spPr>
          <a:xfrm>
            <a:off x="3276600" y="1752600"/>
            <a:ext cx="2440305" cy="299697"/>
          </a:xfrm>
          <a:prstGeom prst="rect">
            <a:avLst/>
          </a:prstGeom>
        </p:spPr>
        <p:txBody>
          <a:bodyPr vert="horz" wrap="square" lIns="0" tIns="12065" rIns="0" bIns="0" rtlCol="0">
            <a:spAutoFit/>
          </a:bodyPr>
          <a:lstStyle/>
          <a:p>
            <a:pPr marL="12700" marR="5080">
              <a:lnSpc>
                <a:spcPct val="100899"/>
              </a:lnSpc>
              <a:spcBef>
                <a:spcPts val="95"/>
              </a:spcBef>
            </a:pPr>
            <a:r>
              <a:rPr lang="ru-RU" sz="1850" b="1" spc="45" dirty="0" smtClean="0">
                <a:solidFill>
                  <a:srgbClr val="0066B3"/>
                </a:solidFill>
                <a:latin typeface="Arial" pitchFamily="34" charset="0"/>
                <a:cs typeface="Arial" pitchFamily="34" charset="0"/>
              </a:rPr>
              <a:t>…</a:t>
            </a:r>
            <a:endParaRPr sz="1850" dirty="0">
              <a:latin typeface="Arial" pitchFamily="34" charset="0"/>
              <a:cs typeface="Arial" pitchFamily="34" charset="0"/>
            </a:endParaRPr>
          </a:p>
        </p:txBody>
      </p:sp>
      <p:sp>
        <p:nvSpPr>
          <p:cNvPr id="25" name="Скругленный прямоугольник 24"/>
          <p:cNvSpPr/>
          <p:nvPr/>
        </p:nvSpPr>
        <p:spPr>
          <a:xfrm>
            <a:off x="454269" y="1184242"/>
            <a:ext cx="8077200" cy="2512051"/>
          </a:xfrm>
          <a:prstGeom prst="roundRect">
            <a:avLst/>
          </a:prstGeom>
        </p:spPr>
        <p:style>
          <a:lnRef idx="3">
            <a:schemeClr val="lt1">
              <a:hueOff val="0"/>
              <a:satOff val="0"/>
              <a:lumOff val="0"/>
              <a:alphaOff val="0"/>
            </a:schemeClr>
          </a:lnRef>
          <a:fillRef idx="1">
            <a:schemeClr val="accent3">
              <a:hueOff val="3750088"/>
              <a:satOff val="-5627"/>
              <a:lumOff val="-915"/>
              <a:alphaOff val="0"/>
            </a:schemeClr>
          </a:fillRef>
          <a:effectRef idx="1">
            <a:schemeClr val="accent3">
              <a:hueOff val="3750088"/>
              <a:satOff val="-5627"/>
              <a:lumOff val="-915"/>
              <a:alphaOff val="0"/>
            </a:schemeClr>
          </a:effectRef>
          <a:fontRef idx="minor">
            <a:schemeClr val="lt1"/>
          </a:fontRef>
        </p:style>
      </p:sp>
      <p:sp>
        <p:nvSpPr>
          <p:cNvPr id="26" name="Скругленный прямоугольник 4"/>
          <p:cNvSpPr/>
          <p:nvPr/>
        </p:nvSpPr>
        <p:spPr>
          <a:xfrm>
            <a:off x="1908707" y="1223927"/>
            <a:ext cx="4495800" cy="685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444500">
              <a:lnSpc>
                <a:spcPct val="90000"/>
              </a:lnSpc>
              <a:spcBef>
                <a:spcPct val="0"/>
              </a:spcBef>
              <a:spcAft>
                <a:spcPct val="35000"/>
              </a:spcAft>
            </a:pPr>
            <a:r>
              <a:rPr lang="ru-RU" sz="1400" b="1" dirty="0" smtClean="0">
                <a:solidFill>
                  <a:schemeClr val="tx1"/>
                </a:solidFill>
                <a:latin typeface="Times New Roman" panose="02020603050405020304" pitchFamily="18" charset="0"/>
                <a:cs typeface="Times New Roman" panose="02020603050405020304" pitchFamily="18" charset="0"/>
              </a:rPr>
              <a:t>Агропромышленный комплекс</a:t>
            </a:r>
          </a:p>
          <a:p>
            <a:pPr algn="ctr" defTabSz="444500">
              <a:lnSpc>
                <a:spcPct val="90000"/>
              </a:lnSpc>
              <a:spcBef>
                <a:spcPct val="0"/>
              </a:spcBef>
              <a:spcAft>
                <a:spcPct val="35000"/>
              </a:spcAft>
            </a:pPr>
            <a:r>
              <a:rPr lang="ru-RU" sz="1400" b="1" dirty="0" smtClean="0">
                <a:solidFill>
                  <a:schemeClr val="bg1"/>
                </a:solidFill>
                <a:latin typeface="Times New Roman" panose="02020603050405020304" pitchFamily="18" charset="0"/>
                <a:cs typeface="Times New Roman" panose="02020603050405020304" pitchFamily="18" charset="0"/>
              </a:rPr>
              <a:t>Обеспечение продовольственной безопасности</a:t>
            </a:r>
          </a:p>
        </p:txBody>
      </p:sp>
      <p:sp>
        <p:nvSpPr>
          <p:cNvPr id="28" name="Скругленный прямоугольник 27"/>
          <p:cNvSpPr/>
          <p:nvPr/>
        </p:nvSpPr>
        <p:spPr>
          <a:xfrm>
            <a:off x="454269" y="3851787"/>
            <a:ext cx="8153400" cy="2652071"/>
          </a:xfrm>
          <a:prstGeom prst="roundRect">
            <a:avLst/>
          </a:prstGeom>
          <a:solidFill>
            <a:schemeClr val="tx2">
              <a:lumMod val="60000"/>
              <a:lumOff val="40000"/>
            </a:schemeClr>
          </a:solidFill>
        </p:spPr>
        <p:style>
          <a:lnRef idx="3">
            <a:schemeClr val="lt1">
              <a:hueOff val="0"/>
              <a:satOff val="0"/>
              <a:lumOff val="0"/>
              <a:alphaOff val="0"/>
            </a:schemeClr>
          </a:lnRef>
          <a:fillRef idx="1">
            <a:schemeClr val="accent3">
              <a:hueOff val="7500176"/>
              <a:satOff val="-11253"/>
              <a:lumOff val="-1830"/>
              <a:alphaOff val="0"/>
            </a:schemeClr>
          </a:fillRef>
          <a:effectRef idx="1">
            <a:schemeClr val="accent3">
              <a:hueOff val="7500176"/>
              <a:satOff val="-11253"/>
              <a:lumOff val="-1830"/>
              <a:alphaOff val="0"/>
            </a:schemeClr>
          </a:effectRef>
          <a:fontRef idx="minor">
            <a:schemeClr val="lt1"/>
          </a:fontRef>
        </p:style>
      </p:sp>
      <p:sp>
        <p:nvSpPr>
          <p:cNvPr id="12" name="Прямоугольник 11"/>
          <p:cNvSpPr/>
          <p:nvPr/>
        </p:nvSpPr>
        <p:spPr bwMode="auto">
          <a:xfrm>
            <a:off x="0" y="-10319"/>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cxnSp>
        <p:nvCxnSpPr>
          <p:cNvPr id="13" name="Прямая соединительная линия 12"/>
          <p:cNvCxnSpPr/>
          <p:nvPr/>
        </p:nvCxnSpPr>
        <p:spPr>
          <a:xfrm rot="10800000">
            <a:off x="228600" y="6704013"/>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4" name="Прямоугольник 3"/>
          <p:cNvSpPr/>
          <p:nvPr/>
        </p:nvSpPr>
        <p:spPr>
          <a:xfrm>
            <a:off x="538864" y="2024334"/>
            <a:ext cx="3499736" cy="1169551"/>
          </a:xfrm>
          <a:prstGeom prst="rect">
            <a:avLst/>
          </a:prstGeom>
        </p:spPr>
        <p:txBody>
          <a:bodyPr wrap="square">
            <a:spAutoFit/>
          </a:bodyPr>
          <a:lstStyle/>
          <a:p>
            <a:r>
              <a:rPr lang="ru-RU" sz="1600" b="1" dirty="0">
                <a:solidFill>
                  <a:srgbClr val="2E08B8"/>
                </a:solidFill>
                <a:latin typeface="Times New Roman" panose="02020603050405020304" pitchFamily="18" charset="0"/>
                <a:cs typeface="Times New Roman" panose="02020603050405020304" pitchFamily="18" charset="0"/>
              </a:rPr>
              <a:t>Растениеводство</a:t>
            </a:r>
          </a:p>
          <a:p>
            <a:r>
              <a:rPr lang="ru-RU" sz="1600" dirty="0" smtClean="0">
                <a:solidFill>
                  <a:srgbClr val="2E08B8"/>
                </a:solidFill>
                <a:latin typeface="Times New Roman" panose="02020603050405020304" pitchFamily="18" charset="0"/>
                <a:cs typeface="Times New Roman" panose="02020603050405020304" pitchFamily="18" charset="0"/>
              </a:rPr>
              <a:t>Объем </a:t>
            </a:r>
            <a:r>
              <a:rPr lang="ru-RU" sz="1600" dirty="0">
                <a:solidFill>
                  <a:srgbClr val="2E08B8"/>
                </a:solidFill>
                <a:latin typeface="Times New Roman" panose="02020603050405020304" pitchFamily="18" charset="0"/>
                <a:cs typeface="Times New Roman" panose="02020603050405020304" pitchFamily="18" charset="0"/>
              </a:rPr>
              <a:t>производства за 2019 год:</a:t>
            </a:r>
          </a:p>
          <a:p>
            <a:endParaRPr lang="ru-RU" sz="600" dirty="0">
              <a:solidFill>
                <a:srgbClr val="2E08B8"/>
              </a:solidFill>
              <a:latin typeface="Times New Roman" panose="02020603050405020304" pitchFamily="18" charset="0"/>
              <a:cs typeface="Times New Roman" panose="02020603050405020304" pitchFamily="18" charset="0"/>
            </a:endParaRPr>
          </a:p>
          <a:p>
            <a:r>
              <a:rPr lang="ru-RU" sz="1600" dirty="0" smtClean="0">
                <a:solidFill>
                  <a:srgbClr val="2E08B8"/>
                </a:solidFill>
                <a:latin typeface="Times New Roman" panose="02020603050405020304" pitchFamily="18" charset="0"/>
                <a:cs typeface="Times New Roman" panose="02020603050405020304" pitchFamily="18" charset="0"/>
              </a:rPr>
              <a:t>Валовый </a:t>
            </a:r>
            <a:r>
              <a:rPr lang="ru-RU" sz="1600" dirty="0">
                <a:solidFill>
                  <a:srgbClr val="2E08B8"/>
                </a:solidFill>
                <a:latin typeface="Times New Roman" panose="02020603050405020304" pitchFamily="18" charset="0"/>
                <a:cs typeface="Times New Roman" panose="02020603050405020304" pitchFamily="18" charset="0"/>
              </a:rPr>
              <a:t>сбор зерна </a:t>
            </a:r>
            <a:r>
              <a:rPr lang="ru-RU" sz="1600" b="1" dirty="0">
                <a:solidFill>
                  <a:srgbClr val="2E08B8"/>
                </a:solidFill>
                <a:latin typeface="Times New Roman" panose="02020603050405020304" pitchFamily="18" charset="0"/>
                <a:cs typeface="Times New Roman" panose="02020603050405020304" pitchFamily="18" charset="0"/>
              </a:rPr>
              <a:t>235,1 тыс. тонн</a:t>
            </a:r>
            <a:r>
              <a:rPr lang="ru-RU" sz="1600" dirty="0">
                <a:solidFill>
                  <a:srgbClr val="2E08B8"/>
                </a:solidFill>
                <a:latin typeface="Times New Roman" panose="02020603050405020304" pitchFamily="18" charset="0"/>
                <a:cs typeface="Times New Roman" panose="02020603050405020304" pitchFamily="18" charset="0"/>
              </a:rPr>
              <a:t>;</a:t>
            </a:r>
          </a:p>
          <a:p>
            <a:r>
              <a:rPr lang="ru-RU" sz="1600" dirty="0" smtClean="0">
                <a:solidFill>
                  <a:srgbClr val="2E08B8"/>
                </a:solidFill>
                <a:latin typeface="Times New Roman" panose="02020603050405020304" pitchFamily="18" charset="0"/>
                <a:cs typeface="Times New Roman" panose="02020603050405020304" pitchFamily="18" charset="0"/>
              </a:rPr>
              <a:t>Урожайность </a:t>
            </a:r>
            <a:r>
              <a:rPr lang="ru-RU" sz="1600" b="1" dirty="0">
                <a:solidFill>
                  <a:srgbClr val="2E08B8"/>
                </a:solidFill>
                <a:latin typeface="Times New Roman" panose="02020603050405020304" pitchFamily="18" charset="0"/>
                <a:cs typeface="Times New Roman" panose="02020603050405020304" pitchFamily="18" charset="0"/>
              </a:rPr>
              <a:t>16,3 ц/га</a:t>
            </a:r>
          </a:p>
        </p:txBody>
      </p:sp>
      <p:sp>
        <p:nvSpPr>
          <p:cNvPr id="5" name="Прямоугольник 4"/>
          <p:cNvSpPr/>
          <p:nvPr/>
        </p:nvSpPr>
        <p:spPr>
          <a:xfrm>
            <a:off x="4268000" y="2024334"/>
            <a:ext cx="3881672" cy="1415772"/>
          </a:xfrm>
          <a:prstGeom prst="rect">
            <a:avLst/>
          </a:prstGeom>
        </p:spPr>
        <p:txBody>
          <a:bodyPr wrap="square">
            <a:spAutoFit/>
          </a:bodyPr>
          <a:lstStyle/>
          <a:p>
            <a:r>
              <a:rPr lang="ru-RU" sz="1200" b="1" dirty="0" smtClean="0">
                <a:solidFill>
                  <a:srgbClr val="2E08B8"/>
                </a:solidFill>
                <a:latin typeface="Times New Roman" panose="02020603050405020304" pitchFamily="18" charset="0"/>
                <a:cs typeface="Times New Roman" panose="02020603050405020304" pitchFamily="18" charset="0"/>
              </a:rPr>
              <a:t>          </a:t>
            </a:r>
            <a:r>
              <a:rPr lang="ru-RU" sz="1600" b="1" dirty="0" smtClean="0">
                <a:solidFill>
                  <a:srgbClr val="2E08B8"/>
                </a:solidFill>
                <a:latin typeface="Times New Roman" panose="02020603050405020304" pitchFamily="18" charset="0"/>
                <a:cs typeface="Times New Roman" panose="02020603050405020304" pitchFamily="18" charset="0"/>
              </a:rPr>
              <a:t>Животноводство</a:t>
            </a:r>
            <a:endParaRPr lang="ru-RU" sz="1600" b="1" dirty="0">
              <a:solidFill>
                <a:srgbClr val="2E08B8"/>
              </a:solidFill>
              <a:latin typeface="Times New Roman" panose="02020603050405020304" pitchFamily="18" charset="0"/>
              <a:cs typeface="Times New Roman" panose="02020603050405020304" pitchFamily="18" charset="0"/>
            </a:endParaRPr>
          </a:p>
          <a:p>
            <a:pPr lvl="0"/>
            <a:r>
              <a:rPr lang="ru-RU" sz="1600" dirty="0">
                <a:solidFill>
                  <a:srgbClr val="2E08B8"/>
                </a:solidFill>
                <a:latin typeface="Times New Roman" panose="02020603050405020304" pitchFamily="18" charset="0"/>
                <a:cs typeface="Times New Roman" panose="02020603050405020304" pitchFamily="18" charset="0"/>
              </a:rPr>
              <a:t>       Объем производства за 2019 год:</a:t>
            </a:r>
          </a:p>
          <a:p>
            <a:pPr lvl="0"/>
            <a:endParaRPr lang="ru-RU" sz="600" dirty="0">
              <a:solidFill>
                <a:srgbClr val="2E08B8"/>
              </a:solidFill>
              <a:latin typeface="Times New Roman" panose="02020603050405020304" pitchFamily="18" charset="0"/>
              <a:cs typeface="Times New Roman" panose="02020603050405020304" pitchFamily="18" charset="0"/>
            </a:endParaRPr>
          </a:p>
          <a:p>
            <a:r>
              <a:rPr lang="ru-RU" sz="1600" dirty="0">
                <a:solidFill>
                  <a:srgbClr val="2E08B8"/>
                </a:solidFill>
                <a:latin typeface="Times New Roman" panose="02020603050405020304" pitchFamily="18" charset="0"/>
                <a:cs typeface="Times New Roman" panose="02020603050405020304" pitchFamily="18" charset="0"/>
              </a:rPr>
              <a:t>       </a:t>
            </a:r>
            <a:r>
              <a:rPr lang="ru-RU" sz="1600" dirty="0" smtClean="0">
                <a:solidFill>
                  <a:srgbClr val="2E08B8"/>
                </a:solidFill>
                <a:latin typeface="Times New Roman" panose="02020603050405020304" pitchFamily="18" charset="0"/>
                <a:cs typeface="Times New Roman" panose="02020603050405020304" pitchFamily="18" charset="0"/>
              </a:rPr>
              <a:t>Мясо </a:t>
            </a:r>
            <a:r>
              <a:rPr lang="ru-RU" sz="1600" b="1" dirty="0">
                <a:solidFill>
                  <a:srgbClr val="2E08B8"/>
                </a:solidFill>
                <a:latin typeface="Times New Roman" panose="02020603050405020304" pitchFamily="18" charset="0"/>
                <a:cs typeface="Times New Roman" panose="02020603050405020304" pitchFamily="18" charset="0"/>
              </a:rPr>
              <a:t>3,4 тыс. тонн;</a:t>
            </a:r>
          </a:p>
          <a:p>
            <a:r>
              <a:rPr lang="ru-RU" sz="1600" dirty="0">
                <a:solidFill>
                  <a:srgbClr val="2E08B8"/>
                </a:solidFill>
                <a:latin typeface="Times New Roman" panose="02020603050405020304" pitchFamily="18" charset="0"/>
                <a:cs typeface="Times New Roman" panose="02020603050405020304" pitchFamily="18" charset="0"/>
              </a:rPr>
              <a:t>       </a:t>
            </a:r>
            <a:r>
              <a:rPr lang="ru-RU" sz="1600" dirty="0" smtClean="0">
                <a:solidFill>
                  <a:srgbClr val="2E08B8"/>
                </a:solidFill>
                <a:latin typeface="Times New Roman" panose="02020603050405020304" pitchFamily="18" charset="0"/>
                <a:cs typeface="Times New Roman" panose="02020603050405020304" pitchFamily="18" charset="0"/>
              </a:rPr>
              <a:t>Молоко </a:t>
            </a:r>
            <a:r>
              <a:rPr lang="ru-RU" sz="1600" b="1" dirty="0">
                <a:solidFill>
                  <a:srgbClr val="2E08B8"/>
                </a:solidFill>
                <a:latin typeface="Times New Roman" panose="02020603050405020304" pitchFamily="18" charset="0"/>
                <a:cs typeface="Times New Roman" panose="02020603050405020304" pitchFamily="18" charset="0"/>
              </a:rPr>
              <a:t>29,1 тысяч тонн</a:t>
            </a:r>
            <a:r>
              <a:rPr lang="ru-RU" sz="1600" dirty="0">
                <a:solidFill>
                  <a:srgbClr val="2E08B8"/>
                </a:solidFill>
                <a:latin typeface="Times New Roman" panose="02020603050405020304" pitchFamily="18" charset="0"/>
                <a:cs typeface="Times New Roman" panose="02020603050405020304" pitchFamily="18" charset="0"/>
              </a:rPr>
              <a:t>; </a:t>
            </a:r>
          </a:p>
          <a:p>
            <a:r>
              <a:rPr lang="ru-RU" sz="1600" dirty="0">
                <a:solidFill>
                  <a:srgbClr val="2E08B8"/>
                </a:solidFill>
                <a:latin typeface="Times New Roman" panose="02020603050405020304" pitchFamily="18" charset="0"/>
                <a:cs typeface="Times New Roman" panose="02020603050405020304" pitchFamily="18" charset="0"/>
              </a:rPr>
              <a:t>       </a:t>
            </a:r>
            <a:r>
              <a:rPr lang="ru-RU" sz="1600" dirty="0" smtClean="0">
                <a:solidFill>
                  <a:srgbClr val="2E08B8"/>
                </a:solidFill>
                <a:latin typeface="Times New Roman" panose="02020603050405020304" pitchFamily="18" charset="0"/>
                <a:cs typeface="Times New Roman" panose="02020603050405020304" pitchFamily="18" charset="0"/>
              </a:rPr>
              <a:t>Надой </a:t>
            </a:r>
            <a:r>
              <a:rPr lang="ru-RU" sz="1600" dirty="0">
                <a:solidFill>
                  <a:srgbClr val="2E08B8"/>
                </a:solidFill>
                <a:latin typeface="Times New Roman" panose="02020603050405020304" pitchFamily="18" charset="0"/>
                <a:cs typeface="Times New Roman" panose="02020603050405020304" pitchFamily="18" charset="0"/>
              </a:rPr>
              <a:t>на фуражную корову </a:t>
            </a:r>
            <a:r>
              <a:rPr lang="ru-RU" sz="1600" b="1" dirty="0">
                <a:solidFill>
                  <a:srgbClr val="2E08B8"/>
                </a:solidFill>
                <a:latin typeface="Times New Roman" panose="02020603050405020304" pitchFamily="18" charset="0"/>
                <a:cs typeface="Times New Roman" panose="02020603050405020304" pitchFamily="18" charset="0"/>
              </a:rPr>
              <a:t>5768 кг</a:t>
            </a:r>
            <a:endParaRPr lang="ru-RU" sz="1600" dirty="0">
              <a:solidFill>
                <a:srgbClr val="2E08B8"/>
              </a:solidFill>
              <a:latin typeface="Times New Roman" panose="02020603050405020304" pitchFamily="18" charset="0"/>
              <a:cs typeface="Times New Roman" panose="02020603050405020304" pitchFamily="18" charset="0"/>
            </a:endParaRPr>
          </a:p>
        </p:txBody>
      </p:sp>
      <p:sp>
        <p:nvSpPr>
          <p:cNvPr id="19" name="Скругленный прямоугольник 4"/>
          <p:cNvSpPr/>
          <p:nvPr/>
        </p:nvSpPr>
        <p:spPr>
          <a:xfrm>
            <a:off x="2324100" y="3890734"/>
            <a:ext cx="4495800" cy="3013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444500">
              <a:lnSpc>
                <a:spcPct val="90000"/>
              </a:lnSpc>
              <a:spcBef>
                <a:spcPct val="0"/>
              </a:spcBef>
              <a:spcAft>
                <a:spcPct val="35000"/>
              </a:spcAft>
            </a:pPr>
            <a:r>
              <a:rPr lang="ru-RU" sz="1400" b="1" dirty="0" smtClean="0">
                <a:solidFill>
                  <a:schemeClr val="tx1"/>
                </a:solidFill>
                <a:latin typeface="Times New Roman" panose="02020603050405020304" pitchFamily="18" charset="0"/>
                <a:cs typeface="Times New Roman" panose="02020603050405020304" pitchFamily="18" charset="0"/>
              </a:rPr>
              <a:t>Промышленность</a:t>
            </a:r>
          </a:p>
        </p:txBody>
      </p:sp>
      <p:sp>
        <p:nvSpPr>
          <p:cNvPr id="6" name="Прямоугольник 5"/>
          <p:cNvSpPr/>
          <p:nvPr/>
        </p:nvSpPr>
        <p:spPr>
          <a:xfrm>
            <a:off x="1917499" y="4110506"/>
            <a:ext cx="6315031" cy="1261884"/>
          </a:xfrm>
          <a:prstGeom prst="rect">
            <a:avLst/>
          </a:prstGeom>
        </p:spPr>
        <p:txBody>
          <a:bodyPr wrap="square">
            <a:spAutoFit/>
          </a:bodyPr>
          <a:lstStyle/>
          <a:p>
            <a:pPr algn="ctr"/>
            <a:r>
              <a:rPr lang="ru-RU" sz="1600" dirty="0">
                <a:solidFill>
                  <a:schemeClr val="bg1"/>
                </a:solidFill>
                <a:latin typeface="Times New Roman" panose="02020603050405020304" pitchFamily="18" charset="0"/>
                <a:cs typeface="Times New Roman" panose="02020603050405020304" pitchFamily="18" charset="0"/>
              </a:rPr>
              <a:t>Объем отгруженных товаров </a:t>
            </a:r>
            <a:r>
              <a:rPr lang="ru-RU" sz="1600" dirty="0" smtClean="0">
                <a:solidFill>
                  <a:schemeClr val="bg1"/>
                </a:solidFill>
                <a:latin typeface="Times New Roman" panose="02020603050405020304" pitchFamily="18" charset="0"/>
                <a:cs typeface="Times New Roman" panose="02020603050405020304" pitchFamily="18" charset="0"/>
              </a:rPr>
              <a:t>собственного </a:t>
            </a:r>
            <a:r>
              <a:rPr lang="ru-RU" sz="1600" dirty="0">
                <a:solidFill>
                  <a:schemeClr val="bg1"/>
                </a:solidFill>
                <a:latin typeface="Times New Roman" panose="02020603050405020304" pitchFamily="18" charset="0"/>
                <a:cs typeface="Times New Roman" panose="02020603050405020304" pitchFamily="18" charset="0"/>
              </a:rPr>
              <a:t>производства, </a:t>
            </a:r>
            <a:r>
              <a:rPr lang="ru-RU" sz="1600" dirty="0" smtClean="0">
                <a:solidFill>
                  <a:schemeClr val="bg1"/>
                </a:solidFill>
                <a:latin typeface="Times New Roman" panose="02020603050405020304" pitchFamily="18" charset="0"/>
                <a:cs typeface="Times New Roman" panose="02020603050405020304" pitchFamily="18" charset="0"/>
              </a:rPr>
              <a:t>выполнено работ </a:t>
            </a:r>
            <a:r>
              <a:rPr lang="ru-RU" sz="1600" dirty="0">
                <a:solidFill>
                  <a:schemeClr val="bg1"/>
                </a:solidFill>
                <a:latin typeface="Times New Roman" panose="02020603050405020304" pitchFamily="18" charset="0"/>
                <a:cs typeface="Times New Roman" panose="02020603050405020304" pitchFamily="18" charset="0"/>
              </a:rPr>
              <a:t>и услуг собственными силами обрабатывающих производств</a:t>
            </a:r>
            <a:r>
              <a:rPr lang="ru-RU" sz="1400" i="1" dirty="0">
                <a:solidFill>
                  <a:schemeClr val="bg1"/>
                </a:solidFill>
                <a:latin typeface="Times New Roman" panose="02020603050405020304" pitchFamily="18" charset="0"/>
                <a:cs typeface="Times New Roman" panose="02020603050405020304" pitchFamily="18" charset="0"/>
              </a:rPr>
              <a:t> </a:t>
            </a:r>
            <a:endParaRPr lang="ru-RU" sz="1400" i="1" dirty="0" smtClean="0">
              <a:solidFill>
                <a:schemeClr val="bg1"/>
              </a:solidFill>
              <a:latin typeface="Times New Roman" panose="02020603050405020304" pitchFamily="18" charset="0"/>
              <a:cs typeface="Times New Roman" panose="02020603050405020304" pitchFamily="18" charset="0"/>
            </a:endParaRPr>
          </a:p>
          <a:p>
            <a:pPr algn="ctr"/>
            <a:r>
              <a:rPr lang="ru-RU" sz="1400" i="1" dirty="0" smtClean="0">
                <a:solidFill>
                  <a:schemeClr val="bg1"/>
                </a:solidFill>
                <a:latin typeface="Times New Roman" panose="02020603050405020304" pitchFamily="18" charset="0"/>
                <a:cs typeface="Times New Roman" panose="02020603050405020304" pitchFamily="18" charset="0"/>
              </a:rPr>
              <a:t>(</a:t>
            </a:r>
            <a:r>
              <a:rPr lang="ru-RU" sz="1400" i="1" dirty="0">
                <a:solidFill>
                  <a:schemeClr val="bg1"/>
                </a:solidFill>
                <a:latin typeface="Times New Roman" panose="02020603050405020304" pitchFamily="18" charset="0"/>
                <a:cs typeface="Times New Roman" panose="02020603050405020304" pitchFamily="18" charset="0"/>
              </a:rPr>
              <a:t>по кругу крупных и средних организаций), </a:t>
            </a:r>
          </a:p>
          <a:p>
            <a:pPr algn="ctr"/>
            <a:r>
              <a:rPr lang="ru-RU" sz="1600" b="1" dirty="0">
                <a:solidFill>
                  <a:schemeClr val="bg1"/>
                </a:solidFill>
                <a:latin typeface="Times New Roman" panose="02020603050405020304" pitchFamily="18" charset="0"/>
                <a:cs typeface="Times New Roman" panose="02020603050405020304" pitchFamily="18" charset="0"/>
              </a:rPr>
              <a:t>4,1 млрд. рублей</a:t>
            </a:r>
          </a:p>
          <a:p>
            <a:pPr algn="ctr"/>
            <a:r>
              <a:rPr lang="ru-RU" sz="1400" i="1" dirty="0">
                <a:solidFill>
                  <a:schemeClr val="bg1"/>
                </a:solidFill>
                <a:latin typeface="Times New Roman" panose="02020603050405020304" pitchFamily="18" charset="0"/>
                <a:cs typeface="Times New Roman" panose="02020603050405020304" pitchFamily="18" charset="0"/>
              </a:rPr>
              <a:t>(по итогам 2019 годам)</a:t>
            </a:r>
          </a:p>
        </p:txBody>
      </p:sp>
      <p:pic>
        <p:nvPicPr>
          <p:cNvPr id="33" name="Picture 7" descr="C:\Documents and Settings\User\Рабочий стол\428467052_w800_h640_cimg3928.jpg"/>
          <p:cNvPicPr>
            <a:picLocks noChangeAspect="1" noChangeArrowheads="1"/>
          </p:cNvPicPr>
          <p:nvPr/>
        </p:nvPicPr>
        <p:blipFill>
          <a:blip r:embed="rId2" cstate="print"/>
          <a:srcRect/>
          <a:stretch>
            <a:fillRect/>
          </a:stretch>
        </p:blipFill>
        <p:spPr bwMode="auto">
          <a:xfrm>
            <a:off x="3938926" y="5378827"/>
            <a:ext cx="2112041" cy="1134219"/>
          </a:xfrm>
          <a:prstGeom prst="rect">
            <a:avLst/>
          </a:prstGeom>
          <a:ln>
            <a:noFill/>
          </a:ln>
          <a:effectLst>
            <a:softEdge rad="112500"/>
          </a:effectLst>
        </p:spPr>
      </p:pic>
      <p:sp>
        <p:nvSpPr>
          <p:cNvPr id="34" name="Text Box 4"/>
          <p:cNvSpPr txBox="1">
            <a:spLocks noChangeArrowheads="1"/>
          </p:cNvSpPr>
          <p:nvPr/>
        </p:nvSpPr>
        <p:spPr bwMode="auto">
          <a:xfrm>
            <a:off x="4193930" y="6215474"/>
            <a:ext cx="1794701" cy="2620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lang="ru-RU" sz="1100" b="1" dirty="0">
                <a:latin typeface="Times New Roman" pitchFamily="18" charset="0"/>
              </a:rPr>
              <a:t>ООО «Агротехника»</a:t>
            </a:r>
          </a:p>
        </p:txBody>
      </p:sp>
      <p:pic>
        <p:nvPicPr>
          <p:cNvPr id="37" name="Рисунок 36"/>
          <p:cNvPicPr>
            <a:picLocks noChangeAspect="1"/>
          </p:cNvPicPr>
          <p:nvPr/>
        </p:nvPicPr>
        <p:blipFill rotWithShape="1">
          <a:blip r:embed="rId3" cstate="print"/>
          <a:srcRect l="31399" t="18636" r="-639" b="29448"/>
          <a:stretch/>
        </p:blipFill>
        <p:spPr>
          <a:xfrm>
            <a:off x="6066690" y="5246450"/>
            <a:ext cx="2165840" cy="1153446"/>
          </a:xfrm>
          <a:prstGeom prst="rect">
            <a:avLst/>
          </a:prstGeom>
          <a:ln>
            <a:noFill/>
          </a:ln>
          <a:effectLst>
            <a:softEdge rad="112500"/>
          </a:effectLst>
        </p:spPr>
      </p:pic>
      <p:sp>
        <p:nvSpPr>
          <p:cNvPr id="38" name="Text Box 4"/>
          <p:cNvSpPr txBox="1">
            <a:spLocks noChangeArrowheads="1"/>
          </p:cNvSpPr>
          <p:nvPr/>
        </p:nvSpPr>
        <p:spPr bwMode="auto">
          <a:xfrm>
            <a:off x="6247006" y="6216778"/>
            <a:ext cx="1682959" cy="2414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ru-RU" sz="1100" b="1" i="0" u="none" strike="noStrike" cap="none" normalizeH="0" baseline="0" dirty="0">
                <a:ln>
                  <a:noFill/>
                </a:ln>
                <a:solidFill>
                  <a:schemeClr val="tx1"/>
                </a:solidFill>
                <a:effectLst/>
                <a:latin typeface="Times New Roman" pitchFamily="18" charset="0"/>
              </a:rPr>
              <a:t>ООО «</a:t>
            </a:r>
            <a:r>
              <a:rPr kumimoji="0" lang="ru-RU" sz="1100" b="1" i="0" u="none" strike="noStrike" cap="none" normalizeH="0" baseline="0" dirty="0" err="1" smtClean="0">
                <a:ln>
                  <a:noFill/>
                </a:ln>
                <a:solidFill>
                  <a:schemeClr val="tx1"/>
                </a:solidFill>
                <a:effectLst/>
                <a:latin typeface="Times New Roman" pitchFamily="18" charset="0"/>
              </a:rPr>
              <a:t>ДиборЭкспорт</a:t>
            </a:r>
            <a:r>
              <a:rPr kumimoji="0" lang="ru-RU" sz="1100" b="1" i="0" u="none" strike="noStrike" cap="none" normalizeH="0" baseline="0" dirty="0" smtClean="0">
                <a:ln>
                  <a:noFill/>
                </a:ln>
                <a:solidFill>
                  <a:schemeClr val="tx1"/>
                </a:solidFill>
                <a:effectLst/>
                <a:latin typeface="Times New Roman" pitchFamily="18" charset="0"/>
              </a:rPr>
              <a:t>»</a:t>
            </a:r>
            <a:endParaRPr kumimoji="0" lang="ru-RU" sz="1800" b="0" i="0" u="none" strike="noStrike" cap="none" normalizeH="0" baseline="0" dirty="0">
              <a:ln>
                <a:noFill/>
              </a:ln>
              <a:solidFill>
                <a:schemeClr val="tx1"/>
              </a:solidFill>
              <a:effectLst/>
              <a:latin typeface="Arial" pitchFamily="34" charset="0"/>
            </a:endParaRPr>
          </a:p>
        </p:txBody>
      </p:sp>
      <p:sp>
        <p:nvSpPr>
          <p:cNvPr id="32" name="Прямоугольник 31"/>
          <p:cNvSpPr/>
          <p:nvPr/>
        </p:nvSpPr>
        <p:spPr>
          <a:xfrm>
            <a:off x="4296892" y="5344683"/>
            <a:ext cx="3577672" cy="28663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dirty="0" smtClean="0">
                <a:latin typeface="Times New Roman" panose="02020603050405020304" pitchFamily="18" charset="0"/>
                <a:cs typeface="Times New Roman" panose="02020603050405020304" pitchFamily="18" charset="0"/>
              </a:rPr>
              <a:t>Предприятия машиностроения</a:t>
            </a:r>
            <a:endParaRPr lang="ru-RU" dirty="0">
              <a:latin typeface="Times New Roman" panose="02020603050405020304" pitchFamily="18" charset="0"/>
              <a:cs typeface="Times New Roman" panose="02020603050405020304" pitchFamily="18" charset="0"/>
            </a:endParaRPr>
          </a:p>
        </p:txBody>
      </p:sp>
      <p:sp>
        <p:nvSpPr>
          <p:cNvPr id="14" name="Нашивка 65"/>
          <p:cNvSpPr/>
          <p:nvPr/>
        </p:nvSpPr>
        <p:spPr>
          <a:xfrm>
            <a:off x="8305800" y="6503858"/>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a:solidFill>
                  <a:schemeClr val="tx1"/>
                </a:solidFill>
                <a:latin typeface="Times New Roman" pitchFamily="18" charset="0"/>
                <a:cs typeface="Times New Roman" pitchFamily="18" charset="0"/>
              </a:rPr>
              <a:t>5</a:t>
            </a:r>
          </a:p>
        </p:txBody>
      </p:sp>
      <p:sp>
        <p:nvSpPr>
          <p:cNvPr id="7" name="TextBox 6"/>
          <p:cNvSpPr txBox="1"/>
          <p:nvPr/>
        </p:nvSpPr>
        <p:spPr>
          <a:xfrm>
            <a:off x="454269" y="548309"/>
            <a:ext cx="4473340" cy="477054"/>
          </a:xfrm>
          <a:prstGeom prst="rect">
            <a:avLst/>
          </a:prstGeom>
          <a:noFill/>
        </p:spPr>
        <p:txBody>
          <a:bodyPr wrap="none" rtlCol="0">
            <a:spAutoFit/>
          </a:bodyPr>
          <a:lstStyle/>
          <a:p>
            <a:r>
              <a:rPr lang="ru-RU" sz="2500" b="1" dirty="0" smtClean="0">
                <a:solidFill>
                  <a:schemeClr val="bg1"/>
                </a:solidFill>
                <a:latin typeface="Arial" panose="020B0604020202020204" pitchFamily="34" charset="0"/>
                <a:cs typeface="Arial" panose="020B0604020202020204" pitchFamily="34" charset="0"/>
              </a:rPr>
              <a:t>Ключевые отрасли района</a:t>
            </a:r>
            <a:endParaRPr lang="ru-RU" sz="2500" b="1" dirty="0">
              <a:solidFill>
                <a:schemeClr val="bg1"/>
              </a:solidFill>
              <a:latin typeface="Arial" panose="020B0604020202020204" pitchFamily="34" charset="0"/>
              <a:cs typeface="Arial" panose="020B0604020202020204" pitchFamily="34" charset="0"/>
            </a:endParaRPr>
          </a:p>
        </p:txBody>
      </p:sp>
      <p:pic>
        <p:nvPicPr>
          <p:cNvPr id="1026" name="Picture 2" descr="https://oboi.ws/filters/earlybird_24_10471_oboi_pshenichnye_kolosja_1400x10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259" y="1188861"/>
            <a:ext cx="1619056" cy="9447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s://rbsmi.ru/upload/iblock/f09/f097cd96d277d1d1b37aac4a78307b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1244" y="1144193"/>
            <a:ext cx="1864556" cy="12400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s://www.unipack.ru/light_editor_img/images/2016-8-4/file14702263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965" y="4725793"/>
            <a:ext cx="2740269" cy="1826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6" descr="https://maslo-holodnogo-otzhima.ru/img/12726271_192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331" y="3983653"/>
            <a:ext cx="1626764" cy="12330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Text Box 2"/>
          <p:cNvSpPr txBox="1">
            <a:spLocks noChangeArrowheads="1"/>
          </p:cNvSpPr>
          <p:nvPr/>
        </p:nvSpPr>
        <p:spPr bwMode="auto">
          <a:xfrm>
            <a:off x="1367716" y="6220295"/>
            <a:ext cx="1709274" cy="25239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sz="1100" b="1" i="0" u="none" strike="noStrike" cap="none" normalizeH="0" baseline="0" dirty="0">
                <a:ln>
                  <a:noFill/>
                </a:ln>
                <a:solidFill>
                  <a:schemeClr val="tx1"/>
                </a:solidFill>
                <a:effectLst/>
                <a:latin typeface="Times New Roman" pitchFamily="18" charset="0"/>
              </a:rPr>
              <a:t>ООО «Благо-Омск»</a:t>
            </a:r>
            <a:endParaRPr kumimoji="0" lang="ru-RU" sz="1800" b="0" i="0" u="none" strike="noStrike" cap="none" normalizeH="0" baseline="0" dirty="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63481" y="5410200"/>
            <a:ext cx="2808568" cy="1270157"/>
          </a:xfrm>
          <a:prstGeom prst="rect">
            <a:avLst/>
          </a:prstGeom>
          <a:solidFill>
            <a:srgbClr val="8AEFFA">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sz="1400" i="1" dirty="0">
                <a:solidFill>
                  <a:schemeClr val="tx1"/>
                </a:solidFill>
                <a:latin typeface="Times New Roman" panose="02020603050405020304" pitchFamily="18" charset="0"/>
                <a:cs typeface="Times New Roman" panose="02020603050405020304" pitchFamily="18" charset="0"/>
              </a:rPr>
              <a:t>Предприятие перерабатывающей отрасли</a:t>
            </a:r>
          </a:p>
          <a:p>
            <a:pPr algn="ctr"/>
            <a:endParaRPr lang="ru-RU" sz="400" dirty="0">
              <a:solidFill>
                <a:schemeClr val="tx1"/>
              </a:solidFill>
              <a:latin typeface="Times New Roman" panose="02020603050405020304" pitchFamily="18" charset="0"/>
              <a:cs typeface="Times New Roman" panose="02020603050405020304" pitchFamily="18" charset="0"/>
            </a:endParaRPr>
          </a:p>
          <a:p>
            <a:pPr algn="ctr"/>
            <a:r>
              <a:rPr lang="ru-RU" sz="1400" dirty="0">
                <a:solidFill>
                  <a:srgbClr val="002060"/>
                </a:solidFill>
                <a:latin typeface="Times New Roman" panose="02020603050405020304" pitchFamily="18" charset="0"/>
                <a:cs typeface="Times New Roman" panose="02020603050405020304" pitchFamily="18" charset="0"/>
              </a:rPr>
              <a:t>Вид деятельности </a:t>
            </a:r>
          </a:p>
          <a:p>
            <a:pPr algn="ctr"/>
            <a:r>
              <a:rPr lang="ru-RU" sz="1400" dirty="0">
                <a:solidFill>
                  <a:srgbClr val="002060"/>
                </a:solidFill>
                <a:latin typeface="Times New Roman" panose="02020603050405020304" pitchFamily="18" charset="0"/>
                <a:cs typeface="Times New Roman" panose="02020603050405020304" pitchFamily="18" charset="0"/>
              </a:rPr>
              <a:t>Производство масел и </a:t>
            </a:r>
            <a:r>
              <a:rPr lang="ru-RU" sz="1400" dirty="0" smtClean="0">
                <a:solidFill>
                  <a:srgbClr val="002060"/>
                </a:solidFill>
                <a:latin typeface="Times New Roman" panose="02020603050405020304" pitchFamily="18" charset="0"/>
                <a:cs typeface="Times New Roman" panose="02020603050405020304" pitchFamily="18" charset="0"/>
              </a:rPr>
              <a:t>жиров</a:t>
            </a:r>
          </a:p>
          <a:p>
            <a:pPr algn="ct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29" name="Прямоугольник 28">
            <a:extLst>
              <a:ext uri="{FF2B5EF4-FFF2-40B4-BE49-F238E27FC236}">
                <a16:creationId xmlns:a16="http://schemas.microsoft.com/office/drawing/2014/main" id="{3DC96698-E650-4510-975B-FA7D8A375961}"/>
              </a:ext>
            </a:extLst>
          </p:cNvPr>
          <p:cNvSpPr/>
          <p:nvPr/>
        </p:nvSpPr>
        <p:spPr>
          <a:xfrm>
            <a:off x="2919762" y="5417101"/>
            <a:ext cx="3056195" cy="1327801"/>
          </a:xfrm>
          <a:prstGeom prst="rect">
            <a:avLst/>
          </a:prstGeom>
          <a:solidFill>
            <a:srgbClr val="8AEFFA">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sz="1400" i="1" dirty="0">
                <a:solidFill>
                  <a:schemeClr val="tx1"/>
                </a:solidFill>
                <a:latin typeface="Times New Roman" panose="02020603050405020304" pitchFamily="18" charset="0"/>
                <a:cs typeface="Times New Roman" panose="02020603050405020304" pitchFamily="18" charset="0"/>
              </a:rPr>
              <a:t>Предприятие </a:t>
            </a:r>
            <a:r>
              <a:rPr lang="ru-RU" sz="1400" i="1" dirty="0" smtClean="0">
                <a:solidFill>
                  <a:schemeClr val="tx1"/>
                </a:solidFill>
                <a:latin typeface="Times New Roman" panose="02020603050405020304" pitchFamily="18" charset="0"/>
                <a:cs typeface="Times New Roman" panose="02020603050405020304" pitchFamily="18" charset="0"/>
              </a:rPr>
              <a:t>промышленной </a:t>
            </a:r>
          </a:p>
          <a:p>
            <a:pPr algn="ctr"/>
            <a:r>
              <a:rPr lang="ru-RU" sz="1400" i="1" dirty="0" smtClean="0">
                <a:solidFill>
                  <a:schemeClr val="tx1"/>
                </a:solidFill>
                <a:latin typeface="Times New Roman" panose="02020603050405020304" pitchFamily="18" charset="0"/>
                <a:cs typeface="Times New Roman" panose="02020603050405020304" pitchFamily="18" charset="0"/>
              </a:rPr>
              <a:t>отрасли</a:t>
            </a:r>
            <a:endParaRPr lang="ru-RU" sz="1400" i="1" dirty="0">
              <a:solidFill>
                <a:schemeClr val="tx1"/>
              </a:solidFill>
              <a:latin typeface="Times New Roman" panose="02020603050405020304" pitchFamily="18" charset="0"/>
              <a:cs typeface="Times New Roman" panose="02020603050405020304" pitchFamily="18" charset="0"/>
            </a:endParaRPr>
          </a:p>
          <a:p>
            <a:pPr lvl="0" algn="ctr"/>
            <a:endParaRPr lang="ru-RU" sz="400" dirty="0">
              <a:solidFill>
                <a:schemeClr val="tx1"/>
              </a:solidFill>
              <a:latin typeface="Times New Roman" panose="02020603050405020304" pitchFamily="18" charset="0"/>
              <a:cs typeface="Times New Roman" panose="02020603050405020304" pitchFamily="18" charset="0"/>
            </a:endParaRPr>
          </a:p>
          <a:p>
            <a:pPr lvl="0" algn="ctr"/>
            <a:r>
              <a:rPr lang="ru-RU" sz="1400" dirty="0">
                <a:solidFill>
                  <a:srgbClr val="002060"/>
                </a:solidFill>
                <a:latin typeface="Times New Roman" panose="02020603050405020304" pitchFamily="18" charset="0"/>
                <a:cs typeface="Times New Roman" panose="02020603050405020304" pitchFamily="18" charset="0"/>
              </a:rPr>
              <a:t>Вид деятельности</a:t>
            </a:r>
          </a:p>
          <a:p>
            <a:pPr algn="ctr"/>
            <a:r>
              <a:rPr lang="ru-RU" sz="1400" dirty="0">
                <a:solidFill>
                  <a:srgbClr val="002060"/>
                </a:solidFill>
                <a:latin typeface="Times New Roman" panose="02020603050405020304" pitchFamily="18" charset="0"/>
                <a:cs typeface="Times New Roman" panose="02020603050405020304" pitchFamily="18" charset="0"/>
              </a:rPr>
              <a:t>Производство машин и оборудования для сельского и лесного </a:t>
            </a:r>
            <a:r>
              <a:rPr lang="ru-RU" sz="1400" dirty="0" smtClean="0">
                <a:solidFill>
                  <a:srgbClr val="002060"/>
                </a:solidFill>
                <a:latin typeface="Times New Roman" panose="02020603050405020304" pitchFamily="18" charset="0"/>
                <a:cs typeface="Times New Roman" panose="02020603050405020304" pitchFamily="18" charset="0"/>
              </a:rPr>
              <a:t>хозяйства</a:t>
            </a:r>
          </a:p>
          <a:p>
            <a:pPr algn="ctr"/>
            <a:r>
              <a:rPr lang="ru-RU" sz="1500" dirty="0" smtClean="0">
                <a:solidFill>
                  <a:schemeClr val="tx1"/>
                </a:solidFill>
                <a:latin typeface="Times New Roman" panose="02020603050405020304" pitchFamily="18" charset="0"/>
                <a:cs typeface="Times New Roman" panose="02020603050405020304" pitchFamily="18" charset="0"/>
              </a:rPr>
              <a:t> </a:t>
            </a:r>
            <a:endParaRPr lang="ru-RU" sz="1500" dirty="0">
              <a:solidFill>
                <a:schemeClr val="tx1"/>
              </a:solidFill>
              <a:latin typeface="Times New Roman" panose="02020603050405020304" pitchFamily="18" charset="0"/>
              <a:cs typeface="Times New Roman" panose="02020603050405020304" pitchFamily="18" charset="0"/>
            </a:endParaRPr>
          </a:p>
        </p:txBody>
      </p:sp>
      <p:sp>
        <p:nvSpPr>
          <p:cNvPr id="24" name="Прямоугольник 23"/>
          <p:cNvSpPr/>
          <p:nvPr/>
        </p:nvSpPr>
        <p:spPr>
          <a:xfrm>
            <a:off x="6026601" y="5369227"/>
            <a:ext cx="3087443" cy="1374420"/>
          </a:xfrm>
          <a:prstGeom prst="rect">
            <a:avLst/>
          </a:prstGeom>
          <a:solidFill>
            <a:srgbClr val="8AEFFA">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sz="1400" i="1" dirty="0">
                <a:solidFill>
                  <a:schemeClr val="tx1"/>
                </a:solidFill>
                <a:latin typeface="Times New Roman" panose="02020603050405020304" pitchFamily="18" charset="0"/>
                <a:cs typeface="Times New Roman" panose="02020603050405020304" pitchFamily="18" charset="0"/>
              </a:rPr>
              <a:t>Предприятие </a:t>
            </a:r>
            <a:r>
              <a:rPr lang="ru-RU" sz="1400" i="1" dirty="0" smtClean="0">
                <a:solidFill>
                  <a:schemeClr val="tx1"/>
                </a:solidFill>
                <a:latin typeface="Times New Roman" panose="02020603050405020304" pitchFamily="18" charset="0"/>
                <a:cs typeface="Times New Roman" panose="02020603050405020304" pitchFamily="18" charset="0"/>
              </a:rPr>
              <a:t>промышленной </a:t>
            </a:r>
          </a:p>
          <a:p>
            <a:pPr algn="ctr"/>
            <a:r>
              <a:rPr lang="ru-RU" sz="1400" i="1" dirty="0" smtClean="0">
                <a:solidFill>
                  <a:schemeClr val="tx1"/>
                </a:solidFill>
                <a:latin typeface="Times New Roman" panose="02020603050405020304" pitchFamily="18" charset="0"/>
                <a:cs typeface="Times New Roman" panose="02020603050405020304" pitchFamily="18" charset="0"/>
              </a:rPr>
              <a:t>отрасли</a:t>
            </a:r>
            <a:endParaRPr lang="ru-RU" sz="1400" i="1" dirty="0">
              <a:solidFill>
                <a:schemeClr val="tx1"/>
              </a:solidFill>
              <a:latin typeface="Times New Roman" panose="02020603050405020304" pitchFamily="18" charset="0"/>
              <a:cs typeface="Times New Roman" panose="02020603050405020304" pitchFamily="18" charset="0"/>
            </a:endParaRPr>
          </a:p>
          <a:p>
            <a:pPr lvl="0" algn="ctr"/>
            <a:endParaRPr lang="ru-RU" sz="400" dirty="0">
              <a:solidFill>
                <a:schemeClr val="tx1"/>
              </a:solidFill>
              <a:latin typeface="Times New Roman" panose="02020603050405020304" pitchFamily="18" charset="0"/>
              <a:cs typeface="Times New Roman" panose="02020603050405020304" pitchFamily="18" charset="0"/>
            </a:endParaRPr>
          </a:p>
          <a:p>
            <a:pPr lvl="0" algn="ctr"/>
            <a:r>
              <a:rPr lang="ru-RU" sz="1400" dirty="0">
                <a:solidFill>
                  <a:srgbClr val="002060"/>
                </a:solidFill>
                <a:latin typeface="Times New Roman" panose="02020603050405020304" pitchFamily="18" charset="0"/>
                <a:cs typeface="Times New Roman" panose="02020603050405020304" pitchFamily="18" charset="0"/>
              </a:rPr>
              <a:t>Вид деятельности</a:t>
            </a:r>
          </a:p>
          <a:p>
            <a:pPr lvl="0" algn="ctr"/>
            <a:r>
              <a:rPr lang="ru-RU" sz="1400" dirty="0">
                <a:solidFill>
                  <a:srgbClr val="002060"/>
                </a:solidFill>
                <a:latin typeface="Times New Roman" panose="02020603050405020304" pitchFamily="18" charset="0"/>
                <a:cs typeface="Times New Roman" panose="02020603050405020304" pitchFamily="18" charset="0"/>
              </a:rPr>
              <a:t>Производство машин и оборудования для сельского и лесного </a:t>
            </a:r>
            <a:r>
              <a:rPr lang="ru-RU" sz="1400" dirty="0" smtClean="0">
                <a:solidFill>
                  <a:srgbClr val="002060"/>
                </a:solidFill>
                <a:latin typeface="Times New Roman" panose="02020603050405020304" pitchFamily="18" charset="0"/>
                <a:cs typeface="Times New Roman" panose="02020603050405020304" pitchFamily="18" charset="0"/>
              </a:rPr>
              <a:t>хозяйства</a:t>
            </a:r>
            <a:endParaRPr lang="ru-RU" dirty="0">
              <a:solidFill>
                <a:schemeClr val="tx1"/>
              </a:solidFill>
              <a:latin typeface="Times New Roman" panose="02020603050405020304" pitchFamily="18" charset="0"/>
              <a:cs typeface="Times New Roman" panose="02020603050405020304" pitchFamily="18" charset="0"/>
            </a:endParaRPr>
          </a:p>
          <a:p>
            <a:pPr lvl="0" algn="ctr"/>
            <a:endParaRPr lang="ru-RU" sz="1050" dirty="0">
              <a:solidFill>
                <a:srgbClr val="002060"/>
              </a:solidFill>
              <a:latin typeface="Times New Roman" panose="02020603050405020304" pitchFamily="18" charset="0"/>
              <a:cs typeface="Times New Roman" panose="02020603050405020304" pitchFamily="18" charset="0"/>
            </a:endParaRPr>
          </a:p>
        </p:txBody>
      </p:sp>
      <p:cxnSp>
        <p:nvCxnSpPr>
          <p:cNvPr id="4" name="Прямая соединительная линия 3"/>
          <p:cNvCxnSpPr/>
          <p:nvPr/>
        </p:nvCxnSpPr>
        <p:spPr>
          <a:xfrm rot="10800000">
            <a:off x="196362" y="6741319"/>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5" name="Нашивка 21"/>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6</a:t>
            </a:r>
            <a:endParaRPr lang="ru-RU" sz="1400" dirty="0">
              <a:solidFill>
                <a:schemeClr val="tx1"/>
              </a:solidFill>
              <a:latin typeface="Times New Roman" pitchFamily="18" charset="0"/>
              <a:cs typeface="Times New Roman" pitchFamily="18" charset="0"/>
            </a:endParaRPr>
          </a:p>
        </p:txBody>
      </p:sp>
      <p:pic>
        <p:nvPicPr>
          <p:cNvPr id="1026" name="Picture 2" descr="https://static.tildacdn.com/tild6464-3131-4365-b230-386436336131/prodex.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0650"/>
                    </a14:imgEffect>
                    <a14:imgEffect>
                      <a14:saturation sat="47000"/>
                    </a14:imgEffect>
                    <a14:imgEffect>
                      <a14:brightnessContrast bright="18000"/>
                    </a14:imgEffect>
                  </a14:imgLayer>
                </a14:imgProps>
              </a:ext>
              <a:ext uri="{28A0092B-C50C-407E-A947-70E740481C1C}">
                <a14:useLocalDpi xmlns:a14="http://schemas.microsoft.com/office/drawing/2010/main" val="0"/>
              </a:ext>
            </a:extLst>
          </a:blip>
          <a:srcRect/>
          <a:stretch>
            <a:fillRect/>
          </a:stretch>
        </p:blipFill>
        <p:spPr bwMode="auto">
          <a:xfrm>
            <a:off x="52144" y="3643906"/>
            <a:ext cx="2971800" cy="16525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s://ru.all.biz/img/ru/catalog/44521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6918" y="3599959"/>
            <a:ext cx="3462168" cy="16950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s://agtz68.ru/upload/resize_cache/iblock/64e/resize_1280_1280_95_w_agro_80_2_180_143_9/skp-2.1-omichk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0277" y="3609819"/>
            <a:ext cx="2927419" cy="16950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ttp://mgpr.omskportal.ru/ru/RegionalPublicAuthorities/executivelist/MSH/news/2017/05/12/1494564089609/PageContent/0/image2/DSC_582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104" y="569635"/>
            <a:ext cx="2991524" cy="17225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http://mgpr.omskportal.ru/ru/municipal/localAuthList/3-52-253-1/officialsite/news/2017/06/29/1498730998208/PageContent/0/image7/_8727.jpg"/>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64000"/>
                    </a14:imgEffect>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3041696" y="590742"/>
            <a:ext cx="2740632" cy="16430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https://prom-technika.ru/wp-content/plugins/widgetkit/cache/parallel-milking-05-4ff75093990e127ad999c0c6936c2f47.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64000"/>
                    </a14:imgEffect>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5841183" y="574815"/>
            <a:ext cx="3297986" cy="16525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1450" y="4925686"/>
            <a:ext cx="2797231" cy="454033"/>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ООО «Благо-Омск»</a:t>
            </a:r>
          </a:p>
        </p:txBody>
      </p:sp>
      <p:sp>
        <p:nvSpPr>
          <p:cNvPr id="9" name="Прямоугольник 8"/>
          <p:cNvSpPr/>
          <p:nvPr/>
        </p:nvSpPr>
        <p:spPr>
          <a:xfrm>
            <a:off x="3004515" y="2310421"/>
            <a:ext cx="2971442" cy="1396217"/>
          </a:xfrm>
          <a:prstGeom prst="rect">
            <a:avLst/>
          </a:prstGeom>
          <a:solidFill>
            <a:srgbClr val="8AEFFA">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sz="1400" i="1" dirty="0">
                <a:solidFill>
                  <a:schemeClr val="tx1"/>
                </a:solidFill>
                <a:latin typeface="Times New Roman" panose="02020603050405020304" pitchFamily="18" charset="0"/>
                <a:cs typeface="Times New Roman" panose="02020603050405020304" pitchFamily="18" charset="0"/>
              </a:rPr>
              <a:t>Предприятие сельскохозяйственной отрасли</a:t>
            </a:r>
          </a:p>
          <a:p>
            <a:pPr algn="ctr"/>
            <a:endParaRPr lang="ru-RU" sz="400" dirty="0">
              <a:solidFill>
                <a:schemeClr val="tx1"/>
              </a:solidFill>
              <a:latin typeface="Times New Roman" panose="02020603050405020304" pitchFamily="18" charset="0"/>
              <a:cs typeface="Times New Roman" panose="02020603050405020304" pitchFamily="18" charset="0"/>
            </a:endParaRPr>
          </a:p>
          <a:p>
            <a:pPr algn="ctr"/>
            <a:r>
              <a:rPr lang="ru-RU" sz="1400" dirty="0">
                <a:solidFill>
                  <a:srgbClr val="002060"/>
                </a:solidFill>
                <a:latin typeface="Times New Roman" panose="02020603050405020304" pitchFamily="18" charset="0"/>
                <a:cs typeface="Times New Roman" panose="02020603050405020304" pitchFamily="18" charset="0"/>
              </a:rPr>
              <a:t>Вид деятельности</a:t>
            </a:r>
          </a:p>
          <a:p>
            <a:pPr algn="ctr"/>
            <a:r>
              <a:rPr lang="ru-RU" sz="1400" dirty="0">
                <a:solidFill>
                  <a:srgbClr val="002060"/>
                </a:solidFill>
                <a:latin typeface="Times New Roman" panose="02020603050405020304" pitchFamily="18" charset="0"/>
                <a:cs typeface="Times New Roman" panose="02020603050405020304" pitchFamily="18" charset="0"/>
              </a:rPr>
              <a:t>Разведение молочного крупного рогатого скота, производство сырого </a:t>
            </a:r>
            <a:r>
              <a:rPr lang="ru-RU" sz="1400" dirty="0" smtClean="0">
                <a:solidFill>
                  <a:srgbClr val="002060"/>
                </a:solidFill>
                <a:latin typeface="Times New Roman" panose="02020603050405020304" pitchFamily="18" charset="0"/>
                <a:cs typeface="Times New Roman" panose="02020603050405020304" pitchFamily="18" charset="0"/>
              </a:rPr>
              <a:t>молока</a:t>
            </a:r>
          </a:p>
          <a:p>
            <a:pPr algn="ctr"/>
            <a:endParaRPr lang="ru-RU" sz="400" dirty="0">
              <a:solidFill>
                <a:schemeClr val="tx1"/>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3082315" y="1865871"/>
            <a:ext cx="2706659" cy="452456"/>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ООО «Рассвет»</a:t>
            </a:r>
          </a:p>
        </p:txBody>
      </p:sp>
      <p:sp>
        <p:nvSpPr>
          <p:cNvPr id="18" name="Прямоугольник 17"/>
          <p:cNvSpPr/>
          <p:nvPr/>
        </p:nvSpPr>
        <p:spPr>
          <a:xfrm>
            <a:off x="5871412" y="1871919"/>
            <a:ext cx="3253648" cy="452456"/>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ООО «Комплекс Таврический»</a:t>
            </a:r>
          </a:p>
        </p:txBody>
      </p:sp>
      <p:sp>
        <p:nvSpPr>
          <p:cNvPr id="19" name="Прямоугольник 18"/>
          <p:cNvSpPr/>
          <p:nvPr/>
        </p:nvSpPr>
        <p:spPr>
          <a:xfrm>
            <a:off x="6033157" y="2326481"/>
            <a:ext cx="3056089" cy="1380157"/>
          </a:xfrm>
          <a:prstGeom prst="rect">
            <a:avLst/>
          </a:prstGeom>
          <a:solidFill>
            <a:srgbClr val="8AEFFA">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sz="1400" i="1" dirty="0">
                <a:solidFill>
                  <a:schemeClr val="tx1"/>
                </a:solidFill>
                <a:latin typeface="Times New Roman" panose="02020603050405020304" pitchFamily="18" charset="0"/>
                <a:cs typeface="Times New Roman" panose="02020603050405020304" pitchFamily="18" charset="0"/>
              </a:rPr>
              <a:t>Предприятие сельскохозяйственной отрасли</a:t>
            </a:r>
          </a:p>
          <a:p>
            <a:pPr algn="ctr"/>
            <a:endParaRPr lang="ru-RU" sz="400" dirty="0">
              <a:solidFill>
                <a:schemeClr val="tx1"/>
              </a:solidFill>
              <a:latin typeface="Times New Roman" panose="02020603050405020304" pitchFamily="18" charset="0"/>
              <a:cs typeface="Times New Roman" panose="02020603050405020304" pitchFamily="18" charset="0"/>
            </a:endParaRPr>
          </a:p>
          <a:p>
            <a:pPr algn="ctr"/>
            <a:r>
              <a:rPr lang="ru-RU" sz="1400" dirty="0">
                <a:solidFill>
                  <a:srgbClr val="002060"/>
                </a:solidFill>
                <a:latin typeface="Times New Roman" panose="02020603050405020304" pitchFamily="18" charset="0"/>
                <a:cs typeface="Times New Roman" panose="02020603050405020304" pitchFamily="18" charset="0"/>
              </a:rPr>
              <a:t>Вид деятельности</a:t>
            </a:r>
          </a:p>
          <a:p>
            <a:pPr algn="ctr"/>
            <a:r>
              <a:rPr lang="ru-RU" sz="1400" dirty="0">
                <a:solidFill>
                  <a:srgbClr val="002060"/>
                </a:solidFill>
                <a:latin typeface="Times New Roman" panose="02020603050405020304" pitchFamily="18" charset="0"/>
                <a:cs typeface="Times New Roman" panose="02020603050405020304" pitchFamily="18" charset="0"/>
              </a:rPr>
              <a:t>Разведение молочного крупного рогатого скота, производство сырого </a:t>
            </a:r>
            <a:r>
              <a:rPr lang="ru-RU" sz="1400" dirty="0" smtClean="0">
                <a:solidFill>
                  <a:srgbClr val="002060"/>
                </a:solidFill>
                <a:latin typeface="Times New Roman" panose="02020603050405020304" pitchFamily="18" charset="0"/>
                <a:cs typeface="Times New Roman" panose="02020603050405020304" pitchFamily="18" charset="0"/>
              </a:rPr>
              <a:t>молока</a:t>
            </a:r>
          </a:p>
          <a:p>
            <a:pPr algn="ctr"/>
            <a:endParaRPr lang="ru-RU" sz="400" dirty="0">
              <a:solidFill>
                <a:schemeClr val="tx1"/>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40387" y="1861127"/>
            <a:ext cx="2965495" cy="4572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ООО «Полтава»</a:t>
            </a:r>
          </a:p>
        </p:txBody>
      </p:sp>
      <p:sp>
        <p:nvSpPr>
          <p:cNvPr id="21" name="Прямоугольник 20"/>
          <p:cNvSpPr/>
          <p:nvPr/>
        </p:nvSpPr>
        <p:spPr>
          <a:xfrm>
            <a:off x="5912077" y="4923501"/>
            <a:ext cx="3227092" cy="4572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ООО «Агротехника»</a:t>
            </a:r>
          </a:p>
        </p:txBody>
      </p:sp>
      <p:sp>
        <p:nvSpPr>
          <p:cNvPr id="22" name="Прямоугольник 21"/>
          <p:cNvSpPr/>
          <p:nvPr/>
        </p:nvSpPr>
        <p:spPr>
          <a:xfrm>
            <a:off x="2941243" y="4922519"/>
            <a:ext cx="2925485" cy="4572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ООО «</a:t>
            </a:r>
            <a:r>
              <a:rPr lang="ru-RU" dirty="0" err="1">
                <a:latin typeface="Times New Roman" panose="02020603050405020304" pitchFamily="18" charset="0"/>
                <a:cs typeface="Times New Roman" panose="02020603050405020304" pitchFamily="18" charset="0"/>
              </a:rPr>
              <a:t>ДиборЭкспорт</a:t>
            </a:r>
            <a:r>
              <a:rPr lang="ru-RU" dirty="0">
                <a:latin typeface="Times New Roman" panose="02020603050405020304" pitchFamily="18" charset="0"/>
                <a:cs typeface="Times New Roman" panose="02020603050405020304" pitchFamily="18" charset="0"/>
              </a:rPr>
              <a:t>»</a:t>
            </a:r>
          </a:p>
        </p:txBody>
      </p:sp>
      <p:sp>
        <p:nvSpPr>
          <p:cNvPr id="28" name="Прямоугольник 27">
            <a:extLst>
              <a:ext uri="{FF2B5EF4-FFF2-40B4-BE49-F238E27FC236}">
                <a16:creationId xmlns:a16="http://schemas.microsoft.com/office/drawing/2014/main" id="{9C3FCA2C-12D9-4791-BA07-8D497F64BB2D}"/>
              </a:ext>
            </a:extLst>
          </p:cNvPr>
          <p:cNvSpPr/>
          <p:nvPr/>
        </p:nvSpPr>
        <p:spPr>
          <a:xfrm>
            <a:off x="43963" y="2319592"/>
            <a:ext cx="2954154" cy="1404057"/>
          </a:xfrm>
          <a:prstGeom prst="rect">
            <a:avLst/>
          </a:prstGeom>
          <a:solidFill>
            <a:srgbClr val="8AEFFA">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sz="1400" i="1" dirty="0">
                <a:solidFill>
                  <a:schemeClr val="tx1"/>
                </a:solidFill>
                <a:latin typeface="Times New Roman" panose="02020603050405020304" pitchFamily="18" charset="0"/>
                <a:cs typeface="Times New Roman" panose="02020603050405020304" pitchFamily="18" charset="0"/>
              </a:rPr>
              <a:t>Предприятие сельскохозяйственной отрасли</a:t>
            </a:r>
          </a:p>
          <a:p>
            <a:pPr algn="ctr"/>
            <a:endParaRPr lang="ru-RU" sz="700" dirty="0">
              <a:solidFill>
                <a:schemeClr val="tx1"/>
              </a:solidFill>
              <a:latin typeface="Times New Roman" panose="02020603050405020304" pitchFamily="18" charset="0"/>
              <a:cs typeface="Times New Roman" panose="02020603050405020304" pitchFamily="18" charset="0"/>
            </a:endParaRPr>
          </a:p>
          <a:p>
            <a:pPr algn="ctr"/>
            <a:r>
              <a:rPr lang="ru-RU" sz="1400" dirty="0">
                <a:solidFill>
                  <a:srgbClr val="002060"/>
                </a:solidFill>
                <a:latin typeface="Times New Roman" panose="02020603050405020304" pitchFamily="18" charset="0"/>
                <a:cs typeface="Times New Roman" panose="02020603050405020304" pitchFamily="18" charset="0"/>
              </a:rPr>
              <a:t>Вид деятельности</a:t>
            </a:r>
          </a:p>
          <a:p>
            <a:pPr algn="ctr"/>
            <a:r>
              <a:rPr lang="ru-RU" sz="1400" dirty="0">
                <a:solidFill>
                  <a:srgbClr val="002060"/>
                </a:solidFill>
                <a:latin typeface="Times New Roman" panose="02020603050405020304" pitchFamily="18" charset="0"/>
                <a:cs typeface="Times New Roman" panose="02020603050405020304" pitchFamily="18" charset="0"/>
              </a:rPr>
              <a:t>Выращивание зерновых и зернобобовых </a:t>
            </a:r>
            <a:r>
              <a:rPr lang="ru-RU" sz="1400" dirty="0" smtClean="0">
                <a:solidFill>
                  <a:srgbClr val="002060"/>
                </a:solidFill>
                <a:latin typeface="Times New Roman" panose="02020603050405020304" pitchFamily="18" charset="0"/>
                <a:cs typeface="Times New Roman" panose="02020603050405020304" pitchFamily="18" charset="0"/>
              </a:rPr>
              <a:t>культур</a:t>
            </a:r>
          </a:p>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25" name="Прямоугольник 24"/>
          <p:cNvSpPr/>
          <p:nvPr/>
        </p:nvSpPr>
        <p:spPr bwMode="auto">
          <a:xfrm>
            <a:off x="0" y="-10319"/>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
        <p:nvSpPr>
          <p:cNvPr id="26" name="object 2"/>
          <p:cNvSpPr/>
          <p:nvPr/>
        </p:nvSpPr>
        <p:spPr>
          <a:xfrm>
            <a:off x="0" y="456385"/>
            <a:ext cx="7924800" cy="452247"/>
          </a:xfrm>
          <a:custGeom>
            <a:avLst/>
            <a:gdLst/>
            <a:ahLst/>
            <a:cxnLst/>
            <a:rect l="l" t="t" r="r" b="b"/>
            <a:pathLst>
              <a:path w="3839845" h="394969">
                <a:moveTo>
                  <a:pt x="0" y="394817"/>
                </a:moveTo>
                <a:lnTo>
                  <a:pt x="3839298" y="394817"/>
                </a:lnTo>
                <a:lnTo>
                  <a:pt x="3839298" y="0"/>
                </a:lnTo>
                <a:lnTo>
                  <a:pt x="0" y="0"/>
                </a:lnTo>
                <a:lnTo>
                  <a:pt x="0" y="394817"/>
                </a:lnTo>
                <a:close/>
              </a:path>
            </a:pathLst>
          </a:custGeom>
          <a:solidFill>
            <a:srgbClr val="0066B3"/>
          </a:solidFill>
        </p:spPr>
        <p:txBody>
          <a:bodyPr wrap="square" lIns="0" tIns="0" rIns="0" bIns="0" rtlCol="0"/>
          <a:lstStyle/>
          <a:p>
            <a:endParaRPr>
              <a:latin typeface="Arial" pitchFamily="34" charset="0"/>
              <a:cs typeface="Arial" pitchFamily="34" charset="0"/>
            </a:endParaRPr>
          </a:p>
        </p:txBody>
      </p:sp>
      <p:sp>
        <p:nvSpPr>
          <p:cNvPr id="27" name="object 31"/>
          <p:cNvSpPr txBox="1"/>
          <p:nvPr/>
        </p:nvSpPr>
        <p:spPr>
          <a:xfrm>
            <a:off x="457444" y="492939"/>
            <a:ext cx="8763001" cy="397545"/>
          </a:xfrm>
          <a:prstGeom prst="rect">
            <a:avLst/>
          </a:prstGeom>
        </p:spPr>
        <p:txBody>
          <a:bodyPr vert="horz" wrap="square" lIns="0" tIns="12700" rIns="0" bIns="0" rtlCol="0">
            <a:spAutoFit/>
          </a:bodyPr>
          <a:lstStyle/>
          <a:p>
            <a:pPr>
              <a:lnSpc>
                <a:spcPct val="100000"/>
              </a:lnSpc>
            </a:pPr>
            <a:r>
              <a:rPr lang="ru-RU" sz="2500" b="1" spc="-45" dirty="0" smtClean="0">
                <a:solidFill>
                  <a:srgbClr val="FFFFFF"/>
                </a:solidFill>
                <a:latin typeface="Arial" pitchFamily="34" charset="0"/>
                <a:cs typeface="Arial" pitchFamily="34" charset="0"/>
              </a:rPr>
              <a:t>Ключевые организации на территории района</a:t>
            </a:r>
            <a:endParaRPr sz="2500" dirty="0">
              <a:latin typeface="Arial" pitchFamily="34" charset="0"/>
              <a:cs typeface="Arial" pitchFamily="34" charset="0"/>
            </a:endParaRPr>
          </a:p>
        </p:txBody>
      </p:sp>
    </p:spTree>
    <p:extLst>
      <p:ext uri="{BB962C8B-B14F-4D97-AF65-F5344CB8AC3E}">
        <p14:creationId xmlns:p14="http://schemas.microsoft.com/office/powerpoint/2010/main" val="2015496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p:cNvSpPr/>
          <p:nvPr/>
        </p:nvSpPr>
        <p:spPr>
          <a:xfrm>
            <a:off x="127154" y="4862096"/>
            <a:ext cx="4544210" cy="182478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ru-RU"/>
          </a:p>
        </p:txBody>
      </p:sp>
      <p:sp>
        <p:nvSpPr>
          <p:cNvPr id="36" name="Прямоугольник 35"/>
          <p:cNvSpPr/>
          <p:nvPr/>
        </p:nvSpPr>
        <p:spPr>
          <a:xfrm>
            <a:off x="4786835" y="4870157"/>
            <a:ext cx="4277945" cy="1816724"/>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ru-RU"/>
          </a:p>
        </p:txBody>
      </p:sp>
      <p:cxnSp>
        <p:nvCxnSpPr>
          <p:cNvPr id="28" name="Прямая соединительная линия 27"/>
          <p:cNvCxnSpPr/>
          <p:nvPr/>
        </p:nvCxnSpPr>
        <p:spPr>
          <a:xfrm rot="10800000">
            <a:off x="228600" y="6704013"/>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20" name="Прямоугольник 19"/>
          <p:cNvSpPr/>
          <p:nvPr/>
        </p:nvSpPr>
        <p:spPr>
          <a:xfrm>
            <a:off x="4760499" y="1029751"/>
            <a:ext cx="4317195" cy="1848169"/>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ru-RU"/>
          </a:p>
        </p:txBody>
      </p:sp>
      <p:sp>
        <p:nvSpPr>
          <p:cNvPr id="22" name="Прямоугольник 21"/>
          <p:cNvSpPr/>
          <p:nvPr/>
        </p:nvSpPr>
        <p:spPr>
          <a:xfrm>
            <a:off x="4766321" y="2966733"/>
            <a:ext cx="4298461" cy="1807905"/>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ru-RU" i="1" dirty="0">
              <a:latin typeface="Times New Roman" pitchFamily="18" charset="0"/>
              <a:cs typeface="Times New Roman" pitchFamily="18" charset="0"/>
            </a:endParaRPr>
          </a:p>
        </p:txBody>
      </p:sp>
      <p:sp>
        <p:nvSpPr>
          <p:cNvPr id="31" name="Прямоугольник 30"/>
          <p:cNvSpPr/>
          <p:nvPr/>
        </p:nvSpPr>
        <p:spPr>
          <a:xfrm>
            <a:off x="168440" y="1029753"/>
            <a:ext cx="4489925" cy="1885596"/>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ru-RU"/>
          </a:p>
        </p:txBody>
      </p:sp>
      <p:sp>
        <p:nvSpPr>
          <p:cNvPr id="34" name="Прямоугольник 33"/>
          <p:cNvSpPr/>
          <p:nvPr/>
        </p:nvSpPr>
        <p:spPr>
          <a:xfrm>
            <a:off x="251880" y="2995111"/>
            <a:ext cx="4419783" cy="1777556"/>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ru-RU" dirty="0"/>
          </a:p>
        </p:txBody>
      </p:sp>
      <p:sp>
        <p:nvSpPr>
          <p:cNvPr id="29" name="Нашивка 28"/>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7</a:t>
            </a:r>
            <a:endParaRPr lang="ru-RU" sz="1400" dirty="0">
              <a:solidFill>
                <a:schemeClr val="tx1"/>
              </a:solidFill>
              <a:latin typeface="Times New Roman" pitchFamily="18" charset="0"/>
              <a:cs typeface="Times New Roman" pitchFamily="18" charset="0"/>
            </a:endParaRPr>
          </a:p>
        </p:txBody>
      </p:sp>
      <p:pic>
        <p:nvPicPr>
          <p:cNvPr id="1026" name="Picture 2" descr="http://tavrichnews.ru/images/2019/%D0%BC%D0%B0%D0%B9/%D0%BA%D0%B0%D1%80%D1%82%D0%BE%D1%88%D0%BA%D0%B0TVN_74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47770"/>
            <a:ext cx="2098210" cy="18952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3" name="Picture 3" descr="листовка а3 на выставку2_новый размер"/>
          <p:cNvPicPr>
            <a:picLocks noChangeAspect="1" noChangeArrowheads="1"/>
          </p:cNvPicPr>
          <p:nvPr/>
        </p:nvPicPr>
        <p:blipFill>
          <a:blip r:embed="rId4" cstate="print"/>
          <a:srcRect l="62670" t="11601" r="13989" b="66971"/>
          <a:stretch>
            <a:fillRect/>
          </a:stretch>
        </p:blipFill>
        <p:spPr bwMode="auto">
          <a:xfrm>
            <a:off x="1" y="948648"/>
            <a:ext cx="2116488" cy="2119657"/>
          </a:xfrm>
          <a:prstGeom prst="rect">
            <a:avLst/>
          </a:prstGeom>
          <a:ln>
            <a:noFill/>
          </a:ln>
          <a:effectLst>
            <a:softEdge rad="112500"/>
          </a:effectLst>
        </p:spPr>
      </p:pic>
      <p:sp>
        <p:nvSpPr>
          <p:cNvPr id="43" name="Прямоугольник 42"/>
          <p:cNvSpPr/>
          <p:nvPr/>
        </p:nvSpPr>
        <p:spPr>
          <a:xfrm>
            <a:off x="2164394" y="1025674"/>
            <a:ext cx="2524802" cy="1446550"/>
          </a:xfrm>
          <a:prstGeom prst="rect">
            <a:avLst/>
          </a:prstGeom>
        </p:spPr>
        <p:txBody>
          <a:bodyPr wrap="square">
            <a:spAutoFit/>
          </a:bodyPr>
          <a:lstStyle/>
          <a:p>
            <a:pPr algn="ctr" eaLnBrk="1" hangingPunct="1"/>
            <a:r>
              <a:rPr lang="ru-RU" altLang="ru-RU" b="1" i="1" dirty="0" smtClean="0">
                <a:solidFill>
                  <a:schemeClr val="accent6">
                    <a:lumMod val="50000"/>
                  </a:schemeClr>
                </a:solidFill>
                <a:latin typeface="Times New Roman" pitchFamily="18" charset="0"/>
                <a:cs typeface="Times New Roman" pitchFamily="18" charset="0"/>
              </a:rPr>
              <a:t>ООО </a:t>
            </a:r>
            <a:r>
              <a:rPr lang="ru-RU" altLang="ru-RU" b="1" i="1" dirty="0">
                <a:solidFill>
                  <a:schemeClr val="accent6">
                    <a:lumMod val="50000"/>
                  </a:schemeClr>
                </a:solidFill>
                <a:latin typeface="Times New Roman" pitchFamily="18" charset="0"/>
                <a:cs typeface="Times New Roman" pitchFamily="18" charset="0"/>
              </a:rPr>
              <a:t>«Продэкс-Омск» </a:t>
            </a:r>
          </a:p>
          <a:p>
            <a:pPr algn="ctr" eaLnBrk="1" hangingPunct="1"/>
            <a:r>
              <a:rPr lang="ru-RU" altLang="ru-RU" sz="1400" b="1" dirty="0" err="1" smtClean="0">
                <a:solidFill>
                  <a:srgbClr val="17375E"/>
                </a:solidFill>
                <a:latin typeface="Times New Roman" pitchFamily="18" charset="0"/>
                <a:cs typeface="Times New Roman" pitchFamily="18" charset="0"/>
              </a:rPr>
              <a:t>Техперевооружение</a:t>
            </a:r>
            <a:r>
              <a:rPr lang="ru-RU" altLang="ru-RU" sz="1400" b="1" dirty="0" smtClean="0">
                <a:solidFill>
                  <a:srgbClr val="17375E"/>
                </a:solidFill>
                <a:latin typeface="Times New Roman" pitchFamily="18" charset="0"/>
                <a:cs typeface="Times New Roman" pitchFamily="18" charset="0"/>
              </a:rPr>
              <a:t> элеватора, строительство </a:t>
            </a:r>
            <a:r>
              <a:rPr lang="ru-RU" altLang="ru-RU" sz="1400" b="1" dirty="0" err="1" smtClean="0">
                <a:solidFill>
                  <a:srgbClr val="17375E"/>
                </a:solidFill>
                <a:latin typeface="Times New Roman" pitchFamily="18" charset="0"/>
                <a:cs typeface="Times New Roman" pitchFamily="18" charset="0"/>
              </a:rPr>
              <a:t>лузговой</a:t>
            </a:r>
            <a:r>
              <a:rPr lang="ru-RU" altLang="ru-RU" sz="1400" b="1" dirty="0" smtClean="0">
                <a:solidFill>
                  <a:srgbClr val="17375E"/>
                </a:solidFill>
                <a:latin typeface="Times New Roman" pitchFamily="18" charset="0"/>
                <a:cs typeface="Times New Roman" pitchFamily="18" charset="0"/>
              </a:rPr>
              <a:t> котельной, модернизация цеха экстракции, </a:t>
            </a:r>
            <a:r>
              <a:rPr lang="ru-RU" altLang="ru-RU" sz="1200" b="1" i="1" dirty="0" smtClean="0">
                <a:solidFill>
                  <a:srgbClr val="17375E"/>
                </a:solidFill>
                <a:latin typeface="Times New Roman" pitchFamily="18" charset="0"/>
                <a:cs typeface="Times New Roman" pitchFamily="18" charset="0"/>
              </a:rPr>
              <a:t>(2017 год)</a:t>
            </a:r>
            <a:endParaRPr lang="ru-RU" altLang="ru-RU" sz="1200" b="1" i="1" dirty="0">
              <a:solidFill>
                <a:srgbClr val="17375E"/>
              </a:solidFill>
              <a:latin typeface="Times New Roman" pitchFamily="18" charset="0"/>
              <a:cs typeface="Times New Roman" pitchFamily="18" charset="0"/>
            </a:endParaRPr>
          </a:p>
        </p:txBody>
      </p:sp>
      <p:pic>
        <p:nvPicPr>
          <p:cNvPr id="46" name="Picture 2" descr="http://gubernator.omskportal.ru/ru/governor/news/2015/01/16/1421391134929/PageContent/0/body_files/file/SEN_4792.JPG">
            <a:extLst>
              <a:ext uri="{FF2B5EF4-FFF2-40B4-BE49-F238E27FC236}">
                <a16:creationId xmlns:a16="http://schemas.microsoft.com/office/drawing/2014/main" id="{9978804A-B68A-4829-9F05-127CF81992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196" y="1066800"/>
            <a:ext cx="1889873" cy="19851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8" name="Прямоугольник 47"/>
          <p:cNvSpPr/>
          <p:nvPr/>
        </p:nvSpPr>
        <p:spPr>
          <a:xfrm>
            <a:off x="6646722" y="997887"/>
            <a:ext cx="2482014" cy="1938992"/>
          </a:xfrm>
          <a:prstGeom prst="rect">
            <a:avLst/>
          </a:prstGeom>
        </p:spPr>
        <p:txBody>
          <a:bodyPr wrap="square">
            <a:spAutoFit/>
          </a:bodyPr>
          <a:lstStyle/>
          <a:p>
            <a:pPr algn="ctr"/>
            <a:r>
              <a:rPr lang="ru-RU" altLang="ru-RU" b="1" i="1" dirty="0">
                <a:solidFill>
                  <a:schemeClr val="accent6">
                    <a:lumMod val="50000"/>
                  </a:schemeClr>
                </a:solidFill>
                <a:latin typeface="Times New Roman" pitchFamily="18" charset="0"/>
                <a:cs typeface="Times New Roman" pitchFamily="18" charset="0"/>
              </a:rPr>
              <a:t>ООО «Комплекс «Таврический» </a:t>
            </a:r>
          </a:p>
          <a:p>
            <a:pPr algn="ctr"/>
            <a:r>
              <a:rPr lang="ru-RU" altLang="ru-RU" sz="1400" b="1" dirty="0" smtClean="0">
                <a:solidFill>
                  <a:srgbClr val="17375E"/>
                </a:solidFill>
                <a:latin typeface="Times New Roman" pitchFamily="18" charset="0"/>
                <a:cs typeface="Times New Roman" pitchFamily="18" charset="0"/>
              </a:rPr>
              <a:t>Строительство коровника </a:t>
            </a:r>
            <a:r>
              <a:rPr lang="ru-RU" altLang="ru-RU" sz="1400" b="1" dirty="0">
                <a:solidFill>
                  <a:srgbClr val="17375E"/>
                </a:solidFill>
                <a:latin typeface="Times New Roman" pitchFamily="18" charset="0"/>
                <a:cs typeface="Times New Roman" pitchFamily="18" charset="0"/>
              </a:rPr>
              <a:t>на 600 голов беспривязного содержания, </a:t>
            </a:r>
            <a:r>
              <a:rPr lang="ru-RU" altLang="ru-RU" sz="1400" b="1" dirty="0" smtClean="0">
                <a:solidFill>
                  <a:srgbClr val="17375E"/>
                </a:solidFill>
                <a:latin typeface="Times New Roman" pitchFamily="18" charset="0"/>
                <a:cs typeface="Times New Roman" pitchFamily="18" charset="0"/>
              </a:rPr>
              <a:t>внедрение современного доильного комплекса, типа «Карусель», </a:t>
            </a:r>
            <a:r>
              <a:rPr lang="ru-RU" altLang="ru-RU" sz="1200" b="1" i="1" dirty="0" smtClean="0">
                <a:solidFill>
                  <a:srgbClr val="17375E"/>
                </a:solidFill>
                <a:latin typeface="Times New Roman" pitchFamily="18" charset="0"/>
                <a:cs typeface="Times New Roman" pitchFamily="18" charset="0"/>
              </a:rPr>
              <a:t>(2016 год)</a:t>
            </a:r>
            <a:endParaRPr lang="ru-RU" altLang="ru-RU" sz="1200" b="1" i="1" dirty="0">
              <a:solidFill>
                <a:srgbClr val="17375E"/>
              </a:solidFill>
              <a:latin typeface="Times New Roman" pitchFamily="18" charset="0"/>
              <a:cs typeface="Times New Roman" pitchFamily="18" charset="0"/>
            </a:endParaRPr>
          </a:p>
        </p:txBody>
      </p:sp>
      <p:sp>
        <p:nvSpPr>
          <p:cNvPr id="49" name="Прямоугольник 14"/>
          <p:cNvSpPr>
            <a:spLocks noChangeArrowheads="1"/>
          </p:cNvSpPr>
          <p:nvPr/>
        </p:nvSpPr>
        <p:spPr bwMode="auto">
          <a:xfrm>
            <a:off x="1981200" y="2930961"/>
            <a:ext cx="2757048" cy="2215991"/>
          </a:xfrm>
          <a:prstGeom prst="rect">
            <a:avLst/>
          </a:prstGeom>
          <a:noFill/>
          <a:ln w="9525">
            <a:noFill/>
            <a:miter lim="800000"/>
            <a:headEnd/>
            <a:tailEnd/>
          </a:ln>
        </p:spPr>
        <p:txBody>
          <a:bodyPr wrap="square">
            <a:spAutoFit/>
          </a:bodyPr>
          <a:lstStyle/>
          <a:p>
            <a:pPr algn="ctr"/>
            <a:r>
              <a:rPr lang="ru-RU" b="1" i="1" dirty="0">
                <a:solidFill>
                  <a:schemeClr val="accent6">
                    <a:lumMod val="50000"/>
                  </a:schemeClr>
                </a:solidFill>
                <a:latin typeface="Times New Roman" pitchFamily="18" charset="0"/>
                <a:cs typeface="Times New Roman" pitchFamily="18" charset="0"/>
              </a:rPr>
              <a:t>ООО «Таврический овощевод</a:t>
            </a:r>
            <a:r>
              <a:rPr lang="ru-RU" b="1" i="1" dirty="0" smtClean="0">
                <a:solidFill>
                  <a:schemeClr val="accent6">
                    <a:lumMod val="50000"/>
                  </a:schemeClr>
                </a:solidFill>
                <a:latin typeface="Times New Roman" pitchFamily="18" charset="0"/>
                <a:cs typeface="Times New Roman" pitchFamily="18" charset="0"/>
              </a:rPr>
              <a:t>»</a:t>
            </a:r>
            <a:endParaRPr lang="ru-RU" b="1" i="1" dirty="0">
              <a:solidFill>
                <a:schemeClr val="accent6">
                  <a:lumMod val="50000"/>
                </a:schemeClr>
              </a:solidFill>
              <a:latin typeface="Times New Roman" pitchFamily="18" charset="0"/>
              <a:cs typeface="Times New Roman" pitchFamily="18" charset="0"/>
            </a:endParaRPr>
          </a:p>
          <a:p>
            <a:pPr algn="ctr"/>
            <a:r>
              <a:rPr lang="ru-RU" sz="1400" b="1" dirty="0" smtClean="0">
                <a:solidFill>
                  <a:srgbClr val="002060"/>
                </a:solidFill>
                <a:latin typeface="Times New Roman" pitchFamily="18" charset="0"/>
                <a:cs typeface="Times New Roman" pitchFamily="18" charset="0"/>
              </a:rPr>
              <a:t>Производство, хранение, реализация продукции </a:t>
            </a:r>
            <a:r>
              <a:rPr lang="ru-RU" sz="1200" b="1" i="1" dirty="0" smtClean="0">
                <a:solidFill>
                  <a:srgbClr val="002060"/>
                </a:solidFill>
                <a:latin typeface="Times New Roman" pitchFamily="18" charset="0"/>
                <a:cs typeface="Times New Roman" pitchFamily="18" charset="0"/>
              </a:rPr>
              <a:t>(Строительство складских помещений, установка оросительных систем, приобретение комбайнов и др.)</a:t>
            </a:r>
            <a:r>
              <a:rPr lang="ru-RU" sz="1400" b="1" dirty="0" smtClean="0">
                <a:solidFill>
                  <a:srgbClr val="002060"/>
                </a:solidFill>
                <a:latin typeface="Times New Roman" pitchFamily="18" charset="0"/>
                <a:cs typeface="Times New Roman" pitchFamily="18" charset="0"/>
              </a:rPr>
              <a:t>, </a:t>
            </a:r>
            <a:r>
              <a:rPr lang="ru-RU" sz="1200" b="1" i="1" dirty="0" smtClean="0">
                <a:solidFill>
                  <a:srgbClr val="002060"/>
                </a:solidFill>
                <a:latin typeface="Times New Roman" pitchFamily="18" charset="0"/>
                <a:cs typeface="Times New Roman" pitchFamily="18" charset="0"/>
              </a:rPr>
              <a:t>(2016 год)</a:t>
            </a:r>
          </a:p>
          <a:p>
            <a:pPr algn="ctr"/>
            <a:endParaRPr lang="ru-RU" sz="2400" b="1" i="1" dirty="0">
              <a:solidFill>
                <a:srgbClr val="002060"/>
              </a:solidFill>
              <a:latin typeface="Times New Roman" pitchFamily="18" charset="0"/>
              <a:cs typeface="Times New Roman" pitchFamily="18" charset="0"/>
            </a:endParaRPr>
          </a:p>
        </p:txBody>
      </p:sp>
      <p:pic>
        <p:nvPicPr>
          <p:cNvPr id="50" name="Рисунок 49"/>
          <p:cNvPicPr>
            <a:picLocks noChangeAspect="1"/>
          </p:cNvPicPr>
          <p:nvPr/>
        </p:nvPicPr>
        <p:blipFill rotWithShape="1">
          <a:blip r:embed="rId6"/>
          <a:srcRect l="32455" t="30447" r="32045" b="31391"/>
          <a:stretch/>
        </p:blipFill>
        <p:spPr>
          <a:xfrm>
            <a:off x="4653780" y="3010868"/>
            <a:ext cx="1925289" cy="1929634"/>
          </a:xfrm>
          <a:prstGeom prst="rect">
            <a:avLst/>
          </a:prstGeom>
          <a:ln>
            <a:noFill/>
          </a:ln>
          <a:effectLst>
            <a:softEdge rad="112500"/>
          </a:effectLst>
        </p:spPr>
      </p:pic>
      <p:sp>
        <p:nvSpPr>
          <p:cNvPr id="51" name="Прямоугольник 14"/>
          <p:cNvSpPr>
            <a:spLocks noChangeArrowheads="1"/>
          </p:cNvSpPr>
          <p:nvPr/>
        </p:nvSpPr>
        <p:spPr bwMode="auto">
          <a:xfrm>
            <a:off x="6400800" y="2923104"/>
            <a:ext cx="2776523" cy="1938992"/>
          </a:xfrm>
          <a:prstGeom prst="rect">
            <a:avLst/>
          </a:prstGeom>
          <a:noFill/>
          <a:ln w="9525">
            <a:noFill/>
            <a:miter lim="800000"/>
            <a:headEnd/>
            <a:tailEnd/>
          </a:ln>
        </p:spPr>
        <p:txBody>
          <a:bodyPr wrap="square">
            <a:spAutoFit/>
          </a:bodyPr>
          <a:lstStyle/>
          <a:p>
            <a:pPr algn="ctr"/>
            <a:r>
              <a:rPr lang="ru-RU" b="1" i="1" dirty="0">
                <a:solidFill>
                  <a:schemeClr val="accent6">
                    <a:lumMod val="50000"/>
                  </a:schemeClr>
                </a:solidFill>
                <a:latin typeface="Times New Roman" pitchFamily="18" charset="0"/>
                <a:cs typeface="Times New Roman" pitchFamily="18" charset="0"/>
              </a:rPr>
              <a:t>ООО «Рассвет</a:t>
            </a:r>
            <a:r>
              <a:rPr lang="ru-RU" b="1" i="1" dirty="0" smtClean="0">
                <a:solidFill>
                  <a:schemeClr val="accent6">
                    <a:lumMod val="50000"/>
                  </a:schemeClr>
                </a:solidFill>
                <a:latin typeface="Times New Roman" pitchFamily="18" charset="0"/>
                <a:cs typeface="Times New Roman" pitchFamily="18" charset="0"/>
              </a:rPr>
              <a:t>»</a:t>
            </a:r>
            <a:r>
              <a:rPr lang="ru-RU" altLang="ru-RU" b="1" dirty="0" smtClean="0">
                <a:solidFill>
                  <a:srgbClr val="17375E"/>
                </a:solidFill>
                <a:latin typeface="Times New Roman" pitchFamily="18" charset="0"/>
                <a:cs typeface="Times New Roman" pitchFamily="18" charset="0"/>
              </a:rPr>
              <a:t> </a:t>
            </a:r>
            <a:r>
              <a:rPr lang="ru-RU" sz="1400" b="1" dirty="0" smtClean="0">
                <a:solidFill>
                  <a:srgbClr val="17375E"/>
                </a:solidFill>
                <a:latin typeface="Times New Roman" pitchFamily="18" charset="0"/>
                <a:cs typeface="Times New Roman" pitchFamily="18" charset="0"/>
              </a:rPr>
              <a:t>Расширение </a:t>
            </a:r>
            <a:r>
              <a:rPr lang="ru-RU" sz="1400" b="1" dirty="0">
                <a:solidFill>
                  <a:srgbClr val="17375E"/>
                </a:solidFill>
                <a:latin typeface="Times New Roman" pitchFamily="18" charset="0"/>
                <a:cs typeface="Times New Roman" pitchFamily="18" charset="0"/>
              </a:rPr>
              <a:t>животноводческого комплекса молочного </a:t>
            </a:r>
            <a:r>
              <a:rPr lang="ru-RU" sz="1400" b="1" dirty="0" smtClean="0">
                <a:solidFill>
                  <a:srgbClr val="17375E"/>
                </a:solidFill>
                <a:latin typeface="Times New Roman" pitchFamily="18" charset="0"/>
                <a:cs typeface="Times New Roman" pitchFamily="18" charset="0"/>
              </a:rPr>
              <a:t>направления, внедрение автоматизированной доильной установки «</a:t>
            </a:r>
            <a:r>
              <a:rPr lang="ru-RU" sz="1400" b="1" dirty="0" err="1" smtClean="0">
                <a:solidFill>
                  <a:srgbClr val="17375E"/>
                </a:solidFill>
                <a:latin typeface="Times New Roman" pitchFamily="18" charset="0"/>
                <a:cs typeface="Times New Roman" pitchFamily="18" charset="0"/>
              </a:rPr>
              <a:t>Европараллель</a:t>
            </a:r>
            <a:r>
              <a:rPr lang="ru-RU" sz="1400" b="1" dirty="0" smtClean="0">
                <a:solidFill>
                  <a:srgbClr val="17375E"/>
                </a:solidFill>
                <a:latin typeface="Times New Roman" pitchFamily="18" charset="0"/>
                <a:cs typeface="Times New Roman" pitchFamily="18" charset="0"/>
              </a:rPr>
              <a:t>», </a:t>
            </a:r>
            <a:r>
              <a:rPr lang="ru-RU" sz="1200" b="1" i="1" dirty="0" smtClean="0">
                <a:solidFill>
                  <a:srgbClr val="17375E"/>
                </a:solidFill>
                <a:latin typeface="Times New Roman" pitchFamily="18" charset="0"/>
                <a:cs typeface="Times New Roman" pitchFamily="18" charset="0"/>
              </a:rPr>
              <a:t>(2016 год)</a:t>
            </a:r>
            <a:endParaRPr lang="ru-RU" sz="1200" b="1" i="1" dirty="0">
              <a:solidFill>
                <a:srgbClr val="17375E"/>
              </a:solidFill>
              <a:latin typeface="Times New Roman" pitchFamily="18" charset="0"/>
              <a:cs typeface="Times New Roman" pitchFamily="18" charset="0"/>
            </a:endParaRPr>
          </a:p>
          <a:p>
            <a:pPr algn="ctr"/>
            <a:endParaRPr lang="ru-RU" b="1" i="1" dirty="0">
              <a:solidFill>
                <a:schemeClr val="accent6">
                  <a:lumMod val="50000"/>
                </a:schemeClr>
              </a:solidFill>
              <a:latin typeface="Times New Roman" pitchFamily="18" charset="0"/>
              <a:cs typeface="Times New Roman" pitchFamily="18" charset="0"/>
            </a:endParaRPr>
          </a:p>
        </p:txBody>
      </p:sp>
      <p:pic>
        <p:nvPicPr>
          <p:cNvPr id="52" name="Picture 4" descr="https://tavrichnews.ru/images/2018_%D0%B3/%D1%81%D0%B5%D0%BD%D1%82%D1%8F%D0%B1%D1%80%D1%8C/%D0%BA%D1%80%D0%BE%D0%BB%D0%B8%D0%BA%D0%B8OL_6824.jpg">
            <a:extLst>
              <a:ext uri="{FF2B5EF4-FFF2-40B4-BE49-F238E27FC236}">
                <a16:creationId xmlns:a16="http://schemas.microsoft.com/office/drawing/2014/main" id="{A43629EE-ACE2-4E8C-8B98-31EF72D25F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43" y="4825708"/>
            <a:ext cx="2127853" cy="19560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3" name="Прямоугольник 14"/>
          <p:cNvSpPr>
            <a:spLocks noChangeArrowheads="1"/>
          </p:cNvSpPr>
          <p:nvPr/>
        </p:nvSpPr>
        <p:spPr bwMode="auto">
          <a:xfrm>
            <a:off x="2175912" y="4854942"/>
            <a:ext cx="2541467" cy="1446550"/>
          </a:xfrm>
          <a:prstGeom prst="rect">
            <a:avLst/>
          </a:prstGeom>
          <a:noFill/>
          <a:ln w="9525">
            <a:noFill/>
            <a:miter lim="800000"/>
            <a:headEnd/>
            <a:tailEnd/>
          </a:ln>
        </p:spPr>
        <p:txBody>
          <a:bodyPr wrap="square">
            <a:spAutoFit/>
          </a:bodyPr>
          <a:lstStyle/>
          <a:p>
            <a:pPr algn="ctr"/>
            <a:r>
              <a:rPr lang="ru-RU" b="1" i="1" dirty="0">
                <a:solidFill>
                  <a:schemeClr val="accent6">
                    <a:lumMod val="50000"/>
                  </a:schemeClr>
                </a:solidFill>
                <a:latin typeface="Times New Roman" pitchFamily="18" charset="0"/>
                <a:cs typeface="Times New Roman" pitchFamily="18" charset="0"/>
              </a:rPr>
              <a:t>ООО «Омский кролик»</a:t>
            </a:r>
          </a:p>
          <a:p>
            <a:pPr algn="ctr"/>
            <a:r>
              <a:rPr lang="ru-RU" sz="1400" b="1" dirty="0" smtClean="0">
                <a:solidFill>
                  <a:srgbClr val="17375E"/>
                </a:solidFill>
                <a:latin typeface="Times New Roman" pitchFamily="18" charset="0"/>
                <a:cs typeface="Times New Roman" pitchFamily="18" charset="0"/>
              </a:rPr>
              <a:t>Строительство </a:t>
            </a:r>
            <a:r>
              <a:rPr lang="ru-RU" sz="1400" b="1" dirty="0">
                <a:solidFill>
                  <a:srgbClr val="17375E"/>
                </a:solidFill>
                <a:latin typeface="Times New Roman" pitchFamily="18" charset="0"/>
                <a:cs typeface="Times New Roman" pitchFamily="18" charset="0"/>
              </a:rPr>
              <a:t>комплекса по производству мяса кроликов и комбикормового </a:t>
            </a:r>
            <a:r>
              <a:rPr lang="ru-RU" sz="1400" b="1" dirty="0" smtClean="0">
                <a:solidFill>
                  <a:srgbClr val="17375E"/>
                </a:solidFill>
                <a:latin typeface="Times New Roman" pitchFamily="18" charset="0"/>
                <a:cs typeface="Times New Roman" pitchFamily="18" charset="0"/>
              </a:rPr>
              <a:t>завода</a:t>
            </a:r>
            <a:r>
              <a:rPr lang="ru-RU" sz="1400" b="1" i="1" dirty="0" smtClean="0">
                <a:solidFill>
                  <a:srgbClr val="002060"/>
                </a:solidFill>
                <a:latin typeface="Times New Roman" pitchFamily="18" charset="0"/>
                <a:cs typeface="Times New Roman" pitchFamily="18" charset="0"/>
              </a:rPr>
              <a:t>,</a:t>
            </a:r>
            <a:endParaRPr lang="ru-RU" sz="1400" b="1" i="1" dirty="0">
              <a:solidFill>
                <a:srgbClr val="002060"/>
              </a:solidFill>
              <a:latin typeface="Times New Roman" pitchFamily="18" charset="0"/>
              <a:cs typeface="Times New Roman" pitchFamily="18" charset="0"/>
            </a:endParaRPr>
          </a:p>
          <a:p>
            <a:pPr algn="ctr"/>
            <a:r>
              <a:rPr lang="ru-RU" altLang="ru-RU" sz="1200" b="1" i="1" dirty="0" smtClean="0">
                <a:solidFill>
                  <a:srgbClr val="17375E"/>
                </a:solidFill>
                <a:latin typeface="Times New Roman" pitchFamily="18" charset="0"/>
                <a:cs typeface="Times New Roman" pitchFamily="18" charset="0"/>
              </a:rPr>
              <a:t>(2016 год)</a:t>
            </a:r>
            <a:endParaRPr lang="ru-RU" altLang="ru-RU" sz="1200" b="1" i="1" dirty="0">
              <a:solidFill>
                <a:srgbClr val="17375E"/>
              </a:solidFill>
              <a:latin typeface="Times New Roman" pitchFamily="18" charset="0"/>
              <a:cs typeface="Times New Roman" pitchFamily="18" charset="0"/>
            </a:endParaRPr>
          </a:p>
          <a:p>
            <a:pPr algn="ctr"/>
            <a:endParaRPr lang="ru-RU" sz="1400" b="1" i="1" dirty="0">
              <a:solidFill>
                <a:schemeClr val="accent6">
                  <a:lumMod val="50000"/>
                </a:schemeClr>
              </a:solidFill>
              <a:latin typeface="Times New Roman" pitchFamily="18" charset="0"/>
              <a:cs typeface="Times New Roman" pitchFamily="18" charset="0"/>
            </a:endParaRPr>
          </a:p>
        </p:txBody>
      </p:sp>
      <p:sp>
        <p:nvSpPr>
          <p:cNvPr id="55" name="Прямоугольник 14"/>
          <p:cNvSpPr>
            <a:spLocks noChangeArrowheads="1"/>
          </p:cNvSpPr>
          <p:nvPr/>
        </p:nvSpPr>
        <p:spPr bwMode="auto">
          <a:xfrm>
            <a:off x="6858125" y="4909187"/>
            <a:ext cx="2161572" cy="1508105"/>
          </a:xfrm>
          <a:prstGeom prst="rect">
            <a:avLst/>
          </a:prstGeom>
          <a:noFill/>
          <a:ln w="9525">
            <a:noFill/>
            <a:miter lim="800000"/>
            <a:headEnd/>
            <a:tailEnd/>
          </a:ln>
        </p:spPr>
        <p:txBody>
          <a:bodyPr wrap="square">
            <a:spAutoFit/>
          </a:bodyPr>
          <a:lstStyle/>
          <a:p>
            <a:pPr algn="ctr"/>
            <a:r>
              <a:rPr lang="ru-RU" b="1" i="1" dirty="0">
                <a:solidFill>
                  <a:schemeClr val="accent6">
                    <a:lumMod val="50000"/>
                  </a:schemeClr>
                </a:solidFill>
                <a:latin typeface="Times New Roman" pitchFamily="18" charset="0"/>
                <a:cs typeface="Times New Roman" pitchFamily="18" charset="0"/>
              </a:rPr>
              <a:t>ИП Гребень </a:t>
            </a:r>
            <a:r>
              <a:rPr lang="ru-RU" b="1" i="1" dirty="0" smtClean="0">
                <a:solidFill>
                  <a:schemeClr val="accent6">
                    <a:lumMod val="50000"/>
                  </a:schemeClr>
                </a:solidFill>
                <a:latin typeface="Times New Roman" pitchFamily="18" charset="0"/>
                <a:cs typeface="Times New Roman" pitchFamily="18" charset="0"/>
              </a:rPr>
              <a:t>Н.В. </a:t>
            </a:r>
            <a:r>
              <a:rPr lang="ru-RU" sz="1400" b="1" dirty="0" smtClean="0">
                <a:solidFill>
                  <a:srgbClr val="002060"/>
                </a:solidFill>
                <a:latin typeface="Times New Roman" pitchFamily="18" charset="0"/>
                <a:cs typeface="Times New Roman" pitchFamily="18" charset="0"/>
              </a:rPr>
              <a:t>Строительство столовой, вместимостью </a:t>
            </a:r>
            <a:r>
              <a:rPr lang="ru-RU" sz="1400" b="1" dirty="0">
                <a:solidFill>
                  <a:srgbClr val="002060"/>
                </a:solidFill>
                <a:latin typeface="Times New Roman" pitchFamily="18" charset="0"/>
                <a:cs typeface="Times New Roman" pitchFamily="18" charset="0"/>
              </a:rPr>
              <a:t>более 80 </a:t>
            </a:r>
            <a:r>
              <a:rPr lang="ru-RU" sz="1400" b="1" dirty="0" smtClean="0">
                <a:solidFill>
                  <a:srgbClr val="002060"/>
                </a:solidFill>
                <a:latin typeface="Times New Roman" pitchFamily="18" charset="0"/>
                <a:cs typeface="Times New Roman" pitchFamily="18" charset="0"/>
              </a:rPr>
              <a:t>человек, </a:t>
            </a:r>
            <a:r>
              <a:rPr lang="ru-RU" sz="1200" b="1" i="1" dirty="0" smtClean="0">
                <a:solidFill>
                  <a:srgbClr val="002060"/>
                </a:solidFill>
                <a:latin typeface="Times New Roman" pitchFamily="18" charset="0"/>
                <a:cs typeface="Times New Roman" pitchFamily="18" charset="0"/>
              </a:rPr>
              <a:t>(2017 год)</a:t>
            </a:r>
            <a:endParaRPr lang="ru-RU" sz="1200" b="1" i="1" dirty="0">
              <a:solidFill>
                <a:srgbClr val="002060"/>
              </a:solidFill>
              <a:latin typeface="Times New Roman" pitchFamily="18" charset="0"/>
              <a:cs typeface="Times New Roman" pitchFamily="18" charset="0"/>
            </a:endParaRPr>
          </a:p>
          <a:p>
            <a:pPr algn="ctr"/>
            <a:endParaRPr lang="ru-RU" b="1" i="1" dirty="0">
              <a:solidFill>
                <a:schemeClr val="accent6">
                  <a:lumMod val="50000"/>
                </a:schemeClr>
              </a:solidFill>
              <a:latin typeface="Times New Roman" pitchFamily="18" charset="0"/>
              <a:cs typeface="Times New Roman" pitchFamily="18" charset="0"/>
            </a:endParaRPr>
          </a:p>
        </p:txBody>
      </p:sp>
      <p:sp>
        <p:nvSpPr>
          <p:cNvPr id="25" name="Шестиугольник 24"/>
          <p:cNvSpPr/>
          <p:nvPr/>
        </p:nvSpPr>
        <p:spPr>
          <a:xfrm>
            <a:off x="41759" y="2709324"/>
            <a:ext cx="2183605" cy="338446"/>
          </a:xfrm>
          <a:prstGeom prst="hexagon">
            <a:avLst/>
          </a:prstGeom>
          <a:solidFill>
            <a:schemeClr val="accent5">
              <a:lumMod val="20000"/>
              <a:lumOff val="80000"/>
            </a:schemeClr>
          </a:solidFill>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b="1" dirty="0" smtClean="0">
                <a:solidFill>
                  <a:srgbClr val="FF0000"/>
                </a:solidFill>
                <a:latin typeface="Times New Roman" pitchFamily="18" charset="0"/>
                <a:cs typeface="Times New Roman" pitchFamily="18" charset="0"/>
              </a:rPr>
              <a:t>512,9 </a:t>
            </a:r>
            <a:r>
              <a:rPr lang="ru-RU" sz="1400" b="1" dirty="0">
                <a:solidFill>
                  <a:srgbClr val="FF0000"/>
                </a:solidFill>
                <a:latin typeface="Times New Roman" pitchFamily="18" charset="0"/>
                <a:cs typeface="Times New Roman" pitchFamily="18" charset="0"/>
              </a:rPr>
              <a:t>млн. рублей</a:t>
            </a:r>
          </a:p>
        </p:txBody>
      </p:sp>
      <p:sp>
        <p:nvSpPr>
          <p:cNvPr id="26" name="Шестиугольник 25"/>
          <p:cNvSpPr/>
          <p:nvPr/>
        </p:nvSpPr>
        <p:spPr>
          <a:xfrm>
            <a:off x="52243" y="4594000"/>
            <a:ext cx="2173121" cy="346502"/>
          </a:xfrm>
          <a:prstGeom prst="hexagon">
            <a:avLst/>
          </a:prstGeom>
          <a:solidFill>
            <a:schemeClr val="accent5">
              <a:lumMod val="20000"/>
              <a:lumOff val="80000"/>
            </a:schemeClr>
          </a:solidFill>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b="1" dirty="0" smtClean="0">
                <a:solidFill>
                  <a:srgbClr val="FF0000"/>
                </a:solidFill>
                <a:latin typeface="Times New Roman" pitchFamily="18" charset="0"/>
                <a:cs typeface="Times New Roman" pitchFamily="18" charset="0"/>
              </a:rPr>
              <a:t>109,2 </a:t>
            </a:r>
            <a:r>
              <a:rPr lang="ru-RU" sz="1400" b="1" dirty="0">
                <a:solidFill>
                  <a:srgbClr val="FF0000"/>
                </a:solidFill>
                <a:latin typeface="Times New Roman" pitchFamily="18" charset="0"/>
                <a:cs typeface="Times New Roman" pitchFamily="18" charset="0"/>
              </a:rPr>
              <a:t>млн. рублей</a:t>
            </a:r>
          </a:p>
        </p:txBody>
      </p:sp>
      <p:sp>
        <p:nvSpPr>
          <p:cNvPr id="30" name="Шестиугольник 29"/>
          <p:cNvSpPr/>
          <p:nvPr/>
        </p:nvSpPr>
        <p:spPr>
          <a:xfrm>
            <a:off x="39721" y="6363168"/>
            <a:ext cx="2185643" cy="352227"/>
          </a:xfrm>
          <a:prstGeom prst="hexagon">
            <a:avLst/>
          </a:prstGeom>
          <a:solidFill>
            <a:schemeClr val="accent5">
              <a:lumMod val="20000"/>
              <a:lumOff val="80000"/>
            </a:schemeClr>
          </a:solidFill>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b="1" dirty="0">
                <a:solidFill>
                  <a:srgbClr val="FF0000"/>
                </a:solidFill>
                <a:latin typeface="Times New Roman" pitchFamily="18" charset="0"/>
                <a:cs typeface="Times New Roman" pitchFamily="18" charset="0"/>
              </a:rPr>
              <a:t>25 млн. рублей</a:t>
            </a:r>
          </a:p>
        </p:txBody>
      </p:sp>
      <p:sp>
        <p:nvSpPr>
          <p:cNvPr id="37" name="Шестиугольник 36"/>
          <p:cNvSpPr/>
          <p:nvPr/>
        </p:nvSpPr>
        <p:spPr>
          <a:xfrm>
            <a:off x="4621543" y="2713455"/>
            <a:ext cx="2178190" cy="334315"/>
          </a:xfrm>
          <a:prstGeom prst="hexagon">
            <a:avLst/>
          </a:prstGeom>
          <a:solidFill>
            <a:schemeClr val="accent5">
              <a:lumMod val="20000"/>
              <a:lumOff val="80000"/>
            </a:schemeClr>
          </a:solidFill>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b="1" dirty="0">
                <a:solidFill>
                  <a:srgbClr val="FF0000"/>
                </a:solidFill>
                <a:latin typeface="Times New Roman" pitchFamily="18" charset="0"/>
                <a:cs typeface="Times New Roman" pitchFamily="18" charset="0"/>
              </a:rPr>
              <a:t>63 млн. рублей</a:t>
            </a:r>
          </a:p>
        </p:txBody>
      </p:sp>
      <p:pic>
        <p:nvPicPr>
          <p:cNvPr id="41" name="Picture 2" descr="https://sun6-14.userapi.com/c834402/v834402320/a8582/YIpriaNW6XU.jpg?ava=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5656" y="4799286"/>
            <a:ext cx="1873413" cy="19504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2" name="Шестиугольник 31"/>
          <p:cNvSpPr/>
          <p:nvPr/>
        </p:nvSpPr>
        <p:spPr>
          <a:xfrm>
            <a:off x="4628596" y="6343841"/>
            <a:ext cx="2150309" cy="350993"/>
          </a:xfrm>
          <a:prstGeom prst="hexagon">
            <a:avLst/>
          </a:prstGeom>
          <a:solidFill>
            <a:schemeClr val="accent5">
              <a:lumMod val="20000"/>
              <a:lumOff val="80000"/>
            </a:schemeClr>
          </a:solidFill>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b="1" dirty="0">
                <a:solidFill>
                  <a:srgbClr val="FF0000"/>
                </a:solidFill>
                <a:latin typeface="Times New Roman" pitchFamily="18" charset="0"/>
                <a:cs typeface="Times New Roman" pitchFamily="18" charset="0"/>
              </a:rPr>
              <a:t>5 млн. рублей</a:t>
            </a:r>
          </a:p>
        </p:txBody>
      </p:sp>
      <p:sp>
        <p:nvSpPr>
          <p:cNvPr id="35" name="Шестиугольник 34"/>
          <p:cNvSpPr/>
          <p:nvPr/>
        </p:nvSpPr>
        <p:spPr>
          <a:xfrm>
            <a:off x="4614784" y="4626606"/>
            <a:ext cx="2184950" cy="349746"/>
          </a:xfrm>
          <a:prstGeom prst="hexagon">
            <a:avLst/>
          </a:prstGeom>
          <a:solidFill>
            <a:schemeClr val="accent5">
              <a:lumMod val="20000"/>
              <a:lumOff val="80000"/>
            </a:schemeClr>
          </a:solidFill>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b="1" dirty="0">
                <a:solidFill>
                  <a:srgbClr val="FF0000"/>
                </a:solidFill>
                <a:latin typeface="Times New Roman" pitchFamily="18" charset="0"/>
                <a:cs typeface="Times New Roman" pitchFamily="18" charset="0"/>
              </a:rPr>
              <a:t>40 млн. рублей</a:t>
            </a:r>
          </a:p>
        </p:txBody>
      </p:sp>
      <p:sp>
        <p:nvSpPr>
          <p:cNvPr id="38" name="Прямоугольник 37"/>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
        <p:nvSpPr>
          <p:cNvPr id="39" name="object 2"/>
          <p:cNvSpPr/>
          <p:nvPr/>
        </p:nvSpPr>
        <p:spPr>
          <a:xfrm>
            <a:off x="0" y="474583"/>
            <a:ext cx="8839200" cy="445551"/>
          </a:xfrm>
          <a:custGeom>
            <a:avLst/>
            <a:gdLst/>
            <a:ahLst/>
            <a:cxnLst/>
            <a:rect l="l" t="t" r="r" b="b"/>
            <a:pathLst>
              <a:path w="3839845" h="394969">
                <a:moveTo>
                  <a:pt x="0" y="394817"/>
                </a:moveTo>
                <a:lnTo>
                  <a:pt x="3839298" y="394817"/>
                </a:lnTo>
                <a:lnTo>
                  <a:pt x="3839298" y="0"/>
                </a:lnTo>
                <a:lnTo>
                  <a:pt x="0" y="0"/>
                </a:lnTo>
                <a:lnTo>
                  <a:pt x="0" y="394817"/>
                </a:lnTo>
                <a:close/>
              </a:path>
            </a:pathLst>
          </a:custGeom>
          <a:solidFill>
            <a:srgbClr val="0066B3"/>
          </a:solidFill>
        </p:spPr>
        <p:txBody>
          <a:bodyPr wrap="square" lIns="0" tIns="0" rIns="0" bIns="0" rtlCol="0"/>
          <a:lstStyle/>
          <a:p>
            <a:pPr marL="12700">
              <a:lnSpc>
                <a:spcPct val="100000"/>
              </a:lnSpc>
              <a:spcBef>
                <a:spcPts val="100"/>
              </a:spcBef>
            </a:pPr>
            <a:r>
              <a:rPr lang="ru-RU" sz="2500" b="1" spc="-45" dirty="0" smtClean="0">
                <a:solidFill>
                  <a:srgbClr val="FFFFFF"/>
                </a:solidFill>
                <a:latin typeface="Arial"/>
                <a:cs typeface="Arial"/>
              </a:rPr>
              <a:t>      Примеры реализованных инвестиционных проектов</a:t>
            </a:r>
            <a:endParaRPr lang="ru-RU" sz="2500" dirty="0">
              <a:latin typeface="Arial"/>
              <a:cs typeface="Arial"/>
            </a:endParaRPr>
          </a:p>
        </p:txBody>
      </p:sp>
    </p:spTree>
    <p:extLst>
      <p:ext uri="{BB962C8B-B14F-4D97-AF65-F5344CB8AC3E}">
        <p14:creationId xmlns:p14="http://schemas.microsoft.com/office/powerpoint/2010/main" val="2343925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0" y="544395"/>
            <a:ext cx="7543800" cy="475650"/>
          </a:xfrm>
          <a:custGeom>
            <a:avLst/>
            <a:gdLst/>
            <a:ahLst/>
            <a:cxnLst/>
            <a:rect l="l" t="t" r="r" b="b"/>
            <a:pathLst>
              <a:path w="6885940" h="382269">
                <a:moveTo>
                  <a:pt x="0" y="382270"/>
                </a:moveTo>
                <a:lnTo>
                  <a:pt x="6885762" y="382270"/>
                </a:lnTo>
                <a:lnTo>
                  <a:pt x="6885762" y="0"/>
                </a:lnTo>
                <a:lnTo>
                  <a:pt x="0" y="0"/>
                </a:lnTo>
                <a:lnTo>
                  <a:pt x="0" y="382270"/>
                </a:lnTo>
                <a:close/>
              </a:path>
            </a:pathLst>
          </a:custGeom>
          <a:solidFill>
            <a:srgbClr val="0066B3"/>
          </a:solidFill>
        </p:spPr>
        <p:txBody>
          <a:bodyPr wrap="square" lIns="0" tIns="0" rIns="0" bIns="0" rtlCol="0"/>
          <a:lstStyle/>
          <a:p>
            <a:endParaRPr/>
          </a:p>
        </p:txBody>
      </p:sp>
      <p:sp>
        <p:nvSpPr>
          <p:cNvPr id="11" name="object 11"/>
          <p:cNvSpPr txBox="1">
            <a:spLocks noGrp="1"/>
          </p:cNvSpPr>
          <p:nvPr>
            <p:ph type="title"/>
          </p:nvPr>
        </p:nvSpPr>
        <p:spPr>
          <a:xfrm>
            <a:off x="685800" y="566080"/>
            <a:ext cx="6971518" cy="397545"/>
          </a:xfrm>
          <a:prstGeom prst="rect">
            <a:avLst/>
          </a:prstGeom>
        </p:spPr>
        <p:txBody>
          <a:bodyPr vert="horz" wrap="square" lIns="0" tIns="12700" rIns="0" bIns="0" rtlCol="0">
            <a:spAutoFit/>
          </a:bodyPr>
          <a:lstStyle/>
          <a:p>
            <a:pPr marL="12700">
              <a:lnSpc>
                <a:spcPct val="100000"/>
              </a:lnSpc>
              <a:spcBef>
                <a:spcPts val="100"/>
              </a:spcBef>
            </a:pPr>
            <a:r>
              <a:rPr sz="2500" spc="10" dirty="0">
                <a:solidFill>
                  <a:srgbClr val="FFFFFF"/>
                </a:solidFill>
              </a:rPr>
              <a:t>Перспективные </a:t>
            </a:r>
            <a:r>
              <a:rPr sz="2500" spc="5" dirty="0">
                <a:solidFill>
                  <a:srgbClr val="FFFFFF"/>
                </a:solidFill>
              </a:rPr>
              <a:t>отрасли </a:t>
            </a:r>
            <a:r>
              <a:rPr lang="ru-RU" sz="2500" spc="30" dirty="0" smtClean="0">
                <a:solidFill>
                  <a:srgbClr val="FFFFFF"/>
                </a:solidFill>
              </a:rPr>
              <a:t>инвестирования</a:t>
            </a:r>
            <a:endParaRPr sz="2500" dirty="0"/>
          </a:p>
        </p:txBody>
      </p:sp>
      <p:sp>
        <p:nvSpPr>
          <p:cNvPr id="12" name="object 12"/>
          <p:cNvSpPr/>
          <p:nvPr/>
        </p:nvSpPr>
        <p:spPr>
          <a:xfrm>
            <a:off x="0" y="4354348"/>
            <a:ext cx="9144000" cy="2224042"/>
          </a:xfrm>
          <a:prstGeom prst="rect">
            <a:avLst/>
          </a:prstGeom>
          <a:blipFill>
            <a:blip r:embed="rId2" cstate="print"/>
            <a:stretch>
              <a:fillRect/>
            </a:stretch>
          </a:blipFill>
        </p:spPr>
        <p:txBody>
          <a:bodyPr wrap="square" lIns="0" tIns="0" rIns="0" bIns="0" rtlCol="0"/>
          <a:lstStyle/>
          <a:p>
            <a:endParaRPr/>
          </a:p>
        </p:txBody>
      </p:sp>
      <p:sp>
        <p:nvSpPr>
          <p:cNvPr id="17" name="object 17"/>
          <p:cNvSpPr/>
          <p:nvPr/>
        </p:nvSpPr>
        <p:spPr>
          <a:xfrm>
            <a:off x="1599248" y="1204816"/>
            <a:ext cx="1295400" cy="1211342"/>
          </a:xfrm>
          <a:prstGeom prst="rect">
            <a:avLst/>
          </a:prstGeom>
          <a:blipFill>
            <a:blip r:embed="rId3" cstate="print">
              <a:extLst>
                <a:ext uri="{BEBA8EAE-BF5A-486C-A8C5-ECC9F3942E4B}">
                  <a14:imgProps xmlns:a14="http://schemas.microsoft.com/office/drawing/2010/main">
                    <a14:imgLayer r:embed="rId4">
                      <a14:imgEffect>
                        <a14:backgroundRemoval t="0" b="98824" l="0" r="97941">
                          <a14:foregroundMark x1="16471" y1="17647" x2="21176" y2="9706"/>
                          <a14:foregroundMark x1="25588" y1="31176" x2="31176" y2="20882"/>
                          <a14:foregroundMark x1="27353" y1="49118" x2="29412" y2="37059"/>
                          <a14:foregroundMark x1="26471" y1="63529" x2="27941" y2="52941"/>
                          <a14:foregroundMark x1="27941" y1="78824" x2="27941" y2="67647"/>
                          <a14:foregroundMark x1="10294" y1="33824" x2="12647" y2="25588"/>
                          <a14:foregroundMark x1="9412" y1="48235" x2="12647" y2="39412"/>
                          <a14:foregroundMark x1="9412" y1="63529" x2="11765" y2="53824"/>
                          <a14:foregroundMark x1="10294" y1="77059" x2="11765" y2="69118"/>
                          <a14:foregroundMark x1="17941" y1="95000" x2="18824" y2="83529"/>
                          <a14:foregroundMark x1="46471" y1="73824" x2="52647" y2="73824"/>
                          <a14:foregroundMark x1="53529" y1="61765" x2="60294" y2="61765"/>
                          <a14:foregroundMark x1="71176" y1="69118" x2="66471" y2="61765"/>
                          <a14:foregroundMark x1="75882" y1="51471" x2="77941" y2="55294"/>
                          <a14:foregroundMark x1="79706" y1="40882" x2="79706" y2="40882"/>
                          <a14:foregroundMark x1="81176" y1="26471" x2="81176" y2="26471"/>
                          <a14:foregroundMark x1="67941" y1="34412" x2="67941" y2="34412"/>
                          <a14:foregroundMark x1="61176" y1="49118" x2="61176" y2="49118"/>
                          <a14:foregroundMark x1="50294" y1="90000" x2="50294" y2="90000"/>
                        </a14:backgroundRemoval>
                      </a14:imgEffect>
                    </a14:imgLayer>
                  </a14:imgProps>
                </a:ext>
              </a:extLst>
            </a:blip>
            <a:stretch>
              <a:fillRect/>
            </a:stretch>
          </a:blipFill>
        </p:spPr>
        <p:txBody>
          <a:bodyPr wrap="square" lIns="0" tIns="0" rIns="0" bIns="0" rtlCol="0"/>
          <a:lstStyle/>
          <a:p>
            <a:endParaRPr/>
          </a:p>
        </p:txBody>
      </p:sp>
      <p:sp>
        <p:nvSpPr>
          <p:cNvPr id="23" name="object 23"/>
          <p:cNvSpPr txBox="1"/>
          <p:nvPr/>
        </p:nvSpPr>
        <p:spPr>
          <a:xfrm>
            <a:off x="2705100" y="3868931"/>
            <a:ext cx="3733800" cy="258404"/>
          </a:xfrm>
          <a:prstGeom prst="rect">
            <a:avLst/>
          </a:prstGeom>
        </p:spPr>
        <p:txBody>
          <a:bodyPr vert="horz" wrap="square" lIns="0" tIns="12065" rIns="0" bIns="0" rtlCol="0">
            <a:spAutoFit/>
          </a:bodyPr>
          <a:lstStyle/>
          <a:p>
            <a:pPr algn="ctr"/>
            <a:r>
              <a:rPr lang="ru-RU" sz="1600" b="1" spc="15" dirty="0">
                <a:solidFill>
                  <a:srgbClr val="0066B3"/>
                </a:solidFill>
                <a:latin typeface="Times New Roman" panose="02020603050405020304" pitchFamily="18" charset="0"/>
                <a:cs typeface="Times New Roman" panose="02020603050405020304" pitchFamily="18" charset="0"/>
              </a:rPr>
              <a:t>Социальное предпринимательство</a:t>
            </a:r>
          </a:p>
        </p:txBody>
      </p:sp>
      <p:sp>
        <p:nvSpPr>
          <p:cNvPr id="25" name="object 25"/>
          <p:cNvSpPr txBox="1"/>
          <p:nvPr/>
        </p:nvSpPr>
        <p:spPr>
          <a:xfrm>
            <a:off x="150496" y="2376011"/>
            <a:ext cx="4192904" cy="495200"/>
          </a:xfrm>
          <a:prstGeom prst="rect">
            <a:avLst/>
          </a:prstGeom>
        </p:spPr>
        <p:txBody>
          <a:bodyPr vert="horz" wrap="square" lIns="0" tIns="12065" rIns="0" bIns="0" rtlCol="0">
            <a:spAutoFit/>
          </a:bodyPr>
          <a:lstStyle/>
          <a:p>
            <a:pPr marL="43180" marR="5080" indent="-31115" algn="ctr">
              <a:lnSpc>
                <a:spcPct val="100899"/>
              </a:lnSpc>
              <a:spcBef>
                <a:spcPts val="95"/>
              </a:spcBef>
            </a:pPr>
            <a:r>
              <a:rPr sz="1600" b="1" spc="15" dirty="0">
                <a:solidFill>
                  <a:srgbClr val="0066B3"/>
                </a:solidFill>
                <a:latin typeface="Times New Roman" panose="02020603050405020304" pitchFamily="18" charset="0"/>
                <a:cs typeface="Times New Roman" panose="02020603050405020304" pitchFamily="18" charset="0"/>
              </a:rPr>
              <a:t>Агробиотехнологии </a:t>
            </a:r>
            <a:r>
              <a:rPr sz="1600" b="1" spc="10" dirty="0">
                <a:solidFill>
                  <a:srgbClr val="0066B3"/>
                </a:solidFill>
                <a:latin typeface="Times New Roman" panose="02020603050405020304" pitchFamily="18" charset="0"/>
                <a:cs typeface="Times New Roman" panose="02020603050405020304" pitchFamily="18" charset="0"/>
              </a:rPr>
              <a:t>и</a:t>
            </a:r>
            <a:r>
              <a:rPr sz="1600" b="1" spc="-5" dirty="0">
                <a:solidFill>
                  <a:srgbClr val="0066B3"/>
                </a:solidFill>
                <a:latin typeface="Times New Roman" panose="02020603050405020304" pitchFamily="18" charset="0"/>
                <a:cs typeface="Times New Roman" panose="02020603050405020304" pitchFamily="18" charset="0"/>
              </a:rPr>
              <a:t> </a:t>
            </a:r>
            <a:r>
              <a:rPr sz="1600" b="1" spc="30" dirty="0">
                <a:solidFill>
                  <a:srgbClr val="0066B3"/>
                </a:solidFill>
                <a:latin typeface="Times New Roman" panose="02020603050405020304" pitchFamily="18" charset="0"/>
                <a:cs typeface="Times New Roman" panose="02020603050405020304" pitchFamily="18" charset="0"/>
              </a:rPr>
              <a:t>переработка  </a:t>
            </a:r>
            <a:r>
              <a:rPr sz="1600" b="1" spc="10" dirty="0" err="1">
                <a:solidFill>
                  <a:srgbClr val="0066B3"/>
                </a:solidFill>
                <a:latin typeface="Times New Roman" panose="02020603050405020304" pitchFamily="18" charset="0"/>
                <a:cs typeface="Times New Roman" panose="02020603050405020304" pitchFamily="18" charset="0"/>
              </a:rPr>
              <a:t>сельскохозяйственной</a:t>
            </a:r>
            <a:r>
              <a:rPr sz="1600" b="1" spc="10" dirty="0">
                <a:solidFill>
                  <a:srgbClr val="0066B3"/>
                </a:solidFill>
                <a:latin typeface="Times New Roman" panose="02020603050405020304" pitchFamily="18" charset="0"/>
                <a:cs typeface="Times New Roman" panose="02020603050405020304" pitchFamily="18" charset="0"/>
              </a:rPr>
              <a:t> </a:t>
            </a:r>
            <a:r>
              <a:rPr sz="1600" b="1" spc="25" dirty="0" err="1" smtClean="0">
                <a:solidFill>
                  <a:srgbClr val="0066B3"/>
                </a:solidFill>
                <a:latin typeface="Times New Roman" panose="02020603050405020304" pitchFamily="18" charset="0"/>
                <a:cs typeface="Times New Roman" panose="02020603050405020304" pitchFamily="18" charset="0"/>
              </a:rPr>
              <a:t>продукции</a:t>
            </a:r>
            <a:endParaRPr sz="1600" dirty="0">
              <a:latin typeface="Arial"/>
              <a:cs typeface="Arial"/>
            </a:endParaRPr>
          </a:p>
        </p:txBody>
      </p:sp>
      <p:sp>
        <p:nvSpPr>
          <p:cNvPr id="16" name="Прямоугольник 15"/>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pic>
        <p:nvPicPr>
          <p:cNvPr id="18" name="Рисунок 17"/>
          <p:cNvPicPr>
            <a:picLocks noChangeAspect="1"/>
          </p:cNvPicPr>
          <p:nvPr/>
        </p:nvPicPr>
        <p:blipFill>
          <a:blip r:embed="rId5" cstate="print">
            <a:extLst>
              <a:ext uri="{BEBA8EAE-BF5A-486C-A8C5-ECC9F3942E4B}">
                <a14:imgProps xmlns:a14="http://schemas.microsoft.com/office/drawing/2010/main">
                  <a14:imgLayer r:embed="rId6">
                    <a14:imgEffect>
                      <a14:backgroundRemoval t="6294" b="95804" l="6011" r="97268"/>
                    </a14:imgEffect>
                  </a14:imgLayer>
                </a14:imgProps>
              </a:ext>
              <a:ext uri="{28A0092B-C50C-407E-A947-70E740481C1C}">
                <a14:useLocalDpi xmlns:a14="http://schemas.microsoft.com/office/drawing/2010/main" val="0"/>
              </a:ext>
            </a:extLst>
          </a:blip>
          <a:stretch>
            <a:fillRect/>
          </a:stretch>
        </p:blipFill>
        <p:spPr>
          <a:xfrm>
            <a:off x="3730098" y="2420020"/>
            <a:ext cx="1685709" cy="1427945"/>
          </a:xfrm>
          <a:prstGeom prst="rect">
            <a:avLst/>
          </a:prstGeom>
        </p:spPr>
      </p:pic>
      <p:cxnSp>
        <p:nvCxnSpPr>
          <p:cNvPr id="24" name="Прямая соединительная линия 23"/>
          <p:cNvCxnSpPr/>
          <p:nvPr/>
        </p:nvCxnSpPr>
        <p:spPr>
          <a:xfrm rot="10800000">
            <a:off x="228600" y="6704013"/>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26" name="Нашивка 28"/>
          <p:cNvSpPr/>
          <p:nvPr/>
        </p:nvSpPr>
        <p:spPr>
          <a:xfrm>
            <a:off x="8305800" y="6477000"/>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8</a:t>
            </a:r>
            <a:endParaRPr lang="ru-RU" sz="1400" dirty="0">
              <a:solidFill>
                <a:schemeClr val="tx1"/>
              </a:solidFill>
              <a:latin typeface="Times New Roman" pitchFamily="18" charset="0"/>
              <a:cs typeface="Times New Roman" pitchFamily="18" charset="0"/>
            </a:endParaRPr>
          </a:p>
        </p:txBody>
      </p:sp>
      <p:pic>
        <p:nvPicPr>
          <p:cNvPr id="3074" name="Picture 2" descr="https://images.ua.prom.st/489116824_w640_h640_ooo-ppa-tehnologiy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9017" y="985630"/>
            <a:ext cx="1676400" cy="1524355"/>
          </a:xfrm>
          <a:prstGeom prst="rect">
            <a:avLst/>
          </a:prstGeom>
          <a:noFill/>
          <a:extLst>
            <a:ext uri="{909E8E84-426E-40DD-AFC4-6F175D3DCCD1}">
              <a14:hiddenFill xmlns:a14="http://schemas.microsoft.com/office/drawing/2010/main">
                <a:solidFill>
                  <a:srgbClr val="FFFFFF"/>
                </a:solidFill>
              </a14:hiddenFill>
            </a:ext>
          </a:extLst>
        </p:spPr>
      </p:pic>
      <p:sp>
        <p:nvSpPr>
          <p:cNvPr id="28" name="object 23"/>
          <p:cNvSpPr txBox="1"/>
          <p:nvPr/>
        </p:nvSpPr>
        <p:spPr>
          <a:xfrm>
            <a:off x="5261609" y="2416990"/>
            <a:ext cx="3733800" cy="258404"/>
          </a:xfrm>
          <a:prstGeom prst="rect">
            <a:avLst/>
          </a:prstGeom>
        </p:spPr>
        <p:txBody>
          <a:bodyPr vert="horz" wrap="square" lIns="0" tIns="12065" rIns="0" bIns="0" rtlCol="0">
            <a:spAutoFit/>
          </a:bodyPr>
          <a:lstStyle/>
          <a:p>
            <a:pPr algn="ctr"/>
            <a:r>
              <a:rPr lang="ru-RU" sz="1600" b="1" spc="15" dirty="0" smtClean="0">
                <a:solidFill>
                  <a:srgbClr val="0066B3"/>
                </a:solidFill>
                <a:latin typeface="Times New Roman" panose="02020603050405020304" pitchFamily="18" charset="0"/>
                <a:cs typeface="Times New Roman" panose="02020603050405020304" pitchFamily="18" charset="0"/>
              </a:rPr>
              <a:t>Машиностроение</a:t>
            </a:r>
            <a:endParaRPr lang="ru-RU" sz="1600" b="1" spc="15" dirty="0">
              <a:solidFill>
                <a:srgbClr val="0066B3"/>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Прямая соединительная линия 2"/>
          <p:cNvCxnSpPr/>
          <p:nvPr/>
        </p:nvCxnSpPr>
        <p:spPr>
          <a:xfrm rot="10800000">
            <a:off x="228600" y="6780212"/>
            <a:ext cx="8229600" cy="1587"/>
          </a:xfrm>
          <a:prstGeom prst="line">
            <a:avLst/>
          </a:prstGeom>
          <a:ln/>
        </p:spPr>
        <p:style>
          <a:lnRef idx="3">
            <a:schemeClr val="accent3"/>
          </a:lnRef>
          <a:fillRef idx="0">
            <a:schemeClr val="accent3"/>
          </a:fillRef>
          <a:effectRef idx="2">
            <a:schemeClr val="accent3"/>
          </a:effectRef>
          <a:fontRef idx="minor">
            <a:schemeClr val="tx1"/>
          </a:fontRef>
        </p:style>
      </p:cxnSp>
      <p:sp>
        <p:nvSpPr>
          <p:cNvPr id="4" name="Нашивка 3"/>
          <p:cNvSpPr/>
          <p:nvPr/>
        </p:nvSpPr>
        <p:spPr>
          <a:xfrm>
            <a:off x="8305800" y="6545373"/>
            <a:ext cx="838200" cy="304800"/>
          </a:xfrm>
          <a:prstGeom prst="chevron">
            <a:avLst/>
          </a:prstGeom>
          <a:ln/>
        </p:spPr>
        <p:style>
          <a:lnRef idx="0">
            <a:schemeClr val="accent3"/>
          </a:lnRef>
          <a:fillRef idx="3">
            <a:schemeClr val="accent3"/>
          </a:fillRef>
          <a:effectRef idx="3">
            <a:schemeClr val="accent3"/>
          </a:effectRef>
          <a:fontRef idx="minor">
            <a:schemeClr val="lt1"/>
          </a:fontRef>
        </p:style>
        <p:txBody>
          <a:bodyPr/>
          <a:lstStyle/>
          <a:p>
            <a:pPr algn="ctr">
              <a:defRPr/>
            </a:pPr>
            <a:r>
              <a:rPr lang="ru-RU" sz="1400" dirty="0" smtClean="0">
                <a:solidFill>
                  <a:schemeClr val="tx1"/>
                </a:solidFill>
                <a:latin typeface="Times New Roman" pitchFamily="18" charset="0"/>
                <a:cs typeface="Times New Roman" pitchFamily="18" charset="0"/>
              </a:rPr>
              <a:t>9</a:t>
            </a:r>
            <a:endParaRPr lang="ru-RU" sz="1400" dirty="0">
              <a:solidFill>
                <a:schemeClr val="tx1"/>
              </a:solidFill>
              <a:latin typeface="Times New Roman" pitchFamily="18" charset="0"/>
              <a:cs typeface="Times New Roman" pitchFamily="18" charset="0"/>
            </a:endParaRPr>
          </a:p>
        </p:txBody>
      </p:sp>
      <p:sp>
        <p:nvSpPr>
          <p:cNvPr id="7" name="Прямоугольник 6"/>
          <p:cNvSpPr/>
          <p:nvPr/>
        </p:nvSpPr>
        <p:spPr>
          <a:xfrm>
            <a:off x="31592" y="1301952"/>
            <a:ext cx="4540408" cy="244737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dirty="0"/>
          </a:p>
        </p:txBody>
      </p:sp>
      <p:sp>
        <p:nvSpPr>
          <p:cNvPr id="9" name="TextBox 8"/>
          <p:cNvSpPr txBox="1"/>
          <p:nvPr/>
        </p:nvSpPr>
        <p:spPr>
          <a:xfrm>
            <a:off x="1768325" y="1326098"/>
            <a:ext cx="2788033" cy="1723549"/>
          </a:xfrm>
          <a:prstGeom prst="rect">
            <a:avLst/>
          </a:prstGeom>
          <a:noFill/>
        </p:spPr>
        <p:txBody>
          <a:bodyPr wrap="square" rtlCol="0">
            <a:spAutoFit/>
          </a:bodyPr>
          <a:lstStyle/>
          <a:p>
            <a:r>
              <a:rPr lang="ru-RU" sz="2000" b="1" i="1" dirty="0" smtClean="0">
                <a:solidFill>
                  <a:srgbClr val="002060"/>
                </a:solidFill>
                <a:latin typeface="Times New Roman" panose="02020603050405020304" pitchFamily="18" charset="0"/>
                <a:cs typeface="Times New Roman" panose="02020603050405020304" pitchFamily="18" charset="0"/>
              </a:rPr>
              <a:t>ООО «</a:t>
            </a:r>
            <a:r>
              <a:rPr lang="ru-RU" sz="2000" b="1" i="1" dirty="0" err="1" smtClean="0">
                <a:solidFill>
                  <a:srgbClr val="002060"/>
                </a:solidFill>
                <a:latin typeface="Times New Roman" panose="02020603050405020304" pitchFamily="18" charset="0"/>
                <a:cs typeface="Times New Roman" panose="02020603050405020304" pitchFamily="18" charset="0"/>
              </a:rPr>
              <a:t>ДиборЭкспорт</a:t>
            </a:r>
            <a:r>
              <a:rPr lang="ru-RU" sz="2000" b="1" i="1" dirty="0" smtClean="0">
                <a:solidFill>
                  <a:srgbClr val="002060"/>
                </a:solidFill>
                <a:latin typeface="Times New Roman" panose="02020603050405020304" pitchFamily="18" charset="0"/>
                <a:cs typeface="Times New Roman" panose="02020603050405020304" pitchFamily="18" charset="0"/>
              </a:rPr>
              <a:t>»</a:t>
            </a:r>
          </a:p>
          <a:p>
            <a:endParaRPr lang="ru-RU" sz="800" b="1" i="1" dirty="0" smtClean="0">
              <a:solidFill>
                <a:srgbClr val="C00000"/>
              </a:solidFill>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Запуск производственного помещения цех, площадью 3000 кв. метров по производству техники </a:t>
            </a:r>
          </a:p>
          <a:p>
            <a:r>
              <a:rPr lang="ru-RU" sz="1400" b="1" i="1" dirty="0" smtClean="0">
                <a:latin typeface="Times New Roman" panose="02020603050405020304" pitchFamily="18" charset="0"/>
                <a:cs typeface="Times New Roman" panose="02020603050405020304" pitchFamily="18" charset="0"/>
              </a:rPr>
              <a:t>(</a:t>
            </a:r>
            <a:r>
              <a:rPr lang="ru-RU" sz="1400" b="1" i="1" dirty="0">
                <a:latin typeface="Times New Roman" panose="02020603050405020304" pitchFamily="18" charset="0"/>
                <a:cs typeface="Times New Roman" panose="02020603050405020304" pitchFamily="18" charset="0"/>
              </a:rPr>
              <a:t>2017-2021 годы</a:t>
            </a:r>
            <a:r>
              <a:rPr lang="ru-RU" sz="1400" b="1" i="1" dirty="0" smtClean="0">
                <a:latin typeface="Times New Roman" panose="02020603050405020304" pitchFamily="18" charset="0"/>
                <a:cs typeface="Times New Roman" panose="02020603050405020304" pitchFamily="18" charset="0"/>
              </a:rPr>
              <a:t>)</a:t>
            </a:r>
            <a:endParaRPr lang="ru-RU" sz="1400" b="1" i="1" dirty="0">
              <a:latin typeface="Times New Roman" panose="02020603050405020304" pitchFamily="18" charset="0"/>
              <a:cs typeface="Times New Roman" panose="02020603050405020304" pitchFamily="18" charset="0"/>
            </a:endParaRPr>
          </a:p>
        </p:txBody>
      </p:sp>
      <p:sp>
        <p:nvSpPr>
          <p:cNvPr id="10" name="AutoShape 4" descr="http://stagro.net/data/images/1054bi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Прямоугольник 13"/>
          <p:cNvSpPr/>
          <p:nvPr/>
        </p:nvSpPr>
        <p:spPr>
          <a:xfrm>
            <a:off x="15950" y="3919094"/>
            <a:ext cx="4540408" cy="244737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dirty="0"/>
          </a:p>
        </p:txBody>
      </p:sp>
      <p:sp>
        <p:nvSpPr>
          <p:cNvPr id="16" name="Прямоугольник 15"/>
          <p:cNvSpPr/>
          <p:nvPr/>
        </p:nvSpPr>
        <p:spPr>
          <a:xfrm>
            <a:off x="4646469" y="1301952"/>
            <a:ext cx="4421331" cy="244737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dirty="0"/>
          </a:p>
        </p:txBody>
      </p:sp>
      <p:sp>
        <p:nvSpPr>
          <p:cNvPr id="17" name="TextBox 16"/>
          <p:cNvSpPr txBox="1"/>
          <p:nvPr/>
        </p:nvSpPr>
        <p:spPr>
          <a:xfrm>
            <a:off x="6400800" y="1311566"/>
            <a:ext cx="2743201" cy="1846659"/>
          </a:xfrm>
          <a:prstGeom prst="rect">
            <a:avLst/>
          </a:prstGeom>
          <a:noFill/>
        </p:spPr>
        <p:txBody>
          <a:bodyPr wrap="square" rtlCol="0">
            <a:spAutoFit/>
          </a:bodyPr>
          <a:lstStyle/>
          <a:p>
            <a:r>
              <a:rPr lang="ru-RU" sz="2000" b="1" i="1" dirty="0" smtClean="0">
                <a:solidFill>
                  <a:srgbClr val="002060"/>
                </a:solidFill>
                <a:latin typeface="Times New Roman" panose="02020603050405020304" pitchFamily="18" charset="0"/>
                <a:cs typeface="Times New Roman" panose="02020603050405020304" pitchFamily="18" charset="0"/>
              </a:rPr>
              <a:t>ООО «Агротехника»</a:t>
            </a:r>
          </a:p>
          <a:p>
            <a:endParaRPr lang="ru-RU" sz="800" b="1" i="1" dirty="0" smtClean="0">
              <a:solidFill>
                <a:srgbClr val="C00000"/>
              </a:solidFill>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Строительство производственного помещения цех площадью 1044 кв. метров</a:t>
            </a:r>
          </a:p>
          <a:p>
            <a:r>
              <a:rPr lang="ru-RU" sz="1400" b="1" i="1" dirty="0" smtClean="0">
                <a:latin typeface="Times New Roman" panose="02020603050405020304" pitchFamily="18" charset="0"/>
                <a:cs typeface="Times New Roman" panose="02020603050405020304" pitchFamily="18" charset="0"/>
              </a:rPr>
              <a:t>(2017-2022 </a:t>
            </a:r>
            <a:r>
              <a:rPr lang="ru-RU" sz="1400" b="1" i="1" dirty="0">
                <a:latin typeface="Times New Roman" panose="02020603050405020304" pitchFamily="18" charset="0"/>
                <a:cs typeface="Times New Roman" panose="02020603050405020304" pitchFamily="18" charset="0"/>
              </a:rPr>
              <a:t>годы)</a:t>
            </a:r>
          </a:p>
          <a:p>
            <a:endParaRPr lang="ru-RU" sz="800" dirty="0" smtClean="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38254" y="3349551"/>
            <a:ext cx="4533746" cy="396525"/>
          </a:xfrm>
          <a:prstGeom prst="rect">
            <a:avLst/>
          </a:prstGeom>
          <a:solidFill>
            <a:srgbClr val="ABF7F7"/>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Объем проектного финансирования </a:t>
            </a:r>
            <a:r>
              <a:rPr lang="ru-RU" sz="1400" b="1" dirty="0">
                <a:latin typeface="Times New Roman" panose="02020603050405020304" pitchFamily="18" charset="0"/>
                <a:cs typeface="Times New Roman" panose="02020603050405020304" pitchFamily="18" charset="0"/>
              </a:rPr>
              <a:t>25 млн. рублей</a:t>
            </a:r>
          </a:p>
        </p:txBody>
      </p:sp>
      <p:sp>
        <p:nvSpPr>
          <p:cNvPr id="19" name="Прямоугольник 18"/>
          <p:cNvSpPr/>
          <p:nvPr/>
        </p:nvSpPr>
        <p:spPr>
          <a:xfrm>
            <a:off x="4656094" y="3353992"/>
            <a:ext cx="4411706" cy="396525"/>
          </a:xfrm>
          <a:prstGeom prst="rect">
            <a:avLst/>
          </a:prstGeom>
          <a:solidFill>
            <a:srgbClr val="ABF7F7"/>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Объем проектного финансирования </a:t>
            </a:r>
            <a:r>
              <a:rPr lang="ru-RU" sz="1400" b="1" dirty="0" smtClean="0">
                <a:latin typeface="Times New Roman" panose="02020603050405020304" pitchFamily="18" charset="0"/>
                <a:cs typeface="Times New Roman" panose="02020603050405020304" pitchFamily="18" charset="0"/>
              </a:rPr>
              <a:t>30 </a:t>
            </a:r>
            <a:r>
              <a:rPr lang="ru-RU" sz="1400" b="1" dirty="0">
                <a:latin typeface="Times New Roman" panose="02020603050405020304" pitchFamily="18" charset="0"/>
                <a:cs typeface="Times New Roman" panose="02020603050405020304" pitchFamily="18" charset="0"/>
              </a:rPr>
              <a:t>млн. рублей</a:t>
            </a:r>
          </a:p>
        </p:txBody>
      </p:sp>
      <p:sp>
        <p:nvSpPr>
          <p:cNvPr id="20" name="Прямоугольник 19"/>
          <p:cNvSpPr/>
          <p:nvPr/>
        </p:nvSpPr>
        <p:spPr>
          <a:xfrm>
            <a:off x="4656094" y="3926712"/>
            <a:ext cx="4411706" cy="244737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dirty="0"/>
          </a:p>
        </p:txBody>
      </p:sp>
      <p:sp>
        <p:nvSpPr>
          <p:cNvPr id="21" name="TextBox 20"/>
          <p:cNvSpPr txBox="1"/>
          <p:nvPr/>
        </p:nvSpPr>
        <p:spPr>
          <a:xfrm>
            <a:off x="1768325" y="3915845"/>
            <a:ext cx="2820919" cy="2092881"/>
          </a:xfrm>
          <a:prstGeom prst="rect">
            <a:avLst/>
          </a:prstGeom>
          <a:noFill/>
        </p:spPr>
        <p:txBody>
          <a:bodyPr wrap="square" rtlCol="0">
            <a:spAutoFit/>
          </a:bodyPr>
          <a:lstStyle/>
          <a:p>
            <a:r>
              <a:rPr lang="ru-RU" sz="2000" b="1" i="1" dirty="0" smtClean="0">
                <a:solidFill>
                  <a:srgbClr val="002060"/>
                </a:solidFill>
                <a:latin typeface="Times New Roman" panose="02020603050405020304" pitchFamily="18" charset="0"/>
                <a:cs typeface="Times New Roman" panose="02020603050405020304" pitchFamily="18" charset="0"/>
              </a:rPr>
              <a:t>ООО «Омский кролик»</a:t>
            </a:r>
          </a:p>
          <a:p>
            <a:endParaRPr lang="ru-RU" sz="800" b="1" i="1" dirty="0" smtClean="0">
              <a:solidFill>
                <a:srgbClr val="C00000"/>
              </a:solidFill>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Строительство комплекса по производству мяса кроликов и комбикормового завода. Строительство селекционного центра</a:t>
            </a:r>
          </a:p>
          <a:p>
            <a:r>
              <a:rPr lang="ru-RU" sz="1400" b="1" i="1" dirty="0" smtClean="0">
                <a:latin typeface="Times New Roman" panose="02020603050405020304" pitchFamily="18" charset="0"/>
                <a:cs typeface="Times New Roman" panose="02020603050405020304" pitchFamily="18" charset="0"/>
              </a:rPr>
              <a:t>(2016-2021 </a:t>
            </a:r>
            <a:r>
              <a:rPr lang="ru-RU" sz="1400" b="1" i="1" dirty="0">
                <a:latin typeface="Times New Roman" panose="02020603050405020304" pitchFamily="18" charset="0"/>
                <a:cs typeface="Times New Roman" panose="02020603050405020304" pitchFamily="18" charset="0"/>
              </a:rPr>
              <a:t>годы)</a:t>
            </a:r>
          </a:p>
          <a:p>
            <a:endParaRPr lang="ru-RU" sz="800" dirty="0" smtClean="0">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15550" y="5969941"/>
            <a:ext cx="4540808" cy="396525"/>
          </a:xfrm>
          <a:prstGeom prst="rect">
            <a:avLst/>
          </a:prstGeom>
          <a:solidFill>
            <a:srgbClr val="ABF7F7"/>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Объем проектного финансирования </a:t>
            </a:r>
            <a:r>
              <a:rPr lang="ru-RU" sz="1400" b="1" dirty="0" smtClean="0">
                <a:latin typeface="Times New Roman" panose="02020603050405020304" pitchFamily="18" charset="0"/>
                <a:cs typeface="Times New Roman" panose="02020603050405020304" pitchFamily="18" charset="0"/>
              </a:rPr>
              <a:t>65 </a:t>
            </a:r>
            <a:r>
              <a:rPr lang="ru-RU" sz="1400" b="1" dirty="0">
                <a:latin typeface="Times New Roman" panose="02020603050405020304" pitchFamily="18" charset="0"/>
                <a:cs typeface="Times New Roman" panose="02020603050405020304" pitchFamily="18" charset="0"/>
              </a:rPr>
              <a:t>млн. рублей</a:t>
            </a:r>
          </a:p>
        </p:txBody>
      </p:sp>
      <p:sp>
        <p:nvSpPr>
          <p:cNvPr id="23" name="TextBox 22"/>
          <p:cNvSpPr txBox="1"/>
          <p:nvPr/>
        </p:nvSpPr>
        <p:spPr>
          <a:xfrm>
            <a:off x="6342863" y="3924306"/>
            <a:ext cx="2724937" cy="2154436"/>
          </a:xfrm>
          <a:prstGeom prst="rect">
            <a:avLst/>
          </a:prstGeom>
          <a:noFill/>
        </p:spPr>
        <p:txBody>
          <a:bodyPr wrap="square" rtlCol="0">
            <a:spAutoFit/>
          </a:bodyPr>
          <a:lstStyle/>
          <a:p>
            <a:r>
              <a:rPr lang="ru-RU" sz="2000" b="1" i="1" dirty="0" smtClean="0">
                <a:solidFill>
                  <a:srgbClr val="002060"/>
                </a:solidFill>
                <a:latin typeface="Times New Roman" panose="02020603050405020304" pitchFamily="18" charset="0"/>
                <a:cs typeface="Times New Roman" panose="02020603050405020304" pitchFamily="18" charset="0"/>
              </a:rPr>
              <a:t>ООО «Птицефабрика «Таврическая»</a:t>
            </a:r>
          </a:p>
          <a:p>
            <a:endParaRPr lang="ru-RU" sz="800" b="1" i="1" dirty="0" smtClean="0">
              <a:solidFill>
                <a:srgbClr val="C00000"/>
              </a:solidFill>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Модернизация, реконструкция, строительство птицефабрики</a:t>
            </a:r>
          </a:p>
          <a:p>
            <a:r>
              <a:rPr lang="ru-RU" sz="1400" b="1" i="1" dirty="0" smtClean="0">
                <a:latin typeface="Times New Roman" panose="02020603050405020304" pitchFamily="18" charset="0"/>
                <a:cs typeface="Times New Roman" panose="02020603050405020304" pitchFamily="18" charset="0"/>
              </a:rPr>
              <a:t>(2014-2024 </a:t>
            </a:r>
            <a:r>
              <a:rPr lang="ru-RU" sz="1400" b="1" i="1" dirty="0">
                <a:latin typeface="Times New Roman" panose="02020603050405020304" pitchFamily="18" charset="0"/>
                <a:cs typeface="Times New Roman" panose="02020603050405020304" pitchFamily="18" charset="0"/>
              </a:rPr>
              <a:t>годы)</a:t>
            </a:r>
          </a:p>
          <a:p>
            <a:endParaRPr lang="ru-RU" sz="800" dirty="0" smtClean="0">
              <a:latin typeface="Times New Roman" panose="02020603050405020304" pitchFamily="18" charset="0"/>
              <a:cs typeface="Times New Roman" panose="02020603050405020304" pitchFamily="18" charset="0"/>
            </a:endParaRPr>
          </a:p>
        </p:txBody>
      </p:sp>
      <p:sp>
        <p:nvSpPr>
          <p:cNvPr id="24" name="Прямоугольник 23"/>
          <p:cNvSpPr/>
          <p:nvPr/>
        </p:nvSpPr>
        <p:spPr>
          <a:xfrm>
            <a:off x="4646469" y="5980790"/>
            <a:ext cx="4411094" cy="396525"/>
          </a:xfrm>
          <a:prstGeom prst="rect">
            <a:avLst/>
          </a:prstGeom>
          <a:solidFill>
            <a:srgbClr val="ABF7F7"/>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dirty="0">
                <a:latin typeface="Times New Roman" panose="02020603050405020304" pitchFamily="18" charset="0"/>
                <a:cs typeface="Times New Roman" panose="02020603050405020304" pitchFamily="18" charset="0"/>
              </a:rPr>
              <a:t>Объем проектного финансирования </a:t>
            </a:r>
            <a:r>
              <a:rPr lang="ru-RU" sz="1400" b="1" dirty="0" smtClean="0">
                <a:latin typeface="Times New Roman" panose="02020603050405020304" pitchFamily="18" charset="0"/>
                <a:cs typeface="Times New Roman" panose="02020603050405020304" pitchFamily="18" charset="0"/>
              </a:rPr>
              <a:t>1 450 </a:t>
            </a:r>
            <a:r>
              <a:rPr lang="ru-RU" sz="1400" b="1" dirty="0">
                <a:latin typeface="Times New Roman" panose="02020603050405020304" pitchFamily="18" charset="0"/>
                <a:cs typeface="Times New Roman" panose="02020603050405020304" pitchFamily="18" charset="0"/>
              </a:rPr>
              <a:t>млн. рублей</a:t>
            </a:r>
          </a:p>
        </p:txBody>
      </p:sp>
      <p:pic>
        <p:nvPicPr>
          <p:cNvPr id="1034" name="Picture 10" descr="https://agtz68.ru/upload/resize_cache/iblock/64e/resize_1280_1280_95_w_agro_80_2_180_143_9/skp-2.1-omichk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7177"/>
          <a:stretch/>
        </p:blipFill>
        <p:spPr bwMode="auto">
          <a:xfrm>
            <a:off x="-18787" y="1322953"/>
            <a:ext cx="1837491" cy="20534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https://agrovektor.ru/uploads/photo/108/b5f5ce2c53fc4f1a9ba969a0a7dd5d30.JPG"/>
          <p:cNvPicPr>
            <a:picLocks noChangeAspect="1" noChangeArrowheads="1"/>
          </p:cNvPicPr>
          <p:nvPr/>
        </p:nvPicPr>
        <p:blipFill rotWithShape="1">
          <a:blip r:embed="rId3">
            <a:extLst>
              <a:ext uri="{28A0092B-C50C-407E-A947-70E740481C1C}">
                <a14:useLocalDpi xmlns:a14="http://schemas.microsoft.com/office/drawing/2010/main" val="0"/>
              </a:ext>
            </a:extLst>
          </a:blip>
          <a:srcRect l="12000" r="8000"/>
          <a:stretch/>
        </p:blipFill>
        <p:spPr bwMode="auto">
          <a:xfrm>
            <a:off x="4630827" y="1292872"/>
            <a:ext cx="1756786" cy="20702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0" name="Picture 16" descr="http://investomsk.ru/images/istorii-uspekha/krolik-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4" r="30077"/>
          <a:stretch/>
        </p:blipFill>
        <p:spPr bwMode="auto">
          <a:xfrm>
            <a:off x="-41030" y="3924305"/>
            <a:ext cx="1859733" cy="20297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Рисунок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9244" y="3826939"/>
            <a:ext cx="1867707" cy="2143002"/>
          </a:xfrm>
          <a:prstGeom prst="rect">
            <a:avLst/>
          </a:prstGeom>
          <a:ln>
            <a:noFill/>
          </a:ln>
          <a:effectLst>
            <a:softEdge rad="112500"/>
          </a:effectLst>
        </p:spPr>
      </p:pic>
      <p:sp>
        <p:nvSpPr>
          <p:cNvPr id="25" name="object 2"/>
          <p:cNvSpPr/>
          <p:nvPr/>
        </p:nvSpPr>
        <p:spPr>
          <a:xfrm>
            <a:off x="0" y="533400"/>
            <a:ext cx="8534400" cy="394970"/>
          </a:xfrm>
          <a:custGeom>
            <a:avLst/>
            <a:gdLst/>
            <a:ahLst/>
            <a:cxnLst/>
            <a:rect l="l" t="t" r="r" b="b"/>
            <a:pathLst>
              <a:path w="5555615" h="394969">
                <a:moveTo>
                  <a:pt x="0" y="394817"/>
                </a:moveTo>
                <a:lnTo>
                  <a:pt x="5555297" y="394817"/>
                </a:lnTo>
                <a:lnTo>
                  <a:pt x="5555297" y="0"/>
                </a:lnTo>
                <a:lnTo>
                  <a:pt x="0" y="0"/>
                </a:lnTo>
                <a:lnTo>
                  <a:pt x="0" y="394817"/>
                </a:lnTo>
                <a:close/>
              </a:path>
            </a:pathLst>
          </a:custGeom>
          <a:solidFill>
            <a:srgbClr val="0066B3"/>
          </a:solidFill>
        </p:spPr>
        <p:txBody>
          <a:bodyPr wrap="square" lIns="0" tIns="0" rIns="0" bIns="0" rtlCol="0"/>
          <a:lstStyle/>
          <a:p>
            <a:endParaRPr/>
          </a:p>
        </p:txBody>
      </p:sp>
      <p:sp>
        <p:nvSpPr>
          <p:cNvPr id="6" name="TextBox 11"/>
          <p:cNvSpPr txBox="1">
            <a:spLocks noChangeArrowheads="1"/>
          </p:cNvSpPr>
          <p:nvPr/>
        </p:nvSpPr>
        <p:spPr bwMode="auto">
          <a:xfrm>
            <a:off x="38254" y="531714"/>
            <a:ext cx="8803632" cy="400110"/>
          </a:xfrm>
          <a:prstGeom prst="rect">
            <a:avLst/>
          </a:prstGeom>
          <a:noFill/>
          <a:ln w="9525">
            <a:noFill/>
            <a:miter lim="800000"/>
            <a:headEnd/>
            <a:tailEnd/>
          </a:ln>
        </p:spPr>
        <p:txBody>
          <a:bodyPr wrap="square">
            <a:spAutoFit/>
          </a:bodyPr>
          <a:lstStyle/>
          <a:p>
            <a:pPr algn="ctr"/>
            <a:r>
              <a:rPr lang="ru-RU" sz="2000" b="1" dirty="0" smtClean="0">
                <a:solidFill>
                  <a:schemeClr val="bg1"/>
                </a:solidFill>
                <a:latin typeface="Arial" panose="020B0604020202020204" pitchFamily="34" charset="0"/>
                <a:cs typeface="Arial" panose="020B0604020202020204" pitchFamily="34" charset="0"/>
              </a:rPr>
              <a:t>Инвестиционные проекты со сроком реализации до 2025 года</a:t>
            </a:r>
            <a:endParaRPr lang="ru-RU" sz="2000" b="1" dirty="0">
              <a:solidFill>
                <a:schemeClr val="bg1"/>
              </a:solidFill>
              <a:latin typeface="Arial" panose="020B0604020202020204" pitchFamily="34" charset="0"/>
              <a:cs typeface="Arial" panose="020B0604020202020204" pitchFamily="34" charset="0"/>
            </a:endParaRPr>
          </a:p>
        </p:txBody>
      </p:sp>
      <p:sp>
        <p:nvSpPr>
          <p:cNvPr id="26" name="Прямоугольник 25"/>
          <p:cNvSpPr/>
          <p:nvPr/>
        </p:nvSpPr>
        <p:spPr bwMode="auto">
          <a:xfrm>
            <a:off x="0" y="-28361"/>
            <a:ext cx="9144000" cy="328824"/>
          </a:xfrm>
          <a:prstGeom prst="rect">
            <a:avLst/>
          </a:prstGeom>
          <a:gradFill>
            <a:gsLst>
              <a:gs pos="35000">
                <a:srgbClr val="FFFF99"/>
              </a:gs>
              <a:gs pos="100000">
                <a:srgbClr val="92D050"/>
              </a:gs>
            </a:gsLst>
            <a:lin ang="5400000" scaled="1"/>
          </a:gradFill>
          <a:ln w="9525" cap="flat" cmpd="sng" algn="ctr">
            <a:noFill/>
            <a:prstDash val="solid"/>
            <a:round/>
            <a:headEnd type="none" w="med" len="med"/>
            <a:tailEnd type="none" w="med" len="med"/>
          </a:ln>
          <a:effectLst/>
        </p:spPr>
        <p:txBody>
          <a:bodyPr>
            <a:noAutofit/>
          </a:bodyPr>
          <a:lstStyle/>
          <a:p>
            <a:pPr algn="r" eaLnBrk="0" hangingPunct="0">
              <a:defRPr/>
            </a:pPr>
            <a:r>
              <a:rPr lang="ru-RU" sz="1400" b="1" i="1" dirty="0">
                <a:latin typeface="Times New Roman" pitchFamily="18" charset="0"/>
                <a:cs typeface="Times New Roman" pitchFamily="18" charset="0"/>
              </a:rPr>
              <a:t>Таврический муниципальный район</a:t>
            </a:r>
          </a:p>
        </p:txBody>
      </p:sp>
    </p:spTree>
    <p:extLst>
      <p:ext uri="{BB962C8B-B14F-4D97-AF65-F5344CB8AC3E}">
        <p14:creationId xmlns:p14="http://schemas.microsoft.com/office/powerpoint/2010/main" val="734126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2709</TotalTime>
  <Words>2888</Words>
  <Application>Microsoft Office PowerPoint</Application>
  <PresentationFormat>Экран (4:3)</PresentationFormat>
  <Paragraphs>772</Paragraphs>
  <Slides>21</Slides>
  <Notes>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Calibri</vt:lpstr>
      <vt:lpstr>Georgia</vt:lpstr>
      <vt:lpstr>Tahoma</vt:lpstr>
      <vt:lpstr>Times New Roman</vt:lpstr>
      <vt:lpstr>Office Theme</vt:lpstr>
      <vt:lpstr>ТАВРИЧЕСКИЙ МУНИЦИПАЛЬНЫЙ РАЙОН                                                   Инвестиционный паспорт</vt:lpstr>
      <vt:lpstr>Презентация PowerPoint</vt:lpstr>
      <vt:lpstr>Презентация PowerPoint</vt:lpstr>
      <vt:lpstr>Наши преимущества</vt:lpstr>
      <vt:lpstr>Ключевые отрасли района</vt:lpstr>
      <vt:lpstr>Презентация PowerPoint</vt:lpstr>
      <vt:lpstr>Презентация PowerPoint</vt:lpstr>
      <vt:lpstr>Перспективные отрасли инвестирования</vt:lpstr>
      <vt:lpstr>Презентация PowerPoint</vt:lpstr>
      <vt:lpstr>Проекты, требующие финансирования</vt:lpstr>
      <vt:lpstr>Земельные участки для реализации проектов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ОМСКАЯ ОБЛАСТЬ Конкурентные преимущества</dc:title>
  <dc:creator>ksamodinskiy</dc:creator>
  <cp:lastModifiedBy>ADM30r2</cp:lastModifiedBy>
  <cp:revision>184</cp:revision>
  <cp:lastPrinted>2020-08-27T04:48:56Z</cp:lastPrinted>
  <dcterms:created xsi:type="dcterms:W3CDTF">2019-02-22T07:19:09Z</dcterms:created>
  <dcterms:modified xsi:type="dcterms:W3CDTF">2020-08-27T04:48:58Z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2019-02-22T00:00:00Z</vt:filetime>
  </property>
  <property fmtid="{D5CDD505-2E9C-101B-9397-08002B2CF9AE}" pid="3" name="Creator">
    <vt:lpwstr>Adobe InDesign CS5 (7.0)</vt:lpwstr>
  </property>
  <property fmtid="{D5CDD505-2E9C-101B-9397-08002B2CF9AE}" pid="4" name="LastSaved">
    <vt:filetime>2019-02-22T00:00:00Z</vt:filetime>
  </property>
</Properties>
</file>