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16"/>
  </p:notesMasterIdLst>
  <p:sldIdLst>
    <p:sldId id="328" r:id="rId2"/>
    <p:sldId id="350" r:id="rId3"/>
    <p:sldId id="329" r:id="rId4"/>
    <p:sldId id="355" r:id="rId5"/>
    <p:sldId id="352" r:id="rId6"/>
    <p:sldId id="356" r:id="rId7"/>
    <p:sldId id="357" r:id="rId8"/>
    <p:sldId id="358" r:id="rId9"/>
    <p:sldId id="359" r:id="rId10"/>
    <p:sldId id="361" r:id="rId11"/>
    <p:sldId id="362" r:id="rId12"/>
    <p:sldId id="363" r:id="rId13"/>
    <p:sldId id="353" r:id="rId14"/>
    <p:sldId id="360" r:id="rId1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2363" autoAdjust="0"/>
  </p:normalViewPr>
  <p:slideViewPr>
    <p:cSldViewPr>
      <p:cViewPr>
        <p:scale>
          <a:sx n="100" d="100"/>
          <a:sy n="100" d="100"/>
        </p:scale>
        <p:origin x="-98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0918184213767937E-2"/>
          <c:y val="0.15054297373349862"/>
          <c:w val="0.3434190768885334"/>
          <c:h val="0.797116566082463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explosion val="36"/>
          <c:dPt>
            <c:idx val="1"/>
            <c:bubble3D val="0"/>
            <c:explosion val="16"/>
          </c:dPt>
          <c:dLbls>
            <c:dLbl>
              <c:idx val="0"/>
              <c:layout>
                <c:manualLayout>
                  <c:x val="0.11222488855208933"/>
                  <c:y val="9.469910695704889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533927098487364"/>
                  <c:y val="-0.10151627292550737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1672069492976327E-2"/>
                  <c:y val="-3.0134363605106722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3426826396977537"/>
                  <c:y val="0.1767446910541888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Леса</c:v>
                </c:pt>
                <c:pt idx="1">
                  <c:v>Сельхоз.угодия</c:v>
                </c:pt>
                <c:pt idx="2">
                  <c:v>Водные объекты</c:v>
                </c:pt>
                <c:pt idx="3">
                  <c:v>Другие земли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1.4</c:v>
                </c:pt>
                <c:pt idx="1">
                  <c:v>95.6</c:v>
                </c:pt>
                <c:pt idx="2">
                  <c:v>0.5</c:v>
                </c:pt>
                <c:pt idx="3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11517-27E9-4867-AFE0-5CF1A66EB0D8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C73FD-E8D4-4381-9825-11304DB5C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91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73FD-E8D4-4381-9825-11304DB5C8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2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514AD0-6F28-4B66-A20D-7A814EE31D2A}" type="datetimeFigureOut">
              <a:rPr lang="ru-RU" smtClean="0"/>
              <a:pPr>
                <a:defRPr/>
              </a:pPr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94CB6-2266-46A0-A631-92E94AFB4D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09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0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4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392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8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92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97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4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5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2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6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0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odes@mr.omskporta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" y="1219200"/>
            <a:ext cx="8762999" cy="140166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906905" indent="0" algn="ctr">
              <a:lnSpc>
                <a:spcPct val="100000"/>
              </a:lnSpc>
              <a:spcBef>
                <a:spcPts val="130"/>
              </a:spcBef>
              <a:buNone/>
            </a:pPr>
            <a:r>
              <a:rPr lang="ru-RU" sz="1800" dirty="0" smtClean="0">
                <a:solidFill>
                  <a:srgbClr val="0066B3"/>
                </a:solidFill>
              </a:rPr>
              <a:t>ОДЕССКИЙ МУНИЦИПАЛЬНЫЙ РАЙОН </a:t>
            </a:r>
            <a:br>
              <a:rPr lang="ru-RU" sz="1800" dirty="0" smtClean="0">
                <a:solidFill>
                  <a:srgbClr val="0066B3"/>
                </a:solidFill>
              </a:rPr>
            </a:br>
            <a:r>
              <a:rPr lang="ru-RU" sz="1800" dirty="0" smtClean="0">
                <a:solidFill>
                  <a:srgbClr val="0066B3"/>
                </a:solidFill>
              </a:rPr>
              <a:t>ОМСКОЙ ОБЛАСТИ</a:t>
            </a:r>
            <a: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  <a:t/>
            </a:r>
            <a:b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</a:br>
            <a: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  <a:t/>
            </a:r>
            <a:br>
              <a:rPr lang="ru-RU" sz="1800" b="0" spc="80" dirty="0" smtClean="0">
                <a:solidFill>
                  <a:srgbClr val="0066B3"/>
                </a:solidFill>
                <a:latin typeface="Arial"/>
                <a:cs typeface="Arial"/>
              </a:rPr>
            </a:br>
            <a:r>
              <a:rPr lang="ru-RU" sz="3600" spc="80" dirty="0" smtClean="0">
                <a:solidFill>
                  <a:srgbClr val="0066B3"/>
                </a:solidFill>
                <a:latin typeface="Arial"/>
                <a:cs typeface="Arial"/>
              </a:rPr>
              <a:t>Инвестиционный паспорт</a:t>
            </a:r>
            <a:endParaRPr sz="3600" dirty="0">
              <a:latin typeface="Arial"/>
              <a:cs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05000" y="5334000"/>
            <a:ext cx="6858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36" y="4514849"/>
            <a:ext cx="295116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98" y="4479295"/>
            <a:ext cx="3096501" cy="204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9295"/>
            <a:ext cx="2639136" cy="222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Игорь\Desktop\заместитель главы\2020 год\геральдика (символы Одесского района)\Доработанный после Совета 01.04.2020\Одесский (пакет) фла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171244" cy="145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37508" cy="369332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marL="0" indent="0">
              <a:buNone/>
            </a:pPr>
            <a:r>
              <a:rPr lang="ru-RU" sz="24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lang="ru-RU" sz="2400" dirty="0"/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2"/>
          <a:srcRect l="32467" t="28439" r="11097" b="14230"/>
          <a:stretch/>
        </p:blipFill>
        <p:spPr>
          <a:xfrm>
            <a:off x="1066800" y="838200"/>
            <a:ext cx="2743200" cy="16002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81932"/>
              </p:ext>
            </p:extLst>
          </p:nvPr>
        </p:nvGraphicFramePr>
        <p:xfrm>
          <a:off x="762000" y="2590800"/>
          <a:ext cx="3429000" cy="3832696"/>
        </p:xfrm>
        <a:graphic>
          <a:graphicData uri="http://schemas.openxmlformats.org/drawingml/2006/table">
            <a:tbl>
              <a:tblPr/>
              <a:tblGrid>
                <a:gridCol w="1524000"/>
                <a:gridCol w="1905000"/>
              </a:tblGrid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55:18:130302:367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438015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Одесский муниципальный</a:t>
                      </a:r>
                      <a:r>
                        <a:rPr lang="ru-RU" sz="9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район Омской области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промышленности энергетики, транспорта,</a:t>
                      </a:r>
                      <a:r>
                        <a:rPr lang="ru-RU" sz="9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связи. Для строительства солнечной электростанции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Линия электропередачи размещена на расстоянии 8 км, 60-100 кВт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Подъездные и железнодорожные пути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 -21090,0 тыс. руб.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8 38159 21132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782402"/>
              </p:ext>
            </p:extLst>
          </p:nvPr>
        </p:nvGraphicFramePr>
        <p:xfrm>
          <a:off x="4495800" y="838200"/>
          <a:ext cx="3810000" cy="3981977"/>
        </p:xfrm>
        <a:graphic>
          <a:graphicData uri="http://schemas.openxmlformats.org/drawingml/2006/table">
            <a:tbl>
              <a:tblPr/>
              <a:tblGrid>
                <a:gridCol w="1650626"/>
                <a:gridCol w="2159374"/>
              </a:tblGrid>
              <a:tr h="333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55:18:13 01008:205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Одесский муниципальный</a:t>
                      </a:r>
                      <a:r>
                        <a:rPr lang="ru-RU" sz="9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район Омской области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назначения. Для сенокошения и выпаса скота гражданами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Подъездные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 железнодорожные пути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Примыкание дороги с асфальтным покрытием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 -102,0 тыс. руб. 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8 38159 21132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0317" r="16602" b="5269"/>
          <a:stretch/>
        </p:blipFill>
        <p:spPr bwMode="auto">
          <a:xfrm>
            <a:off x="5410200" y="4876801"/>
            <a:ext cx="2514600" cy="178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2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37508" cy="369332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marL="0" indent="0">
              <a:buNone/>
            </a:pPr>
            <a:r>
              <a:rPr lang="ru-RU" sz="24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lang="ru-RU" sz="2400" dirty="0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0400" r="7296" b="6102"/>
          <a:stretch/>
        </p:blipFill>
        <p:spPr bwMode="auto">
          <a:xfrm>
            <a:off x="1295400" y="914400"/>
            <a:ext cx="2276076" cy="157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34010"/>
              </p:ext>
            </p:extLst>
          </p:nvPr>
        </p:nvGraphicFramePr>
        <p:xfrm>
          <a:off x="762000" y="2590800"/>
          <a:ext cx="3429000" cy="3695536"/>
        </p:xfrm>
        <a:graphic>
          <a:graphicData uri="http://schemas.openxmlformats.org/drawingml/2006/table">
            <a:tbl>
              <a:tblPr/>
              <a:tblGrid>
                <a:gridCol w="1524000"/>
                <a:gridCol w="1905000"/>
              </a:tblGrid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55:18:130108:838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9998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Одесский  муниципальный</a:t>
                      </a:r>
                      <a:r>
                        <a:rPr lang="ru-RU" sz="9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район Омской области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населённых пунктов. Пищевая промышленность.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Подъездные и железнодорожные пути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Примыкание к дороге с твёрдым покрытием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</a:t>
                      </a: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Аренда- 50,0 тыс. руб. 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8 38159 21132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85238"/>
              </p:ext>
            </p:extLst>
          </p:nvPr>
        </p:nvGraphicFramePr>
        <p:xfrm>
          <a:off x="4495800" y="838200"/>
          <a:ext cx="3810000" cy="4123662"/>
        </p:xfrm>
        <a:graphic>
          <a:graphicData uri="http://schemas.openxmlformats.org/drawingml/2006/table">
            <a:tbl>
              <a:tblPr/>
              <a:tblGrid>
                <a:gridCol w="1650626"/>
                <a:gridCol w="2159374"/>
              </a:tblGrid>
              <a:tr h="333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55:18:130108:245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«актуальные, ранее учтённые»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Земли населённых пунктов. Для производственных нужд.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Линия электропередачи             (ВЛ-35 000кВ) размещена на расстоянии 1000 м.  юго-западнее границ земельного участка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7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Подъездные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 железнодорожные пути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Примыкание к дороге с твёрдым покрытием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Аренда- 135,0 тыс.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8 38159 21132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7" t="30365" r="26476" b="26648"/>
          <a:stretch/>
        </p:blipFill>
        <p:spPr bwMode="auto">
          <a:xfrm>
            <a:off x="5791200" y="5105400"/>
            <a:ext cx="2280272" cy="151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37508" cy="369332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marL="0" indent="0">
              <a:buNone/>
            </a:pPr>
            <a:r>
              <a:rPr lang="ru-RU" sz="24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917456"/>
              </p:ext>
            </p:extLst>
          </p:nvPr>
        </p:nvGraphicFramePr>
        <p:xfrm>
          <a:off x="914400" y="1143000"/>
          <a:ext cx="3429000" cy="4251960"/>
        </p:xfrm>
        <a:graphic>
          <a:graphicData uri="http://schemas.openxmlformats.org/drawingml/2006/table">
            <a:tbl>
              <a:tblPr/>
              <a:tblGrid>
                <a:gridCol w="1524000"/>
                <a:gridCol w="1905000"/>
              </a:tblGrid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55:18:110201:164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Собственник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latin typeface="Times New Roman"/>
                          <a:ea typeface="Calibri"/>
                          <a:cs typeface="Times New Roman"/>
                        </a:rPr>
                        <a:t>Буняковское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  сельское поселение  Одесского муниципального района Омской области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</a:t>
                      </a: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назначения. Для сельскохозяйственного производства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9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Водоотведение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Подъездные и железнодорожные пути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Здания и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сооружения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</a:t>
                      </a:r>
                      <a:endParaRPr lang="ru-RU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11,4 тыс. руб.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Контактная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информация</a:t>
                      </a:r>
                      <a:endParaRPr lang="ru-RU" sz="9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8 38159 21132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312" marR="26312" marT="43288" marB="4328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2" t="33773" r="24510" b="8668"/>
          <a:stretch/>
        </p:blipFill>
        <p:spPr bwMode="auto">
          <a:xfrm>
            <a:off x="4953000" y="1981200"/>
            <a:ext cx="3200400" cy="26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4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453"/>
            <a:ext cx="9144000" cy="639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72400" y="62373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ahoma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Georgia" pitchFamily="18" charset="0"/>
              <a:cs typeface="Tahoma" pitchFamily="34" charset="0"/>
            </a:endParaRPr>
          </a:p>
        </p:txBody>
      </p:sp>
      <p:sp>
        <p:nvSpPr>
          <p:cNvPr id="12" name="Прямоугольник 13"/>
          <p:cNvSpPr>
            <a:spLocks noChangeArrowheads="1"/>
          </p:cNvSpPr>
          <p:nvPr/>
        </p:nvSpPr>
        <p:spPr bwMode="auto">
          <a:xfrm>
            <a:off x="0" y="537758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atin typeface="Georgia" pitchFamily="18" charset="0"/>
                <a:cs typeface="Arial" pitchFamily="34" charset="0"/>
              </a:rPr>
              <a:t>http://odes.omskportal.ru/omsu/odes-3-52-242-1/etc/investicii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0" y="76200"/>
            <a:ext cx="7620000" cy="45720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/>
          <p:cNvSpPr txBox="1">
            <a:spLocks/>
          </p:cNvSpPr>
          <p:nvPr/>
        </p:nvSpPr>
        <p:spPr>
          <a:xfrm>
            <a:off x="0" y="43111"/>
            <a:ext cx="7467600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500" b="1" kern="0" spc="-7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Инвестиционный портал</a:t>
            </a:r>
          </a:p>
          <a:p>
            <a:pPr marL="12700">
              <a:spcBef>
                <a:spcPts val="100"/>
              </a:spcBef>
            </a:pP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00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Глава Одесского муниципального района Омской области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ЖУРАВЛЁВ ЕВГЕНИЙ  ЮРЬЕВИЧ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Администрация Одесского муниципального района Омской области адрес: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646860 Омская область, Одесский район, село Одесское, ул. Ленина 24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Тел.8(38159)2-14-00 факс 8(38159)2-14-00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E-mail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2"/>
              </a:rPr>
              <a:t>odes@mr.omskportal.ru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Комитет по экономическим вопросам и имущественным отношениям Администрации Одесского муниципального района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адрес: 646860 </a:t>
            </a:r>
            <a:r>
              <a:rPr lang="ru-RU" dirty="0">
                <a:latin typeface="Arial" pitchFamily="34" charset="0"/>
                <a:cs typeface="Arial" pitchFamily="34" charset="0"/>
              </a:rPr>
              <a:t>Омская область, Одесский район,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село </a:t>
            </a:r>
            <a:r>
              <a:rPr lang="ru-RU" dirty="0">
                <a:latin typeface="Arial" pitchFamily="34" charset="0"/>
                <a:cs typeface="Arial" pitchFamily="34" charset="0"/>
              </a:rPr>
              <a:t>Одесское, ул. Ленина 24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Тел. 8(38159)2-11-32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E-mail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econom@odes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dirty="0">
                <a:latin typeface="Arial" pitchFamily="34" charset="0"/>
                <a:cs typeface="Arial" pitchFamily="34" charset="0"/>
                <a:hlinkClick r:id="rId2"/>
              </a:rPr>
              <a:t> omskportal.ru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25953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1"/>
          <p:cNvSpPr txBox="1"/>
          <p:nvPr/>
        </p:nvSpPr>
        <p:spPr>
          <a:xfrm>
            <a:off x="228600" y="457497"/>
            <a:ext cx="6096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65" dirty="0" smtClean="0">
                <a:solidFill>
                  <a:srgbClr val="FFFFFF"/>
                </a:solidFill>
                <a:latin typeface="Arial"/>
                <a:cs typeface="Arial"/>
              </a:rPr>
              <a:t>Послание Главы инвесторам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4572000" y="1371600"/>
            <a:ext cx="4267200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rgbClr val="EF412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050" name="Picture 2" descr="C:\Users\User\Desktop\DSC02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258"/>
            <a:ext cx="4038599" cy="26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86731" y="1045258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Наш </a:t>
            </a:r>
            <a:r>
              <a:rPr lang="ru-RU" b="1" dirty="0"/>
              <a:t>район имеет свои особенности и по своему, уникален. Экономика района базируется на производстве сельскохозяйственной продукции, продукции  пищевой </a:t>
            </a:r>
            <a:r>
              <a:rPr lang="ru-RU" b="1" dirty="0" smtClean="0"/>
              <a:t>промышленности, </a:t>
            </a:r>
            <a:r>
              <a:rPr lang="ru-RU" b="1" dirty="0"/>
              <a:t>производству строительных материалов .</a:t>
            </a:r>
          </a:p>
          <a:p>
            <a:pPr algn="just"/>
            <a:r>
              <a:rPr lang="ru-RU" b="1" dirty="0"/>
              <a:t>Администрация района гарантирует потенциальным инвесторам создание оптимальных условий для успешного ведения </a:t>
            </a:r>
            <a:r>
              <a:rPr lang="ru-RU" b="1" dirty="0" smtClean="0"/>
              <a:t>бизнеса и мобилизацию </a:t>
            </a:r>
            <a:r>
              <a:rPr lang="ru-RU" b="1" dirty="0"/>
              <a:t>всех  имеющихся в распоряжении района ресурсов для успешной реализации инвестиционных проектов. Мы открыты к диалогу по всем возникающим вопросам</a:t>
            </a:r>
            <a:r>
              <a:rPr lang="ru-RU" dirty="0"/>
              <a:t>.</a:t>
            </a:r>
          </a:p>
        </p:txBody>
      </p:sp>
      <p:sp>
        <p:nvSpPr>
          <p:cNvPr id="7" name="object 4"/>
          <p:cNvSpPr/>
          <p:nvPr/>
        </p:nvSpPr>
        <p:spPr>
          <a:xfrm>
            <a:off x="76200" y="304800"/>
            <a:ext cx="4800600" cy="545127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2500" dirty="0" smtClean="0">
                <a:solidFill>
                  <a:schemeClr val="bg1">
                    <a:lumMod val="95000"/>
                  </a:schemeClr>
                </a:solidFill>
              </a:rPr>
              <a:t>Послание Главы Инвесторам</a:t>
            </a:r>
            <a:endParaRPr sz="2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50" y="660476"/>
            <a:ext cx="5327650" cy="394970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49089"/>
            <a:ext cx="3456304" cy="12700"/>
          </a:xfrm>
          <a:custGeom>
            <a:avLst/>
            <a:gdLst/>
            <a:ahLst/>
            <a:cxnLst/>
            <a:rect l="l" t="t" r="r" b="b"/>
            <a:pathLst>
              <a:path w="3456304" h="12700">
                <a:moveTo>
                  <a:pt x="0" y="12700"/>
                </a:moveTo>
                <a:lnTo>
                  <a:pt x="3456000" y="12700"/>
                </a:lnTo>
                <a:lnTo>
                  <a:pt x="3456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50" y="66681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69">
                <a:moveTo>
                  <a:pt x="0" y="0"/>
                </a:moveTo>
                <a:lnTo>
                  <a:pt x="0" y="382270"/>
                </a:lnTo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350"/>
                </a:moveTo>
                <a:lnTo>
                  <a:pt x="6350" y="635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57294"/>
            <a:ext cx="3456304" cy="0"/>
          </a:xfrm>
          <a:custGeom>
            <a:avLst/>
            <a:gdLst/>
            <a:ahLst/>
            <a:cxnLst/>
            <a:rect l="l" t="t" r="r" b="b"/>
            <a:pathLst>
              <a:path w="3456304">
                <a:moveTo>
                  <a:pt x="0" y="0"/>
                </a:moveTo>
                <a:lnTo>
                  <a:pt x="3456000" y="0"/>
                </a:lnTo>
              </a:path>
            </a:pathLst>
          </a:custGeom>
          <a:ln w="635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9650" y="66681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69">
                <a:moveTo>
                  <a:pt x="0" y="0"/>
                </a:moveTo>
                <a:lnTo>
                  <a:pt x="0" y="382270"/>
                </a:lnTo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00" y="663644"/>
            <a:ext cx="3443604" cy="0"/>
          </a:xfrm>
          <a:custGeom>
            <a:avLst/>
            <a:gdLst/>
            <a:ahLst/>
            <a:cxnLst/>
            <a:rect l="l" t="t" r="r" b="b"/>
            <a:pathLst>
              <a:path w="3443604">
                <a:moveTo>
                  <a:pt x="0" y="0"/>
                </a:moveTo>
                <a:lnTo>
                  <a:pt x="3443300" y="0"/>
                </a:lnTo>
              </a:path>
            </a:pathLst>
          </a:custGeom>
          <a:ln w="635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15200" y="23622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02500" y="2349512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29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6"/>
                </a:lnTo>
                <a:lnTo>
                  <a:pt x="6743" y="774823"/>
                </a:lnTo>
                <a:lnTo>
                  <a:pt x="14998" y="821345"/>
                </a:lnTo>
                <a:lnTo>
                  <a:pt x="26355" y="866718"/>
                </a:lnTo>
                <a:lnTo>
                  <a:pt x="40699" y="910826"/>
                </a:lnTo>
                <a:lnTo>
                  <a:pt x="57916" y="953554"/>
                </a:lnTo>
                <a:lnTo>
                  <a:pt x="77890" y="994788"/>
                </a:lnTo>
                <a:lnTo>
                  <a:pt x="100507" y="1034413"/>
                </a:lnTo>
                <a:lnTo>
                  <a:pt x="125652" y="1072314"/>
                </a:lnTo>
                <a:lnTo>
                  <a:pt x="153211" y="1108376"/>
                </a:lnTo>
                <a:lnTo>
                  <a:pt x="183067" y="1142484"/>
                </a:lnTo>
                <a:lnTo>
                  <a:pt x="215107" y="1174524"/>
                </a:lnTo>
                <a:lnTo>
                  <a:pt x="249215" y="1204380"/>
                </a:lnTo>
                <a:lnTo>
                  <a:pt x="285277" y="1231938"/>
                </a:lnTo>
                <a:lnTo>
                  <a:pt x="323178" y="1257084"/>
                </a:lnTo>
                <a:lnTo>
                  <a:pt x="362803" y="1279701"/>
                </a:lnTo>
                <a:lnTo>
                  <a:pt x="404037" y="1299675"/>
                </a:lnTo>
                <a:lnTo>
                  <a:pt x="446765" y="1316892"/>
                </a:lnTo>
                <a:lnTo>
                  <a:pt x="490873" y="1331236"/>
                </a:lnTo>
                <a:lnTo>
                  <a:pt x="536245" y="1342593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400"/>
                </a:lnTo>
                <a:lnTo>
                  <a:pt x="862936" y="25400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29">
                <a:moveTo>
                  <a:pt x="862936" y="25400"/>
                </a:moveTo>
                <a:lnTo>
                  <a:pt x="678802" y="25400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3"/>
                </a:lnTo>
                <a:lnTo>
                  <a:pt x="866731" y="1331236"/>
                </a:lnTo>
                <a:lnTo>
                  <a:pt x="910838" y="1316892"/>
                </a:lnTo>
                <a:lnTo>
                  <a:pt x="953567" y="1299675"/>
                </a:lnTo>
                <a:lnTo>
                  <a:pt x="994801" y="1279701"/>
                </a:lnTo>
                <a:lnTo>
                  <a:pt x="1034426" y="1257084"/>
                </a:lnTo>
                <a:lnTo>
                  <a:pt x="1072326" y="1231938"/>
                </a:lnTo>
                <a:lnTo>
                  <a:pt x="1108388" y="1204380"/>
                </a:lnTo>
                <a:lnTo>
                  <a:pt x="1142497" y="1174524"/>
                </a:lnTo>
                <a:lnTo>
                  <a:pt x="1174537" y="1142484"/>
                </a:lnTo>
                <a:lnTo>
                  <a:pt x="1204393" y="1108376"/>
                </a:lnTo>
                <a:lnTo>
                  <a:pt x="1231951" y="1072314"/>
                </a:lnTo>
                <a:lnTo>
                  <a:pt x="1257096" y="1034413"/>
                </a:lnTo>
                <a:lnTo>
                  <a:pt x="1279713" y="994788"/>
                </a:lnTo>
                <a:lnTo>
                  <a:pt x="1299688" y="953554"/>
                </a:lnTo>
                <a:lnTo>
                  <a:pt x="1316905" y="910826"/>
                </a:lnTo>
                <a:lnTo>
                  <a:pt x="1331249" y="866718"/>
                </a:lnTo>
                <a:lnTo>
                  <a:pt x="1342606" y="821345"/>
                </a:lnTo>
                <a:lnTo>
                  <a:pt x="1350860" y="774823"/>
                </a:lnTo>
                <a:lnTo>
                  <a:pt x="1355898" y="727266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9669" y="666813"/>
            <a:ext cx="1332230" cy="1309947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76969" y="654126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30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6"/>
                </a:lnTo>
                <a:lnTo>
                  <a:pt x="6743" y="774823"/>
                </a:lnTo>
                <a:lnTo>
                  <a:pt x="14998" y="821345"/>
                </a:lnTo>
                <a:lnTo>
                  <a:pt x="26355" y="866718"/>
                </a:lnTo>
                <a:lnTo>
                  <a:pt x="40699" y="910826"/>
                </a:lnTo>
                <a:lnTo>
                  <a:pt x="57916" y="953554"/>
                </a:lnTo>
                <a:lnTo>
                  <a:pt x="77890" y="994788"/>
                </a:lnTo>
                <a:lnTo>
                  <a:pt x="100507" y="1034413"/>
                </a:lnTo>
                <a:lnTo>
                  <a:pt x="125652" y="1072314"/>
                </a:lnTo>
                <a:lnTo>
                  <a:pt x="153211" y="1108376"/>
                </a:lnTo>
                <a:lnTo>
                  <a:pt x="183067" y="1142484"/>
                </a:lnTo>
                <a:lnTo>
                  <a:pt x="215107" y="1174524"/>
                </a:lnTo>
                <a:lnTo>
                  <a:pt x="249215" y="1204380"/>
                </a:lnTo>
                <a:lnTo>
                  <a:pt x="285277" y="1231938"/>
                </a:lnTo>
                <a:lnTo>
                  <a:pt x="323178" y="1257084"/>
                </a:lnTo>
                <a:lnTo>
                  <a:pt x="362803" y="1279701"/>
                </a:lnTo>
                <a:lnTo>
                  <a:pt x="404037" y="1299675"/>
                </a:lnTo>
                <a:lnTo>
                  <a:pt x="446765" y="1316892"/>
                </a:lnTo>
                <a:lnTo>
                  <a:pt x="490873" y="1331236"/>
                </a:lnTo>
                <a:lnTo>
                  <a:pt x="536245" y="1342593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1"/>
                </a:lnTo>
                <a:lnTo>
                  <a:pt x="76744" y="424459"/>
                </a:lnTo>
                <a:lnTo>
                  <a:pt x="98326" y="378522"/>
                </a:lnTo>
                <a:lnTo>
                  <a:pt x="123287" y="334617"/>
                </a:lnTo>
                <a:lnTo>
                  <a:pt x="151461" y="292911"/>
                </a:lnTo>
                <a:lnTo>
                  <a:pt x="182680" y="253571"/>
                </a:lnTo>
                <a:lnTo>
                  <a:pt x="216776" y="216763"/>
                </a:lnTo>
                <a:lnTo>
                  <a:pt x="253584" y="182670"/>
                </a:lnTo>
                <a:lnTo>
                  <a:pt x="292924" y="151453"/>
                </a:lnTo>
                <a:lnTo>
                  <a:pt x="334630" y="123280"/>
                </a:lnTo>
                <a:lnTo>
                  <a:pt x="378535" y="98318"/>
                </a:lnTo>
                <a:lnTo>
                  <a:pt x="424472" y="76736"/>
                </a:lnTo>
                <a:lnTo>
                  <a:pt x="472274" y="58701"/>
                </a:lnTo>
                <a:lnTo>
                  <a:pt x="521775" y="44380"/>
                </a:lnTo>
                <a:lnTo>
                  <a:pt x="572807" y="33943"/>
                </a:lnTo>
                <a:lnTo>
                  <a:pt x="625205" y="27556"/>
                </a:lnTo>
                <a:lnTo>
                  <a:pt x="678802" y="25387"/>
                </a:lnTo>
                <a:lnTo>
                  <a:pt x="862885" y="25387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30">
                <a:moveTo>
                  <a:pt x="862885" y="25387"/>
                </a:moveTo>
                <a:lnTo>
                  <a:pt x="678802" y="25387"/>
                </a:lnTo>
                <a:lnTo>
                  <a:pt x="732398" y="27556"/>
                </a:lnTo>
                <a:lnTo>
                  <a:pt x="784796" y="33943"/>
                </a:lnTo>
                <a:lnTo>
                  <a:pt x="835829" y="44380"/>
                </a:lnTo>
                <a:lnTo>
                  <a:pt x="885330" y="58701"/>
                </a:lnTo>
                <a:lnTo>
                  <a:pt x="933132" y="76736"/>
                </a:lnTo>
                <a:lnTo>
                  <a:pt x="979069" y="98318"/>
                </a:lnTo>
                <a:lnTo>
                  <a:pt x="1022974" y="123280"/>
                </a:lnTo>
                <a:lnTo>
                  <a:pt x="1064679" y="151453"/>
                </a:lnTo>
                <a:lnTo>
                  <a:pt x="1104020" y="182670"/>
                </a:lnTo>
                <a:lnTo>
                  <a:pt x="1140828" y="216763"/>
                </a:lnTo>
                <a:lnTo>
                  <a:pt x="1174924" y="253571"/>
                </a:lnTo>
                <a:lnTo>
                  <a:pt x="1206142" y="292911"/>
                </a:lnTo>
                <a:lnTo>
                  <a:pt x="1234316" y="334617"/>
                </a:lnTo>
                <a:lnTo>
                  <a:pt x="1259278" y="378522"/>
                </a:lnTo>
                <a:lnTo>
                  <a:pt x="1280860" y="424459"/>
                </a:lnTo>
                <a:lnTo>
                  <a:pt x="1298894" y="472261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3"/>
                </a:lnTo>
                <a:lnTo>
                  <a:pt x="866731" y="1331236"/>
                </a:lnTo>
                <a:lnTo>
                  <a:pt x="910838" y="1316892"/>
                </a:lnTo>
                <a:lnTo>
                  <a:pt x="953567" y="1299675"/>
                </a:lnTo>
                <a:lnTo>
                  <a:pt x="994801" y="1279701"/>
                </a:lnTo>
                <a:lnTo>
                  <a:pt x="1034426" y="1257084"/>
                </a:lnTo>
                <a:lnTo>
                  <a:pt x="1072326" y="1231938"/>
                </a:lnTo>
                <a:lnTo>
                  <a:pt x="1108388" y="1204380"/>
                </a:lnTo>
                <a:lnTo>
                  <a:pt x="1142497" y="1174524"/>
                </a:lnTo>
                <a:lnTo>
                  <a:pt x="1174537" y="1142484"/>
                </a:lnTo>
                <a:lnTo>
                  <a:pt x="1204393" y="1108376"/>
                </a:lnTo>
                <a:lnTo>
                  <a:pt x="1231951" y="1072314"/>
                </a:lnTo>
                <a:lnTo>
                  <a:pt x="1257096" y="1034413"/>
                </a:lnTo>
                <a:lnTo>
                  <a:pt x="1279713" y="994788"/>
                </a:lnTo>
                <a:lnTo>
                  <a:pt x="1299688" y="953554"/>
                </a:lnTo>
                <a:lnTo>
                  <a:pt x="1316905" y="910826"/>
                </a:lnTo>
                <a:lnTo>
                  <a:pt x="1331249" y="866718"/>
                </a:lnTo>
                <a:lnTo>
                  <a:pt x="1342606" y="821345"/>
                </a:lnTo>
                <a:lnTo>
                  <a:pt x="1350860" y="774823"/>
                </a:lnTo>
                <a:lnTo>
                  <a:pt x="1355898" y="727266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885" y="25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88331" y="3814125"/>
            <a:ext cx="1524000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indent="-129539" algn="ctr">
              <a:lnSpc>
                <a:spcPct val="100000"/>
              </a:lnSpc>
              <a:spcBef>
                <a:spcPts val="100"/>
              </a:spcBef>
            </a:pPr>
            <a:r>
              <a:rPr lang="ru-RU"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Площадь территории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15531" y="2580204"/>
            <a:ext cx="1144399" cy="5251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3300" b="1" spc="450" dirty="0" smtClean="0">
                <a:solidFill>
                  <a:srgbClr val="FFFFFF"/>
                </a:solidFill>
                <a:latin typeface="Arial"/>
                <a:cs typeface="Arial"/>
              </a:rPr>
              <a:t>1,8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54386" y="3034704"/>
            <a:ext cx="953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spc="5" dirty="0" smtClean="0">
                <a:solidFill>
                  <a:srgbClr val="FFFFFF"/>
                </a:solidFill>
                <a:latin typeface="Arial"/>
                <a:cs typeface="Arial"/>
              </a:rPr>
              <a:t>Тыс. кв. км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89786" y="884818"/>
            <a:ext cx="1170144" cy="5251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3300" b="1" spc="450" dirty="0" smtClean="0">
                <a:solidFill>
                  <a:srgbClr val="FFFFFF"/>
                </a:solidFill>
                <a:latin typeface="Arial"/>
                <a:cs typeface="Arial"/>
              </a:rPr>
              <a:t>17,3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28855" y="1339317"/>
            <a:ext cx="9531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тыс.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человек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4689" y="686045"/>
            <a:ext cx="473293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65" dirty="0">
                <a:solidFill>
                  <a:srgbClr val="FFFFFF"/>
                </a:solidFill>
                <a:latin typeface="Arial"/>
                <a:cs typeface="Arial"/>
              </a:rPr>
              <a:t>Общие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50" dirty="0" smtClean="0">
                <a:solidFill>
                  <a:srgbClr val="FFFFFF"/>
                </a:solidFill>
                <a:latin typeface="Arial"/>
                <a:cs typeface="Arial"/>
              </a:rPr>
              <a:t>сведения</a:t>
            </a:r>
            <a:r>
              <a:rPr lang="ru-RU" sz="2500" b="1" spc="-50" dirty="0" smtClean="0">
                <a:solidFill>
                  <a:srgbClr val="FFFFFF"/>
                </a:solidFill>
                <a:latin typeface="Arial"/>
                <a:cs typeface="Arial"/>
              </a:rPr>
              <a:t> о районе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91000" y="1066800"/>
            <a:ext cx="200406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700" b="1" spc="25" dirty="0">
                <a:solidFill>
                  <a:srgbClr val="0066B3"/>
                </a:solidFill>
                <a:latin typeface="Arial"/>
                <a:cs typeface="Arial"/>
              </a:rPr>
              <a:t>Структура</a:t>
            </a:r>
            <a:r>
              <a:rPr sz="1700" b="1" spc="-55" dirty="0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земель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23785" y="2439877"/>
            <a:ext cx="728625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700" b="1" spc="15" dirty="0" smtClean="0">
                <a:solidFill>
                  <a:srgbClr val="FFFFFF"/>
                </a:solidFill>
                <a:latin typeface="Arial"/>
                <a:cs typeface="Arial"/>
              </a:rPr>
              <a:t>0,5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30501" y="2493036"/>
            <a:ext cx="643821" cy="344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50" b="1" spc="2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743765" y="3637188"/>
            <a:ext cx="475068" cy="69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18234" y="1587144"/>
            <a:ext cx="475068" cy="588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8234" y="1941804"/>
            <a:ext cx="475068" cy="69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02500" y="2349512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29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8"/>
                </a:lnTo>
                <a:lnTo>
                  <a:pt x="6743" y="774826"/>
                </a:lnTo>
                <a:lnTo>
                  <a:pt x="14998" y="821349"/>
                </a:lnTo>
                <a:lnTo>
                  <a:pt x="26355" y="866722"/>
                </a:lnTo>
                <a:lnTo>
                  <a:pt x="40699" y="910831"/>
                </a:lnTo>
                <a:lnTo>
                  <a:pt x="57916" y="953559"/>
                </a:lnTo>
                <a:lnTo>
                  <a:pt x="77890" y="994794"/>
                </a:lnTo>
                <a:lnTo>
                  <a:pt x="100507" y="1034418"/>
                </a:lnTo>
                <a:lnTo>
                  <a:pt x="125652" y="1072319"/>
                </a:lnTo>
                <a:lnTo>
                  <a:pt x="153211" y="1108381"/>
                </a:lnTo>
                <a:lnTo>
                  <a:pt x="183067" y="1142489"/>
                </a:lnTo>
                <a:lnTo>
                  <a:pt x="215107" y="1174528"/>
                </a:lnTo>
                <a:lnTo>
                  <a:pt x="249215" y="1204384"/>
                </a:lnTo>
                <a:lnTo>
                  <a:pt x="285277" y="1231942"/>
                </a:lnTo>
                <a:lnTo>
                  <a:pt x="323178" y="1257087"/>
                </a:lnTo>
                <a:lnTo>
                  <a:pt x="362803" y="1279703"/>
                </a:lnTo>
                <a:lnTo>
                  <a:pt x="404037" y="1299677"/>
                </a:lnTo>
                <a:lnTo>
                  <a:pt x="446765" y="1316893"/>
                </a:lnTo>
                <a:lnTo>
                  <a:pt x="490873" y="1331237"/>
                </a:lnTo>
                <a:lnTo>
                  <a:pt x="536245" y="1342594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400"/>
                </a:lnTo>
                <a:lnTo>
                  <a:pt x="862936" y="25400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29">
                <a:moveTo>
                  <a:pt x="862936" y="25400"/>
                </a:moveTo>
                <a:lnTo>
                  <a:pt x="678802" y="25400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4"/>
                </a:lnTo>
                <a:lnTo>
                  <a:pt x="866731" y="1331237"/>
                </a:lnTo>
                <a:lnTo>
                  <a:pt x="910838" y="1316893"/>
                </a:lnTo>
                <a:lnTo>
                  <a:pt x="953567" y="1299677"/>
                </a:lnTo>
                <a:lnTo>
                  <a:pt x="994801" y="1279703"/>
                </a:lnTo>
                <a:lnTo>
                  <a:pt x="1034426" y="1257087"/>
                </a:lnTo>
                <a:lnTo>
                  <a:pt x="1072326" y="1231942"/>
                </a:lnTo>
                <a:lnTo>
                  <a:pt x="1108388" y="1204384"/>
                </a:lnTo>
                <a:lnTo>
                  <a:pt x="1142497" y="1174528"/>
                </a:lnTo>
                <a:lnTo>
                  <a:pt x="1174537" y="1142489"/>
                </a:lnTo>
                <a:lnTo>
                  <a:pt x="1204393" y="1108381"/>
                </a:lnTo>
                <a:lnTo>
                  <a:pt x="1231951" y="1072319"/>
                </a:lnTo>
                <a:lnTo>
                  <a:pt x="1257096" y="1034418"/>
                </a:lnTo>
                <a:lnTo>
                  <a:pt x="1279713" y="994794"/>
                </a:lnTo>
                <a:lnTo>
                  <a:pt x="1299688" y="953559"/>
                </a:lnTo>
                <a:lnTo>
                  <a:pt x="1316905" y="910831"/>
                </a:lnTo>
                <a:lnTo>
                  <a:pt x="1331249" y="866722"/>
                </a:lnTo>
                <a:lnTo>
                  <a:pt x="1342606" y="821349"/>
                </a:lnTo>
                <a:lnTo>
                  <a:pt x="1350860" y="774826"/>
                </a:lnTo>
                <a:lnTo>
                  <a:pt x="1355898" y="727268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40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76969" y="654124"/>
            <a:ext cx="1357630" cy="1357630"/>
          </a:xfrm>
          <a:custGeom>
            <a:avLst/>
            <a:gdLst/>
            <a:ahLst/>
            <a:cxnLst/>
            <a:rect l="l" t="t" r="r" b="b"/>
            <a:pathLst>
              <a:path w="1357629" h="1357630">
                <a:moveTo>
                  <a:pt x="678802" y="0"/>
                </a:moveTo>
                <a:lnTo>
                  <a:pt x="630325" y="1704"/>
                </a:lnTo>
                <a:lnTo>
                  <a:pt x="582768" y="6740"/>
                </a:lnTo>
                <a:lnTo>
                  <a:pt x="536245" y="14994"/>
                </a:lnTo>
                <a:lnTo>
                  <a:pt x="490873" y="26349"/>
                </a:lnTo>
                <a:lnTo>
                  <a:pt x="446765" y="40692"/>
                </a:lnTo>
                <a:lnTo>
                  <a:pt x="404037" y="57908"/>
                </a:lnTo>
                <a:lnTo>
                  <a:pt x="362803" y="77882"/>
                </a:lnTo>
                <a:lnTo>
                  <a:pt x="323178" y="100498"/>
                </a:lnTo>
                <a:lnTo>
                  <a:pt x="285277" y="125643"/>
                </a:lnTo>
                <a:lnTo>
                  <a:pt x="249215" y="153200"/>
                </a:lnTo>
                <a:lnTo>
                  <a:pt x="215107" y="183056"/>
                </a:lnTo>
                <a:lnTo>
                  <a:pt x="183067" y="215096"/>
                </a:lnTo>
                <a:lnTo>
                  <a:pt x="153211" y="249204"/>
                </a:lnTo>
                <a:lnTo>
                  <a:pt x="125652" y="285265"/>
                </a:lnTo>
                <a:lnTo>
                  <a:pt x="100507" y="323166"/>
                </a:lnTo>
                <a:lnTo>
                  <a:pt x="77890" y="362791"/>
                </a:lnTo>
                <a:lnTo>
                  <a:pt x="57916" y="404025"/>
                </a:lnTo>
                <a:lnTo>
                  <a:pt x="40699" y="446753"/>
                </a:lnTo>
                <a:lnTo>
                  <a:pt x="26355" y="490860"/>
                </a:lnTo>
                <a:lnTo>
                  <a:pt x="14998" y="536233"/>
                </a:lnTo>
                <a:lnTo>
                  <a:pt x="6743" y="582755"/>
                </a:lnTo>
                <a:lnTo>
                  <a:pt x="1705" y="630312"/>
                </a:lnTo>
                <a:lnTo>
                  <a:pt x="0" y="678789"/>
                </a:lnTo>
                <a:lnTo>
                  <a:pt x="1705" y="727268"/>
                </a:lnTo>
                <a:lnTo>
                  <a:pt x="6743" y="774826"/>
                </a:lnTo>
                <a:lnTo>
                  <a:pt x="14998" y="821349"/>
                </a:lnTo>
                <a:lnTo>
                  <a:pt x="26355" y="866722"/>
                </a:lnTo>
                <a:lnTo>
                  <a:pt x="40699" y="910831"/>
                </a:lnTo>
                <a:lnTo>
                  <a:pt x="57916" y="953559"/>
                </a:lnTo>
                <a:lnTo>
                  <a:pt x="77890" y="994794"/>
                </a:lnTo>
                <a:lnTo>
                  <a:pt x="100507" y="1034418"/>
                </a:lnTo>
                <a:lnTo>
                  <a:pt x="125652" y="1072319"/>
                </a:lnTo>
                <a:lnTo>
                  <a:pt x="153211" y="1108381"/>
                </a:lnTo>
                <a:lnTo>
                  <a:pt x="183067" y="1142489"/>
                </a:lnTo>
                <a:lnTo>
                  <a:pt x="215107" y="1174528"/>
                </a:lnTo>
                <a:lnTo>
                  <a:pt x="249215" y="1204384"/>
                </a:lnTo>
                <a:lnTo>
                  <a:pt x="285277" y="1231942"/>
                </a:lnTo>
                <a:lnTo>
                  <a:pt x="323178" y="1257087"/>
                </a:lnTo>
                <a:lnTo>
                  <a:pt x="362803" y="1279703"/>
                </a:lnTo>
                <a:lnTo>
                  <a:pt x="404037" y="1299677"/>
                </a:lnTo>
                <a:lnTo>
                  <a:pt x="446765" y="1316893"/>
                </a:lnTo>
                <a:lnTo>
                  <a:pt x="490873" y="1331237"/>
                </a:lnTo>
                <a:lnTo>
                  <a:pt x="536245" y="1342594"/>
                </a:lnTo>
                <a:lnTo>
                  <a:pt x="582768" y="1350848"/>
                </a:lnTo>
                <a:lnTo>
                  <a:pt x="630325" y="1355886"/>
                </a:lnTo>
                <a:lnTo>
                  <a:pt x="678802" y="1357591"/>
                </a:lnTo>
                <a:lnTo>
                  <a:pt x="678802" y="1332191"/>
                </a:lnTo>
                <a:lnTo>
                  <a:pt x="625205" y="1330023"/>
                </a:lnTo>
                <a:lnTo>
                  <a:pt x="572807" y="1323637"/>
                </a:lnTo>
                <a:lnTo>
                  <a:pt x="521775" y="1313200"/>
                </a:lnTo>
                <a:lnTo>
                  <a:pt x="472274" y="1298881"/>
                </a:lnTo>
                <a:lnTo>
                  <a:pt x="424472" y="1280847"/>
                </a:lnTo>
                <a:lnTo>
                  <a:pt x="378535" y="1259265"/>
                </a:lnTo>
                <a:lnTo>
                  <a:pt x="334630" y="1234304"/>
                </a:lnTo>
                <a:lnTo>
                  <a:pt x="292924" y="1206130"/>
                </a:lnTo>
                <a:lnTo>
                  <a:pt x="253584" y="1174911"/>
                </a:lnTo>
                <a:lnTo>
                  <a:pt x="216776" y="1140815"/>
                </a:lnTo>
                <a:lnTo>
                  <a:pt x="182680" y="1104007"/>
                </a:lnTo>
                <a:lnTo>
                  <a:pt x="151461" y="1064668"/>
                </a:lnTo>
                <a:lnTo>
                  <a:pt x="123287" y="1022963"/>
                </a:lnTo>
                <a:lnTo>
                  <a:pt x="98326" y="979060"/>
                </a:lnTo>
                <a:lnTo>
                  <a:pt x="76744" y="933124"/>
                </a:lnTo>
                <a:lnTo>
                  <a:pt x="58710" y="885323"/>
                </a:lnTo>
                <a:lnTo>
                  <a:pt x="44391" y="835822"/>
                </a:lnTo>
                <a:lnTo>
                  <a:pt x="33954" y="784788"/>
                </a:lnTo>
                <a:lnTo>
                  <a:pt x="27568" y="732389"/>
                </a:lnTo>
                <a:lnTo>
                  <a:pt x="25399" y="678789"/>
                </a:lnTo>
                <a:lnTo>
                  <a:pt x="27568" y="625193"/>
                </a:lnTo>
                <a:lnTo>
                  <a:pt x="33954" y="572795"/>
                </a:lnTo>
                <a:lnTo>
                  <a:pt x="44391" y="521762"/>
                </a:lnTo>
                <a:lnTo>
                  <a:pt x="58710" y="472262"/>
                </a:lnTo>
                <a:lnTo>
                  <a:pt x="76744" y="424460"/>
                </a:lnTo>
                <a:lnTo>
                  <a:pt x="98326" y="378525"/>
                </a:lnTo>
                <a:lnTo>
                  <a:pt x="123287" y="334622"/>
                </a:lnTo>
                <a:lnTo>
                  <a:pt x="151461" y="292918"/>
                </a:lnTo>
                <a:lnTo>
                  <a:pt x="182680" y="253580"/>
                </a:lnTo>
                <a:lnTo>
                  <a:pt x="216776" y="216776"/>
                </a:lnTo>
                <a:lnTo>
                  <a:pt x="253584" y="182680"/>
                </a:lnTo>
                <a:lnTo>
                  <a:pt x="292924" y="151460"/>
                </a:lnTo>
                <a:lnTo>
                  <a:pt x="334630" y="123285"/>
                </a:lnTo>
                <a:lnTo>
                  <a:pt x="378535" y="98322"/>
                </a:lnTo>
                <a:lnTo>
                  <a:pt x="424472" y="76739"/>
                </a:lnTo>
                <a:lnTo>
                  <a:pt x="472274" y="58704"/>
                </a:lnTo>
                <a:lnTo>
                  <a:pt x="521775" y="44385"/>
                </a:lnTo>
                <a:lnTo>
                  <a:pt x="572807" y="33949"/>
                </a:lnTo>
                <a:lnTo>
                  <a:pt x="625205" y="27565"/>
                </a:lnTo>
                <a:lnTo>
                  <a:pt x="678802" y="25399"/>
                </a:lnTo>
                <a:lnTo>
                  <a:pt x="862936" y="25399"/>
                </a:lnTo>
                <a:lnTo>
                  <a:pt x="821358" y="14994"/>
                </a:lnTo>
                <a:lnTo>
                  <a:pt x="774836" y="6740"/>
                </a:lnTo>
                <a:lnTo>
                  <a:pt x="727279" y="1704"/>
                </a:lnTo>
                <a:lnTo>
                  <a:pt x="678802" y="0"/>
                </a:lnTo>
                <a:close/>
              </a:path>
              <a:path w="1357629" h="1357630">
                <a:moveTo>
                  <a:pt x="862936" y="25399"/>
                </a:moveTo>
                <a:lnTo>
                  <a:pt x="678802" y="25399"/>
                </a:lnTo>
                <a:lnTo>
                  <a:pt x="732398" y="27565"/>
                </a:lnTo>
                <a:lnTo>
                  <a:pt x="784796" y="33949"/>
                </a:lnTo>
                <a:lnTo>
                  <a:pt x="835829" y="44385"/>
                </a:lnTo>
                <a:lnTo>
                  <a:pt x="885330" y="58704"/>
                </a:lnTo>
                <a:lnTo>
                  <a:pt x="933132" y="76739"/>
                </a:lnTo>
                <a:lnTo>
                  <a:pt x="979069" y="98322"/>
                </a:lnTo>
                <a:lnTo>
                  <a:pt x="1022974" y="123285"/>
                </a:lnTo>
                <a:lnTo>
                  <a:pt x="1064679" y="151460"/>
                </a:lnTo>
                <a:lnTo>
                  <a:pt x="1104020" y="182680"/>
                </a:lnTo>
                <a:lnTo>
                  <a:pt x="1140828" y="216776"/>
                </a:lnTo>
                <a:lnTo>
                  <a:pt x="1174924" y="253580"/>
                </a:lnTo>
                <a:lnTo>
                  <a:pt x="1206142" y="292918"/>
                </a:lnTo>
                <a:lnTo>
                  <a:pt x="1234316" y="334622"/>
                </a:lnTo>
                <a:lnTo>
                  <a:pt x="1259278" y="378525"/>
                </a:lnTo>
                <a:lnTo>
                  <a:pt x="1280860" y="424460"/>
                </a:lnTo>
                <a:lnTo>
                  <a:pt x="1298894" y="472262"/>
                </a:lnTo>
                <a:lnTo>
                  <a:pt x="1313213" y="521762"/>
                </a:lnTo>
                <a:lnTo>
                  <a:pt x="1323649" y="572795"/>
                </a:lnTo>
                <a:lnTo>
                  <a:pt x="1330036" y="625193"/>
                </a:lnTo>
                <a:lnTo>
                  <a:pt x="1332204" y="678789"/>
                </a:lnTo>
                <a:lnTo>
                  <a:pt x="1330036" y="732389"/>
                </a:lnTo>
                <a:lnTo>
                  <a:pt x="1323649" y="784788"/>
                </a:lnTo>
                <a:lnTo>
                  <a:pt x="1313213" y="835822"/>
                </a:lnTo>
                <a:lnTo>
                  <a:pt x="1298894" y="885323"/>
                </a:lnTo>
                <a:lnTo>
                  <a:pt x="1280860" y="933124"/>
                </a:lnTo>
                <a:lnTo>
                  <a:pt x="1259278" y="979060"/>
                </a:lnTo>
                <a:lnTo>
                  <a:pt x="1234316" y="1022963"/>
                </a:lnTo>
                <a:lnTo>
                  <a:pt x="1206142" y="1064668"/>
                </a:lnTo>
                <a:lnTo>
                  <a:pt x="1174924" y="1104007"/>
                </a:lnTo>
                <a:lnTo>
                  <a:pt x="1140828" y="1140815"/>
                </a:lnTo>
                <a:lnTo>
                  <a:pt x="1104020" y="1174911"/>
                </a:lnTo>
                <a:lnTo>
                  <a:pt x="1064679" y="1206130"/>
                </a:lnTo>
                <a:lnTo>
                  <a:pt x="1022974" y="1234304"/>
                </a:lnTo>
                <a:lnTo>
                  <a:pt x="979069" y="1259265"/>
                </a:lnTo>
                <a:lnTo>
                  <a:pt x="933132" y="1280847"/>
                </a:lnTo>
                <a:lnTo>
                  <a:pt x="885330" y="1298881"/>
                </a:lnTo>
                <a:lnTo>
                  <a:pt x="835829" y="1313200"/>
                </a:lnTo>
                <a:lnTo>
                  <a:pt x="784796" y="1323637"/>
                </a:lnTo>
                <a:lnTo>
                  <a:pt x="732398" y="1330023"/>
                </a:lnTo>
                <a:lnTo>
                  <a:pt x="678802" y="1332191"/>
                </a:lnTo>
                <a:lnTo>
                  <a:pt x="678802" y="1357591"/>
                </a:lnTo>
                <a:lnTo>
                  <a:pt x="727279" y="1355886"/>
                </a:lnTo>
                <a:lnTo>
                  <a:pt x="774836" y="1350848"/>
                </a:lnTo>
                <a:lnTo>
                  <a:pt x="821358" y="1342594"/>
                </a:lnTo>
                <a:lnTo>
                  <a:pt x="866731" y="1331237"/>
                </a:lnTo>
                <a:lnTo>
                  <a:pt x="910838" y="1316893"/>
                </a:lnTo>
                <a:lnTo>
                  <a:pt x="953567" y="1299677"/>
                </a:lnTo>
                <a:lnTo>
                  <a:pt x="994801" y="1279703"/>
                </a:lnTo>
                <a:lnTo>
                  <a:pt x="1034426" y="1257087"/>
                </a:lnTo>
                <a:lnTo>
                  <a:pt x="1072326" y="1231942"/>
                </a:lnTo>
                <a:lnTo>
                  <a:pt x="1108388" y="1204384"/>
                </a:lnTo>
                <a:lnTo>
                  <a:pt x="1142497" y="1174528"/>
                </a:lnTo>
                <a:lnTo>
                  <a:pt x="1174537" y="1142489"/>
                </a:lnTo>
                <a:lnTo>
                  <a:pt x="1204393" y="1108381"/>
                </a:lnTo>
                <a:lnTo>
                  <a:pt x="1231951" y="1072319"/>
                </a:lnTo>
                <a:lnTo>
                  <a:pt x="1257096" y="1034418"/>
                </a:lnTo>
                <a:lnTo>
                  <a:pt x="1279713" y="994794"/>
                </a:lnTo>
                <a:lnTo>
                  <a:pt x="1299688" y="953559"/>
                </a:lnTo>
                <a:lnTo>
                  <a:pt x="1316905" y="910831"/>
                </a:lnTo>
                <a:lnTo>
                  <a:pt x="1331249" y="866722"/>
                </a:lnTo>
                <a:lnTo>
                  <a:pt x="1342606" y="821349"/>
                </a:lnTo>
                <a:lnTo>
                  <a:pt x="1350860" y="774826"/>
                </a:lnTo>
                <a:lnTo>
                  <a:pt x="1355898" y="727268"/>
                </a:lnTo>
                <a:lnTo>
                  <a:pt x="1357604" y="678789"/>
                </a:lnTo>
                <a:lnTo>
                  <a:pt x="1355898" y="630312"/>
                </a:lnTo>
                <a:lnTo>
                  <a:pt x="1350860" y="582755"/>
                </a:lnTo>
                <a:lnTo>
                  <a:pt x="1342606" y="536233"/>
                </a:lnTo>
                <a:lnTo>
                  <a:pt x="1331249" y="490860"/>
                </a:lnTo>
                <a:lnTo>
                  <a:pt x="1316905" y="446753"/>
                </a:lnTo>
                <a:lnTo>
                  <a:pt x="1299688" y="404025"/>
                </a:lnTo>
                <a:lnTo>
                  <a:pt x="1279713" y="362791"/>
                </a:lnTo>
                <a:lnTo>
                  <a:pt x="1257096" y="323166"/>
                </a:lnTo>
                <a:lnTo>
                  <a:pt x="1231951" y="285265"/>
                </a:lnTo>
                <a:lnTo>
                  <a:pt x="1204393" y="249204"/>
                </a:lnTo>
                <a:lnTo>
                  <a:pt x="1174537" y="215096"/>
                </a:lnTo>
                <a:lnTo>
                  <a:pt x="1142497" y="183056"/>
                </a:lnTo>
                <a:lnTo>
                  <a:pt x="1108388" y="153200"/>
                </a:lnTo>
                <a:lnTo>
                  <a:pt x="1072326" y="125643"/>
                </a:lnTo>
                <a:lnTo>
                  <a:pt x="1034426" y="100498"/>
                </a:lnTo>
                <a:lnTo>
                  <a:pt x="994801" y="77882"/>
                </a:lnTo>
                <a:lnTo>
                  <a:pt x="953567" y="57908"/>
                </a:lnTo>
                <a:lnTo>
                  <a:pt x="910838" y="40692"/>
                </a:lnTo>
                <a:lnTo>
                  <a:pt x="866731" y="26349"/>
                </a:lnTo>
                <a:lnTo>
                  <a:pt x="862936" y="25399"/>
                </a:lnTo>
                <a:close/>
              </a:path>
            </a:pathLst>
          </a:custGeom>
          <a:solidFill>
            <a:srgbClr val="EF4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052383" y="2054708"/>
            <a:ext cx="180721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165">
              <a:lnSpc>
                <a:spcPct val="100000"/>
              </a:lnSpc>
              <a:spcBef>
                <a:spcPts val="100"/>
              </a:spcBef>
            </a:pPr>
            <a:r>
              <a:rPr sz="1700" b="1" spc="10" dirty="0" smtClean="0">
                <a:solidFill>
                  <a:srgbClr val="0066B3"/>
                </a:solidFill>
                <a:latin typeface="Arial"/>
                <a:cs typeface="Arial"/>
              </a:rPr>
              <a:t>Население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4" name="object 22"/>
          <p:cNvSpPr txBox="1"/>
          <p:nvPr/>
        </p:nvSpPr>
        <p:spPr>
          <a:xfrm>
            <a:off x="5486400" y="5943600"/>
            <a:ext cx="1371600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Стоимость 1 га земли с/хоз.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назначения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bject 22"/>
          <p:cNvSpPr txBox="1"/>
          <p:nvPr/>
        </p:nvSpPr>
        <p:spPr>
          <a:xfrm>
            <a:off x="3429000" y="5983402"/>
            <a:ext cx="18288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Средний срок получения разрешения на строительство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152400" y="5943600"/>
            <a:ext cx="1371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Удаленность от границы города Омска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ject 22"/>
          <p:cNvSpPr txBox="1"/>
          <p:nvPr/>
        </p:nvSpPr>
        <p:spPr>
          <a:xfrm>
            <a:off x="7086600" y="5943600"/>
            <a:ext cx="2057400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Тариф на </a:t>
            </a:r>
            <a:r>
              <a:rPr lang="ru-RU" sz="1400" b="1" spc="25" dirty="0" err="1" smtClean="0">
                <a:latin typeface="Arial" pitchFamily="34" charset="0"/>
                <a:cs typeface="Arial" pitchFamily="34" charset="0"/>
              </a:rPr>
              <a:t>эл</a:t>
            </a: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. энергию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ject 14"/>
          <p:cNvSpPr/>
          <p:nvPr/>
        </p:nvSpPr>
        <p:spPr>
          <a:xfrm>
            <a:off x="2679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object 14"/>
          <p:cNvSpPr/>
          <p:nvPr/>
        </p:nvSpPr>
        <p:spPr>
          <a:xfrm>
            <a:off x="36576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дня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bject 14"/>
          <p:cNvSpPr/>
          <p:nvPr/>
        </p:nvSpPr>
        <p:spPr>
          <a:xfrm>
            <a:off x="533400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36800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14"/>
          <p:cNvSpPr/>
          <p:nvPr/>
        </p:nvSpPr>
        <p:spPr>
          <a:xfrm>
            <a:off x="7467600" y="44958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2,98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 / кВт*ч</a:t>
            </a:r>
            <a:endParaRPr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ject 14"/>
          <p:cNvSpPr/>
          <p:nvPr/>
        </p:nvSpPr>
        <p:spPr>
          <a:xfrm>
            <a:off x="2020570" y="45720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157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bject 22"/>
          <p:cNvSpPr txBox="1"/>
          <p:nvPr/>
        </p:nvSpPr>
        <p:spPr>
          <a:xfrm>
            <a:off x="1752600" y="5943600"/>
            <a:ext cx="18288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 smtClean="0">
                <a:latin typeface="Arial" pitchFamily="34" charset="0"/>
                <a:cs typeface="Arial" pitchFamily="34" charset="0"/>
              </a:rPr>
              <a:t>Транспортная сеть (протяженность автомобильных дорог)</a:t>
            </a:r>
            <a:endParaRPr sz="1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99680904"/>
              </p:ext>
            </p:extLst>
          </p:nvPr>
        </p:nvGraphicFramePr>
        <p:xfrm>
          <a:off x="374745" y="1443774"/>
          <a:ext cx="6413310" cy="305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457200" y="2295662"/>
            <a:ext cx="3733800" cy="40185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649605" indent="-285750">
              <a:lnSpc>
                <a:spcPct val="100899"/>
              </a:lnSpc>
              <a:spcBef>
                <a:spcPts val="95"/>
              </a:spcBef>
            </a:pPr>
            <a:r>
              <a:rPr lang="ru-RU" sz="1800" spc="2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плодородных земель</a:t>
            </a:r>
          </a:p>
          <a:p>
            <a:pPr marL="12700" marR="649605">
              <a:lnSpc>
                <a:spcPct val="100899"/>
              </a:lnSpc>
              <a:spcBef>
                <a:spcPts val="95"/>
              </a:spcBef>
            </a:pPr>
            <a:endParaRPr lang="ru-RU" sz="1800" b="0" spc="25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98450" marR="649605" indent="-285750">
              <a:lnSpc>
                <a:spcPct val="100899"/>
              </a:lnSpc>
              <a:spcBef>
                <a:spcPts val="95"/>
              </a:spcBef>
            </a:pPr>
            <a:r>
              <a:rPr lang="ru-RU" sz="1800" spc="5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1800" spc="5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агропромышленных </a:t>
            </a:r>
            <a:r>
              <a:rPr lang="ru-RU" sz="1800" spc="5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предприятий</a:t>
            </a:r>
          </a:p>
          <a:p>
            <a:pPr marL="12700" marR="649605">
              <a:lnSpc>
                <a:spcPct val="100899"/>
              </a:lnSpc>
              <a:spcBef>
                <a:spcPts val="95"/>
              </a:spcBef>
            </a:pPr>
            <a:endParaRPr lang="ru-RU" sz="1800" spc="55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98450" marR="649605" indent="-285750">
              <a:lnSpc>
                <a:spcPct val="100899"/>
              </a:lnSpc>
              <a:spcBef>
                <a:spcPts val="95"/>
              </a:spcBef>
            </a:pPr>
            <a:r>
              <a:rPr lang="ru-RU" sz="1800" spc="3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Резерв трудовых </a:t>
            </a:r>
            <a:r>
              <a:rPr lang="ru-RU" sz="1800" spc="3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ресурсов</a:t>
            </a:r>
          </a:p>
          <a:p>
            <a:pPr marL="12700" marR="649605">
              <a:lnSpc>
                <a:spcPct val="100899"/>
              </a:lnSpc>
              <a:spcBef>
                <a:spcPts val="95"/>
              </a:spcBef>
            </a:pPr>
            <a:endParaRPr lang="ru-RU" sz="1800" spc="3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700" marR="208279">
              <a:lnSpc>
                <a:spcPct val="100899"/>
              </a:lnSpc>
              <a:spcBef>
                <a:spcPts val="5"/>
              </a:spcBef>
            </a:pPr>
            <a:r>
              <a:rPr lang="ru-RU" sz="1800" spc="3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Развита </a:t>
            </a:r>
            <a:r>
              <a:rPr lang="ru-RU" sz="1800" spc="3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социальная</a:t>
            </a:r>
          </a:p>
          <a:p>
            <a:pPr marL="0" marR="208279" indent="0">
              <a:lnSpc>
                <a:spcPct val="100899"/>
              </a:lnSpc>
              <a:spcBef>
                <a:spcPts val="5"/>
              </a:spcBef>
              <a:buNone/>
            </a:pPr>
            <a:r>
              <a:rPr lang="ru-RU" sz="1800" spc="3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инфраструктура</a:t>
            </a:r>
            <a:endParaRPr lang="ru-RU" sz="1800" spc="-1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98450" marR="649605" indent="-285750">
              <a:lnSpc>
                <a:spcPct val="100899"/>
              </a:lnSpc>
              <a:spcBef>
                <a:spcPts val="95"/>
              </a:spcBef>
              <a:buFontTx/>
              <a:buChar char="-"/>
            </a:pPr>
            <a:endParaRPr lang="ru-RU" sz="1800" dirty="0">
              <a:solidFill>
                <a:prstClr val="black"/>
              </a:solidFill>
            </a:endParaRPr>
          </a:p>
          <a:p>
            <a:pPr marL="298450" marR="649605" indent="-285750">
              <a:lnSpc>
                <a:spcPct val="100899"/>
              </a:lnSpc>
              <a:spcBef>
                <a:spcPts val="95"/>
              </a:spcBef>
              <a:buFontTx/>
              <a:buChar char="-"/>
            </a:pPr>
            <a:endParaRPr sz="1800" b="0" spc="25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3097" y="2295662"/>
            <a:ext cx="4114800" cy="4267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85750">
              <a:lnSpc>
                <a:spcPct val="100899"/>
              </a:lnSpc>
              <a:spcBef>
                <a:spcPts val="95"/>
              </a:spcBef>
              <a:buFont typeface="Arial" pitchFamily="34" charset="0"/>
              <a:buChar char="•"/>
            </a:pPr>
            <a:r>
              <a:rPr lang="ru-RU" b="1" spc="45" dirty="0" smtClean="0">
                <a:solidFill>
                  <a:prstClr val="black"/>
                </a:solidFill>
                <a:latin typeface="Arial"/>
                <a:cs typeface="Arial"/>
              </a:rPr>
              <a:t>Граница с Республикой Казахстан</a:t>
            </a:r>
          </a:p>
          <a:p>
            <a:pPr marL="298450" marR="5080" indent="-285750">
              <a:lnSpc>
                <a:spcPct val="100899"/>
              </a:lnSpc>
              <a:spcBef>
                <a:spcPts val="95"/>
              </a:spcBef>
              <a:buFontTx/>
              <a:buChar char="-"/>
            </a:pPr>
            <a:endParaRPr lang="ru-RU" b="1" spc="45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298450" marR="208279" indent="-285750">
              <a:lnSpc>
                <a:spcPct val="100899"/>
              </a:lnSpc>
              <a:spcBef>
                <a:spcPts val="5"/>
              </a:spcBef>
              <a:buFont typeface="Arial" pitchFamily="34" charset="0"/>
              <a:buChar char="•"/>
            </a:pPr>
            <a:r>
              <a:rPr lang="ru-RU" b="1" spc="5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Возможности </a:t>
            </a:r>
            <a:r>
              <a:rPr lang="ru-RU" b="1" spc="5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получения профессионального образования </a:t>
            </a:r>
            <a:r>
              <a:rPr lang="ru-RU" b="1" spc="5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 smtClean="0"/>
              <a:t>БПОУ </a:t>
            </a:r>
            <a:r>
              <a:rPr lang="ru-RU" b="1" dirty="0" err="1" smtClean="0"/>
              <a:t>ОО"Одесский</a:t>
            </a:r>
            <a:r>
              <a:rPr lang="ru-RU" b="1" dirty="0" smtClean="0"/>
              <a:t> Казачий Сельскохозяйственный </a:t>
            </a:r>
            <a:r>
              <a:rPr lang="ru-RU" b="1" dirty="0" err="1" smtClean="0"/>
              <a:t>тезникум</a:t>
            </a:r>
            <a:r>
              <a:rPr lang="ru-RU" b="1" dirty="0" smtClean="0"/>
              <a:t>)</a:t>
            </a:r>
            <a:endParaRPr lang="ru-RU" b="1" spc="55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700" marR="1000760">
              <a:lnSpc>
                <a:spcPct val="100899"/>
              </a:lnSpc>
              <a:spcBef>
                <a:spcPts val="95"/>
              </a:spcBef>
            </a:pPr>
            <a:endParaRPr lang="ru-RU" b="1" spc="55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spc="1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Комплексное </a:t>
            </a:r>
            <a:r>
              <a:rPr lang="ru-RU" b="1" spc="1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развитие</a:t>
            </a:r>
          </a:p>
          <a:p>
            <a:r>
              <a:rPr lang="ru-RU" b="1" spc="15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сельских </a:t>
            </a:r>
            <a:r>
              <a:rPr lang="ru-RU" b="1" spc="15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территорий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700" marR="1000760">
              <a:lnSpc>
                <a:spcPct val="100899"/>
              </a:lnSpc>
              <a:spcBef>
                <a:spcPts val="95"/>
              </a:spcBef>
            </a:pP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2700" marR="208279">
              <a:lnSpc>
                <a:spcPct val="100899"/>
              </a:lnSpc>
              <a:spcBef>
                <a:spcPts val="5"/>
              </a:spcBef>
            </a:pPr>
            <a:endParaRPr lang="ru-RU" b="1" spc="-15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98450" marR="5080" indent="-285750">
              <a:lnSpc>
                <a:spcPct val="100899"/>
              </a:lnSpc>
              <a:spcBef>
                <a:spcPts val="95"/>
              </a:spcBef>
              <a:buFontTx/>
              <a:buChar char="-"/>
            </a:pPr>
            <a:endParaRPr lang="ru-RU" b="1" spc="45" dirty="0">
              <a:solidFill>
                <a:prstClr val="black"/>
              </a:solidFill>
              <a:latin typeface="Arial"/>
              <a:cs typeface="Arial"/>
            </a:endParaRPr>
          </a:p>
          <a:p>
            <a:pPr marL="298450" marR="5080" indent="-285750">
              <a:lnSpc>
                <a:spcPct val="100899"/>
              </a:lnSpc>
              <a:spcBef>
                <a:spcPts val="95"/>
              </a:spcBef>
              <a:buFontTx/>
              <a:buChar char="-"/>
            </a:pPr>
            <a:endParaRPr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95908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20" y="0"/>
                </a:moveTo>
                <a:lnTo>
                  <a:pt x="4800" y="0"/>
                </a:lnTo>
                <a:lnTo>
                  <a:pt x="0" y="8839"/>
                </a:lnTo>
                <a:lnTo>
                  <a:pt x="63" y="30924"/>
                </a:lnTo>
                <a:lnTo>
                  <a:pt x="4508" y="39941"/>
                </a:lnTo>
                <a:lnTo>
                  <a:pt x="24345" y="39941"/>
                </a:lnTo>
                <a:lnTo>
                  <a:pt x="28347" y="33070"/>
                </a:lnTo>
                <a:lnTo>
                  <a:pt x="11188" y="33070"/>
                </a:lnTo>
                <a:lnTo>
                  <a:pt x="9067" y="28854"/>
                </a:lnTo>
                <a:lnTo>
                  <a:pt x="9067" y="11036"/>
                </a:lnTo>
                <a:lnTo>
                  <a:pt x="11315" y="6819"/>
                </a:lnTo>
                <a:lnTo>
                  <a:pt x="28110" y="6819"/>
                </a:lnTo>
                <a:lnTo>
                  <a:pt x="25120" y="0"/>
                </a:lnTo>
                <a:close/>
              </a:path>
              <a:path w="29210" h="40004">
                <a:moveTo>
                  <a:pt x="28110" y="6819"/>
                </a:moveTo>
                <a:lnTo>
                  <a:pt x="18249" y="6819"/>
                </a:lnTo>
                <a:lnTo>
                  <a:pt x="20024" y="11036"/>
                </a:lnTo>
                <a:lnTo>
                  <a:pt x="20078" y="28676"/>
                </a:lnTo>
                <a:lnTo>
                  <a:pt x="18186" y="33070"/>
                </a:lnTo>
                <a:lnTo>
                  <a:pt x="28347" y="33070"/>
                </a:lnTo>
                <a:lnTo>
                  <a:pt x="29146" y="31699"/>
                </a:lnTo>
                <a:lnTo>
                  <a:pt x="29146" y="9182"/>
                </a:lnTo>
                <a:lnTo>
                  <a:pt x="28110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28911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07" y="0"/>
                </a:moveTo>
                <a:lnTo>
                  <a:pt x="4724" y="0"/>
                </a:lnTo>
                <a:lnTo>
                  <a:pt x="0" y="8839"/>
                </a:lnTo>
                <a:lnTo>
                  <a:pt x="63" y="30924"/>
                </a:lnTo>
                <a:lnTo>
                  <a:pt x="4444" y="39941"/>
                </a:lnTo>
                <a:lnTo>
                  <a:pt x="24269" y="39941"/>
                </a:lnTo>
                <a:lnTo>
                  <a:pt x="28334" y="33070"/>
                </a:lnTo>
                <a:lnTo>
                  <a:pt x="11188" y="33070"/>
                </a:lnTo>
                <a:lnTo>
                  <a:pt x="9055" y="28854"/>
                </a:lnTo>
                <a:lnTo>
                  <a:pt x="9055" y="11036"/>
                </a:lnTo>
                <a:lnTo>
                  <a:pt x="11302" y="6819"/>
                </a:lnTo>
                <a:lnTo>
                  <a:pt x="28107" y="6819"/>
                </a:lnTo>
                <a:lnTo>
                  <a:pt x="25107" y="0"/>
                </a:lnTo>
                <a:close/>
              </a:path>
              <a:path w="29210" h="40004">
                <a:moveTo>
                  <a:pt x="28107" y="6819"/>
                </a:moveTo>
                <a:lnTo>
                  <a:pt x="18237" y="6819"/>
                </a:lnTo>
                <a:lnTo>
                  <a:pt x="19964" y="11036"/>
                </a:lnTo>
                <a:lnTo>
                  <a:pt x="20001" y="28854"/>
                </a:lnTo>
                <a:lnTo>
                  <a:pt x="18173" y="33070"/>
                </a:lnTo>
                <a:lnTo>
                  <a:pt x="28334" y="33070"/>
                </a:lnTo>
                <a:lnTo>
                  <a:pt x="29146" y="31699"/>
                </a:lnTo>
                <a:lnTo>
                  <a:pt x="29146" y="9182"/>
                </a:lnTo>
                <a:lnTo>
                  <a:pt x="28107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61907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20" y="0"/>
                </a:moveTo>
                <a:lnTo>
                  <a:pt x="4787" y="0"/>
                </a:lnTo>
                <a:lnTo>
                  <a:pt x="0" y="8839"/>
                </a:lnTo>
                <a:lnTo>
                  <a:pt x="50" y="30924"/>
                </a:lnTo>
                <a:lnTo>
                  <a:pt x="4445" y="39941"/>
                </a:lnTo>
                <a:lnTo>
                  <a:pt x="24282" y="39941"/>
                </a:lnTo>
                <a:lnTo>
                  <a:pt x="28326" y="33070"/>
                </a:lnTo>
                <a:lnTo>
                  <a:pt x="11188" y="33070"/>
                </a:lnTo>
                <a:lnTo>
                  <a:pt x="9055" y="28854"/>
                </a:lnTo>
                <a:lnTo>
                  <a:pt x="9055" y="11036"/>
                </a:lnTo>
                <a:lnTo>
                  <a:pt x="11315" y="6819"/>
                </a:lnTo>
                <a:lnTo>
                  <a:pt x="28101" y="6819"/>
                </a:lnTo>
                <a:lnTo>
                  <a:pt x="25120" y="0"/>
                </a:lnTo>
                <a:close/>
              </a:path>
              <a:path w="29210" h="40004">
                <a:moveTo>
                  <a:pt x="28101" y="6819"/>
                </a:moveTo>
                <a:lnTo>
                  <a:pt x="18249" y="6819"/>
                </a:lnTo>
                <a:lnTo>
                  <a:pt x="19965" y="11036"/>
                </a:lnTo>
                <a:lnTo>
                  <a:pt x="20001" y="28854"/>
                </a:lnTo>
                <a:lnTo>
                  <a:pt x="18173" y="33070"/>
                </a:lnTo>
                <a:lnTo>
                  <a:pt x="28326" y="33070"/>
                </a:lnTo>
                <a:lnTo>
                  <a:pt x="29133" y="31699"/>
                </a:lnTo>
                <a:lnTo>
                  <a:pt x="29133" y="9182"/>
                </a:lnTo>
                <a:lnTo>
                  <a:pt x="28101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050" name="Picture 2" descr="C:\Users\Игорь\Desktop\заместитель главы\2020 год\геральдика (символы Одесского района)\Доработанный после Совета 01.04.2020\Одесский (пакет) герб цветной коро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7119"/>
            <a:ext cx="1219200" cy="1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4"/>
          <p:cNvSpPr/>
          <p:nvPr/>
        </p:nvSpPr>
        <p:spPr>
          <a:xfrm>
            <a:off x="152400" y="830640"/>
            <a:ext cx="5327650" cy="394970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lvl="0"/>
            <a:r>
              <a:rPr lang="ru-RU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Наши 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5880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496" y="623305"/>
            <a:ext cx="79613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отрасли района</a:t>
            </a:r>
            <a:endParaRPr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одержимое 22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284693"/>
          </a:xfrm>
        </p:spPr>
        <p:txBody>
          <a:bodyPr/>
          <a:lstStyle/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6600" y="1752600"/>
            <a:ext cx="2440305" cy="2996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5"/>
              </a:spcBef>
            </a:pPr>
            <a:r>
              <a:rPr lang="ru-RU" sz="1850" b="1" spc="4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410200" y="3276600"/>
            <a:ext cx="3208655" cy="17798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00760">
              <a:lnSpc>
                <a:spcPct val="100899"/>
              </a:lnSpc>
              <a:spcBef>
                <a:spcPts val="95"/>
              </a:spcBef>
            </a:pPr>
            <a:r>
              <a:rPr lang="ru-RU" sz="1850" b="1" spc="5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sz="21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Arial" pitchFamily="34" charset="0"/>
              <a:cs typeface="Arial" pitchFamily="34" charset="0"/>
            </a:endParaRPr>
          </a:p>
          <a:p>
            <a:pPr marL="12700" marR="636270">
              <a:lnSpc>
                <a:spcPct val="100899"/>
              </a:lnSpc>
            </a:pPr>
            <a:r>
              <a:rPr lang="ru-RU" sz="1850" b="1" spc="15" dirty="0" smtClean="0">
                <a:solidFill>
                  <a:srgbClr val="0066B3"/>
                </a:solidFill>
                <a:latin typeface="Arial" pitchFamily="34" charset="0"/>
                <a:cs typeface="Arial" pitchFamily="34" charset="0"/>
              </a:rPr>
              <a:t>…</a:t>
            </a:r>
            <a:endParaRPr sz="1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47429" y="1295400"/>
            <a:ext cx="8077200" cy="2316943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Скругленный прямоугольник 4"/>
          <p:cNvSpPr/>
          <p:nvPr/>
        </p:nvSpPr>
        <p:spPr>
          <a:xfrm>
            <a:off x="2209800" y="1295399"/>
            <a:ext cx="4191000" cy="83026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Агропромышленный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комплекс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продовольственной безопасности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9427" y="3733799"/>
            <a:ext cx="7882573" cy="152400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7500176"/>
              <a:satOff val="-11253"/>
              <a:lumOff val="-1830"/>
              <a:alphaOff val="0"/>
            </a:schemeClr>
          </a:fillRef>
          <a:effectRef idx="1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1600" b="1" kern="0" spc="40" dirty="0" smtClean="0">
                <a:solidFill>
                  <a:schemeClr val="tx1"/>
                </a:solidFill>
                <a:cs typeface="Arial" pitchFamily="34" charset="0"/>
              </a:rPr>
              <a:t>Перерабатывающие предприятия: 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ООО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ТПК «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Молпродукт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», ООО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Лукьяновско-Пуровское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 мясо-перерабатывающее предприятие</a:t>
            </a: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»; кондитерские цеха, мини пекарня, цеха 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индивидуальных предпринимателей по производству строительных материалов, деревянных строительных конструкций, столярных изделий, </a:t>
            </a:r>
            <a:r>
              <a:rPr lang="ru-RU" sz="1600" b="1" dirty="0" err="1">
                <a:solidFill>
                  <a:schemeClr val="tx1"/>
                </a:solidFill>
                <a:cs typeface="Times New Roman" pitchFamily="18" charset="0"/>
              </a:rPr>
              <a:t>арболитовых</a:t>
            </a:r>
            <a:r>
              <a:rPr lang="ru-RU" sz="1600" b="1" dirty="0">
                <a:solidFill>
                  <a:schemeClr val="tx1"/>
                </a:solidFill>
                <a:cs typeface="Times New Roman" pitchFamily="18" charset="0"/>
              </a:rPr>
              <a:t>, цокольных блоков, тротуарной плитки, бордюров</a:t>
            </a:r>
          </a:p>
          <a:p>
            <a:pPr>
              <a:buFont typeface="Wingdings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 lvl="0">
              <a:spcBef>
                <a:spcPts val="100"/>
              </a:spcBef>
              <a:defRPr/>
            </a:pPr>
            <a:endParaRPr lang="ru-RU" kern="0" spc="4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ject 2"/>
          <p:cNvSpPr txBox="1">
            <a:spLocks/>
          </p:cNvSpPr>
          <p:nvPr/>
        </p:nvSpPr>
        <p:spPr>
          <a:xfrm>
            <a:off x="467308" y="2194006"/>
            <a:ext cx="8058888" cy="16902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1600" b="1" dirty="0" smtClean="0">
                <a:solidFill>
                  <a:schemeClr val="dk1"/>
                </a:solidFill>
              </a:rPr>
              <a:t>Район </a:t>
            </a:r>
            <a:r>
              <a:rPr lang="ru-RU" sz="1600" b="1" dirty="0">
                <a:solidFill>
                  <a:schemeClr val="dk1"/>
                </a:solidFill>
              </a:rPr>
              <a:t>имеет сельскохозяйственную направленность потенциальными работодателями в районе являются предприятия агропромышленного </a:t>
            </a:r>
            <a:r>
              <a:rPr lang="ru-RU" sz="1600" b="1" dirty="0" smtClean="0">
                <a:solidFill>
                  <a:schemeClr val="dk1"/>
                </a:solidFill>
              </a:rPr>
              <a:t>комплекса. Валовый сбор зерна в 2019 году составил 169,2 тыс. тонн. Произведено молока  в 2019 году составило 16,2  тыс. тонн ,  мяса 4,1 тонн, модернизация и техническое перевооружение сельскохозяйственных предприятий 366 млн. руб.</a:t>
            </a:r>
          </a:p>
          <a:p>
            <a:pPr marL="12700">
              <a:spcBef>
                <a:spcPts val="100"/>
              </a:spcBef>
              <a:defRPr/>
            </a:pP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12700">
              <a:spcBef>
                <a:spcPts val="100"/>
              </a:spcBef>
              <a:defRPr/>
            </a:pPr>
            <a:r>
              <a:rPr kumimoji="0" lang="ru-RU" sz="105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05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0" y="1143001"/>
            <a:ext cx="2025443" cy="105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51" y="1143001"/>
            <a:ext cx="1661949" cy="105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4" y="5477395"/>
            <a:ext cx="1828800" cy="10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65722"/>
            <a:ext cx="1828800" cy="10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5520599"/>
            <a:ext cx="1830705" cy="108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ject 4"/>
          <p:cNvSpPr/>
          <p:nvPr/>
        </p:nvSpPr>
        <p:spPr>
          <a:xfrm>
            <a:off x="82550" y="533400"/>
            <a:ext cx="5327650" cy="394970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pPr lvl="0"/>
            <a:r>
              <a:rPr lang="ru-RU" sz="2500" b="1" kern="0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Ключевые отрасли района</a:t>
            </a:r>
            <a:endParaRPr lang="ru-RU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50" y="383575"/>
            <a:ext cx="898525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8599" y="381000"/>
            <a:ext cx="8763001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pc="-4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Ключевые организации на территории района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0375" y="6197769"/>
            <a:ext cx="3349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Производство хлеба и хлебобулочных изделий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4039335"/>
            <a:ext cx="3349625" cy="394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ИП 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Курико</a:t>
            </a: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Ю.А.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4039335"/>
            <a:ext cx="3276600" cy="394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ИП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Шнайдер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Е.В.</a:t>
            </a:r>
          </a:p>
        </p:txBody>
      </p:sp>
      <p:sp>
        <p:nvSpPr>
          <p:cNvPr id="6148" name="AutoShape 4" descr="https://xn-----7kcbekeiftdh9amwkb4d2o.xn--p1ai/wp-content/uploads/2016/06/proizvodstvo-sy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6" name="AutoShape 12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8" name="AutoShape 14" descr="https://img-fotki.yandex.ru/get/5307/154918759.1ea/0_103a4f_7d140abf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>
          <a:xfrm>
            <a:off x="6934200" y="6581001"/>
            <a:ext cx="2103120" cy="276999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143000" y="7620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Предприятия отрасли сельского хозяйства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" descr="&amp;Kcy;&amp;acy;&amp;rcy;&amp;tcy;&amp;icy;&amp;ncy;&amp;kcy;&amp;icy; &amp;pcy;&amp;ocy; &amp;zcy;&amp;acy;&amp;pcy;&amp;rcy;&amp;ocy;&amp;scy;&amp;ucy; &quot;&amp;scy;&amp;iecy;&amp;lcy;&amp;softcy;&amp;khcy;&amp;ocy;&amp;zcy;&amp;tcy;&amp;iecy;&amp;khcy;&amp;ncy;&amp;icy;&amp;kcy;&amp;acy;&quot;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8365" t="17622" r="7049" b="15413"/>
          <a:stretch>
            <a:fillRect/>
          </a:stretch>
        </p:blipFill>
        <p:spPr bwMode="auto">
          <a:xfrm>
            <a:off x="307975" y="1662794"/>
            <a:ext cx="2887579" cy="128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AutoShape 2" descr="http://mcx.ru/upload/iblock/c70/c7007de328a947b40e7002a4ea55e9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://mcx.ru/upload/iblock/c70/c7007de328a947b40e7002a4ea55e9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07975" y="3058369"/>
            <a:ext cx="871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ru-RU" sz="1600" b="1" kern="0" spc="40" dirty="0" smtClean="0">
                <a:latin typeface="Calibri" pitchFamily="34" charset="0"/>
                <a:cs typeface="Calibri" pitchFamily="34" charset="0"/>
              </a:rPr>
              <a:t>Валовой сбор зерна в 2019 году составил 169,2 тыс. тонн. Производство молока 29,5 тыс. тонн, производство мяса 5,6 тыс. тонн 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295400" y="3701534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Предприятия перерабатывающей промышленности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46226" y="1131332"/>
            <a:ext cx="8839200" cy="519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cs typeface="Arial" pitchFamily="34" charset="0"/>
              </a:rPr>
              <a:t>СПК колхоз «</a:t>
            </a:r>
            <a:r>
              <a:rPr lang="ru-RU" sz="1600" b="1" dirty="0" err="1" smtClean="0">
                <a:cs typeface="Arial" pitchFamily="34" charset="0"/>
              </a:rPr>
              <a:t>Ганновский</a:t>
            </a:r>
            <a:r>
              <a:rPr lang="ru-RU" sz="1600" b="1" dirty="0" smtClean="0">
                <a:cs typeface="Arial" pitchFamily="34" charset="0"/>
              </a:rPr>
              <a:t>»           ООО «Комсомольское»       </a:t>
            </a:r>
            <a:r>
              <a:rPr lang="ru-RU" sz="1600" b="1" dirty="0" smtClean="0">
                <a:solidFill>
                  <a:schemeClr val="bg1"/>
                </a:solidFill>
              </a:rPr>
              <a:t>ОО </a:t>
            </a:r>
            <a:r>
              <a:rPr lang="ru-RU" sz="1600" b="1" dirty="0">
                <a:solidFill>
                  <a:schemeClr val="bg1"/>
                </a:solidFill>
              </a:rPr>
              <a:t>«Агрохолдинг Сибирь</a:t>
            </a:r>
            <a:r>
              <a:rPr lang="ru-RU" sz="1400" b="1" dirty="0">
                <a:solidFill>
                  <a:schemeClr val="bg1"/>
                </a:solidFill>
              </a:rPr>
              <a:t>»</a:t>
            </a:r>
            <a:endParaRPr lang="ru-RU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28129" y="5997714"/>
            <a:ext cx="326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Реконструкция помещения под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размещение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торговых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объектов</a:t>
            </a:r>
            <a:endParaRPr lang="ru-RU" sz="1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1"/>
            <a:ext cx="2383230" cy="123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752600"/>
            <a:ext cx="2438400" cy="119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4509180"/>
            <a:ext cx="2133601" cy="15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29" y="4509180"/>
            <a:ext cx="2688030" cy="131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009232" y="3505201"/>
            <a:ext cx="4213596" cy="448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«Комсомольское»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2509" y="3505201"/>
            <a:ext cx="4078015" cy="448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«Агрохолдинг Сибирь»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41114" y="1368496"/>
            <a:ext cx="2057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6" name="object 31"/>
          <p:cNvSpPr txBox="1"/>
          <p:nvPr/>
        </p:nvSpPr>
        <p:spPr>
          <a:xfrm>
            <a:off x="1524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Нефтехимическая промышленность: предприятия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7" name="object 2"/>
          <p:cNvSpPr/>
          <p:nvPr/>
        </p:nvSpPr>
        <p:spPr>
          <a:xfrm>
            <a:off x="152400" y="457200"/>
            <a:ext cx="899160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1"/>
          <p:cNvSpPr txBox="1"/>
          <p:nvPr/>
        </p:nvSpPr>
        <p:spPr>
          <a:xfrm>
            <a:off x="2286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 smtClean="0">
                <a:solidFill>
                  <a:srgbClr val="FFFFFF"/>
                </a:solidFill>
                <a:latin typeface="Arial"/>
                <a:cs typeface="Arial"/>
              </a:rPr>
              <a:t>Примеры реализованных инвестиционных проектов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14733" y="1422356"/>
            <a:ext cx="3095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Строительство убойного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пункта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ИП Рябов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А.А. .с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 Одесское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57200" y="3988297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Модернизация производства ООО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Агрохолдинг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Сибирь", с.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Желанное (приобретение сельскохозяйственной техники)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452" y="4805064"/>
            <a:ext cx="3562948" cy="174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2057400"/>
            <a:ext cx="2819402" cy="130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3" y="2057400"/>
            <a:ext cx="3095266" cy="130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3" y="977537"/>
            <a:ext cx="4078015" cy="44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134830" y="1011617"/>
            <a:ext cx="3628170" cy="356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ТПК «</a:t>
            </a:r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Молпродукт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34830" y="3991216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Строительство телятника на 300 голов в селе </a:t>
            </a:r>
            <a:r>
              <a:rPr lang="ru-RU" sz="1600" b="1" dirty="0" err="1" smtClean="0"/>
              <a:t>Лукьяновка</a:t>
            </a:r>
            <a:endParaRPr lang="ru-RU" sz="1600" b="1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05" y="4724400"/>
            <a:ext cx="412583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29201" y="1422357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Модернизация производства ООО ТПК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Молпродукт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 с.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Побочино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52400"/>
            <a:ext cx="6885940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2599" y="124655"/>
            <a:ext cx="644715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Перспективные </a:t>
            </a:r>
            <a:r>
              <a:rPr sz="2500" spc="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отрасли </a:t>
            </a:r>
            <a:r>
              <a:rPr lang="ru-RU" sz="2500" spc="3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инвестирования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48000" y="2057400"/>
            <a:ext cx="3810000" cy="5223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0" algn="ctr">
              <a:lnSpc>
                <a:spcPct val="100899"/>
              </a:lnSpc>
              <a:spcBef>
                <a:spcPts val="95"/>
              </a:spcBef>
            </a:pPr>
            <a:r>
              <a:rPr lang="ru-RU" sz="1600" b="1" spc="20" dirty="0" smtClean="0">
                <a:solidFill>
                  <a:srgbClr val="0066B3"/>
                </a:solidFill>
                <a:latin typeface="Arial"/>
                <a:cs typeface="Arial"/>
              </a:rPr>
              <a:t>Переработка сельскохозяйственной</a:t>
            </a:r>
          </a:p>
          <a:p>
            <a:pPr marL="12700" marR="5080" indent="-12700" algn="ctr">
              <a:lnSpc>
                <a:spcPct val="100899"/>
              </a:lnSpc>
              <a:spcBef>
                <a:spcPts val="95"/>
              </a:spcBef>
            </a:pPr>
            <a:r>
              <a:rPr lang="ru-RU" sz="1600" b="1" spc="20" dirty="0" smtClean="0">
                <a:solidFill>
                  <a:srgbClr val="0066B3"/>
                </a:solidFill>
                <a:latin typeface="Arial"/>
                <a:cs typeface="Arial"/>
              </a:rPr>
              <a:t>продукции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8600" y="2057400"/>
            <a:ext cx="2514600" cy="5223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600" b="1" spc="10" dirty="0" smtClean="0">
                <a:solidFill>
                  <a:srgbClr val="0066B3"/>
                </a:solidFill>
                <a:latin typeface="Arial"/>
                <a:cs typeface="Arial"/>
              </a:rPr>
              <a:t>С</a:t>
            </a:r>
            <a:r>
              <a:rPr sz="1600" b="1" spc="10" smtClean="0">
                <a:solidFill>
                  <a:srgbClr val="0066B3"/>
                </a:solidFill>
                <a:latin typeface="Arial"/>
                <a:cs typeface="Arial"/>
              </a:rPr>
              <a:t>ельскохозяйственно</a:t>
            </a:r>
            <a:r>
              <a:rPr lang="ru-RU" sz="1600" b="1" spc="10" dirty="0" smtClean="0">
                <a:solidFill>
                  <a:srgbClr val="0066B3"/>
                </a:solidFill>
                <a:latin typeface="Arial"/>
                <a:cs typeface="Arial"/>
              </a:rPr>
              <a:t>е</a:t>
            </a:r>
          </a:p>
          <a:p>
            <a:pPr marL="43180" marR="5080" indent="-31115" algn="ctr">
              <a:lnSpc>
                <a:spcPct val="100899"/>
              </a:lnSpc>
              <a:spcBef>
                <a:spcPts val="95"/>
              </a:spcBef>
            </a:pPr>
            <a:r>
              <a:rPr lang="ru-RU" sz="1600" b="1" spc="10" dirty="0" smtClean="0">
                <a:solidFill>
                  <a:srgbClr val="0066B3"/>
                </a:solidFill>
                <a:latin typeface="Arial"/>
                <a:cs typeface="Arial"/>
              </a:rPr>
              <a:t>производство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5"/>
          <p:cNvSpPr txBox="1"/>
          <p:nvPr/>
        </p:nvSpPr>
        <p:spPr>
          <a:xfrm>
            <a:off x="7315200" y="2057400"/>
            <a:ext cx="762000" cy="260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" marR="5080" indent="-31115">
              <a:lnSpc>
                <a:spcPct val="100899"/>
              </a:lnSpc>
              <a:spcBef>
                <a:spcPts val="95"/>
              </a:spcBef>
            </a:pPr>
            <a:r>
              <a:rPr lang="ru-RU" sz="1600" b="1" spc="15" dirty="0" smtClean="0">
                <a:solidFill>
                  <a:srgbClr val="0066B3"/>
                </a:solidFill>
                <a:latin typeface="Arial"/>
                <a:cs typeface="Arial"/>
              </a:rPr>
              <a:t>Туризм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85800"/>
            <a:ext cx="13802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0866" y="685801"/>
            <a:ext cx="13439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http://icons.iconarchive.com/icons/erudus/allergy/1024/milk-allergy-red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33399"/>
            <a:ext cx="1676400" cy="167640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8610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1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876300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7630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Крупные проекты реализуемые в 2020-2024 годах</a:t>
            </a:r>
            <a:endParaRPr sz="2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600" y="2438400"/>
            <a:ext cx="35814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Модернизация производства ИП Глава КФХ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Домме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П.И., с.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Одесское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43400" y="2438400"/>
            <a:ext cx="23622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СТО  и приобретение оборудования для СТО в  с. Одесское ИП Никитин А.Н.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8000" y="2438400"/>
            <a:ext cx="22098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Модернизация сельскохозяйственного производства  ООО "Арт-Агро" с. Одесское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600" y="5867400"/>
            <a:ext cx="8404858" cy="990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СПК «колхоз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Ганновский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 строительство молочного комплекса беспривязным содержанием </a:t>
            </a:r>
            <a:r>
              <a:rPr lang="ru-RU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содержанием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коров на350голов с доильным залом типа «Карусель» (</a:t>
            </a: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8991599" y="5791200"/>
            <a:ext cx="45719" cy="990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 t="45968" b="15047"/>
          <a:stretch>
            <a:fillRect/>
          </a:stretch>
        </p:blipFill>
        <p:spPr bwMode="auto">
          <a:xfrm>
            <a:off x="609600" y="4080164"/>
            <a:ext cx="7924800" cy="171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28485" y="914020"/>
            <a:ext cx="2063115" cy="137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762000"/>
            <a:ext cx="3429000" cy="14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782731"/>
            <a:ext cx="2514599" cy="14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2390</TotalTime>
  <Words>1001</Words>
  <Application>Microsoft Office PowerPoint</Application>
  <PresentationFormat>Экран (4:3)</PresentationFormat>
  <Paragraphs>239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ОДЕССКИЙ МУНИЦИПАЛЬНЫЙ РАЙОН  ОМСКОЙ ОБЛАСТИ  Инвестиционный паспорт</vt:lpstr>
      <vt:lpstr>Презентация PowerPoint</vt:lpstr>
      <vt:lpstr>Презентация PowerPoint</vt:lpstr>
      <vt:lpstr>Презентация PowerPoint</vt:lpstr>
      <vt:lpstr>Ключевые отрасли района</vt:lpstr>
      <vt:lpstr>Презентация PowerPoint</vt:lpstr>
      <vt:lpstr>Презентация PowerPoint</vt:lpstr>
      <vt:lpstr>Перспективные отрасли инвестирования</vt:lpstr>
      <vt:lpstr>Крупные проекты реализуемые в 2020-2024 годах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ОМСКАЯ ОБЛАСТЬ Конкурентные преимущества</dc:title>
  <dc:creator>ksamodinskiy</dc:creator>
  <cp:lastModifiedBy>User</cp:lastModifiedBy>
  <cp:revision>191</cp:revision>
  <cp:lastPrinted>2020-08-19T09:38:51Z</cp:lastPrinted>
  <dcterms:created xsi:type="dcterms:W3CDTF">2019-02-22T07:19:09Z</dcterms:created>
  <dcterms:modified xsi:type="dcterms:W3CDTF">2020-08-19T09:42:23Z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2019-02-22T00:00:00Z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2019-02-22T00:00:00Z</vt:filetime>
  </property>
</Properties>
</file>