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50" r:id="rId3"/>
    <p:sldId id="356" r:id="rId4"/>
    <p:sldId id="331" r:id="rId5"/>
    <p:sldId id="355" r:id="rId6"/>
    <p:sldId id="351" r:id="rId7"/>
    <p:sldId id="354" r:id="rId8"/>
    <p:sldId id="344" r:id="rId9"/>
    <p:sldId id="359" r:id="rId10"/>
    <p:sldId id="284" r:id="rId11"/>
    <p:sldId id="327" r:id="rId12"/>
    <p:sldId id="323" r:id="rId13"/>
    <p:sldId id="358" r:id="rId14"/>
    <p:sldId id="360" r:id="rId15"/>
    <p:sldId id="361" r:id="rId16"/>
    <p:sldId id="362" r:id="rId17"/>
    <p:sldId id="363" r:id="rId18"/>
    <p:sldId id="353" r:id="rId19"/>
    <p:sldId id="319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4CB"/>
    <a:srgbClr val="3D6AA1"/>
    <a:srgbClr val="8FBC54"/>
    <a:srgbClr val="CDD937"/>
    <a:srgbClr val="D1CA71"/>
    <a:srgbClr val="DFD79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14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Структура земель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93,1 % - сельхоз угодья</c:v>
                </c:pt>
                <c:pt idx="1">
                  <c:v>2,3 % - лесной фонд</c:v>
                </c:pt>
                <c:pt idx="2">
                  <c:v>1,3 % - водные объекты</c:v>
                </c:pt>
                <c:pt idx="3">
                  <c:v>3,3 % - другие земли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93.1</c:v>
                </c:pt>
                <c:pt idx="1">
                  <c:v>2.2999999999999998</c:v>
                </c:pt>
                <c:pt idx="2">
                  <c:v>1.3</c:v>
                </c:pt>
                <c:pt idx="3">
                  <c:v>3.3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241953308468064"/>
          <c:y val="0.16440670206921848"/>
          <c:w val="0.26541672422526208"/>
          <c:h val="0.7656247329548961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1335685935599664"/>
          <c:y val="0.17035977210165787"/>
          <c:w val="0.58350810102975237"/>
          <c:h val="0.770292602313602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33.300000000000004</c:v>
                </c:pt>
                <c:pt idx="1">
                  <c:v>66.7</c:v>
                </c:pt>
              </c:numCache>
            </c:numRef>
          </c:val>
        </c:ser>
        <c:firstSliceAng val="0"/>
        <c:holeSize val="50"/>
      </c:doughnutChart>
      <c:spPr>
        <a:noFill/>
        <a:ln w="25396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0.28049</cdr:x>
      <cdr:y>0.36585</cdr:y>
    </cdr:from>
    <cdr:to>
      <cdr:x>0.93182</cdr:x>
      <cdr:y>0.83385</cdr:y>
    </cdr:to>
    <cdr:grpSp>
      <cdr:nvGrpSpPr>
        <cdr:cNvPr id="9" name="Группа 8"/>
        <cdr:cNvGrpSpPr/>
      </cdr:nvGrpSpPr>
      <cdr:grpSpPr>
        <a:xfrm xmlns:a="http://schemas.openxmlformats.org/drawingml/2006/main">
          <a:off x="940427" y="724822"/>
          <a:ext cx="2183779" cy="927202"/>
          <a:chOff x="1752600" y="1142991"/>
          <a:chExt cx="4069792" cy="1462143"/>
        </a:xfrm>
      </cdr:grpSpPr>
      <cdr:pic>
        <cdr:nvPicPr>
          <cdr:cNvPr id="3" name="Picture 5" descr="C:\Users\Ris\Desktop\hello_html_18dd608.png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" cstate="print"/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2209800" y="1524009"/>
            <a:ext cx="609600" cy="41159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</cdr:pic>
      <cdr:pic>
        <cdr:nvPicPr>
          <cdr:cNvPr id="4" name="Picture 8" descr="C:\Users\Ris\Desktop\800px_COLOURBOX5979848.jpg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 rot="690948">
            <a:off x="2339478" y="2022128"/>
            <a:ext cx="468720" cy="583006"/>
          </a:xfrm>
          <a:prstGeom xmlns:a="http://schemas.openxmlformats.org/drawingml/2006/main" prst="rect">
            <a:avLst/>
          </a:prstGeom>
          <a:noFill xmlns:a="http://schemas.openxmlformats.org/drawingml/2006/main"/>
          <a:effectLst xmlns:a="http://schemas.openxmlformats.org/drawingml/2006/main">
            <a:softEdge rad="63500"/>
          </a:effectLst>
        </cdr:spPr>
      </cdr:pic>
      <cdr:sp macro="" textlink="">
        <cdr:nvSpPr>
          <cdr:cNvPr id="5" name="TextBox 6"/>
          <cdr:cNvSpPr txBox="1"/>
        </cdr:nvSpPr>
        <cdr:spPr>
          <a:xfrm xmlns:a="http://schemas.openxmlformats.org/drawingml/2006/main">
            <a:off x="3315213" y="1981190"/>
            <a:ext cx="1655119" cy="53388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9pPr>
          </a:lstStyle>
          <a:p xmlns:a="http://schemas.openxmlformats.org/drawingml/2006/main"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cs typeface="Arial" charset="0"/>
              </a:rPr>
              <a:t>66,7%</a:t>
            </a:r>
            <a:endParaRPr lang="ru-RU" sz="1600" b="1" dirty="0">
              <a:solidFill>
                <a:srgbClr val="FF0000"/>
              </a:solidFill>
              <a:latin typeface="Arial"/>
              <a:cs typeface="Arial" charset="0"/>
            </a:endParaRPr>
          </a:p>
        </cdr:txBody>
      </cdr:sp>
      <cdr:sp macro="" textlink="">
        <cdr:nvSpPr>
          <cdr:cNvPr id="6" name="TextBox 7"/>
          <cdr:cNvSpPr txBox="1"/>
        </cdr:nvSpPr>
        <cdr:spPr>
          <a:xfrm xmlns:a="http://schemas.openxmlformats.org/drawingml/2006/main">
            <a:off x="4402291" y="1142991"/>
            <a:ext cx="1420101" cy="53388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/>
              </a:defRPr>
            </a:lvl9pPr>
          </a:lstStyle>
          <a:p xmlns:a="http://schemas.openxmlformats.org/drawingml/2006/main"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cs typeface="Arial" charset="0"/>
              </a:rPr>
              <a:t>33,3%</a:t>
            </a:r>
            <a:endParaRPr lang="ru-RU" sz="1600" b="1" dirty="0">
              <a:solidFill>
                <a:srgbClr val="FF0000"/>
              </a:solidFill>
              <a:latin typeface="Arial"/>
              <a:cs typeface="Arial" charset="0"/>
            </a:endParaRPr>
          </a:p>
        </cdr:txBody>
      </cdr:sp>
      <cdr:sp macro="" textlink="">
        <cdr:nvSpPr>
          <cdr:cNvPr id="7" name="Прямоугольник 6"/>
          <cdr:cNvSpPr/>
        </cdr:nvSpPr>
        <cdr:spPr>
          <a:xfrm xmlns:a="http://schemas.openxmlformats.org/drawingml/2006/main" flipH="1" flipV="1">
            <a:off x="1752600" y="2286009"/>
            <a:ext cx="270023" cy="25070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BF5F9">
              <a:lumMod val="75000"/>
            </a:srgbClr>
          </a:solidFill>
          <a:ln xmlns:a="http://schemas.openxmlformats.org/drawingml/2006/main" w="25400" cap="flat" cmpd="sng" algn="ctr">
            <a:solidFill>
              <a:srgbClr val="DBF5F9">
                <a:lumMod val="7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 xmlns:a="http://schemas.openxmlformats.org/drawingml/2006/main">
            <a:pPr algn="ctr">
              <a:defRPr/>
            </a:pPr>
            <a:endParaRPr lang="ru-RU"/>
          </a:p>
        </cdr:txBody>
      </cdr:sp>
      <cdr:sp macro="" textlink="">
        <cdr:nvSpPr>
          <cdr:cNvPr id="8" name="Прямоугольник 7"/>
          <cdr:cNvSpPr/>
        </cdr:nvSpPr>
        <cdr:spPr>
          <a:xfrm xmlns:a="http://schemas.openxmlformats.org/drawingml/2006/main" flipH="1" flipV="1">
            <a:off x="1752600" y="1600209"/>
            <a:ext cx="270023" cy="25070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BF5F9">
              <a:lumMod val="5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 xmlns:a="http://schemas.openxmlformats.org/drawingml/2006/main">
            <a:pPr algn="ctr">
              <a:defRPr/>
            </a:pPr>
            <a:endParaRPr lang="ru-RU"/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66597"/>
            <a:ext cx="3839845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66597"/>
            <a:ext cx="3839845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51803" y="1772422"/>
            <a:ext cx="2420620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804" y="601967"/>
            <a:ext cx="7871459" cy="394970"/>
          </a:xfrm>
          <a:custGeom>
            <a:avLst/>
            <a:gdLst/>
            <a:ahLst/>
            <a:cxnLst/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804" y="601967"/>
            <a:ext cx="7871459" cy="394970"/>
          </a:xfrm>
          <a:custGeom>
            <a:avLst/>
            <a:gdLst/>
            <a:ahLst/>
            <a:cxnLst/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4AD0-6F28-4B66-A20D-7A814EE31D2A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4CB6-2266-46A0-A631-92E94AFB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CA7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245" y="1278733"/>
            <a:ext cx="7737508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163" y="2145018"/>
            <a:ext cx="7417434" cy="433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is\Documents\Презентация\природа\image1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1319443"/>
            <a:ext cx="9144000" cy="553855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4953000"/>
            <a:ext cx="7838440" cy="16171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6945" algn="r">
              <a:lnSpc>
                <a:spcPct val="100000"/>
              </a:lnSpc>
              <a:spcBef>
                <a:spcPts val="130"/>
              </a:spcBef>
            </a:pPr>
            <a:r>
              <a:rPr lang="ru-RU" sz="2800" spc="80" dirty="0" smtClean="0">
                <a:solidFill>
                  <a:srgbClr val="0066B3"/>
                </a:solidFill>
                <a:latin typeface="Arial"/>
                <a:cs typeface="Arial"/>
              </a:rPr>
              <a:t>ПАВЛОГРАДСКИЙ МУНИЦИПАЛЬНЫЙ РАЙОН ОМСКОЙ ОБЛАСТИ</a:t>
            </a:r>
            <a:r>
              <a:rPr lang="ru-RU" sz="1800" b="0" spc="80" dirty="0" smtClean="0">
                <a:solidFill>
                  <a:srgbClr val="0066B3"/>
                </a:solidFill>
                <a:latin typeface="Arial"/>
                <a:cs typeface="Arial"/>
              </a:rPr>
              <a:t/>
            </a:r>
            <a:br>
              <a:rPr lang="ru-RU" sz="1800" b="0" spc="80" dirty="0" smtClean="0">
                <a:solidFill>
                  <a:srgbClr val="0066B3"/>
                </a:solidFill>
                <a:latin typeface="Arial"/>
                <a:cs typeface="Arial"/>
              </a:rPr>
            </a:br>
            <a:r>
              <a:rPr lang="ru-RU" sz="2000" b="0" spc="80" dirty="0" smtClean="0">
                <a:solidFill>
                  <a:srgbClr val="0066B3"/>
                </a:solidFill>
                <a:latin typeface="Arial"/>
                <a:cs typeface="Arial"/>
              </a:rPr>
              <a:t>Инвестиционный паспорт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905000" y="5334000"/>
            <a:ext cx="6858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Ris\Documents\Презентация\картинки\Почетная грамота района-2 - копия.tif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33400" y="1143000"/>
            <a:ext cx="1979712" cy="223410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52400"/>
            <a:ext cx="6885940" cy="382270"/>
          </a:xfrm>
          <a:custGeom>
            <a:avLst/>
            <a:gdLst/>
            <a:ahLst/>
            <a:cxnLst/>
            <a:rect l="l" t="t" r="r" b="b"/>
            <a:pathLst>
              <a:path w="6885940" h="382269">
                <a:moveTo>
                  <a:pt x="0" y="382270"/>
                </a:moveTo>
                <a:lnTo>
                  <a:pt x="6885762" y="382270"/>
                </a:lnTo>
                <a:lnTo>
                  <a:pt x="6885762" y="0"/>
                </a:lnTo>
                <a:lnTo>
                  <a:pt x="0" y="0"/>
                </a:lnTo>
                <a:lnTo>
                  <a:pt x="0" y="38227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2599" y="165947"/>
            <a:ext cx="64471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0" dirty="0">
                <a:solidFill>
                  <a:srgbClr val="FFFFFF"/>
                </a:solidFill>
              </a:rPr>
              <a:t>Перспективные </a:t>
            </a:r>
            <a:r>
              <a:rPr sz="1900" spc="5" dirty="0">
                <a:solidFill>
                  <a:srgbClr val="FFFFFF"/>
                </a:solidFill>
              </a:rPr>
              <a:t>отрасли </a:t>
            </a:r>
            <a:r>
              <a:rPr lang="ru-RU" sz="1900" spc="30" dirty="0" smtClean="0">
                <a:solidFill>
                  <a:srgbClr val="FFFFFF"/>
                </a:solidFill>
              </a:rPr>
              <a:t>инвестирования</a:t>
            </a:r>
            <a:endParaRPr sz="1900" dirty="0"/>
          </a:p>
        </p:txBody>
      </p:sp>
      <p:sp>
        <p:nvSpPr>
          <p:cNvPr id="12" name="object 12"/>
          <p:cNvSpPr/>
          <p:nvPr/>
        </p:nvSpPr>
        <p:spPr>
          <a:xfrm>
            <a:off x="0" y="5334000"/>
            <a:ext cx="9144000" cy="152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7800" y="762000"/>
            <a:ext cx="1290320" cy="129032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797306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2"/>
                </a:lnTo>
                <a:lnTo>
                  <a:pt x="5764" y="893661"/>
                </a:lnTo>
                <a:lnTo>
                  <a:pt x="12845" y="940608"/>
                </a:lnTo>
                <a:lnTo>
                  <a:pt x="22614" y="986618"/>
                </a:lnTo>
                <a:lnTo>
                  <a:pt x="34987" y="1031609"/>
                </a:lnTo>
                <a:lnTo>
                  <a:pt x="49882" y="1075496"/>
                </a:lnTo>
                <a:lnTo>
                  <a:pt x="67213" y="1118197"/>
                </a:lnTo>
                <a:lnTo>
                  <a:pt x="86900" y="1159628"/>
                </a:lnTo>
                <a:lnTo>
                  <a:pt x="108856" y="1199706"/>
                </a:lnTo>
                <a:lnTo>
                  <a:pt x="133001" y="1238347"/>
                </a:lnTo>
                <a:lnTo>
                  <a:pt x="159249" y="1275467"/>
                </a:lnTo>
                <a:lnTo>
                  <a:pt x="187518" y="1310985"/>
                </a:lnTo>
                <a:lnTo>
                  <a:pt x="217724" y="1344815"/>
                </a:lnTo>
                <a:lnTo>
                  <a:pt x="249784" y="1376875"/>
                </a:lnTo>
                <a:lnTo>
                  <a:pt x="283614" y="1407081"/>
                </a:lnTo>
                <a:lnTo>
                  <a:pt x="319131" y="1435349"/>
                </a:lnTo>
                <a:lnTo>
                  <a:pt x="356252" y="1461598"/>
                </a:lnTo>
                <a:lnTo>
                  <a:pt x="394892" y="1485742"/>
                </a:lnTo>
                <a:lnTo>
                  <a:pt x="434970" y="1507699"/>
                </a:lnTo>
                <a:lnTo>
                  <a:pt x="476401" y="1527385"/>
                </a:lnTo>
                <a:lnTo>
                  <a:pt x="519102" y="1544717"/>
                </a:lnTo>
                <a:lnTo>
                  <a:pt x="562989" y="1559611"/>
                </a:lnTo>
                <a:lnTo>
                  <a:pt x="607980" y="1571984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6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1" y="1581753"/>
                </a:lnTo>
                <a:lnTo>
                  <a:pt x="986631" y="1571984"/>
                </a:lnTo>
                <a:lnTo>
                  <a:pt x="1031622" y="1559611"/>
                </a:lnTo>
                <a:lnTo>
                  <a:pt x="1075509" y="1544717"/>
                </a:lnTo>
                <a:lnTo>
                  <a:pt x="1118210" y="1527385"/>
                </a:lnTo>
                <a:lnTo>
                  <a:pt x="1159641" y="1507699"/>
                </a:lnTo>
                <a:lnTo>
                  <a:pt x="1199719" y="1485742"/>
                </a:lnTo>
                <a:lnTo>
                  <a:pt x="1238359" y="1461598"/>
                </a:lnTo>
                <a:lnTo>
                  <a:pt x="1275480" y="1435349"/>
                </a:lnTo>
                <a:lnTo>
                  <a:pt x="1310997" y="1407081"/>
                </a:lnTo>
                <a:lnTo>
                  <a:pt x="1344827" y="1376875"/>
                </a:lnTo>
                <a:lnTo>
                  <a:pt x="1376887" y="1344815"/>
                </a:lnTo>
                <a:lnTo>
                  <a:pt x="1407093" y="1310985"/>
                </a:lnTo>
                <a:lnTo>
                  <a:pt x="1435362" y="1275467"/>
                </a:lnTo>
                <a:lnTo>
                  <a:pt x="1461610" y="1238347"/>
                </a:lnTo>
                <a:lnTo>
                  <a:pt x="1485755" y="1199706"/>
                </a:lnTo>
                <a:lnTo>
                  <a:pt x="1507711" y="1159628"/>
                </a:lnTo>
                <a:lnTo>
                  <a:pt x="1527398" y="1118197"/>
                </a:lnTo>
                <a:lnTo>
                  <a:pt x="1544729" y="1075496"/>
                </a:lnTo>
                <a:lnTo>
                  <a:pt x="1559624" y="1031609"/>
                </a:lnTo>
                <a:lnTo>
                  <a:pt x="1571997" y="986618"/>
                </a:lnTo>
                <a:lnTo>
                  <a:pt x="1581766" y="940608"/>
                </a:lnTo>
                <a:lnTo>
                  <a:pt x="1588847" y="893661"/>
                </a:lnTo>
                <a:lnTo>
                  <a:pt x="1593156" y="845862"/>
                </a:lnTo>
                <a:lnTo>
                  <a:pt x="1594612" y="797293"/>
                </a:lnTo>
                <a:lnTo>
                  <a:pt x="1593156" y="748724"/>
                </a:lnTo>
                <a:lnTo>
                  <a:pt x="1588847" y="700924"/>
                </a:lnTo>
                <a:lnTo>
                  <a:pt x="1581766" y="653978"/>
                </a:lnTo>
                <a:lnTo>
                  <a:pt x="1571997" y="607968"/>
                </a:lnTo>
                <a:lnTo>
                  <a:pt x="1559624" y="562978"/>
                </a:lnTo>
                <a:lnTo>
                  <a:pt x="1544729" y="519091"/>
                </a:lnTo>
                <a:lnTo>
                  <a:pt x="1527398" y="476390"/>
                </a:lnTo>
                <a:lnTo>
                  <a:pt x="1507711" y="434960"/>
                </a:lnTo>
                <a:lnTo>
                  <a:pt x="1485755" y="394883"/>
                </a:lnTo>
                <a:lnTo>
                  <a:pt x="1461610" y="356243"/>
                </a:lnTo>
                <a:lnTo>
                  <a:pt x="1435362" y="319123"/>
                </a:lnTo>
                <a:lnTo>
                  <a:pt x="1407093" y="283606"/>
                </a:lnTo>
                <a:lnTo>
                  <a:pt x="1376887" y="249777"/>
                </a:lnTo>
                <a:lnTo>
                  <a:pt x="1344827" y="217718"/>
                </a:lnTo>
                <a:lnTo>
                  <a:pt x="1310997" y="187512"/>
                </a:lnTo>
                <a:lnTo>
                  <a:pt x="1275480" y="159244"/>
                </a:lnTo>
                <a:lnTo>
                  <a:pt x="1238359" y="132997"/>
                </a:lnTo>
                <a:lnTo>
                  <a:pt x="1199719" y="108853"/>
                </a:lnTo>
                <a:lnTo>
                  <a:pt x="1159641" y="86897"/>
                </a:lnTo>
                <a:lnTo>
                  <a:pt x="1118210" y="67211"/>
                </a:lnTo>
                <a:lnTo>
                  <a:pt x="1075509" y="49880"/>
                </a:lnTo>
                <a:lnTo>
                  <a:pt x="1031622" y="34986"/>
                </a:lnTo>
                <a:lnTo>
                  <a:pt x="986631" y="22613"/>
                </a:lnTo>
                <a:lnTo>
                  <a:pt x="940621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00" y="609600"/>
            <a:ext cx="1447800" cy="152400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797305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3"/>
                </a:lnTo>
                <a:lnTo>
                  <a:pt x="5764" y="893664"/>
                </a:lnTo>
                <a:lnTo>
                  <a:pt x="12845" y="940611"/>
                </a:lnTo>
                <a:lnTo>
                  <a:pt x="22614" y="986623"/>
                </a:lnTo>
                <a:lnTo>
                  <a:pt x="34987" y="1031614"/>
                </a:lnTo>
                <a:lnTo>
                  <a:pt x="49882" y="1075502"/>
                </a:lnTo>
                <a:lnTo>
                  <a:pt x="67213" y="1118203"/>
                </a:lnTo>
                <a:lnTo>
                  <a:pt x="86900" y="1159634"/>
                </a:lnTo>
                <a:lnTo>
                  <a:pt x="108856" y="1199712"/>
                </a:lnTo>
                <a:lnTo>
                  <a:pt x="133001" y="1238352"/>
                </a:lnTo>
                <a:lnTo>
                  <a:pt x="159249" y="1275473"/>
                </a:lnTo>
                <a:lnTo>
                  <a:pt x="187518" y="1310990"/>
                </a:lnTo>
                <a:lnTo>
                  <a:pt x="217724" y="1344820"/>
                </a:lnTo>
                <a:lnTo>
                  <a:pt x="249784" y="1376879"/>
                </a:lnTo>
                <a:lnTo>
                  <a:pt x="283614" y="1407085"/>
                </a:lnTo>
                <a:lnTo>
                  <a:pt x="319131" y="1435353"/>
                </a:lnTo>
                <a:lnTo>
                  <a:pt x="356252" y="1461601"/>
                </a:lnTo>
                <a:lnTo>
                  <a:pt x="394892" y="1485745"/>
                </a:lnTo>
                <a:lnTo>
                  <a:pt x="434970" y="1507701"/>
                </a:lnTo>
                <a:lnTo>
                  <a:pt x="476401" y="1527387"/>
                </a:lnTo>
                <a:lnTo>
                  <a:pt x="519102" y="1544718"/>
                </a:lnTo>
                <a:lnTo>
                  <a:pt x="562989" y="1559612"/>
                </a:lnTo>
                <a:lnTo>
                  <a:pt x="607980" y="1571985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5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0" y="1581753"/>
                </a:lnTo>
                <a:lnTo>
                  <a:pt x="986630" y="1571985"/>
                </a:lnTo>
                <a:lnTo>
                  <a:pt x="1031621" y="1559612"/>
                </a:lnTo>
                <a:lnTo>
                  <a:pt x="1075508" y="1544718"/>
                </a:lnTo>
                <a:lnTo>
                  <a:pt x="1118208" y="1527387"/>
                </a:lnTo>
                <a:lnTo>
                  <a:pt x="1159638" y="1507701"/>
                </a:lnTo>
                <a:lnTo>
                  <a:pt x="1199715" y="1485745"/>
                </a:lnTo>
                <a:lnTo>
                  <a:pt x="1238356" y="1461601"/>
                </a:lnTo>
                <a:lnTo>
                  <a:pt x="1275476" y="1435353"/>
                </a:lnTo>
                <a:lnTo>
                  <a:pt x="1310992" y="1407085"/>
                </a:lnTo>
                <a:lnTo>
                  <a:pt x="1344821" y="1376879"/>
                </a:lnTo>
                <a:lnTo>
                  <a:pt x="1376881" y="1344820"/>
                </a:lnTo>
                <a:lnTo>
                  <a:pt x="1407086" y="1310990"/>
                </a:lnTo>
                <a:lnTo>
                  <a:pt x="1435354" y="1275473"/>
                </a:lnTo>
                <a:lnTo>
                  <a:pt x="1461602" y="1238352"/>
                </a:lnTo>
                <a:lnTo>
                  <a:pt x="1485745" y="1199712"/>
                </a:lnTo>
                <a:lnTo>
                  <a:pt x="1507701" y="1159634"/>
                </a:lnTo>
                <a:lnTo>
                  <a:pt x="1527387" y="1118203"/>
                </a:lnTo>
                <a:lnTo>
                  <a:pt x="1544718" y="1075502"/>
                </a:lnTo>
                <a:lnTo>
                  <a:pt x="1559612" y="1031614"/>
                </a:lnTo>
                <a:lnTo>
                  <a:pt x="1571985" y="986623"/>
                </a:lnTo>
                <a:lnTo>
                  <a:pt x="1581753" y="940611"/>
                </a:lnTo>
                <a:lnTo>
                  <a:pt x="1588834" y="893664"/>
                </a:lnTo>
                <a:lnTo>
                  <a:pt x="1593144" y="845863"/>
                </a:lnTo>
                <a:lnTo>
                  <a:pt x="1594599" y="797293"/>
                </a:lnTo>
                <a:lnTo>
                  <a:pt x="1593144" y="748724"/>
                </a:lnTo>
                <a:lnTo>
                  <a:pt x="1588834" y="700924"/>
                </a:lnTo>
                <a:lnTo>
                  <a:pt x="1581753" y="653978"/>
                </a:lnTo>
                <a:lnTo>
                  <a:pt x="1571985" y="607968"/>
                </a:lnTo>
                <a:lnTo>
                  <a:pt x="1559612" y="562978"/>
                </a:lnTo>
                <a:lnTo>
                  <a:pt x="1544718" y="519091"/>
                </a:lnTo>
                <a:lnTo>
                  <a:pt x="1527387" y="476390"/>
                </a:lnTo>
                <a:lnTo>
                  <a:pt x="1507701" y="434960"/>
                </a:lnTo>
                <a:lnTo>
                  <a:pt x="1485745" y="394883"/>
                </a:lnTo>
                <a:lnTo>
                  <a:pt x="1461602" y="356243"/>
                </a:lnTo>
                <a:lnTo>
                  <a:pt x="1435354" y="319123"/>
                </a:lnTo>
                <a:lnTo>
                  <a:pt x="1407086" y="283606"/>
                </a:lnTo>
                <a:lnTo>
                  <a:pt x="1376881" y="249777"/>
                </a:lnTo>
                <a:lnTo>
                  <a:pt x="1344821" y="217718"/>
                </a:lnTo>
                <a:lnTo>
                  <a:pt x="1310992" y="187512"/>
                </a:lnTo>
                <a:lnTo>
                  <a:pt x="1275476" y="159244"/>
                </a:lnTo>
                <a:lnTo>
                  <a:pt x="1238356" y="132997"/>
                </a:lnTo>
                <a:lnTo>
                  <a:pt x="1199715" y="108853"/>
                </a:lnTo>
                <a:lnTo>
                  <a:pt x="1159638" y="86897"/>
                </a:lnTo>
                <a:lnTo>
                  <a:pt x="1118208" y="67211"/>
                </a:lnTo>
                <a:lnTo>
                  <a:pt x="1075508" y="49880"/>
                </a:lnTo>
                <a:lnTo>
                  <a:pt x="1031621" y="34986"/>
                </a:lnTo>
                <a:lnTo>
                  <a:pt x="986630" y="22613"/>
                </a:lnTo>
                <a:lnTo>
                  <a:pt x="940620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5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6400" y="990600"/>
            <a:ext cx="836941" cy="83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72000" y="2209800"/>
            <a:ext cx="3276600" cy="765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1400" b="1" dirty="0" smtClean="0">
                <a:solidFill>
                  <a:srgbClr val="3D6AA1"/>
                </a:solidFill>
                <a:latin typeface="Arial"/>
                <a:cs typeface="Arial"/>
              </a:rPr>
              <a:t>Жилищно-коммунальный комплекс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dirty="0" smtClean="0">
                <a:solidFill>
                  <a:srgbClr val="3D6AA1"/>
                </a:solidFill>
                <a:latin typeface="Arial"/>
                <a:cs typeface="Arial"/>
              </a:rPr>
              <a:t>газификация населенных пунктов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dirty="0" smtClean="0">
                <a:solidFill>
                  <a:srgbClr val="3D6AA1"/>
                </a:solidFill>
                <a:latin typeface="Arial"/>
                <a:cs typeface="Arial"/>
              </a:rPr>
              <a:t> реконструкция и замена тепловых сетей и инженерного оборудования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800" dirty="0" smtClean="0">
                <a:solidFill>
                  <a:srgbClr val="3D6AA1"/>
                </a:solidFill>
                <a:latin typeface="Arial"/>
                <a:cs typeface="Arial"/>
              </a:rPr>
              <a:t>- перевод на альтернативные источники теплоснабжения</a:t>
            </a:r>
            <a:endParaRPr sz="800" dirty="0">
              <a:solidFill>
                <a:srgbClr val="3D6AA1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600" y="2133600"/>
            <a:ext cx="4192904" cy="1107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 marR="5080" indent="-31115">
              <a:lnSpc>
                <a:spcPct val="100899"/>
              </a:lnSpc>
              <a:spcBef>
                <a:spcPts val="95"/>
              </a:spcBef>
            </a:pPr>
            <a:r>
              <a:rPr sz="1400" b="1" spc="15" dirty="0">
                <a:solidFill>
                  <a:srgbClr val="0066B3"/>
                </a:solidFill>
                <a:latin typeface="Arial"/>
                <a:cs typeface="Arial"/>
              </a:rPr>
              <a:t>Агробиотехнологии </a:t>
            </a:r>
            <a:r>
              <a:rPr sz="1400" b="1" spc="10" dirty="0">
                <a:solidFill>
                  <a:srgbClr val="0066B3"/>
                </a:solidFill>
                <a:latin typeface="Arial"/>
                <a:cs typeface="Arial"/>
              </a:rPr>
              <a:t>и</a:t>
            </a:r>
            <a:r>
              <a:rPr sz="1400" b="1" spc="-5" dirty="0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66B3"/>
                </a:solidFill>
                <a:latin typeface="Arial"/>
                <a:cs typeface="Arial"/>
              </a:rPr>
              <a:t>переработка  </a:t>
            </a:r>
            <a:r>
              <a:rPr sz="1400" b="1" spc="10">
                <a:solidFill>
                  <a:srgbClr val="0066B3"/>
                </a:solidFill>
                <a:latin typeface="Arial"/>
                <a:cs typeface="Arial"/>
              </a:rPr>
              <a:t>сельскохозяйственной </a:t>
            </a:r>
            <a:r>
              <a:rPr sz="1400" b="1" spc="25" smtClean="0">
                <a:solidFill>
                  <a:srgbClr val="0066B3"/>
                </a:solidFill>
                <a:latin typeface="Arial"/>
                <a:cs typeface="Arial"/>
              </a:rPr>
              <a:t>продукции</a:t>
            </a:r>
            <a:endParaRPr lang="ru-RU" sz="1400" b="1" spc="25" dirty="0" smtClean="0">
              <a:solidFill>
                <a:srgbClr val="0066B3"/>
              </a:solidFill>
              <a:latin typeface="Arial"/>
              <a:cs typeface="Arial"/>
            </a:endParaRP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spc="25" dirty="0" smtClean="0">
                <a:solidFill>
                  <a:srgbClr val="0066B3"/>
                </a:solidFill>
                <a:latin typeface="Arial"/>
                <a:cs typeface="Arial"/>
              </a:rPr>
              <a:t>молочное и мясное животноводство</a:t>
            </a: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spc="25" dirty="0" smtClean="0">
                <a:solidFill>
                  <a:srgbClr val="0066B3"/>
                </a:solidFill>
                <a:latin typeface="Arial"/>
                <a:cs typeface="Arial"/>
              </a:rPr>
              <a:t> новые производственные технологии и системы хранения произведенной продукции</a:t>
            </a: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spc="25" dirty="0" smtClean="0">
                <a:solidFill>
                  <a:srgbClr val="0066B3"/>
                </a:solidFill>
                <a:latin typeface="Arial"/>
                <a:cs typeface="Arial"/>
              </a:rPr>
              <a:t> развитие мукомольно-крупяной, хлебопекарной, молочной, масложировой, кондитерской отраслей промышленности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6" name="Рисунок 15" descr="2898ea9bc306c02ce3e6e18e1be3a3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990600"/>
            <a:ext cx="1142147" cy="761999"/>
          </a:xfrm>
          <a:prstGeom prst="rect">
            <a:avLst/>
          </a:prstGeom>
        </p:spPr>
      </p:pic>
      <p:sp>
        <p:nvSpPr>
          <p:cNvPr id="18" name="object 25"/>
          <p:cNvSpPr txBox="1"/>
          <p:nvPr/>
        </p:nvSpPr>
        <p:spPr>
          <a:xfrm>
            <a:off x="4800600" y="4495800"/>
            <a:ext cx="3200400" cy="584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 marR="5080" indent="-31115">
              <a:lnSpc>
                <a:spcPct val="100899"/>
              </a:lnSpc>
              <a:spcBef>
                <a:spcPts val="95"/>
              </a:spcBef>
            </a:pPr>
            <a:r>
              <a:rPr lang="ru-RU" sz="1400" b="1" dirty="0" smtClean="0">
                <a:solidFill>
                  <a:srgbClr val="3D6AA1"/>
                </a:solidFill>
                <a:latin typeface="Arial"/>
                <a:cs typeface="Arial"/>
              </a:rPr>
              <a:t>Развитие отрасли производства строительных материалов</a:t>
            </a: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</a:pPr>
            <a:r>
              <a:rPr lang="ru-RU" sz="800" dirty="0" smtClean="0">
                <a:solidFill>
                  <a:srgbClr val="3D6AA1"/>
                </a:solidFill>
                <a:latin typeface="Arial"/>
                <a:cs typeface="Arial"/>
              </a:rPr>
              <a:t>-производство кирпича и железобетонных изделий</a:t>
            </a:r>
            <a:endParaRPr sz="800" dirty="0">
              <a:solidFill>
                <a:srgbClr val="3D6AA1"/>
              </a:solidFill>
              <a:latin typeface="Arial"/>
              <a:cs typeface="Arial"/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5715000" y="30480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797306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2"/>
                </a:lnTo>
                <a:lnTo>
                  <a:pt x="5764" y="893661"/>
                </a:lnTo>
                <a:lnTo>
                  <a:pt x="12845" y="940608"/>
                </a:lnTo>
                <a:lnTo>
                  <a:pt x="22614" y="986618"/>
                </a:lnTo>
                <a:lnTo>
                  <a:pt x="34987" y="1031609"/>
                </a:lnTo>
                <a:lnTo>
                  <a:pt x="49882" y="1075496"/>
                </a:lnTo>
                <a:lnTo>
                  <a:pt x="67213" y="1118197"/>
                </a:lnTo>
                <a:lnTo>
                  <a:pt x="86900" y="1159628"/>
                </a:lnTo>
                <a:lnTo>
                  <a:pt x="108856" y="1199706"/>
                </a:lnTo>
                <a:lnTo>
                  <a:pt x="133001" y="1238347"/>
                </a:lnTo>
                <a:lnTo>
                  <a:pt x="159249" y="1275467"/>
                </a:lnTo>
                <a:lnTo>
                  <a:pt x="187518" y="1310985"/>
                </a:lnTo>
                <a:lnTo>
                  <a:pt x="217724" y="1344815"/>
                </a:lnTo>
                <a:lnTo>
                  <a:pt x="249784" y="1376875"/>
                </a:lnTo>
                <a:lnTo>
                  <a:pt x="283614" y="1407081"/>
                </a:lnTo>
                <a:lnTo>
                  <a:pt x="319131" y="1435349"/>
                </a:lnTo>
                <a:lnTo>
                  <a:pt x="356252" y="1461598"/>
                </a:lnTo>
                <a:lnTo>
                  <a:pt x="394892" y="1485742"/>
                </a:lnTo>
                <a:lnTo>
                  <a:pt x="434970" y="1507699"/>
                </a:lnTo>
                <a:lnTo>
                  <a:pt x="476401" y="1527385"/>
                </a:lnTo>
                <a:lnTo>
                  <a:pt x="519102" y="1544717"/>
                </a:lnTo>
                <a:lnTo>
                  <a:pt x="562989" y="1559611"/>
                </a:lnTo>
                <a:lnTo>
                  <a:pt x="607980" y="1571984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6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1" y="1581753"/>
                </a:lnTo>
                <a:lnTo>
                  <a:pt x="986631" y="1571984"/>
                </a:lnTo>
                <a:lnTo>
                  <a:pt x="1031622" y="1559611"/>
                </a:lnTo>
                <a:lnTo>
                  <a:pt x="1075509" y="1544717"/>
                </a:lnTo>
                <a:lnTo>
                  <a:pt x="1118210" y="1527385"/>
                </a:lnTo>
                <a:lnTo>
                  <a:pt x="1159641" y="1507699"/>
                </a:lnTo>
                <a:lnTo>
                  <a:pt x="1199719" y="1485742"/>
                </a:lnTo>
                <a:lnTo>
                  <a:pt x="1238359" y="1461598"/>
                </a:lnTo>
                <a:lnTo>
                  <a:pt x="1275480" y="1435349"/>
                </a:lnTo>
                <a:lnTo>
                  <a:pt x="1310997" y="1407081"/>
                </a:lnTo>
                <a:lnTo>
                  <a:pt x="1344827" y="1376875"/>
                </a:lnTo>
                <a:lnTo>
                  <a:pt x="1376887" y="1344815"/>
                </a:lnTo>
                <a:lnTo>
                  <a:pt x="1407093" y="1310985"/>
                </a:lnTo>
                <a:lnTo>
                  <a:pt x="1435362" y="1275467"/>
                </a:lnTo>
                <a:lnTo>
                  <a:pt x="1461610" y="1238347"/>
                </a:lnTo>
                <a:lnTo>
                  <a:pt x="1485755" y="1199706"/>
                </a:lnTo>
                <a:lnTo>
                  <a:pt x="1507711" y="1159628"/>
                </a:lnTo>
                <a:lnTo>
                  <a:pt x="1527398" y="1118197"/>
                </a:lnTo>
                <a:lnTo>
                  <a:pt x="1544729" y="1075496"/>
                </a:lnTo>
                <a:lnTo>
                  <a:pt x="1559624" y="1031609"/>
                </a:lnTo>
                <a:lnTo>
                  <a:pt x="1571997" y="986618"/>
                </a:lnTo>
                <a:lnTo>
                  <a:pt x="1581766" y="940608"/>
                </a:lnTo>
                <a:lnTo>
                  <a:pt x="1588847" y="893661"/>
                </a:lnTo>
                <a:lnTo>
                  <a:pt x="1593156" y="845862"/>
                </a:lnTo>
                <a:lnTo>
                  <a:pt x="1594612" y="797293"/>
                </a:lnTo>
                <a:lnTo>
                  <a:pt x="1593156" y="748724"/>
                </a:lnTo>
                <a:lnTo>
                  <a:pt x="1588847" y="700924"/>
                </a:lnTo>
                <a:lnTo>
                  <a:pt x="1581766" y="653978"/>
                </a:lnTo>
                <a:lnTo>
                  <a:pt x="1571997" y="607968"/>
                </a:lnTo>
                <a:lnTo>
                  <a:pt x="1559624" y="562978"/>
                </a:lnTo>
                <a:lnTo>
                  <a:pt x="1544729" y="519091"/>
                </a:lnTo>
                <a:lnTo>
                  <a:pt x="1527398" y="476390"/>
                </a:lnTo>
                <a:lnTo>
                  <a:pt x="1507711" y="434960"/>
                </a:lnTo>
                <a:lnTo>
                  <a:pt x="1485755" y="394883"/>
                </a:lnTo>
                <a:lnTo>
                  <a:pt x="1461610" y="356243"/>
                </a:lnTo>
                <a:lnTo>
                  <a:pt x="1435362" y="319123"/>
                </a:lnTo>
                <a:lnTo>
                  <a:pt x="1407093" y="283606"/>
                </a:lnTo>
                <a:lnTo>
                  <a:pt x="1376887" y="249777"/>
                </a:lnTo>
                <a:lnTo>
                  <a:pt x="1344827" y="217718"/>
                </a:lnTo>
                <a:lnTo>
                  <a:pt x="1310997" y="187512"/>
                </a:lnTo>
                <a:lnTo>
                  <a:pt x="1275480" y="159244"/>
                </a:lnTo>
                <a:lnTo>
                  <a:pt x="1238359" y="132997"/>
                </a:lnTo>
                <a:lnTo>
                  <a:pt x="1199719" y="108853"/>
                </a:lnTo>
                <a:lnTo>
                  <a:pt x="1159641" y="86897"/>
                </a:lnTo>
                <a:lnTo>
                  <a:pt x="1118210" y="67211"/>
                </a:lnTo>
                <a:lnTo>
                  <a:pt x="1075509" y="49880"/>
                </a:lnTo>
                <a:lnTo>
                  <a:pt x="1031622" y="34986"/>
                </a:lnTo>
                <a:lnTo>
                  <a:pt x="986631" y="22613"/>
                </a:lnTo>
                <a:lnTo>
                  <a:pt x="940621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Рисунок 27" descr="im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52800"/>
            <a:ext cx="690563" cy="690563"/>
          </a:xfrm>
          <a:prstGeom prst="rect">
            <a:avLst/>
          </a:prstGeom>
        </p:spPr>
      </p:pic>
      <p:sp>
        <p:nvSpPr>
          <p:cNvPr id="29" name="object 25"/>
          <p:cNvSpPr txBox="1"/>
          <p:nvPr/>
        </p:nvSpPr>
        <p:spPr>
          <a:xfrm>
            <a:off x="685800" y="4572000"/>
            <a:ext cx="3810000" cy="778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 marR="5080" indent="-31115">
              <a:lnSpc>
                <a:spcPct val="100899"/>
              </a:lnSpc>
              <a:spcBef>
                <a:spcPts val="95"/>
              </a:spcBef>
            </a:pPr>
            <a:r>
              <a:rPr lang="ru-RU" sz="1400" b="1" spc="25" dirty="0" smtClean="0">
                <a:solidFill>
                  <a:srgbClr val="0066B3"/>
                </a:solidFill>
                <a:latin typeface="Arial"/>
                <a:cs typeface="Arial"/>
              </a:rPr>
              <a:t>Дорожное строительство</a:t>
            </a: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spc="25" dirty="0" smtClean="0">
                <a:solidFill>
                  <a:srgbClr val="0066B3"/>
                </a:solidFill>
                <a:latin typeface="Arial"/>
                <a:cs typeface="Arial"/>
              </a:rPr>
              <a:t>строительство, ремонт дорог-подъездов к животноводческим фермам</a:t>
            </a: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spc="25" dirty="0" smtClean="0">
                <a:solidFill>
                  <a:srgbClr val="0066B3"/>
                </a:solidFill>
                <a:latin typeface="Arial"/>
                <a:cs typeface="Arial"/>
              </a:rPr>
              <a:t>строительство,  ремонт </a:t>
            </a:r>
            <a:r>
              <a:rPr lang="ru-RU" sz="800" spc="25" dirty="0" err="1" smtClean="0">
                <a:solidFill>
                  <a:srgbClr val="0066B3"/>
                </a:solidFill>
                <a:latin typeface="Arial"/>
                <a:cs typeface="Arial"/>
              </a:rPr>
              <a:t>межпоселенческих</a:t>
            </a:r>
            <a:r>
              <a:rPr lang="ru-RU" sz="800" spc="25" dirty="0" smtClean="0">
                <a:solidFill>
                  <a:srgbClr val="0066B3"/>
                </a:solidFill>
                <a:latin typeface="Arial"/>
                <a:cs typeface="Arial"/>
              </a:rPr>
              <a:t> дорог</a:t>
            </a: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  <a:buFontTx/>
              <a:buChar char="-"/>
            </a:pPr>
            <a:r>
              <a:rPr lang="ru-RU" sz="800" spc="25" dirty="0" smtClean="0">
                <a:solidFill>
                  <a:srgbClr val="0066B3"/>
                </a:solidFill>
                <a:latin typeface="Arial"/>
                <a:cs typeface="Arial"/>
              </a:rPr>
              <a:t>устройство твердого покрытия на грунтовых дорогах</a:t>
            </a:r>
          </a:p>
          <a:p>
            <a:pPr marL="43180" marR="5080" indent="-31115">
              <a:lnSpc>
                <a:spcPct val="100899"/>
              </a:lnSpc>
              <a:spcBef>
                <a:spcPts val="95"/>
              </a:spcBef>
            </a:pPr>
            <a:endParaRPr lang="ru-RU" sz="800" spc="25" dirty="0" smtClean="0">
              <a:solidFill>
                <a:srgbClr val="0066B3"/>
              </a:solidFill>
              <a:latin typeface="Arial"/>
              <a:cs typeface="Arial"/>
            </a:endParaRPr>
          </a:p>
        </p:txBody>
      </p:sp>
      <p:sp>
        <p:nvSpPr>
          <p:cNvPr id="30" name="object 13"/>
          <p:cNvSpPr/>
          <p:nvPr/>
        </p:nvSpPr>
        <p:spPr>
          <a:xfrm>
            <a:off x="1371600" y="3276600"/>
            <a:ext cx="1295400" cy="1371600"/>
          </a:xfrm>
          <a:custGeom>
            <a:avLst/>
            <a:gdLst/>
            <a:ahLst/>
            <a:cxnLst/>
            <a:rect l="l" t="t" r="r" b="b"/>
            <a:pathLst>
              <a:path w="1595120" h="1595120">
                <a:moveTo>
                  <a:pt x="797306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2"/>
                </a:lnTo>
                <a:lnTo>
                  <a:pt x="5764" y="893661"/>
                </a:lnTo>
                <a:lnTo>
                  <a:pt x="12845" y="940608"/>
                </a:lnTo>
                <a:lnTo>
                  <a:pt x="22614" y="986618"/>
                </a:lnTo>
                <a:lnTo>
                  <a:pt x="34987" y="1031609"/>
                </a:lnTo>
                <a:lnTo>
                  <a:pt x="49882" y="1075496"/>
                </a:lnTo>
                <a:lnTo>
                  <a:pt x="67213" y="1118197"/>
                </a:lnTo>
                <a:lnTo>
                  <a:pt x="86900" y="1159628"/>
                </a:lnTo>
                <a:lnTo>
                  <a:pt x="108856" y="1199706"/>
                </a:lnTo>
                <a:lnTo>
                  <a:pt x="133001" y="1238347"/>
                </a:lnTo>
                <a:lnTo>
                  <a:pt x="159249" y="1275467"/>
                </a:lnTo>
                <a:lnTo>
                  <a:pt x="187518" y="1310985"/>
                </a:lnTo>
                <a:lnTo>
                  <a:pt x="217724" y="1344815"/>
                </a:lnTo>
                <a:lnTo>
                  <a:pt x="249784" y="1376875"/>
                </a:lnTo>
                <a:lnTo>
                  <a:pt x="283614" y="1407081"/>
                </a:lnTo>
                <a:lnTo>
                  <a:pt x="319131" y="1435349"/>
                </a:lnTo>
                <a:lnTo>
                  <a:pt x="356252" y="1461598"/>
                </a:lnTo>
                <a:lnTo>
                  <a:pt x="394892" y="1485742"/>
                </a:lnTo>
                <a:lnTo>
                  <a:pt x="434970" y="1507699"/>
                </a:lnTo>
                <a:lnTo>
                  <a:pt x="476401" y="1527385"/>
                </a:lnTo>
                <a:lnTo>
                  <a:pt x="519102" y="1544717"/>
                </a:lnTo>
                <a:lnTo>
                  <a:pt x="562989" y="1559611"/>
                </a:lnTo>
                <a:lnTo>
                  <a:pt x="607980" y="1571984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6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1" y="1581753"/>
                </a:lnTo>
                <a:lnTo>
                  <a:pt x="986631" y="1571984"/>
                </a:lnTo>
                <a:lnTo>
                  <a:pt x="1031622" y="1559611"/>
                </a:lnTo>
                <a:lnTo>
                  <a:pt x="1075509" y="1544717"/>
                </a:lnTo>
                <a:lnTo>
                  <a:pt x="1118210" y="1527385"/>
                </a:lnTo>
                <a:lnTo>
                  <a:pt x="1159641" y="1507699"/>
                </a:lnTo>
                <a:lnTo>
                  <a:pt x="1199719" y="1485742"/>
                </a:lnTo>
                <a:lnTo>
                  <a:pt x="1238359" y="1461598"/>
                </a:lnTo>
                <a:lnTo>
                  <a:pt x="1275480" y="1435349"/>
                </a:lnTo>
                <a:lnTo>
                  <a:pt x="1310997" y="1407081"/>
                </a:lnTo>
                <a:lnTo>
                  <a:pt x="1344827" y="1376875"/>
                </a:lnTo>
                <a:lnTo>
                  <a:pt x="1376887" y="1344815"/>
                </a:lnTo>
                <a:lnTo>
                  <a:pt x="1407093" y="1310985"/>
                </a:lnTo>
                <a:lnTo>
                  <a:pt x="1435362" y="1275467"/>
                </a:lnTo>
                <a:lnTo>
                  <a:pt x="1461610" y="1238347"/>
                </a:lnTo>
                <a:lnTo>
                  <a:pt x="1485755" y="1199706"/>
                </a:lnTo>
                <a:lnTo>
                  <a:pt x="1507711" y="1159628"/>
                </a:lnTo>
                <a:lnTo>
                  <a:pt x="1527398" y="1118197"/>
                </a:lnTo>
                <a:lnTo>
                  <a:pt x="1544729" y="1075496"/>
                </a:lnTo>
                <a:lnTo>
                  <a:pt x="1559624" y="1031609"/>
                </a:lnTo>
                <a:lnTo>
                  <a:pt x="1571997" y="986618"/>
                </a:lnTo>
                <a:lnTo>
                  <a:pt x="1581766" y="940608"/>
                </a:lnTo>
                <a:lnTo>
                  <a:pt x="1588847" y="893661"/>
                </a:lnTo>
                <a:lnTo>
                  <a:pt x="1593156" y="845862"/>
                </a:lnTo>
                <a:lnTo>
                  <a:pt x="1594612" y="797293"/>
                </a:lnTo>
                <a:lnTo>
                  <a:pt x="1593156" y="748724"/>
                </a:lnTo>
                <a:lnTo>
                  <a:pt x="1588847" y="700924"/>
                </a:lnTo>
                <a:lnTo>
                  <a:pt x="1581766" y="653978"/>
                </a:lnTo>
                <a:lnTo>
                  <a:pt x="1571997" y="607968"/>
                </a:lnTo>
                <a:lnTo>
                  <a:pt x="1559624" y="562978"/>
                </a:lnTo>
                <a:lnTo>
                  <a:pt x="1544729" y="519091"/>
                </a:lnTo>
                <a:lnTo>
                  <a:pt x="1527398" y="476390"/>
                </a:lnTo>
                <a:lnTo>
                  <a:pt x="1507711" y="434960"/>
                </a:lnTo>
                <a:lnTo>
                  <a:pt x="1485755" y="394883"/>
                </a:lnTo>
                <a:lnTo>
                  <a:pt x="1461610" y="356243"/>
                </a:lnTo>
                <a:lnTo>
                  <a:pt x="1435362" y="319123"/>
                </a:lnTo>
                <a:lnTo>
                  <a:pt x="1407093" y="283606"/>
                </a:lnTo>
                <a:lnTo>
                  <a:pt x="1376887" y="249777"/>
                </a:lnTo>
                <a:lnTo>
                  <a:pt x="1344827" y="217718"/>
                </a:lnTo>
                <a:lnTo>
                  <a:pt x="1310997" y="187512"/>
                </a:lnTo>
                <a:lnTo>
                  <a:pt x="1275480" y="159244"/>
                </a:lnTo>
                <a:lnTo>
                  <a:pt x="1238359" y="132997"/>
                </a:lnTo>
                <a:lnTo>
                  <a:pt x="1199719" y="108853"/>
                </a:lnTo>
                <a:lnTo>
                  <a:pt x="1159641" y="86897"/>
                </a:lnTo>
                <a:lnTo>
                  <a:pt x="1118210" y="67211"/>
                </a:lnTo>
                <a:lnTo>
                  <a:pt x="1075509" y="49880"/>
                </a:lnTo>
                <a:lnTo>
                  <a:pt x="1031622" y="34986"/>
                </a:lnTo>
                <a:lnTo>
                  <a:pt x="986631" y="22613"/>
                </a:lnTo>
                <a:lnTo>
                  <a:pt x="940621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6" y="0"/>
                </a:lnTo>
                <a:close/>
              </a:path>
            </a:pathLst>
          </a:custGeom>
          <a:solidFill>
            <a:srgbClr val="35A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Рисунок 30" descr="untitled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581400"/>
            <a:ext cx="870404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7613650" cy="394970"/>
          </a:xfrm>
          <a:custGeom>
            <a:avLst/>
            <a:gdLst/>
            <a:ahLst/>
            <a:cxnLst/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70" dirty="0" smtClean="0">
                <a:solidFill>
                  <a:srgbClr val="FFFFFF"/>
                </a:solidFill>
              </a:rPr>
              <a:t>Проекты, требующие финансирования</a:t>
            </a:r>
            <a:endParaRPr sz="2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2514600"/>
            <a:ext cx="2895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зерноочистительного комплекса (ЗАО «Колос»).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Требуемый объем финансирования – 42 млн.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34000" y="2514600"/>
            <a:ext cx="2819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доильного зала на 400 голов (АО «Богодуховское»).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Требуемый объем финансирования – 40 млн.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90600" y="5486400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животноводческого комплекса на 500 голов (ЗАО «Яснополянское»).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Требуемый  объем финансирования – 35 млн.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10200" y="5486400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Реконструкция центральной котельной в р.п. Павлоградка.</a:t>
            </a: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Требуемый объем инвестиций - 25 млн. руб.</a:t>
            </a:r>
          </a:p>
        </p:txBody>
      </p:sp>
      <p:pic>
        <p:nvPicPr>
          <p:cNvPr id="8" name="Рисунок 7" descr="Котель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81400"/>
            <a:ext cx="2654471" cy="1924050"/>
          </a:xfrm>
          <a:prstGeom prst="rect">
            <a:avLst/>
          </a:prstGeom>
        </p:spPr>
      </p:pic>
      <p:pic>
        <p:nvPicPr>
          <p:cNvPr id="9" name="Рисунок 8" descr="11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66800"/>
            <a:ext cx="2819400" cy="1509713"/>
          </a:xfrm>
          <a:prstGeom prst="rect">
            <a:avLst/>
          </a:prstGeom>
        </p:spPr>
      </p:pic>
      <p:pic>
        <p:nvPicPr>
          <p:cNvPr id="11" name="Рисунок 10" descr="stroitelstvo-zernoochistitelnogo-kompleksa-5564093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14400"/>
            <a:ext cx="2895600" cy="1600200"/>
          </a:xfrm>
          <a:prstGeom prst="rect">
            <a:avLst/>
          </a:prstGeom>
        </p:spPr>
      </p:pic>
      <p:pic>
        <p:nvPicPr>
          <p:cNvPr id="12" name="Рисунок 11" descr="untitled9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10000"/>
            <a:ext cx="26670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7613650" cy="394970"/>
          </a:xfrm>
          <a:custGeom>
            <a:avLst/>
            <a:gdLst/>
            <a:ahLst/>
            <a:cxnLst/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70" dirty="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7200" y="2743200"/>
          <a:ext cx="3429000" cy="3832696"/>
        </p:xfrm>
        <a:graphic>
          <a:graphicData uri="http://schemas.openxmlformats.org/drawingml/2006/table">
            <a:tbl>
              <a:tblPr/>
              <a:tblGrid>
                <a:gridCol w="1524000"/>
                <a:gridCol w="1905000"/>
              </a:tblGrid>
              <a:tr h="274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55:21:130403:61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2 230 000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Павлоградский муниципальный</a:t>
                      </a:r>
                      <a:r>
                        <a:rPr lang="ru-RU" sz="9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Земли сельскохозяйственного назначения. Для сенокошения и выпаса скота гражданами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размещена на расстоянии 8 км, 60-100 кВт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Подъездные и железнодорожные пути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ru-RU" sz="9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8 38172 31451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Карта 2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1905000" cy="1385455"/>
          </a:xfrm>
          <a:prstGeom prst="rect">
            <a:avLst/>
          </a:prstGeom>
        </p:spPr>
      </p:pic>
      <p:pic>
        <p:nvPicPr>
          <p:cNvPr id="10" name="Рисунок 9" descr="Карта 2_1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143000"/>
            <a:ext cx="1788753" cy="137160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24400" y="1030808"/>
          <a:ext cx="3810000" cy="4013632"/>
        </p:xfrm>
        <a:graphic>
          <a:graphicData uri="http://schemas.openxmlformats.org/drawingml/2006/table">
            <a:tbl>
              <a:tblPr/>
              <a:tblGrid>
                <a:gridCol w="1650626"/>
                <a:gridCol w="2159374"/>
              </a:tblGrid>
              <a:tr h="333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55:21:170503:969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383 000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Южное сельское поселение</a:t>
                      </a:r>
                      <a:r>
                        <a:rPr lang="ru-RU" sz="9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Павлоградского муниципального района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Земли сельскохозяйственного назначения. Для сенокошения и выпаса скота гражданами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            (ВЛ-35 000кВ) размещена на расстоянии 1000 м.  юго-западнее границ земельного участка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и железнодорожные пути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ru-RU" sz="9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  <a:endParaRPr lang="ru-RU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8 38172 51504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Карта 3_page-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181600"/>
            <a:ext cx="1898139" cy="1484376"/>
          </a:xfrm>
          <a:prstGeom prst="rect">
            <a:avLst/>
          </a:prstGeom>
        </p:spPr>
      </p:pic>
      <p:pic>
        <p:nvPicPr>
          <p:cNvPr id="16" name="Рисунок 15" descr="Карта 3_3_page-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181600"/>
            <a:ext cx="1856792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09600" y="2895600"/>
          <a:ext cx="3581400" cy="3390736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55:21:170503:964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500 001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Южное сельское поселение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Павлоградского муниципального района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сельскохозяйственного назначения. Для сельскохозяйственного производства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размещена на расстоянии 3 км.,  60-100 кВт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 железнодорожные пути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8 38172 51504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Карта 1_page-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1929176" cy="1219200"/>
          </a:xfrm>
          <a:prstGeom prst="rect">
            <a:avLst/>
          </a:prstGeom>
        </p:spPr>
      </p:pic>
      <p:pic>
        <p:nvPicPr>
          <p:cNvPr id="8" name="Рисунок 7" descr="Карта 1_2_page-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1856792" cy="1143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53000" y="685800"/>
          <a:ext cx="3581400" cy="4208832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55:21:190101:235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804,0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Милоградовское сельское поселение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Павлоградского муниципального района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 район,  с. Милоградовка, ул. Южная, д. 14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сельскохозяйственного назначения.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Для ведения личного подсобного хозяйства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Воздушная линия электропередачи расположена  непосредственно на земельном участке (ВЛ-0,4 кВ). Свободная мощность 15 кВт. Имеется возможность увеличения мощности после реконструкции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 железнодорожные пути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ближайшей дороги 260 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Объект 110,8 кв.м переведен из нежилого (баня) в жилой, собственность сельского поселения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 выкупа 550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8 38172 58332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Карта 4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181600"/>
            <a:ext cx="1840992" cy="1385094"/>
          </a:xfrm>
          <a:prstGeom prst="rect">
            <a:avLst/>
          </a:prstGeom>
        </p:spPr>
      </p:pic>
      <p:pic>
        <p:nvPicPr>
          <p:cNvPr id="15" name="Рисунок 14" descr="Карта 4_4_page-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5181600"/>
            <a:ext cx="1868424" cy="14204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2000" y="2438400"/>
          <a:ext cx="3200400" cy="4279844"/>
        </p:xfrm>
        <a:graphic>
          <a:graphicData uri="http://schemas.openxmlformats.org/drawingml/2006/table">
            <a:tbl>
              <a:tblPr/>
              <a:tblGrid>
                <a:gridCol w="1270747"/>
                <a:gridCol w="1929653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55:21:130101:425 (границы земельного участка не уточнены)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3 605,00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 район, с. Юрьевка, ул. Зеленая, д. 2 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Павлоградский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муниципальный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населенных пунктов. Промышленная зона.  Для размещения коммунальных, складских объектов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размещена на расстоянии  100 метров,  60-100 кВт 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Удаленность от источника 300 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Водоснабжение имеется. Водоотведение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отсутствует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 и железнодорожные пути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ближайшей дороги 50 м,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имеется примыкание к дороге, твердое покрытие.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Нежилое здание (котельная) площадью  371,9 кв.м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 выкупа  350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8 38172 31451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53000" y="533400"/>
          <a:ext cx="3429000" cy="4253256"/>
        </p:xfrm>
        <a:graphic>
          <a:graphicData uri="http://schemas.openxmlformats.org/drawingml/2006/table">
            <a:tbl>
              <a:tblPr/>
              <a:tblGrid>
                <a:gridCol w="1361515"/>
                <a:gridCol w="2067485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55:21:200101:436  (границы земельного участка не уточнены)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3258,0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 район,  с.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Богодуховка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,  ул. Колхозная, д. 41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Лупырев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Ю.В.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населенных пунктов. Жилая зона.  Для объектов жилой застройки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Трансформаторная подстанция мощность 250 кВт. в 320 м. на восток от границы земельного участка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Удаленность от источника 10 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Водоснабжение имеется. Водоотведение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отсутствует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 и железнодорожные пути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ближайшей дороги 70 м,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имеется примыкание к дороге, твердое покрытие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Здание бани площадью 200,2 кв.м, с 2010 г. не эксплуатируется. Состояние удовлетворительное, требуется ремонт.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 выкупа 420 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8 38172 56723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Карта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1"/>
            <a:ext cx="2133600" cy="1572746"/>
          </a:xfrm>
          <a:prstGeom prst="rect">
            <a:avLst/>
          </a:prstGeom>
        </p:spPr>
      </p:pic>
      <p:pic>
        <p:nvPicPr>
          <p:cNvPr id="6" name="Рисунок 5" descr="Карта 5_схе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9" y="685800"/>
            <a:ext cx="2065361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38200" y="2011033"/>
          <a:ext cx="3200400" cy="4237368"/>
        </p:xfrm>
        <a:graphic>
          <a:graphicData uri="http://schemas.openxmlformats.org/drawingml/2006/table">
            <a:tbl>
              <a:tblPr/>
              <a:tblGrid>
                <a:gridCol w="1270747"/>
                <a:gridCol w="1929653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55:21:110102:56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1144,00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 район, р.п. Павлоградка,  ул. Ленина, д. 15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Павлоградский  муниципальный 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населенных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пунктов.  Промышленная зона. Производственная деятельность, земельные участки, предназначенные для размещения административных зданий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размещена на расстоянии  60 м.,  60-100 кВт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Удаленность от источника 50 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Водоснабжение имеется.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 отсутствует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 и железнодорожные пути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ближайшей дороги 150 м, твердое покрытие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Нежилое двухэтажное здание площадью 441,3 кв. м, требуется ремонт.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аренды 1 кв.м. 100 рублей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8 38172  31451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53000" y="533400"/>
          <a:ext cx="3429000" cy="4390261"/>
        </p:xfrm>
        <a:graphic>
          <a:graphicData uri="http://schemas.openxmlformats.org/drawingml/2006/table">
            <a:tbl>
              <a:tblPr/>
              <a:tblGrid>
                <a:gridCol w="1361515"/>
                <a:gridCol w="2067485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55:21:120103:23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1350,00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район, р.п. Павлоградка,  ул. Зеленая, д. 11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Павлоградский  муниципальный 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населенных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пунктов. Общественно-деловая зона.  Для размещения культурно-бытовых  зданий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размещена на расстоянии  60 м.,  60-100 кВт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Собственная газовая котельная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Водоснабжение имеется.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 отсутствует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 и железнодорожные пути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ближайшей дороги 10 м, твердое покрытие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Нежилое двухэтажное здание площадью 868,4 кв.м, требуется ремонт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аренды 1 кв.м. 100 рублей</a:t>
                      </a: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8 38172 31451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Карта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2109216" cy="1572183"/>
          </a:xfrm>
          <a:prstGeom prst="rect">
            <a:avLst/>
          </a:prstGeom>
        </p:spPr>
      </p:pic>
      <p:pic>
        <p:nvPicPr>
          <p:cNvPr id="6" name="Рисунок 5" descr="Карта 6_сх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28599"/>
            <a:ext cx="1981200" cy="1543943"/>
          </a:xfrm>
          <a:prstGeom prst="rect">
            <a:avLst/>
          </a:prstGeom>
        </p:spPr>
      </p:pic>
      <p:pic>
        <p:nvPicPr>
          <p:cNvPr id="7" name="Рисунок 6" descr="Карта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181600"/>
            <a:ext cx="1941205" cy="1447800"/>
          </a:xfrm>
          <a:prstGeom prst="rect">
            <a:avLst/>
          </a:prstGeom>
        </p:spPr>
      </p:pic>
      <p:pic>
        <p:nvPicPr>
          <p:cNvPr id="8" name="Рисунок 7" descr="Карта 7_сх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181600"/>
            <a:ext cx="1905000" cy="1408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5800" y="2133600"/>
          <a:ext cx="3200400" cy="4681596"/>
        </p:xfrm>
        <a:graphic>
          <a:graphicData uri="http://schemas.openxmlformats.org/drawingml/2006/table">
            <a:tbl>
              <a:tblPr/>
              <a:tblGrid>
                <a:gridCol w="1270747"/>
                <a:gridCol w="1929653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55:21:190101:249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4269,00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район,  с. Милоградовка,  ул. Ленина, д. 13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Милоградовское сельское поселение Павлоградского муниципального района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населенных пунктов. Жилая зона.  Для объектов жилой 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застройки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(ВЛ-0,4кВ) размещена на расстоянии 10-15 м. от юго-восточной границы земельного участка. Свободная мощность 15 кВт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 и железнодорожные пути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ближайшей дороги 50 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Объект незавершенного строительства (клуб)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 выкупа 600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8 38172  58332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53000" y="533400"/>
          <a:ext cx="3429000" cy="4389768"/>
        </p:xfrm>
        <a:graphic>
          <a:graphicData uri="http://schemas.openxmlformats.org/drawingml/2006/table">
            <a:tbl>
              <a:tblPr/>
              <a:tblGrid>
                <a:gridCol w="1361515"/>
                <a:gridCol w="2067485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55:21:190101:236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1309,00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 район,  с. Милоградовка,  ул. Южная,  д. 12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Милоградовское сельское поселение Павлоградского муниципального района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населенных пунктов.  Земли сельскохозяйственного использования.  Для размещения  производственных зданий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(ВЛ-0,4кВ) размещена на расстоянии 40 м. от южной границы земельного участка. Свободная мощность 15 кВт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 и железнодорожные пути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ближайшей дороги 5 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Гараж 377,1 кв.м (собственность сельского поселения)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 выкупа 200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8 38172  58332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Карта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2057400" cy="1547875"/>
          </a:xfrm>
          <a:prstGeom prst="rect">
            <a:avLst/>
          </a:prstGeom>
        </p:spPr>
      </p:pic>
      <p:pic>
        <p:nvPicPr>
          <p:cNvPr id="6" name="Рисунок 5" descr="Карта 8_сх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81001"/>
            <a:ext cx="2023043" cy="1524000"/>
          </a:xfrm>
          <a:prstGeom prst="rect">
            <a:avLst/>
          </a:prstGeom>
        </p:spPr>
      </p:pic>
      <p:pic>
        <p:nvPicPr>
          <p:cNvPr id="7" name="Рисунок 6" descr="Карта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105400"/>
            <a:ext cx="1905376" cy="1447800"/>
          </a:xfrm>
          <a:prstGeom prst="rect">
            <a:avLst/>
          </a:prstGeom>
        </p:spPr>
      </p:pic>
      <p:pic>
        <p:nvPicPr>
          <p:cNvPr id="8" name="Рисунок 7" descr="Карта 9_сх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105400"/>
            <a:ext cx="1936571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09600" y="2286000"/>
          <a:ext cx="3352800" cy="4208832"/>
        </p:xfrm>
        <a:graphic>
          <a:graphicData uri="http://schemas.openxmlformats.org/drawingml/2006/table">
            <a:tbl>
              <a:tblPr/>
              <a:tblGrid>
                <a:gridCol w="1331259"/>
                <a:gridCol w="2021541"/>
              </a:tblGrid>
              <a:tr h="30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55:21:110103:116 (границы земельного участка не уточнены)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2736,00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 район,  р.п. 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Павлоградка,  Русско-Полянский тракт, д.  3 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Павлоградский  муниципальный район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населенных пунктов.  Производственная зона.  Для прочих объектов лесного хозяйства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Линия электропередачи размещена на расстоянии 60 м,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60-100 кВт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Удаленность от источника  10 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Водоснабжение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имеется.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Водоотведения 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Имеется примыкание к дороге, твердое покрытие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Производственные помещения площадью 360 кв.м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 выкупа 650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31451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53000" y="533400"/>
          <a:ext cx="3429000" cy="4374528"/>
        </p:xfrm>
        <a:graphic>
          <a:graphicData uri="http://schemas.openxmlformats.org/drawingml/2006/table">
            <a:tbl>
              <a:tblPr/>
              <a:tblGrid>
                <a:gridCol w="1361515"/>
                <a:gridCol w="2067485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номер земельного участка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55:21:150101:297 (границы земельного участка не уточнены)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Площадь в квадратных метрах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4645,00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Местоположение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Омская область, Павлоградский район,  с. Логиновка, ул.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Клубная,  д. 1 «б»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Собственник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Логиновское  сельское   поселение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Категория земель. Вид разрешенного использования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Земли населенных 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пунктов.  Жилая  зона. Для объектов жилой застройки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Электроснабжение</a:t>
                      </a: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Трансформаторная подстанция расположена в 5 м от границы земельного участка. Свободная мощность 15 кВт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Газоснабжение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стояка - 50 м.,  диаметр трубы -32 мм, давление- 5 кгс/см²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Водоснабжение.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Водоснабжение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имеется.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Водоотведения нет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Подъездные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пути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Примыкание к дороге, твердое покрытие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Здания и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Баня. Здание одноэтажное, кирпичное, общая площадь 493,8 м². С 2006 года не эксплуатируется. Требуется  капитальный ремонт. Состояние объекта неудовлетворительное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Стоимость выкупа 350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Контактная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8 38172  54643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312" marR="26312" marT="43288" marB="432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Карта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2043205" cy="1524000"/>
          </a:xfrm>
          <a:prstGeom prst="rect">
            <a:avLst/>
          </a:prstGeom>
        </p:spPr>
      </p:pic>
      <p:pic>
        <p:nvPicPr>
          <p:cNvPr id="6" name="Рисунок 5" descr="Карта 10_сх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33400"/>
            <a:ext cx="2081996" cy="1530096"/>
          </a:xfrm>
          <a:prstGeom prst="rect">
            <a:avLst/>
          </a:prstGeom>
        </p:spPr>
      </p:pic>
      <p:pic>
        <p:nvPicPr>
          <p:cNvPr id="7" name="Рисунок 6" descr="Карта 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029200"/>
            <a:ext cx="2135793" cy="1630680"/>
          </a:xfrm>
          <a:prstGeom prst="rect">
            <a:avLst/>
          </a:prstGeom>
        </p:spPr>
      </p:pic>
      <p:pic>
        <p:nvPicPr>
          <p:cNvPr id="8" name="Рисунок 7" descr="Карта 11_сх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5029200"/>
            <a:ext cx="2064354" cy="15605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ksamodinskiy\Desktop\Концепция.png"/>
          <p:cNvPicPr>
            <a:picLocks noChangeAspect="1" noChangeArrowheads="1"/>
          </p:cNvPicPr>
          <p:nvPr/>
        </p:nvPicPr>
        <p:blipFill>
          <a:blip r:embed="rId2" cstate="print"/>
          <a:srcRect t="3150" b="3379"/>
          <a:stretch>
            <a:fillRect/>
          </a:stretch>
        </p:blipFill>
        <p:spPr bwMode="auto">
          <a:xfrm>
            <a:off x="0" y="404664"/>
            <a:ext cx="9105900" cy="645333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1219200"/>
            <a:ext cx="3384376" cy="329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oivahnenko\ИВА\11 Инвестплощадки\РГ\Азово\1 п Азово.jp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58" b="1895"/>
          <a:stretch>
            <a:fillRect/>
          </a:stretch>
        </p:blipFill>
        <p:spPr bwMode="auto">
          <a:xfrm>
            <a:off x="5105400" y="1066800"/>
            <a:ext cx="3838572" cy="34290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172400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6</a:t>
            </a:r>
            <a:endParaRPr lang="ru-RU" dirty="0">
              <a:solidFill>
                <a:schemeClr val="bg1"/>
              </a:solidFill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679" t="28925" r="11798" b="5614"/>
          <a:stretch>
            <a:fillRect/>
          </a:stretch>
        </p:blipFill>
        <p:spPr bwMode="auto">
          <a:xfrm>
            <a:off x="2667000" y="34290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0" y="2852936"/>
            <a:ext cx="9144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http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://investomsk.ru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/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http://pavlograd.omskportal.ru/omsu/pavlograd-3-52-246-1/etc/Investicii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0" y="76200"/>
            <a:ext cx="7620000" cy="457200"/>
          </a:xfrm>
          <a:custGeom>
            <a:avLst/>
            <a:gdLst/>
            <a:ahLst/>
            <a:cxnLst/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43111"/>
            <a:ext cx="746760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500" b="1" kern="0" spc="-7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Инвестиционный портал</a:t>
            </a:r>
          </a:p>
          <a:p>
            <a:pPr marL="12700">
              <a:spcBef>
                <a:spcPts val="100"/>
              </a:spcBef>
            </a:pPr>
            <a:endParaRPr kumimoji="0" lang="ru-RU" sz="2500" b="1" i="0" u="none" strike="noStrike" kern="0" cap="none" spc="0" normalizeH="0" baseline="0" noProof="0" dirty="0">
              <a:ln>
                <a:noFill/>
              </a:ln>
              <a:solidFill>
                <a:srgbClr val="EF412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04800"/>
          <a:ext cx="7924802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81000"/>
                <a:gridCol w="304800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Контактная информация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Приемная Главы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8 38172 31305</a:t>
                      </a:r>
                    </a:p>
                    <a:p>
                      <a:r>
                        <a:rPr lang="ru-RU" sz="1000" dirty="0" smtClean="0"/>
                        <a:t>р.п.  Павлоградка, ул. Ленина, д. 49</a:t>
                      </a:r>
                      <a:endParaRPr lang="en-US" sz="1000" dirty="0" smtClean="0"/>
                    </a:p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pavlograd@mr.omskportal.ru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Управление</a:t>
                      </a:r>
                      <a:r>
                        <a:rPr lang="ru-RU" sz="1000" baseline="0" dirty="0" smtClean="0"/>
                        <a:t> сельского хозяйства 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8 38172 31539</a:t>
                      </a:r>
                    </a:p>
                    <a:p>
                      <a:r>
                        <a:rPr lang="ru-RU" sz="1000" dirty="0" smtClean="0"/>
                        <a:t>р.п. Павлоградка,</a:t>
                      </a:r>
                      <a:r>
                        <a:rPr lang="ru-RU" sz="1000" baseline="0" dirty="0" smtClean="0"/>
                        <a:t> ул. Ленина, д. 62</a:t>
                      </a:r>
                      <a:endParaRPr lang="ru-RU" sz="1000" dirty="0" smtClean="0"/>
                    </a:p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04pav@minselkhoz.omskportal.ru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Комитет финансов и контроля 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8 38172 31450</a:t>
                      </a:r>
                    </a:p>
                    <a:p>
                      <a:r>
                        <a:rPr lang="ru-RU" sz="1000" dirty="0" smtClean="0"/>
                        <a:t>р.п. Павлоградка, ул. Ленина,</a:t>
                      </a:r>
                      <a:r>
                        <a:rPr lang="ru-RU" sz="1000" baseline="0" dirty="0" smtClean="0"/>
                        <a:t> д. 51 А</a:t>
                      </a:r>
                      <a:endParaRPr lang="ru-RU" sz="1000" dirty="0" smtClean="0"/>
                    </a:p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rfo18@minfin.omskportal.ru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Экономический Комитет  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8 38172 31254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р.п.  Павлоградка, ул. Ленина, д. 49</a:t>
                      </a:r>
                    </a:p>
                    <a:p>
                      <a:r>
                        <a:rPr lang="en-US" sz="1000" dirty="0" smtClean="0"/>
                        <a:t>econom55@pavlograd.omskportal.ru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Комитет капитального строительства, архитектуры</a:t>
                      </a:r>
                      <a:r>
                        <a:rPr lang="ru-RU" sz="1000" baseline="0" dirty="0" smtClean="0"/>
                        <a:t> и жилищно-коммунального комплекса 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8 38172 23444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р.п. Павлоградка,</a:t>
                      </a:r>
                      <a:r>
                        <a:rPr lang="ru-RU" sz="1000" baseline="0" dirty="0" smtClean="0"/>
                        <a:t> ул. Ленина, д. 62</a:t>
                      </a:r>
                      <a:endParaRPr lang="ru-RU" sz="1000" dirty="0" smtClean="0"/>
                    </a:p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oks31367@mail.ru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Комитет имущественных отношений 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8 38172 31451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р.п. Павлоградка,</a:t>
                      </a:r>
                      <a:r>
                        <a:rPr lang="ru-RU" sz="1000" baseline="0" dirty="0" smtClean="0"/>
                        <a:t> ул. Ленина, д. 62</a:t>
                      </a:r>
                      <a:endParaRPr lang="ru-RU" sz="1000" dirty="0" smtClean="0"/>
                    </a:p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umspav@mail.ru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Комитет образования 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8 38172</a:t>
                      </a:r>
                      <a:r>
                        <a:rPr lang="ru-RU" sz="1000" baseline="0" dirty="0" smtClean="0"/>
                        <a:t> 31203</a:t>
                      </a:r>
                    </a:p>
                    <a:p>
                      <a:r>
                        <a:rPr lang="ru-RU" sz="1000" baseline="0" dirty="0" smtClean="0"/>
                        <a:t>р.п. Павлоградка, ул. Пролетарская, д. 14</a:t>
                      </a:r>
                    </a:p>
                    <a:p>
                      <a:r>
                        <a:rPr lang="en-US" sz="1000" baseline="0" dirty="0" smtClean="0"/>
                        <a:t>roopav@mail.ru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Комитет по культуре 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8 38172 31666</a:t>
                      </a:r>
                      <a:endParaRPr lang="ru-RU" sz="1000" dirty="0" smtClean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р.п. Павлоградка,</a:t>
                      </a:r>
                      <a:r>
                        <a:rPr lang="ru-RU" sz="1000" baseline="0" dirty="0" smtClean="0"/>
                        <a:t> ул. Ленина, д. 62</a:t>
                      </a:r>
                      <a:endParaRPr lang="ru-RU" sz="1000" dirty="0" smtClean="0"/>
                    </a:p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pav.mr.kult@yandex.ru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Комитет по молодежной</a:t>
                      </a:r>
                      <a:r>
                        <a:rPr lang="ru-RU" sz="1000" baseline="0" dirty="0" smtClean="0"/>
                        <a:t> политике </a:t>
                      </a:r>
                      <a:r>
                        <a:rPr lang="ru-RU" sz="1000" dirty="0" smtClean="0"/>
                        <a:t>Администрации Павлоградского муниципального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8 38172 31036</a:t>
                      </a:r>
                      <a:endParaRPr lang="ru-RU" sz="1000" dirty="0" smtClean="0"/>
                    </a:p>
                    <a:p>
                      <a:r>
                        <a:rPr lang="ru-RU" sz="1000" dirty="0" smtClean="0"/>
                        <a:t>Р.п.  Павлоградка, ул. Ленина, д. 49</a:t>
                      </a:r>
                      <a:endParaRPr lang="en-US" sz="1000" dirty="0" smtClean="0"/>
                    </a:p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kmpp@bk.ru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АО</a:t>
                      </a:r>
                      <a:r>
                        <a:rPr lang="ru-RU" sz="1000" baseline="0" dirty="0" smtClean="0"/>
                        <a:t> «Агентство развития и инвестиций Омской области»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8 3812 408017</a:t>
                      </a:r>
                    </a:p>
                    <a:p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Омск, ул. 70 лет Октября, д. 25/2, каб. 4-3</a:t>
                      </a:r>
                      <a:endParaRPr lang="ru-RU" sz="1000" dirty="0" smtClean="0"/>
                    </a:p>
                    <a:p>
                      <a:r>
                        <a:rPr lang="en-US" sz="10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arvd@mail.ru</a:t>
                      </a:r>
                      <a:endParaRPr lang="ru-RU" sz="1000" dirty="0" smtClean="0"/>
                    </a:p>
                    <a:p>
                      <a:r>
                        <a:rPr lang="en-US" sz="10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info@investomsk.ru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1"/>
          <p:cNvSpPr txBox="1"/>
          <p:nvPr/>
        </p:nvSpPr>
        <p:spPr>
          <a:xfrm>
            <a:off x="524863" y="629425"/>
            <a:ext cx="732373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65" dirty="0" smtClean="0">
                <a:solidFill>
                  <a:srgbClr val="FFFFFF"/>
                </a:solidFill>
                <a:latin typeface="Arial"/>
                <a:cs typeface="Arial"/>
              </a:rPr>
              <a:t>Послание Главы инвесторам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3581400" y="1371600"/>
            <a:ext cx="42672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Текст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об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EF412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Рисунок 6" descr="Фото_Сухоносов А.В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4038600" cy="3905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486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Александр Владимирович Сухоносов</a:t>
            </a:r>
            <a:r>
              <a:rPr lang="ru-RU" sz="1200" dirty="0" smtClean="0">
                <a:solidFill>
                  <a:schemeClr val="tx2"/>
                </a:solidFill>
              </a:rPr>
              <a:t>, 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Глава Павлоградского муниципального района Омской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371600"/>
            <a:ext cx="37338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Дорогие друзья!</a:t>
            </a:r>
          </a:p>
          <a:p>
            <a:r>
              <a:rPr lang="ru-RU" sz="1100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Представляем Вам Инвестиционный паспорт Павлоградского муниципального района, в котором сосредоточена целостная, комплексная и достоверная информация, необходимая инвестору для своевременного принятия правильного решения.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Мы заинтересованы в привлечении инвестиций и готовы оказать всяческое содействие повышению экономической активности в нашем муниципальном районе. Это важная и ответственная работа, от которой во многом зависит обеспечение социальной стабильности и экономическое развитие Павлоградского района.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Деятельность Администрации района направлена на то, чтобы создать для каждого инвестора, вне зависимости от масштабов проекта, режим наибольшего благоприятствования.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Мы заинтересованы в том, чтобы Ваш бизнес был эффективным, стабильным и безопасным.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Уверен, что наши совместные усилия приведут к процветанию Вашего бизнеса, а вместе с ним и Павлоградского района.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</a:rPr>
              <a:t>Приглашаем Вас к долгосрочному и взаимовыгодному сотрудничеству.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50" y="660476"/>
            <a:ext cx="5327650" cy="394970"/>
          </a:xfrm>
          <a:custGeom>
            <a:avLst/>
            <a:gdLst/>
            <a:ahLst/>
            <a:cxnLst/>
            <a:rect l="l" t="t" r="r" b="b"/>
            <a:pathLst>
              <a:path w="3443604" h="394969">
                <a:moveTo>
                  <a:pt x="0" y="394817"/>
                </a:moveTo>
                <a:lnTo>
                  <a:pt x="3443300" y="394817"/>
                </a:lnTo>
                <a:lnTo>
                  <a:pt x="3443300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49089"/>
            <a:ext cx="3456304" cy="12700"/>
          </a:xfrm>
          <a:custGeom>
            <a:avLst/>
            <a:gdLst/>
            <a:ahLst/>
            <a:cxnLst/>
            <a:rect l="l" t="t" r="r" b="b"/>
            <a:pathLst>
              <a:path w="3456304" h="12700">
                <a:moveTo>
                  <a:pt x="0" y="12700"/>
                </a:moveTo>
                <a:lnTo>
                  <a:pt x="3456000" y="12700"/>
                </a:lnTo>
                <a:lnTo>
                  <a:pt x="3456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" y="666819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046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635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7294"/>
            <a:ext cx="3456304" cy="0"/>
          </a:xfrm>
          <a:custGeom>
            <a:avLst/>
            <a:gdLst/>
            <a:ahLst/>
            <a:cxnLst/>
            <a:rect l="l" t="t" r="r" b="b"/>
            <a:pathLst>
              <a:path w="3456304">
                <a:moveTo>
                  <a:pt x="0" y="0"/>
                </a:moveTo>
                <a:lnTo>
                  <a:pt x="3456000" y="0"/>
                </a:lnTo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9650" y="666819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0" y="663644"/>
            <a:ext cx="3443604" cy="0"/>
          </a:xfrm>
          <a:custGeom>
            <a:avLst/>
            <a:gdLst/>
            <a:ahLst/>
            <a:cxnLst/>
            <a:rect l="l" t="t" r="r" b="b"/>
            <a:pathLst>
              <a:path w="3443604">
                <a:moveTo>
                  <a:pt x="0" y="0"/>
                </a:moveTo>
                <a:lnTo>
                  <a:pt x="3443300" y="0"/>
                </a:lnTo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0" y="66046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23622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29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00" y="2349512"/>
            <a:ext cx="1357630" cy="1357630"/>
          </a:xfrm>
          <a:custGeom>
            <a:avLst/>
            <a:gdLst/>
            <a:ahLst/>
            <a:cxnLst/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6"/>
                </a:lnTo>
                <a:lnTo>
                  <a:pt x="6743" y="774823"/>
                </a:lnTo>
                <a:lnTo>
                  <a:pt x="14998" y="821345"/>
                </a:lnTo>
                <a:lnTo>
                  <a:pt x="26355" y="866718"/>
                </a:lnTo>
                <a:lnTo>
                  <a:pt x="40699" y="910826"/>
                </a:lnTo>
                <a:lnTo>
                  <a:pt x="57916" y="953554"/>
                </a:lnTo>
                <a:lnTo>
                  <a:pt x="77890" y="994788"/>
                </a:lnTo>
                <a:lnTo>
                  <a:pt x="100507" y="1034413"/>
                </a:lnTo>
                <a:lnTo>
                  <a:pt x="125652" y="1072314"/>
                </a:lnTo>
                <a:lnTo>
                  <a:pt x="153211" y="1108376"/>
                </a:lnTo>
                <a:lnTo>
                  <a:pt x="183067" y="1142484"/>
                </a:lnTo>
                <a:lnTo>
                  <a:pt x="215107" y="1174524"/>
                </a:lnTo>
                <a:lnTo>
                  <a:pt x="249215" y="1204380"/>
                </a:lnTo>
                <a:lnTo>
                  <a:pt x="285277" y="1231938"/>
                </a:lnTo>
                <a:lnTo>
                  <a:pt x="323178" y="1257084"/>
                </a:lnTo>
                <a:lnTo>
                  <a:pt x="362803" y="1279701"/>
                </a:lnTo>
                <a:lnTo>
                  <a:pt x="404037" y="1299675"/>
                </a:lnTo>
                <a:lnTo>
                  <a:pt x="446765" y="1316892"/>
                </a:lnTo>
                <a:lnTo>
                  <a:pt x="490873" y="1331236"/>
                </a:lnTo>
                <a:lnTo>
                  <a:pt x="536245" y="1342593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29"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3"/>
                </a:lnTo>
                <a:lnTo>
                  <a:pt x="866731" y="1331236"/>
                </a:lnTo>
                <a:lnTo>
                  <a:pt x="910838" y="1316892"/>
                </a:lnTo>
                <a:lnTo>
                  <a:pt x="953567" y="1299675"/>
                </a:lnTo>
                <a:lnTo>
                  <a:pt x="994801" y="1279701"/>
                </a:lnTo>
                <a:lnTo>
                  <a:pt x="1034426" y="1257084"/>
                </a:lnTo>
                <a:lnTo>
                  <a:pt x="1072326" y="1231938"/>
                </a:lnTo>
                <a:lnTo>
                  <a:pt x="1108388" y="1204380"/>
                </a:lnTo>
                <a:lnTo>
                  <a:pt x="1142497" y="1174524"/>
                </a:lnTo>
                <a:lnTo>
                  <a:pt x="1174537" y="1142484"/>
                </a:lnTo>
                <a:lnTo>
                  <a:pt x="1204393" y="1108376"/>
                </a:lnTo>
                <a:lnTo>
                  <a:pt x="1231951" y="1072314"/>
                </a:lnTo>
                <a:lnTo>
                  <a:pt x="1257096" y="1034413"/>
                </a:lnTo>
                <a:lnTo>
                  <a:pt x="1279713" y="994788"/>
                </a:lnTo>
                <a:lnTo>
                  <a:pt x="1299688" y="953554"/>
                </a:lnTo>
                <a:lnTo>
                  <a:pt x="1316905" y="910826"/>
                </a:lnTo>
                <a:lnTo>
                  <a:pt x="1331249" y="866718"/>
                </a:lnTo>
                <a:lnTo>
                  <a:pt x="1342606" y="821345"/>
                </a:lnTo>
                <a:lnTo>
                  <a:pt x="1350860" y="774823"/>
                </a:lnTo>
                <a:lnTo>
                  <a:pt x="1355898" y="727266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89669" y="666813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6969" y="654126"/>
            <a:ext cx="1357630" cy="1357630"/>
          </a:xfrm>
          <a:custGeom>
            <a:avLst/>
            <a:gdLst/>
            <a:ahLst/>
            <a:cxnLst/>
            <a:rect l="l" t="t" r="r" b="b"/>
            <a:pathLst>
              <a:path w="1357629" h="1357630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6"/>
                </a:lnTo>
                <a:lnTo>
                  <a:pt x="6743" y="774823"/>
                </a:lnTo>
                <a:lnTo>
                  <a:pt x="14998" y="821345"/>
                </a:lnTo>
                <a:lnTo>
                  <a:pt x="26355" y="866718"/>
                </a:lnTo>
                <a:lnTo>
                  <a:pt x="40699" y="910826"/>
                </a:lnTo>
                <a:lnTo>
                  <a:pt x="57916" y="953554"/>
                </a:lnTo>
                <a:lnTo>
                  <a:pt x="77890" y="994788"/>
                </a:lnTo>
                <a:lnTo>
                  <a:pt x="100507" y="1034413"/>
                </a:lnTo>
                <a:lnTo>
                  <a:pt x="125652" y="1072314"/>
                </a:lnTo>
                <a:lnTo>
                  <a:pt x="153211" y="1108376"/>
                </a:lnTo>
                <a:lnTo>
                  <a:pt x="183067" y="1142484"/>
                </a:lnTo>
                <a:lnTo>
                  <a:pt x="215107" y="1174524"/>
                </a:lnTo>
                <a:lnTo>
                  <a:pt x="249215" y="1204380"/>
                </a:lnTo>
                <a:lnTo>
                  <a:pt x="285277" y="1231938"/>
                </a:lnTo>
                <a:lnTo>
                  <a:pt x="323178" y="1257084"/>
                </a:lnTo>
                <a:lnTo>
                  <a:pt x="362803" y="1279701"/>
                </a:lnTo>
                <a:lnTo>
                  <a:pt x="404037" y="1299675"/>
                </a:lnTo>
                <a:lnTo>
                  <a:pt x="446765" y="1316892"/>
                </a:lnTo>
                <a:lnTo>
                  <a:pt x="490873" y="1331236"/>
                </a:lnTo>
                <a:lnTo>
                  <a:pt x="536245" y="1342593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1"/>
                </a:lnTo>
                <a:lnTo>
                  <a:pt x="76744" y="424459"/>
                </a:lnTo>
                <a:lnTo>
                  <a:pt x="98326" y="378522"/>
                </a:lnTo>
                <a:lnTo>
                  <a:pt x="123287" y="334617"/>
                </a:lnTo>
                <a:lnTo>
                  <a:pt x="151461" y="292911"/>
                </a:lnTo>
                <a:lnTo>
                  <a:pt x="182680" y="253571"/>
                </a:lnTo>
                <a:lnTo>
                  <a:pt x="216776" y="216763"/>
                </a:lnTo>
                <a:lnTo>
                  <a:pt x="253584" y="182670"/>
                </a:lnTo>
                <a:lnTo>
                  <a:pt x="292924" y="151453"/>
                </a:lnTo>
                <a:lnTo>
                  <a:pt x="334630" y="123280"/>
                </a:lnTo>
                <a:lnTo>
                  <a:pt x="378535" y="98318"/>
                </a:lnTo>
                <a:lnTo>
                  <a:pt x="424472" y="76736"/>
                </a:lnTo>
                <a:lnTo>
                  <a:pt x="472274" y="58701"/>
                </a:lnTo>
                <a:lnTo>
                  <a:pt x="521775" y="44380"/>
                </a:lnTo>
                <a:lnTo>
                  <a:pt x="572807" y="33943"/>
                </a:lnTo>
                <a:lnTo>
                  <a:pt x="625205" y="27556"/>
                </a:lnTo>
                <a:lnTo>
                  <a:pt x="678802" y="25387"/>
                </a:lnTo>
                <a:lnTo>
                  <a:pt x="862885" y="25387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30">
                <a:moveTo>
                  <a:pt x="862885" y="25387"/>
                </a:moveTo>
                <a:lnTo>
                  <a:pt x="678802" y="25387"/>
                </a:lnTo>
                <a:lnTo>
                  <a:pt x="732398" y="27556"/>
                </a:lnTo>
                <a:lnTo>
                  <a:pt x="784796" y="33943"/>
                </a:lnTo>
                <a:lnTo>
                  <a:pt x="835829" y="44380"/>
                </a:lnTo>
                <a:lnTo>
                  <a:pt x="885330" y="58701"/>
                </a:lnTo>
                <a:lnTo>
                  <a:pt x="933132" y="76736"/>
                </a:lnTo>
                <a:lnTo>
                  <a:pt x="979069" y="98318"/>
                </a:lnTo>
                <a:lnTo>
                  <a:pt x="1022974" y="123280"/>
                </a:lnTo>
                <a:lnTo>
                  <a:pt x="1064679" y="151453"/>
                </a:lnTo>
                <a:lnTo>
                  <a:pt x="1104020" y="182670"/>
                </a:lnTo>
                <a:lnTo>
                  <a:pt x="1140828" y="216763"/>
                </a:lnTo>
                <a:lnTo>
                  <a:pt x="1174924" y="253571"/>
                </a:lnTo>
                <a:lnTo>
                  <a:pt x="1206142" y="292911"/>
                </a:lnTo>
                <a:lnTo>
                  <a:pt x="1234316" y="334617"/>
                </a:lnTo>
                <a:lnTo>
                  <a:pt x="1259278" y="378522"/>
                </a:lnTo>
                <a:lnTo>
                  <a:pt x="1280860" y="424459"/>
                </a:lnTo>
                <a:lnTo>
                  <a:pt x="1298894" y="472261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3"/>
                </a:lnTo>
                <a:lnTo>
                  <a:pt x="866731" y="1331236"/>
                </a:lnTo>
                <a:lnTo>
                  <a:pt x="910838" y="1316892"/>
                </a:lnTo>
                <a:lnTo>
                  <a:pt x="953567" y="1299675"/>
                </a:lnTo>
                <a:lnTo>
                  <a:pt x="994801" y="1279701"/>
                </a:lnTo>
                <a:lnTo>
                  <a:pt x="1034426" y="1257084"/>
                </a:lnTo>
                <a:lnTo>
                  <a:pt x="1072326" y="1231938"/>
                </a:lnTo>
                <a:lnTo>
                  <a:pt x="1108388" y="1204380"/>
                </a:lnTo>
                <a:lnTo>
                  <a:pt x="1142497" y="1174524"/>
                </a:lnTo>
                <a:lnTo>
                  <a:pt x="1174537" y="1142484"/>
                </a:lnTo>
                <a:lnTo>
                  <a:pt x="1204393" y="1108376"/>
                </a:lnTo>
                <a:lnTo>
                  <a:pt x="1231951" y="1072314"/>
                </a:lnTo>
                <a:lnTo>
                  <a:pt x="1257096" y="1034413"/>
                </a:lnTo>
                <a:lnTo>
                  <a:pt x="1279713" y="994788"/>
                </a:lnTo>
                <a:lnTo>
                  <a:pt x="1299688" y="953554"/>
                </a:lnTo>
                <a:lnTo>
                  <a:pt x="1316905" y="910826"/>
                </a:lnTo>
                <a:lnTo>
                  <a:pt x="1331249" y="866718"/>
                </a:lnTo>
                <a:lnTo>
                  <a:pt x="1342606" y="821345"/>
                </a:lnTo>
                <a:lnTo>
                  <a:pt x="1350860" y="774823"/>
                </a:lnTo>
                <a:lnTo>
                  <a:pt x="1355898" y="727266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885" y="25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88331" y="3814125"/>
            <a:ext cx="15240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29539" algn="ctr">
              <a:lnSpc>
                <a:spcPct val="100000"/>
              </a:lnSpc>
              <a:spcBef>
                <a:spcPts val="100"/>
              </a:spcBef>
            </a:pPr>
            <a:r>
              <a:rPr lang="ru-RU" sz="1700" b="1" spc="10" dirty="0" smtClean="0">
                <a:solidFill>
                  <a:srgbClr val="0066B3"/>
                </a:solidFill>
                <a:latin typeface="Arial"/>
                <a:cs typeface="Arial"/>
              </a:rPr>
              <a:t>Площадь территории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5531" y="2580204"/>
            <a:ext cx="1144399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3000" dirty="0" smtClean="0">
                <a:solidFill>
                  <a:schemeClr val="bg1"/>
                </a:solidFill>
                <a:latin typeface="Arial"/>
                <a:cs typeface="Arial"/>
              </a:rPr>
              <a:t>2494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54386" y="3034704"/>
            <a:ext cx="953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5" dirty="0" smtClean="0">
                <a:solidFill>
                  <a:srgbClr val="FFFFFF"/>
                </a:solidFill>
                <a:latin typeface="Arial"/>
                <a:cs typeface="Arial"/>
              </a:rPr>
              <a:t>кв. км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89786" y="884818"/>
            <a:ext cx="1144614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300" b="1" spc="450" dirty="0" smtClean="0">
                <a:solidFill>
                  <a:srgbClr val="FFFFFF"/>
                </a:solidFill>
                <a:latin typeface="Arial"/>
                <a:cs typeface="Arial"/>
              </a:rPr>
              <a:t>18,4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8855" y="1339317"/>
            <a:ext cx="953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тыс.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человек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863" y="629425"/>
            <a:ext cx="473293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5" dirty="0">
                <a:solidFill>
                  <a:srgbClr val="FFFFFF"/>
                </a:solidFill>
                <a:latin typeface="Arial"/>
                <a:cs typeface="Arial"/>
              </a:rPr>
              <a:t>Общие</a:t>
            </a:r>
            <a:r>
              <a:rPr sz="2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0" dirty="0" smtClean="0">
                <a:solidFill>
                  <a:srgbClr val="FFFFFF"/>
                </a:solidFill>
                <a:latin typeface="Arial"/>
                <a:cs typeface="Arial"/>
              </a:rPr>
              <a:t>сведения</a:t>
            </a:r>
            <a:r>
              <a:rPr lang="ru-RU" sz="2500" b="1" spc="-50" dirty="0" smtClean="0">
                <a:solidFill>
                  <a:srgbClr val="FFFFFF"/>
                </a:solidFill>
                <a:latin typeface="Arial"/>
                <a:cs typeface="Arial"/>
              </a:rPr>
              <a:t> о районе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43765" y="3637188"/>
            <a:ext cx="475068" cy="6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18234" y="1587144"/>
            <a:ext cx="475068" cy="58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8234" y="1941804"/>
            <a:ext cx="475068" cy="69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2500" y="2349512"/>
            <a:ext cx="1357630" cy="1357630"/>
          </a:xfrm>
          <a:custGeom>
            <a:avLst/>
            <a:gdLst/>
            <a:ahLst/>
            <a:cxnLst/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29"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76969" y="654124"/>
            <a:ext cx="1357630" cy="1357630"/>
          </a:xfrm>
          <a:custGeom>
            <a:avLst/>
            <a:gdLst/>
            <a:ahLst/>
            <a:cxnLst/>
            <a:rect l="l" t="t" r="r" b="b"/>
            <a:pathLst>
              <a:path w="1357629" h="1357630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399"/>
                </a:lnTo>
                <a:lnTo>
                  <a:pt x="862936" y="25399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30">
                <a:moveTo>
                  <a:pt x="862936" y="25399"/>
                </a:moveTo>
                <a:lnTo>
                  <a:pt x="678802" y="25399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399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52383" y="2054708"/>
            <a:ext cx="180721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165">
              <a:lnSpc>
                <a:spcPct val="100000"/>
              </a:lnSpc>
              <a:spcBef>
                <a:spcPts val="100"/>
              </a:spcBef>
            </a:pPr>
            <a:r>
              <a:rPr sz="1700" b="1" spc="10" dirty="0" smtClean="0">
                <a:solidFill>
                  <a:srgbClr val="0066B3"/>
                </a:solidFill>
                <a:latin typeface="Arial"/>
                <a:cs typeface="Arial"/>
              </a:rPr>
              <a:t>Население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4" name="object 22"/>
          <p:cNvSpPr txBox="1"/>
          <p:nvPr/>
        </p:nvSpPr>
        <p:spPr>
          <a:xfrm>
            <a:off x="5486400" y="5943600"/>
            <a:ext cx="1371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Стоимость 1 га земли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2"/>
          <p:cNvSpPr txBox="1"/>
          <p:nvPr/>
        </p:nvSpPr>
        <p:spPr>
          <a:xfrm>
            <a:off x="3429000" y="5983402"/>
            <a:ext cx="1828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Средний срок получения разрешения на строительство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2"/>
          <p:cNvSpPr txBox="1"/>
          <p:nvPr/>
        </p:nvSpPr>
        <p:spPr>
          <a:xfrm>
            <a:off x="152400" y="5943600"/>
            <a:ext cx="1371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Удаленность от границы города Омска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2"/>
          <p:cNvSpPr txBox="1"/>
          <p:nvPr/>
        </p:nvSpPr>
        <p:spPr>
          <a:xfrm>
            <a:off x="7086600" y="5943600"/>
            <a:ext cx="205740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Тариф на </a:t>
            </a:r>
            <a:r>
              <a:rPr lang="ru-RU" sz="1400" b="1" spc="25" dirty="0" err="1" smtClean="0">
                <a:latin typeface="Arial" pitchFamily="34" charset="0"/>
                <a:cs typeface="Arial" pitchFamily="34" charset="0"/>
              </a:rPr>
              <a:t>эл</a:t>
            </a: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. энергию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14"/>
          <p:cNvSpPr/>
          <p:nvPr/>
        </p:nvSpPr>
        <p:spPr>
          <a:xfrm>
            <a:off x="267970" y="45720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14"/>
          <p:cNvSpPr/>
          <p:nvPr/>
        </p:nvSpPr>
        <p:spPr>
          <a:xfrm>
            <a:off x="3657600" y="45720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дней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14"/>
          <p:cNvSpPr/>
          <p:nvPr/>
        </p:nvSpPr>
        <p:spPr>
          <a:xfrm>
            <a:off x="5334000" y="45720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,25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14"/>
          <p:cNvSpPr/>
          <p:nvPr/>
        </p:nvSpPr>
        <p:spPr>
          <a:xfrm>
            <a:off x="7467600" y="44958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5,25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Рублей / кВт*ч</a:t>
            </a:r>
            <a:endParaRPr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2"/>
          <p:cNvSpPr txBox="1"/>
          <p:nvPr/>
        </p:nvSpPr>
        <p:spPr>
          <a:xfrm>
            <a:off x="1752600" y="5943600"/>
            <a:ext cx="1828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Транспортная сеть (протяженность автомобильных дорог)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14"/>
          <p:cNvSpPr/>
          <p:nvPr/>
        </p:nvSpPr>
        <p:spPr>
          <a:xfrm>
            <a:off x="1981200" y="45720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255,7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Рисунок 54" descr="Карта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43000"/>
            <a:ext cx="2168479" cy="3276600"/>
          </a:xfrm>
          <a:prstGeom prst="rect">
            <a:avLst/>
          </a:prstGeom>
        </p:spPr>
      </p:pic>
      <p:graphicFrame>
        <p:nvGraphicFramePr>
          <p:cNvPr id="49" name="Диаграмма 48"/>
          <p:cNvGraphicFramePr/>
          <p:nvPr/>
        </p:nvGraphicFramePr>
        <p:xfrm>
          <a:off x="2667000" y="1143000"/>
          <a:ext cx="4343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97" y="623305"/>
            <a:ext cx="329120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0" dirty="0">
                <a:solidFill>
                  <a:srgbClr val="FFFFFF"/>
                </a:solidFill>
              </a:rPr>
              <a:t>Наши</a:t>
            </a:r>
            <a:r>
              <a:rPr sz="2500" dirty="0">
                <a:solidFill>
                  <a:srgbClr val="FFFFFF"/>
                </a:solidFill>
              </a:rPr>
              <a:t> </a:t>
            </a:r>
            <a:r>
              <a:rPr sz="2500" spc="-25" dirty="0">
                <a:solidFill>
                  <a:srgbClr val="FFFFFF"/>
                </a:solidFill>
              </a:rPr>
              <a:t>преимущества</a:t>
            </a:r>
            <a:endParaRPr sz="25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751802" y="1772422"/>
            <a:ext cx="2515398" cy="4714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200" spc="5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развитая социальная инфраструктура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2500" spc="55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208279">
              <a:lnSpc>
                <a:spcPct val="100899"/>
              </a:lnSpc>
              <a:spcBef>
                <a:spcPts val="5"/>
              </a:spcBef>
            </a:pPr>
            <a:endParaRPr lang="ru-RU" sz="25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208279">
              <a:lnSpc>
                <a:spcPct val="100899"/>
              </a:lnSpc>
              <a:spcBef>
                <a:spcPts val="5"/>
              </a:spcBef>
            </a:pPr>
            <a:r>
              <a:rPr lang="ru-RU" sz="1200" spc="3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газификация сельских территорий</a:t>
            </a:r>
          </a:p>
          <a:p>
            <a:pPr marL="12700" marR="208279">
              <a:lnSpc>
                <a:spcPct val="100899"/>
              </a:lnSpc>
              <a:spcBef>
                <a:spcPts val="5"/>
              </a:spcBef>
            </a:pPr>
            <a:endParaRPr lang="ru-RU" spc="3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700" marR="208279">
              <a:lnSpc>
                <a:spcPct val="100899"/>
              </a:lnSpc>
              <a:spcBef>
                <a:spcPts val="5"/>
              </a:spcBef>
            </a:pPr>
            <a:endParaRPr lang="ru-RU" spc="3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700" marR="208279">
              <a:lnSpc>
                <a:spcPct val="100899"/>
              </a:lnSpc>
              <a:spcBef>
                <a:spcPts val="5"/>
              </a:spcBef>
              <a:buFontTx/>
              <a:buChar char="-"/>
            </a:pPr>
            <a:r>
              <a:rPr lang="ru-RU" sz="1200" spc="30" dirty="0" smtClean="0">
                <a:solidFill>
                  <a:schemeClr val="accent1">
                    <a:lumMod val="75000"/>
                  </a:schemeClr>
                </a:solidFill>
              </a:rPr>
              <a:t> наличие плодородных земель (средняя урожайность зерновых культур – 15 </a:t>
            </a:r>
            <a:r>
              <a:rPr lang="ru-RU" sz="1200" spc="30" dirty="0" err="1" smtClean="0">
                <a:solidFill>
                  <a:schemeClr val="accent1">
                    <a:lumMod val="75000"/>
                  </a:schemeClr>
                </a:solidFill>
              </a:rPr>
              <a:t>ц</a:t>
            </a:r>
            <a:r>
              <a:rPr lang="ru-RU" sz="1200" spc="30" dirty="0" smtClean="0">
                <a:solidFill>
                  <a:schemeClr val="accent1">
                    <a:lumMod val="75000"/>
                  </a:schemeClr>
                </a:solidFill>
              </a:rPr>
              <a:t>/га)</a:t>
            </a:r>
          </a:p>
          <a:p>
            <a:pPr marL="12700" marR="208279">
              <a:lnSpc>
                <a:spcPct val="100899"/>
              </a:lnSpc>
              <a:spcBef>
                <a:spcPts val="5"/>
              </a:spcBef>
              <a:buFontTx/>
              <a:buChar char="-"/>
            </a:pPr>
            <a:r>
              <a:rPr lang="ru-RU" sz="1200" spc="30" dirty="0" smtClean="0">
                <a:solidFill>
                  <a:schemeClr val="accent1">
                    <a:lumMod val="75000"/>
                  </a:schemeClr>
                </a:solidFill>
              </a:rPr>
              <a:t> благоприятные климатические условия для ведения сельского хозяйства</a:t>
            </a:r>
          </a:p>
          <a:p>
            <a:pPr marL="12700" marR="208279">
              <a:lnSpc>
                <a:spcPct val="100899"/>
              </a:lnSpc>
              <a:spcBef>
                <a:spcPts val="5"/>
              </a:spcBef>
            </a:pPr>
            <a:r>
              <a:rPr lang="ru-RU" sz="1200" spc="-15" dirty="0" smtClean="0">
                <a:solidFill>
                  <a:schemeClr val="accent1">
                    <a:lumMod val="75000"/>
                  </a:schemeClr>
                </a:solidFill>
              </a:rPr>
              <a:t>-  большой объем производимой сельскохозяйственной продукции ,  высокий  потенциал развития перерабатывающих отраслей</a:t>
            </a:r>
            <a:endParaRPr sz="1200" spc="-1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281940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62" y="0"/>
                </a:moveTo>
                <a:lnTo>
                  <a:pt x="284100" y="3614"/>
                </a:lnTo>
                <a:lnTo>
                  <a:pt x="237082" y="14114"/>
                </a:lnTo>
                <a:lnTo>
                  <a:pt x="192824" y="30983"/>
                </a:lnTo>
                <a:lnTo>
                  <a:pt x="151842" y="53706"/>
                </a:lnTo>
                <a:lnTo>
                  <a:pt x="114651" y="81767"/>
                </a:lnTo>
                <a:lnTo>
                  <a:pt x="81767" y="114651"/>
                </a:lnTo>
                <a:lnTo>
                  <a:pt x="53706" y="151842"/>
                </a:lnTo>
                <a:lnTo>
                  <a:pt x="30983" y="192824"/>
                </a:lnTo>
                <a:lnTo>
                  <a:pt x="14114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4" y="429642"/>
                </a:lnTo>
                <a:lnTo>
                  <a:pt x="30983" y="473899"/>
                </a:lnTo>
                <a:lnTo>
                  <a:pt x="53706" y="514881"/>
                </a:lnTo>
                <a:lnTo>
                  <a:pt x="81767" y="552072"/>
                </a:lnTo>
                <a:lnTo>
                  <a:pt x="114651" y="584956"/>
                </a:lnTo>
                <a:lnTo>
                  <a:pt x="151842" y="613018"/>
                </a:lnTo>
                <a:lnTo>
                  <a:pt x="192824" y="635741"/>
                </a:lnTo>
                <a:lnTo>
                  <a:pt x="237082" y="652610"/>
                </a:lnTo>
                <a:lnTo>
                  <a:pt x="284100" y="663110"/>
                </a:lnTo>
                <a:lnTo>
                  <a:pt x="333362" y="666724"/>
                </a:lnTo>
                <a:lnTo>
                  <a:pt x="382624" y="663110"/>
                </a:lnTo>
                <a:lnTo>
                  <a:pt x="429642" y="652610"/>
                </a:lnTo>
                <a:lnTo>
                  <a:pt x="473899" y="635741"/>
                </a:lnTo>
                <a:lnTo>
                  <a:pt x="514881" y="613018"/>
                </a:lnTo>
                <a:lnTo>
                  <a:pt x="552072" y="584956"/>
                </a:lnTo>
                <a:lnTo>
                  <a:pt x="584956" y="552072"/>
                </a:lnTo>
                <a:lnTo>
                  <a:pt x="613018" y="514881"/>
                </a:lnTo>
                <a:lnTo>
                  <a:pt x="635741" y="473899"/>
                </a:lnTo>
                <a:lnTo>
                  <a:pt x="652610" y="429642"/>
                </a:lnTo>
                <a:lnTo>
                  <a:pt x="663110" y="382624"/>
                </a:lnTo>
                <a:lnTo>
                  <a:pt x="666724" y="333362"/>
                </a:lnTo>
                <a:lnTo>
                  <a:pt x="663110" y="284100"/>
                </a:lnTo>
                <a:lnTo>
                  <a:pt x="652610" y="237082"/>
                </a:lnTo>
                <a:lnTo>
                  <a:pt x="635741" y="192824"/>
                </a:lnTo>
                <a:lnTo>
                  <a:pt x="613018" y="151842"/>
                </a:lnTo>
                <a:lnTo>
                  <a:pt x="584956" y="114651"/>
                </a:lnTo>
                <a:lnTo>
                  <a:pt x="552072" y="81767"/>
                </a:lnTo>
                <a:lnTo>
                  <a:pt x="514881" y="53706"/>
                </a:lnTo>
                <a:lnTo>
                  <a:pt x="473899" y="30983"/>
                </a:lnTo>
                <a:lnTo>
                  <a:pt x="429642" y="14114"/>
                </a:lnTo>
                <a:lnTo>
                  <a:pt x="382624" y="3614"/>
                </a:lnTo>
                <a:lnTo>
                  <a:pt x="33336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6" y="1772526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6"/>
                </a:lnTo>
                <a:lnTo>
                  <a:pt x="114644" y="81767"/>
                </a:lnTo>
                <a:lnTo>
                  <a:pt x="81762" y="114651"/>
                </a:lnTo>
                <a:lnTo>
                  <a:pt x="53702" y="151842"/>
                </a:lnTo>
                <a:lnTo>
                  <a:pt x="30981" y="192824"/>
                </a:lnTo>
                <a:lnTo>
                  <a:pt x="14113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3" y="429640"/>
                </a:lnTo>
                <a:lnTo>
                  <a:pt x="30981" y="473897"/>
                </a:lnTo>
                <a:lnTo>
                  <a:pt x="53702" y="514878"/>
                </a:lnTo>
                <a:lnTo>
                  <a:pt x="81762" y="552067"/>
                </a:lnTo>
                <a:lnTo>
                  <a:pt x="114644" y="584949"/>
                </a:lnTo>
                <a:lnTo>
                  <a:pt x="151833" y="613009"/>
                </a:lnTo>
                <a:lnTo>
                  <a:pt x="192814" y="635730"/>
                </a:lnTo>
                <a:lnTo>
                  <a:pt x="237070" y="652598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8"/>
                </a:lnTo>
                <a:lnTo>
                  <a:pt x="473887" y="635730"/>
                </a:lnTo>
                <a:lnTo>
                  <a:pt x="514869" y="613009"/>
                </a:lnTo>
                <a:lnTo>
                  <a:pt x="552060" y="584949"/>
                </a:lnTo>
                <a:lnTo>
                  <a:pt x="584944" y="552067"/>
                </a:lnTo>
                <a:lnTo>
                  <a:pt x="613005" y="514878"/>
                </a:lnTo>
                <a:lnTo>
                  <a:pt x="635728" y="473897"/>
                </a:lnTo>
                <a:lnTo>
                  <a:pt x="652597" y="429640"/>
                </a:lnTo>
                <a:lnTo>
                  <a:pt x="663097" y="382624"/>
                </a:lnTo>
                <a:lnTo>
                  <a:pt x="666711" y="333362"/>
                </a:lnTo>
                <a:lnTo>
                  <a:pt x="663097" y="284100"/>
                </a:lnTo>
                <a:lnTo>
                  <a:pt x="652597" y="237082"/>
                </a:lnTo>
                <a:lnTo>
                  <a:pt x="635728" y="192824"/>
                </a:lnTo>
                <a:lnTo>
                  <a:pt x="613005" y="151842"/>
                </a:lnTo>
                <a:lnTo>
                  <a:pt x="584944" y="114651"/>
                </a:lnTo>
                <a:lnTo>
                  <a:pt x="552060" y="81767"/>
                </a:lnTo>
                <a:lnTo>
                  <a:pt x="514869" y="53706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426720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6"/>
                </a:lnTo>
                <a:lnTo>
                  <a:pt x="114644" y="81767"/>
                </a:lnTo>
                <a:lnTo>
                  <a:pt x="81762" y="114651"/>
                </a:lnTo>
                <a:lnTo>
                  <a:pt x="53702" y="151842"/>
                </a:lnTo>
                <a:lnTo>
                  <a:pt x="30981" y="192824"/>
                </a:lnTo>
                <a:lnTo>
                  <a:pt x="14113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3" y="429640"/>
                </a:lnTo>
                <a:lnTo>
                  <a:pt x="30981" y="473897"/>
                </a:lnTo>
                <a:lnTo>
                  <a:pt x="53702" y="514878"/>
                </a:lnTo>
                <a:lnTo>
                  <a:pt x="81762" y="552067"/>
                </a:lnTo>
                <a:lnTo>
                  <a:pt x="114644" y="584949"/>
                </a:lnTo>
                <a:lnTo>
                  <a:pt x="151833" y="613009"/>
                </a:lnTo>
                <a:lnTo>
                  <a:pt x="192814" y="635730"/>
                </a:lnTo>
                <a:lnTo>
                  <a:pt x="237070" y="652598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8"/>
                </a:lnTo>
                <a:lnTo>
                  <a:pt x="473887" y="635730"/>
                </a:lnTo>
                <a:lnTo>
                  <a:pt x="514869" y="613009"/>
                </a:lnTo>
                <a:lnTo>
                  <a:pt x="552060" y="584949"/>
                </a:lnTo>
                <a:lnTo>
                  <a:pt x="584944" y="552067"/>
                </a:lnTo>
                <a:lnTo>
                  <a:pt x="613005" y="514878"/>
                </a:lnTo>
                <a:lnTo>
                  <a:pt x="635728" y="473897"/>
                </a:lnTo>
                <a:lnTo>
                  <a:pt x="652597" y="429640"/>
                </a:lnTo>
                <a:lnTo>
                  <a:pt x="663097" y="382624"/>
                </a:lnTo>
                <a:lnTo>
                  <a:pt x="666711" y="333362"/>
                </a:lnTo>
                <a:lnTo>
                  <a:pt x="663097" y="284100"/>
                </a:lnTo>
                <a:lnTo>
                  <a:pt x="652597" y="237082"/>
                </a:lnTo>
                <a:lnTo>
                  <a:pt x="635728" y="192824"/>
                </a:lnTo>
                <a:lnTo>
                  <a:pt x="613005" y="151842"/>
                </a:lnTo>
                <a:lnTo>
                  <a:pt x="584944" y="114651"/>
                </a:lnTo>
                <a:lnTo>
                  <a:pt x="552060" y="81767"/>
                </a:lnTo>
                <a:lnTo>
                  <a:pt x="514869" y="53706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6" y="3094041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5"/>
                </a:lnTo>
                <a:lnTo>
                  <a:pt x="114644" y="81766"/>
                </a:lnTo>
                <a:lnTo>
                  <a:pt x="81762" y="114649"/>
                </a:lnTo>
                <a:lnTo>
                  <a:pt x="53702" y="151839"/>
                </a:lnTo>
                <a:lnTo>
                  <a:pt x="30981" y="192819"/>
                </a:lnTo>
                <a:lnTo>
                  <a:pt x="14113" y="237075"/>
                </a:lnTo>
                <a:lnTo>
                  <a:pt x="3614" y="284090"/>
                </a:lnTo>
                <a:lnTo>
                  <a:pt x="0" y="333349"/>
                </a:lnTo>
                <a:lnTo>
                  <a:pt x="3614" y="382611"/>
                </a:lnTo>
                <a:lnTo>
                  <a:pt x="14113" y="429629"/>
                </a:lnTo>
                <a:lnTo>
                  <a:pt x="30981" y="473887"/>
                </a:lnTo>
                <a:lnTo>
                  <a:pt x="53702" y="514869"/>
                </a:lnTo>
                <a:lnTo>
                  <a:pt x="81762" y="552060"/>
                </a:lnTo>
                <a:lnTo>
                  <a:pt x="114644" y="584944"/>
                </a:lnTo>
                <a:lnTo>
                  <a:pt x="151833" y="613005"/>
                </a:lnTo>
                <a:lnTo>
                  <a:pt x="192814" y="635728"/>
                </a:lnTo>
                <a:lnTo>
                  <a:pt x="237070" y="652597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7"/>
                </a:lnTo>
                <a:lnTo>
                  <a:pt x="473887" y="635728"/>
                </a:lnTo>
                <a:lnTo>
                  <a:pt x="514869" y="613005"/>
                </a:lnTo>
                <a:lnTo>
                  <a:pt x="552060" y="584944"/>
                </a:lnTo>
                <a:lnTo>
                  <a:pt x="584944" y="552060"/>
                </a:lnTo>
                <a:lnTo>
                  <a:pt x="613005" y="514869"/>
                </a:lnTo>
                <a:lnTo>
                  <a:pt x="635728" y="473887"/>
                </a:lnTo>
                <a:lnTo>
                  <a:pt x="652597" y="429629"/>
                </a:lnTo>
                <a:lnTo>
                  <a:pt x="663097" y="382611"/>
                </a:lnTo>
                <a:lnTo>
                  <a:pt x="666711" y="333349"/>
                </a:lnTo>
                <a:lnTo>
                  <a:pt x="663097" y="284090"/>
                </a:lnTo>
                <a:lnTo>
                  <a:pt x="652597" y="237075"/>
                </a:lnTo>
                <a:lnTo>
                  <a:pt x="635728" y="192819"/>
                </a:lnTo>
                <a:lnTo>
                  <a:pt x="613005" y="151839"/>
                </a:lnTo>
                <a:lnTo>
                  <a:pt x="584944" y="114649"/>
                </a:lnTo>
                <a:lnTo>
                  <a:pt x="552060" y="81766"/>
                </a:lnTo>
                <a:lnTo>
                  <a:pt x="514869" y="53705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2564" y="3234597"/>
            <a:ext cx="285750" cy="386080"/>
          </a:xfrm>
          <a:custGeom>
            <a:avLst/>
            <a:gdLst/>
            <a:ahLst/>
            <a:cxnLst/>
            <a:rect l="l" t="t" r="r" b="b"/>
            <a:pathLst>
              <a:path w="285750" h="386079">
                <a:moveTo>
                  <a:pt x="228473" y="0"/>
                </a:moveTo>
                <a:lnTo>
                  <a:pt x="57111" y="0"/>
                </a:lnTo>
                <a:lnTo>
                  <a:pt x="34938" y="4508"/>
                </a:lnTo>
                <a:lnTo>
                  <a:pt x="16778" y="16783"/>
                </a:lnTo>
                <a:lnTo>
                  <a:pt x="4507" y="34943"/>
                </a:lnTo>
                <a:lnTo>
                  <a:pt x="0" y="57111"/>
                </a:lnTo>
                <a:lnTo>
                  <a:pt x="0" y="328485"/>
                </a:lnTo>
                <a:lnTo>
                  <a:pt x="4507" y="350659"/>
                </a:lnTo>
                <a:lnTo>
                  <a:pt x="16778" y="368819"/>
                </a:lnTo>
                <a:lnTo>
                  <a:pt x="34938" y="381090"/>
                </a:lnTo>
                <a:lnTo>
                  <a:pt x="57111" y="385597"/>
                </a:lnTo>
                <a:lnTo>
                  <a:pt x="228473" y="385597"/>
                </a:lnTo>
                <a:lnTo>
                  <a:pt x="250651" y="381090"/>
                </a:lnTo>
                <a:lnTo>
                  <a:pt x="268811" y="368819"/>
                </a:lnTo>
                <a:lnTo>
                  <a:pt x="281079" y="350659"/>
                </a:lnTo>
                <a:lnTo>
                  <a:pt x="282684" y="342760"/>
                </a:lnTo>
                <a:lnTo>
                  <a:pt x="49225" y="342760"/>
                </a:lnTo>
                <a:lnTo>
                  <a:pt x="42824" y="336308"/>
                </a:lnTo>
                <a:lnTo>
                  <a:pt x="42824" y="300240"/>
                </a:lnTo>
                <a:lnTo>
                  <a:pt x="49225" y="293776"/>
                </a:lnTo>
                <a:lnTo>
                  <a:pt x="285584" y="293776"/>
                </a:lnTo>
                <a:lnTo>
                  <a:pt x="285584" y="267233"/>
                </a:lnTo>
                <a:lnTo>
                  <a:pt x="49225" y="267233"/>
                </a:lnTo>
                <a:lnTo>
                  <a:pt x="42824" y="260832"/>
                </a:lnTo>
                <a:lnTo>
                  <a:pt x="42824" y="224764"/>
                </a:lnTo>
                <a:lnTo>
                  <a:pt x="49225" y="218300"/>
                </a:lnTo>
                <a:lnTo>
                  <a:pt x="285584" y="218300"/>
                </a:lnTo>
                <a:lnTo>
                  <a:pt x="285584" y="191770"/>
                </a:lnTo>
                <a:lnTo>
                  <a:pt x="49225" y="191770"/>
                </a:lnTo>
                <a:lnTo>
                  <a:pt x="42824" y="185369"/>
                </a:lnTo>
                <a:lnTo>
                  <a:pt x="42824" y="149237"/>
                </a:lnTo>
                <a:lnTo>
                  <a:pt x="49225" y="142773"/>
                </a:lnTo>
                <a:lnTo>
                  <a:pt x="285584" y="142773"/>
                </a:lnTo>
                <a:lnTo>
                  <a:pt x="285584" y="114274"/>
                </a:lnTo>
                <a:lnTo>
                  <a:pt x="49288" y="114274"/>
                </a:lnTo>
                <a:lnTo>
                  <a:pt x="42824" y="107823"/>
                </a:lnTo>
                <a:lnTo>
                  <a:pt x="42888" y="57404"/>
                </a:lnTo>
                <a:lnTo>
                  <a:pt x="49288" y="51015"/>
                </a:lnTo>
                <a:lnTo>
                  <a:pt x="284345" y="51015"/>
                </a:lnTo>
                <a:lnTo>
                  <a:pt x="281079" y="34943"/>
                </a:lnTo>
                <a:lnTo>
                  <a:pt x="268811" y="16783"/>
                </a:lnTo>
                <a:lnTo>
                  <a:pt x="250651" y="4508"/>
                </a:lnTo>
                <a:lnTo>
                  <a:pt x="228473" y="0"/>
                </a:lnTo>
                <a:close/>
              </a:path>
              <a:path w="285750" h="386079">
                <a:moveTo>
                  <a:pt x="124752" y="293776"/>
                </a:moveTo>
                <a:lnTo>
                  <a:pt x="85369" y="293776"/>
                </a:lnTo>
                <a:lnTo>
                  <a:pt x="91821" y="300240"/>
                </a:lnTo>
                <a:lnTo>
                  <a:pt x="91821" y="336308"/>
                </a:lnTo>
                <a:lnTo>
                  <a:pt x="85369" y="342760"/>
                </a:lnTo>
                <a:lnTo>
                  <a:pt x="124752" y="342760"/>
                </a:lnTo>
                <a:lnTo>
                  <a:pt x="118300" y="336308"/>
                </a:lnTo>
                <a:lnTo>
                  <a:pt x="118300" y="300240"/>
                </a:lnTo>
                <a:lnTo>
                  <a:pt x="124752" y="293776"/>
                </a:lnTo>
                <a:close/>
              </a:path>
              <a:path w="285750" h="386079">
                <a:moveTo>
                  <a:pt x="200215" y="293776"/>
                </a:moveTo>
                <a:lnTo>
                  <a:pt x="160820" y="293776"/>
                </a:lnTo>
                <a:lnTo>
                  <a:pt x="167284" y="300240"/>
                </a:lnTo>
                <a:lnTo>
                  <a:pt x="167284" y="336308"/>
                </a:lnTo>
                <a:lnTo>
                  <a:pt x="160820" y="342760"/>
                </a:lnTo>
                <a:lnTo>
                  <a:pt x="200215" y="342760"/>
                </a:lnTo>
                <a:lnTo>
                  <a:pt x="193763" y="336308"/>
                </a:lnTo>
                <a:lnTo>
                  <a:pt x="193763" y="300240"/>
                </a:lnTo>
                <a:lnTo>
                  <a:pt x="200215" y="293776"/>
                </a:lnTo>
                <a:close/>
              </a:path>
              <a:path w="285750" h="386079">
                <a:moveTo>
                  <a:pt x="285584" y="293776"/>
                </a:moveTo>
                <a:lnTo>
                  <a:pt x="236308" y="293776"/>
                </a:lnTo>
                <a:lnTo>
                  <a:pt x="242760" y="300240"/>
                </a:lnTo>
                <a:lnTo>
                  <a:pt x="242760" y="336308"/>
                </a:lnTo>
                <a:lnTo>
                  <a:pt x="236308" y="342760"/>
                </a:lnTo>
                <a:lnTo>
                  <a:pt x="282684" y="342760"/>
                </a:lnTo>
                <a:lnTo>
                  <a:pt x="285584" y="328485"/>
                </a:lnTo>
                <a:lnTo>
                  <a:pt x="285584" y="293776"/>
                </a:lnTo>
                <a:close/>
              </a:path>
              <a:path w="285750" h="386079">
                <a:moveTo>
                  <a:pt x="124752" y="218300"/>
                </a:moveTo>
                <a:lnTo>
                  <a:pt x="85369" y="218300"/>
                </a:lnTo>
                <a:lnTo>
                  <a:pt x="91821" y="224764"/>
                </a:lnTo>
                <a:lnTo>
                  <a:pt x="91821" y="260832"/>
                </a:lnTo>
                <a:lnTo>
                  <a:pt x="85369" y="267233"/>
                </a:lnTo>
                <a:lnTo>
                  <a:pt x="124752" y="267233"/>
                </a:lnTo>
                <a:lnTo>
                  <a:pt x="118300" y="260832"/>
                </a:lnTo>
                <a:lnTo>
                  <a:pt x="118300" y="224764"/>
                </a:lnTo>
                <a:lnTo>
                  <a:pt x="124752" y="218300"/>
                </a:lnTo>
                <a:close/>
              </a:path>
              <a:path w="285750" h="386079">
                <a:moveTo>
                  <a:pt x="200215" y="218300"/>
                </a:moveTo>
                <a:lnTo>
                  <a:pt x="160820" y="218300"/>
                </a:lnTo>
                <a:lnTo>
                  <a:pt x="167284" y="224764"/>
                </a:lnTo>
                <a:lnTo>
                  <a:pt x="167284" y="260832"/>
                </a:lnTo>
                <a:lnTo>
                  <a:pt x="160820" y="267233"/>
                </a:lnTo>
                <a:lnTo>
                  <a:pt x="200215" y="267233"/>
                </a:lnTo>
                <a:lnTo>
                  <a:pt x="193763" y="260832"/>
                </a:lnTo>
                <a:lnTo>
                  <a:pt x="193763" y="224764"/>
                </a:lnTo>
                <a:lnTo>
                  <a:pt x="200215" y="218300"/>
                </a:lnTo>
                <a:close/>
              </a:path>
              <a:path w="285750" h="386079">
                <a:moveTo>
                  <a:pt x="285584" y="218300"/>
                </a:moveTo>
                <a:lnTo>
                  <a:pt x="236308" y="218300"/>
                </a:lnTo>
                <a:lnTo>
                  <a:pt x="242760" y="224764"/>
                </a:lnTo>
                <a:lnTo>
                  <a:pt x="242760" y="260832"/>
                </a:lnTo>
                <a:lnTo>
                  <a:pt x="236308" y="267233"/>
                </a:lnTo>
                <a:lnTo>
                  <a:pt x="285584" y="267233"/>
                </a:lnTo>
                <a:lnTo>
                  <a:pt x="285584" y="218300"/>
                </a:lnTo>
                <a:close/>
              </a:path>
              <a:path w="285750" h="386079">
                <a:moveTo>
                  <a:pt x="124752" y="142773"/>
                </a:moveTo>
                <a:lnTo>
                  <a:pt x="85369" y="142773"/>
                </a:lnTo>
                <a:lnTo>
                  <a:pt x="91821" y="149237"/>
                </a:lnTo>
                <a:lnTo>
                  <a:pt x="91821" y="185369"/>
                </a:lnTo>
                <a:lnTo>
                  <a:pt x="85369" y="191770"/>
                </a:lnTo>
                <a:lnTo>
                  <a:pt x="124752" y="191770"/>
                </a:lnTo>
                <a:lnTo>
                  <a:pt x="118300" y="185369"/>
                </a:lnTo>
                <a:lnTo>
                  <a:pt x="118300" y="149237"/>
                </a:lnTo>
                <a:lnTo>
                  <a:pt x="124752" y="142773"/>
                </a:lnTo>
                <a:close/>
              </a:path>
              <a:path w="285750" h="386079">
                <a:moveTo>
                  <a:pt x="200215" y="142773"/>
                </a:moveTo>
                <a:lnTo>
                  <a:pt x="160820" y="142773"/>
                </a:lnTo>
                <a:lnTo>
                  <a:pt x="167284" y="149237"/>
                </a:lnTo>
                <a:lnTo>
                  <a:pt x="167284" y="185369"/>
                </a:lnTo>
                <a:lnTo>
                  <a:pt x="160820" y="191770"/>
                </a:lnTo>
                <a:lnTo>
                  <a:pt x="200215" y="191770"/>
                </a:lnTo>
                <a:lnTo>
                  <a:pt x="193763" y="185369"/>
                </a:lnTo>
                <a:lnTo>
                  <a:pt x="193763" y="149237"/>
                </a:lnTo>
                <a:lnTo>
                  <a:pt x="200215" y="142773"/>
                </a:lnTo>
                <a:close/>
              </a:path>
              <a:path w="285750" h="386079">
                <a:moveTo>
                  <a:pt x="285584" y="142773"/>
                </a:moveTo>
                <a:lnTo>
                  <a:pt x="236308" y="142773"/>
                </a:lnTo>
                <a:lnTo>
                  <a:pt x="242760" y="149237"/>
                </a:lnTo>
                <a:lnTo>
                  <a:pt x="242760" y="185369"/>
                </a:lnTo>
                <a:lnTo>
                  <a:pt x="236308" y="191770"/>
                </a:lnTo>
                <a:lnTo>
                  <a:pt x="285584" y="191770"/>
                </a:lnTo>
                <a:lnTo>
                  <a:pt x="285584" y="142773"/>
                </a:lnTo>
                <a:close/>
              </a:path>
              <a:path w="285750" h="386079">
                <a:moveTo>
                  <a:pt x="284345" y="51015"/>
                </a:moveTo>
                <a:lnTo>
                  <a:pt x="236359" y="51015"/>
                </a:lnTo>
                <a:lnTo>
                  <a:pt x="242760" y="57404"/>
                </a:lnTo>
                <a:lnTo>
                  <a:pt x="242760" y="107823"/>
                </a:lnTo>
                <a:lnTo>
                  <a:pt x="236308" y="114274"/>
                </a:lnTo>
                <a:lnTo>
                  <a:pt x="285584" y="114274"/>
                </a:lnTo>
                <a:lnTo>
                  <a:pt x="285584" y="57111"/>
                </a:lnTo>
                <a:lnTo>
                  <a:pt x="284345" y="51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5908" y="3297273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120" y="0"/>
                </a:moveTo>
                <a:lnTo>
                  <a:pt x="4800" y="0"/>
                </a:lnTo>
                <a:lnTo>
                  <a:pt x="0" y="8839"/>
                </a:lnTo>
                <a:lnTo>
                  <a:pt x="63" y="30924"/>
                </a:lnTo>
                <a:lnTo>
                  <a:pt x="4508" y="39941"/>
                </a:lnTo>
                <a:lnTo>
                  <a:pt x="24345" y="39941"/>
                </a:lnTo>
                <a:lnTo>
                  <a:pt x="28347" y="33070"/>
                </a:lnTo>
                <a:lnTo>
                  <a:pt x="11188" y="33070"/>
                </a:lnTo>
                <a:lnTo>
                  <a:pt x="9067" y="28854"/>
                </a:lnTo>
                <a:lnTo>
                  <a:pt x="9067" y="11036"/>
                </a:lnTo>
                <a:lnTo>
                  <a:pt x="11315" y="6819"/>
                </a:lnTo>
                <a:lnTo>
                  <a:pt x="28110" y="6819"/>
                </a:lnTo>
                <a:lnTo>
                  <a:pt x="25120" y="0"/>
                </a:lnTo>
                <a:close/>
              </a:path>
              <a:path w="29210" h="40004">
                <a:moveTo>
                  <a:pt x="28110" y="6819"/>
                </a:moveTo>
                <a:lnTo>
                  <a:pt x="18249" y="6819"/>
                </a:lnTo>
                <a:lnTo>
                  <a:pt x="20024" y="11036"/>
                </a:lnTo>
                <a:lnTo>
                  <a:pt x="20078" y="28676"/>
                </a:lnTo>
                <a:lnTo>
                  <a:pt x="18186" y="33070"/>
                </a:lnTo>
                <a:lnTo>
                  <a:pt x="28347" y="33070"/>
                </a:lnTo>
                <a:lnTo>
                  <a:pt x="29146" y="31699"/>
                </a:lnTo>
                <a:lnTo>
                  <a:pt x="29146" y="9182"/>
                </a:lnTo>
                <a:lnTo>
                  <a:pt x="28110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8911" y="3297273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107" y="0"/>
                </a:moveTo>
                <a:lnTo>
                  <a:pt x="4724" y="0"/>
                </a:lnTo>
                <a:lnTo>
                  <a:pt x="0" y="8839"/>
                </a:lnTo>
                <a:lnTo>
                  <a:pt x="63" y="30924"/>
                </a:lnTo>
                <a:lnTo>
                  <a:pt x="4444" y="39941"/>
                </a:lnTo>
                <a:lnTo>
                  <a:pt x="24269" y="39941"/>
                </a:lnTo>
                <a:lnTo>
                  <a:pt x="28334" y="33070"/>
                </a:lnTo>
                <a:lnTo>
                  <a:pt x="11188" y="33070"/>
                </a:lnTo>
                <a:lnTo>
                  <a:pt x="9055" y="28854"/>
                </a:lnTo>
                <a:lnTo>
                  <a:pt x="9055" y="11036"/>
                </a:lnTo>
                <a:lnTo>
                  <a:pt x="11302" y="6819"/>
                </a:lnTo>
                <a:lnTo>
                  <a:pt x="28107" y="6819"/>
                </a:lnTo>
                <a:lnTo>
                  <a:pt x="25107" y="0"/>
                </a:lnTo>
                <a:close/>
              </a:path>
              <a:path w="29210" h="40004">
                <a:moveTo>
                  <a:pt x="28107" y="6819"/>
                </a:moveTo>
                <a:lnTo>
                  <a:pt x="18237" y="6819"/>
                </a:lnTo>
                <a:lnTo>
                  <a:pt x="19964" y="11036"/>
                </a:lnTo>
                <a:lnTo>
                  <a:pt x="20001" y="28854"/>
                </a:lnTo>
                <a:lnTo>
                  <a:pt x="18173" y="33070"/>
                </a:lnTo>
                <a:lnTo>
                  <a:pt x="28334" y="33070"/>
                </a:lnTo>
                <a:lnTo>
                  <a:pt x="29146" y="31699"/>
                </a:lnTo>
                <a:lnTo>
                  <a:pt x="29146" y="9182"/>
                </a:lnTo>
                <a:lnTo>
                  <a:pt x="28107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1907" y="3297273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120" y="0"/>
                </a:moveTo>
                <a:lnTo>
                  <a:pt x="4787" y="0"/>
                </a:lnTo>
                <a:lnTo>
                  <a:pt x="0" y="8839"/>
                </a:lnTo>
                <a:lnTo>
                  <a:pt x="50" y="30924"/>
                </a:lnTo>
                <a:lnTo>
                  <a:pt x="4445" y="39941"/>
                </a:lnTo>
                <a:lnTo>
                  <a:pt x="24282" y="39941"/>
                </a:lnTo>
                <a:lnTo>
                  <a:pt x="28326" y="33070"/>
                </a:lnTo>
                <a:lnTo>
                  <a:pt x="11188" y="33070"/>
                </a:lnTo>
                <a:lnTo>
                  <a:pt x="9055" y="28854"/>
                </a:lnTo>
                <a:lnTo>
                  <a:pt x="9055" y="11036"/>
                </a:lnTo>
                <a:lnTo>
                  <a:pt x="11315" y="6819"/>
                </a:lnTo>
                <a:lnTo>
                  <a:pt x="28101" y="6819"/>
                </a:lnTo>
                <a:lnTo>
                  <a:pt x="25120" y="0"/>
                </a:lnTo>
                <a:close/>
              </a:path>
              <a:path w="29210" h="40004">
                <a:moveTo>
                  <a:pt x="28101" y="6819"/>
                </a:moveTo>
                <a:lnTo>
                  <a:pt x="18249" y="6819"/>
                </a:lnTo>
                <a:lnTo>
                  <a:pt x="19965" y="11036"/>
                </a:lnTo>
                <a:lnTo>
                  <a:pt x="20001" y="28854"/>
                </a:lnTo>
                <a:lnTo>
                  <a:pt x="18173" y="33070"/>
                </a:lnTo>
                <a:lnTo>
                  <a:pt x="28326" y="33070"/>
                </a:lnTo>
                <a:lnTo>
                  <a:pt x="29133" y="31699"/>
                </a:lnTo>
                <a:lnTo>
                  <a:pt x="29133" y="9182"/>
                </a:lnTo>
                <a:lnTo>
                  <a:pt x="28101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" y="167640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62" y="0"/>
                </a:moveTo>
                <a:lnTo>
                  <a:pt x="284100" y="3614"/>
                </a:lnTo>
                <a:lnTo>
                  <a:pt x="237082" y="14114"/>
                </a:lnTo>
                <a:lnTo>
                  <a:pt x="192824" y="30983"/>
                </a:lnTo>
                <a:lnTo>
                  <a:pt x="151842" y="53706"/>
                </a:lnTo>
                <a:lnTo>
                  <a:pt x="114651" y="81767"/>
                </a:lnTo>
                <a:lnTo>
                  <a:pt x="81767" y="114651"/>
                </a:lnTo>
                <a:lnTo>
                  <a:pt x="53706" y="151842"/>
                </a:lnTo>
                <a:lnTo>
                  <a:pt x="30983" y="192824"/>
                </a:lnTo>
                <a:lnTo>
                  <a:pt x="14114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4" y="429642"/>
                </a:lnTo>
                <a:lnTo>
                  <a:pt x="30983" y="473899"/>
                </a:lnTo>
                <a:lnTo>
                  <a:pt x="53706" y="514881"/>
                </a:lnTo>
                <a:lnTo>
                  <a:pt x="81767" y="552072"/>
                </a:lnTo>
                <a:lnTo>
                  <a:pt x="114651" y="584956"/>
                </a:lnTo>
                <a:lnTo>
                  <a:pt x="151842" y="613018"/>
                </a:lnTo>
                <a:lnTo>
                  <a:pt x="192824" y="635741"/>
                </a:lnTo>
                <a:lnTo>
                  <a:pt x="237082" y="652610"/>
                </a:lnTo>
                <a:lnTo>
                  <a:pt x="284100" y="663110"/>
                </a:lnTo>
                <a:lnTo>
                  <a:pt x="333362" y="666724"/>
                </a:lnTo>
                <a:lnTo>
                  <a:pt x="382624" y="663110"/>
                </a:lnTo>
                <a:lnTo>
                  <a:pt x="429642" y="652610"/>
                </a:lnTo>
                <a:lnTo>
                  <a:pt x="473899" y="635741"/>
                </a:lnTo>
                <a:lnTo>
                  <a:pt x="514881" y="613018"/>
                </a:lnTo>
                <a:lnTo>
                  <a:pt x="552072" y="584956"/>
                </a:lnTo>
                <a:lnTo>
                  <a:pt x="584956" y="552072"/>
                </a:lnTo>
                <a:lnTo>
                  <a:pt x="613018" y="514881"/>
                </a:lnTo>
                <a:lnTo>
                  <a:pt x="635741" y="473899"/>
                </a:lnTo>
                <a:lnTo>
                  <a:pt x="652610" y="429642"/>
                </a:lnTo>
                <a:lnTo>
                  <a:pt x="663110" y="382624"/>
                </a:lnTo>
                <a:lnTo>
                  <a:pt x="666724" y="333362"/>
                </a:lnTo>
                <a:lnTo>
                  <a:pt x="663110" y="284100"/>
                </a:lnTo>
                <a:lnTo>
                  <a:pt x="652610" y="237082"/>
                </a:lnTo>
                <a:lnTo>
                  <a:pt x="635741" y="192824"/>
                </a:lnTo>
                <a:lnTo>
                  <a:pt x="613018" y="151842"/>
                </a:lnTo>
                <a:lnTo>
                  <a:pt x="584956" y="114651"/>
                </a:lnTo>
                <a:lnTo>
                  <a:pt x="552072" y="81767"/>
                </a:lnTo>
                <a:lnTo>
                  <a:pt x="514881" y="53706"/>
                </a:lnTo>
                <a:lnTo>
                  <a:pt x="473899" y="30983"/>
                </a:lnTo>
                <a:lnTo>
                  <a:pt x="429642" y="14114"/>
                </a:lnTo>
                <a:lnTo>
                  <a:pt x="382624" y="3614"/>
                </a:lnTo>
                <a:lnTo>
                  <a:pt x="33336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600" y="1752600"/>
            <a:ext cx="434340" cy="360045"/>
          </a:xfrm>
          <a:custGeom>
            <a:avLst/>
            <a:gdLst/>
            <a:ahLst/>
            <a:cxnLst/>
            <a:rect l="l" t="t" r="r" b="b"/>
            <a:pathLst>
              <a:path w="434340" h="360045">
                <a:moveTo>
                  <a:pt x="428815" y="113309"/>
                </a:moveTo>
                <a:lnTo>
                  <a:pt x="5016" y="113309"/>
                </a:lnTo>
                <a:lnTo>
                  <a:pt x="0" y="118325"/>
                </a:lnTo>
                <a:lnTo>
                  <a:pt x="0" y="354672"/>
                </a:lnTo>
                <a:lnTo>
                  <a:pt x="5016" y="359651"/>
                </a:lnTo>
                <a:lnTo>
                  <a:pt x="428815" y="359651"/>
                </a:lnTo>
                <a:lnTo>
                  <a:pt x="433857" y="354672"/>
                </a:lnTo>
                <a:lnTo>
                  <a:pt x="433857" y="337324"/>
                </a:lnTo>
                <a:lnTo>
                  <a:pt x="22326" y="337324"/>
                </a:lnTo>
                <a:lnTo>
                  <a:pt x="22326" y="135674"/>
                </a:lnTo>
                <a:lnTo>
                  <a:pt x="433857" y="135674"/>
                </a:lnTo>
                <a:lnTo>
                  <a:pt x="433857" y="118325"/>
                </a:lnTo>
                <a:lnTo>
                  <a:pt x="428815" y="113309"/>
                </a:lnTo>
                <a:close/>
              </a:path>
              <a:path w="434340" h="360045">
                <a:moveTo>
                  <a:pt x="433857" y="135674"/>
                </a:moveTo>
                <a:lnTo>
                  <a:pt x="411518" y="135674"/>
                </a:lnTo>
                <a:lnTo>
                  <a:pt x="411518" y="337324"/>
                </a:lnTo>
                <a:lnTo>
                  <a:pt x="433857" y="337324"/>
                </a:lnTo>
                <a:lnTo>
                  <a:pt x="433857" y="135674"/>
                </a:lnTo>
                <a:close/>
              </a:path>
              <a:path w="434340" h="360045">
                <a:moveTo>
                  <a:pt x="86296" y="297675"/>
                </a:moveTo>
                <a:lnTo>
                  <a:pt x="41490" y="297675"/>
                </a:lnTo>
                <a:lnTo>
                  <a:pt x="38328" y="300850"/>
                </a:lnTo>
                <a:lnTo>
                  <a:pt x="38328" y="322999"/>
                </a:lnTo>
                <a:lnTo>
                  <a:pt x="41490" y="326123"/>
                </a:lnTo>
                <a:lnTo>
                  <a:pt x="86296" y="326123"/>
                </a:lnTo>
                <a:lnTo>
                  <a:pt x="89458" y="322999"/>
                </a:lnTo>
                <a:lnTo>
                  <a:pt x="89458" y="300850"/>
                </a:lnTo>
                <a:lnTo>
                  <a:pt x="86296" y="297675"/>
                </a:lnTo>
                <a:close/>
              </a:path>
              <a:path w="434340" h="360045">
                <a:moveTo>
                  <a:pt x="161683" y="297675"/>
                </a:moveTo>
                <a:lnTo>
                  <a:pt x="116852" y="297675"/>
                </a:lnTo>
                <a:lnTo>
                  <a:pt x="113677" y="300850"/>
                </a:lnTo>
                <a:lnTo>
                  <a:pt x="113677" y="322999"/>
                </a:lnTo>
                <a:lnTo>
                  <a:pt x="116852" y="326123"/>
                </a:lnTo>
                <a:lnTo>
                  <a:pt x="161683" y="326123"/>
                </a:lnTo>
                <a:lnTo>
                  <a:pt x="164807" y="322999"/>
                </a:lnTo>
                <a:lnTo>
                  <a:pt x="164807" y="300850"/>
                </a:lnTo>
                <a:lnTo>
                  <a:pt x="161683" y="297675"/>
                </a:lnTo>
                <a:close/>
              </a:path>
              <a:path w="434340" h="360045">
                <a:moveTo>
                  <a:pt x="237032" y="297675"/>
                </a:moveTo>
                <a:lnTo>
                  <a:pt x="192201" y="297675"/>
                </a:lnTo>
                <a:lnTo>
                  <a:pt x="189077" y="300850"/>
                </a:lnTo>
                <a:lnTo>
                  <a:pt x="189077" y="322999"/>
                </a:lnTo>
                <a:lnTo>
                  <a:pt x="192201" y="326123"/>
                </a:lnTo>
                <a:lnTo>
                  <a:pt x="237032" y="326123"/>
                </a:lnTo>
                <a:lnTo>
                  <a:pt x="240207" y="322999"/>
                </a:lnTo>
                <a:lnTo>
                  <a:pt x="240207" y="300850"/>
                </a:lnTo>
                <a:lnTo>
                  <a:pt x="237032" y="297675"/>
                </a:lnTo>
                <a:close/>
              </a:path>
              <a:path w="434340" h="360045">
                <a:moveTo>
                  <a:pt x="317004" y="297675"/>
                </a:moveTo>
                <a:lnTo>
                  <a:pt x="272199" y="297675"/>
                </a:lnTo>
                <a:lnTo>
                  <a:pt x="269036" y="300850"/>
                </a:lnTo>
                <a:lnTo>
                  <a:pt x="269036" y="322999"/>
                </a:lnTo>
                <a:lnTo>
                  <a:pt x="272199" y="326123"/>
                </a:lnTo>
                <a:lnTo>
                  <a:pt x="317004" y="326123"/>
                </a:lnTo>
                <a:lnTo>
                  <a:pt x="320167" y="322999"/>
                </a:lnTo>
                <a:lnTo>
                  <a:pt x="320167" y="300850"/>
                </a:lnTo>
                <a:lnTo>
                  <a:pt x="317004" y="297675"/>
                </a:lnTo>
                <a:close/>
              </a:path>
              <a:path w="434340" h="360045">
                <a:moveTo>
                  <a:pt x="392353" y="297675"/>
                </a:moveTo>
                <a:lnTo>
                  <a:pt x="347548" y="297675"/>
                </a:lnTo>
                <a:lnTo>
                  <a:pt x="344385" y="300850"/>
                </a:lnTo>
                <a:lnTo>
                  <a:pt x="344385" y="322999"/>
                </a:lnTo>
                <a:lnTo>
                  <a:pt x="347548" y="326123"/>
                </a:lnTo>
                <a:lnTo>
                  <a:pt x="392353" y="326123"/>
                </a:lnTo>
                <a:lnTo>
                  <a:pt x="395516" y="322999"/>
                </a:lnTo>
                <a:lnTo>
                  <a:pt x="395516" y="300850"/>
                </a:lnTo>
                <a:lnTo>
                  <a:pt x="392353" y="297675"/>
                </a:lnTo>
                <a:close/>
              </a:path>
              <a:path w="434340" h="360045">
                <a:moveTo>
                  <a:pt x="86296" y="247421"/>
                </a:moveTo>
                <a:lnTo>
                  <a:pt x="41490" y="247421"/>
                </a:lnTo>
                <a:lnTo>
                  <a:pt x="38328" y="250545"/>
                </a:lnTo>
                <a:lnTo>
                  <a:pt x="38328" y="272707"/>
                </a:lnTo>
                <a:lnTo>
                  <a:pt x="41490" y="275869"/>
                </a:lnTo>
                <a:lnTo>
                  <a:pt x="86296" y="275869"/>
                </a:lnTo>
                <a:lnTo>
                  <a:pt x="89458" y="272707"/>
                </a:lnTo>
                <a:lnTo>
                  <a:pt x="89458" y="250545"/>
                </a:lnTo>
                <a:lnTo>
                  <a:pt x="86296" y="247421"/>
                </a:lnTo>
                <a:close/>
              </a:path>
              <a:path w="434340" h="360045">
                <a:moveTo>
                  <a:pt x="161683" y="247421"/>
                </a:moveTo>
                <a:lnTo>
                  <a:pt x="116852" y="247421"/>
                </a:lnTo>
                <a:lnTo>
                  <a:pt x="113677" y="250545"/>
                </a:lnTo>
                <a:lnTo>
                  <a:pt x="113677" y="272707"/>
                </a:lnTo>
                <a:lnTo>
                  <a:pt x="116852" y="275869"/>
                </a:lnTo>
                <a:lnTo>
                  <a:pt x="161683" y="275869"/>
                </a:lnTo>
                <a:lnTo>
                  <a:pt x="164807" y="272707"/>
                </a:lnTo>
                <a:lnTo>
                  <a:pt x="164807" y="250545"/>
                </a:lnTo>
                <a:lnTo>
                  <a:pt x="161683" y="247421"/>
                </a:lnTo>
                <a:close/>
              </a:path>
              <a:path w="434340" h="360045">
                <a:moveTo>
                  <a:pt x="237032" y="247421"/>
                </a:moveTo>
                <a:lnTo>
                  <a:pt x="192201" y="247421"/>
                </a:lnTo>
                <a:lnTo>
                  <a:pt x="189077" y="250545"/>
                </a:lnTo>
                <a:lnTo>
                  <a:pt x="189077" y="272707"/>
                </a:lnTo>
                <a:lnTo>
                  <a:pt x="192201" y="275869"/>
                </a:lnTo>
                <a:lnTo>
                  <a:pt x="237032" y="275869"/>
                </a:lnTo>
                <a:lnTo>
                  <a:pt x="240207" y="272707"/>
                </a:lnTo>
                <a:lnTo>
                  <a:pt x="240207" y="250545"/>
                </a:lnTo>
                <a:lnTo>
                  <a:pt x="237032" y="247421"/>
                </a:lnTo>
                <a:close/>
              </a:path>
              <a:path w="434340" h="360045">
                <a:moveTo>
                  <a:pt x="317004" y="247421"/>
                </a:moveTo>
                <a:lnTo>
                  <a:pt x="272199" y="247421"/>
                </a:lnTo>
                <a:lnTo>
                  <a:pt x="269036" y="250545"/>
                </a:lnTo>
                <a:lnTo>
                  <a:pt x="269036" y="272707"/>
                </a:lnTo>
                <a:lnTo>
                  <a:pt x="272199" y="275869"/>
                </a:lnTo>
                <a:lnTo>
                  <a:pt x="317004" y="275869"/>
                </a:lnTo>
                <a:lnTo>
                  <a:pt x="320167" y="272707"/>
                </a:lnTo>
                <a:lnTo>
                  <a:pt x="320167" y="250545"/>
                </a:lnTo>
                <a:lnTo>
                  <a:pt x="317004" y="247421"/>
                </a:lnTo>
                <a:close/>
              </a:path>
              <a:path w="434340" h="360045">
                <a:moveTo>
                  <a:pt x="392353" y="247421"/>
                </a:moveTo>
                <a:lnTo>
                  <a:pt x="347548" y="247421"/>
                </a:lnTo>
                <a:lnTo>
                  <a:pt x="344385" y="250545"/>
                </a:lnTo>
                <a:lnTo>
                  <a:pt x="344385" y="272707"/>
                </a:lnTo>
                <a:lnTo>
                  <a:pt x="347548" y="275869"/>
                </a:lnTo>
                <a:lnTo>
                  <a:pt x="392353" y="275869"/>
                </a:lnTo>
                <a:lnTo>
                  <a:pt x="395516" y="272707"/>
                </a:lnTo>
                <a:lnTo>
                  <a:pt x="395516" y="250545"/>
                </a:lnTo>
                <a:lnTo>
                  <a:pt x="392353" y="247421"/>
                </a:lnTo>
                <a:close/>
              </a:path>
              <a:path w="434340" h="360045">
                <a:moveTo>
                  <a:pt x="86296" y="197129"/>
                </a:moveTo>
                <a:lnTo>
                  <a:pt x="41490" y="197129"/>
                </a:lnTo>
                <a:lnTo>
                  <a:pt x="38328" y="200291"/>
                </a:lnTo>
                <a:lnTo>
                  <a:pt x="38328" y="222453"/>
                </a:lnTo>
                <a:lnTo>
                  <a:pt x="41490" y="225577"/>
                </a:lnTo>
                <a:lnTo>
                  <a:pt x="86296" y="225577"/>
                </a:lnTo>
                <a:lnTo>
                  <a:pt x="89458" y="222453"/>
                </a:lnTo>
                <a:lnTo>
                  <a:pt x="89458" y="200291"/>
                </a:lnTo>
                <a:lnTo>
                  <a:pt x="86296" y="197129"/>
                </a:lnTo>
                <a:close/>
              </a:path>
              <a:path w="434340" h="360045">
                <a:moveTo>
                  <a:pt x="161683" y="197129"/>
                </a:moveTo>
                <a:lnTo>
                  <a:pt x="116852" y="197129"/>
                </a:lnTo>
                <a:lnTo>
                  <a:pt x="113677" y="200291"/>
                </a:lnTo>
                <a:lnTo>
                  <a:pt x="113677" y="222453"/>
                </a:lnTo>
                <a:lnTo>
                  <a:pt x="116852" y="225577"/>
                </a:lnTo>
                <a:lnTo>
                  <a:pt x="161683" y="225577"/>
                </a:lnTo>
                <a:lnTo>
                  <a:pt x="164807" y="222453"/>
                </a:lnTo>
                <a:lnTo>
                  <a:pt x="164807" y="200291"/>
                </a:lnTo>
                <a:lnTo>
                  <a:pt x="161683" y="197129"/>
                </a:lnTo>
                <a:close/>
              </a:path>
              <a:path w="434340" h="360045">
                <a:moveTo>
                  <a:pt x="237032" y="197129"/>
                </a:moveTo>
                <a:lnTo>
                  <a:pt x="192201" y="197129"/>
                </a:lnTo>
                <a:lnTo>
                  <a:pt x="189077" y="200291"/>
                </a:lnTo>
                <a:lnTo>
                  <a:pt x="189077" y="222453"/>
                </a:lnTo>
                <a:lnTo>
                  <a:pt x="192201" y="225577"/>
                </a:lnTo>
                <a:lnTo>
                  <a:pt x="237032" y="225577"/>
                </a:lnTo>
                <a:lnTo>
                  <a:pt x="240207" y="222453"/>
                </a:lnTo>
                <a:lnTo>
                  <a:pt x="240207" y="200291"/>
                </a:lnTo>
                <a:lnTo>
                  <a:pt x="237032" y="197129"/>
                </a:lnTo>
                <a:close/>
              </a:path>
              <a:path w="434340" h="360045">
                <a:moveTo>
                  <a:pt x="317004" y="197129"/>
                </a:moveTo>
                <a:lnTo>
                  <a:pt x="272199" y="197129"/>
                </a:lnTo>
                <a:lnTo>
                  <a:pt x="269036" y="200291"/>
                </a:lnTo>
                <a:lnTo>
                  <a:pt x="269036" y="222453"/>
                </a:lnTo>
                <a:lnTo>
                  <a:pt x="272199" y="225577"/>
                </a:lnTo>
                <a:lnTo>
                  <a:pt x="317004" y="225577"/>
                </a:lnTo>
                <a:lnTo>
                  <a:pt x="320167" y="222453"/>
                </a:lnTo>
                <a:lnTo>
                  <a:pt x="320167" y="200291"/>
                </a:lnTo>
                <a:lnTo>
                  <a:pt x="317004" y="197129"/>
                </a:lnTo>
                <a:close/>
              </a:path>
              <a:path w="434340" h="360045">
                <a:moveTo>
                  <a:pt x="392353" y="197129"/>
                </a:moveTo>
                <a:lnTo>
                  <a:pt x="347548" y="197129"/>
                </a:lnTo>
                <a:lnTo>
                  <a:pt x="344385" y="200291"/>
                </a:lnTo>
                <a:lnTo>
                  <a:pt x="344385" y="222453"/>
                </a:lnTo>
                <a:lnTo>
                  <a:pt x="347548" y="225577"/>
                </a:lnTo>
                <a:lnTo>
                  <a:pt x="392353" y="225577"/>
                </a:lnTo>
                <a:lnTo>
                  <a:pt x="395516" y="222453"/>
                </a:lnTo>
                <a:lnTo>
                  <a:pt x="395516" y="200291"/>
                </a:lnTo>
                <a:lnTo>
                  <a:pt x="392353" y="197129"/>
                </a:lnTo>
                <a:close/>
              </a:path>
              <a:path w="434340" h="360045">
                <a:moveTo>
                  <a:pt x="86296" y="146824"/>
                </a:moveTo>
                <a:lnTo>
                  <a:pt x="41490" y="146824"/>
                </a:lnTo>
                <a:lnTo>
                  <a:pt x="38328" y="149999"/>
                </a:lnTo>
                <a:lnTo>
                  <a:pt x="38328" y="172161"/>
                </a:lnTo>
                <a:lnTo>
                  <a:pt x="41490" y="175285"/>
                </a:lnTo>
                <a:lnTo>
                  <a:pt x="86296" y="175285"/>
                </a:lnTo>
                <a:lnTo>
                  <a:pt x="89458" y="172161"/>
                </a:lnTo>
                <a:lnTo>
                  <a:pt x="89458" y="149999"/>
                </a:lnTo>
                <a:lnTo>
                  <a:pt x="86296" y="146824"/>
                </a:lnTo>
                <a:close/>
              </a:path>
              <a:path w="434340" h="360045">
                <a:moveTo>
                  <a:pt x="161683" y="146824"/>
                </a:moveTo>
                <a:lnTo>
                  <a:pt x="116852" y="146824"/>
                </a:lnTo>
                <a:lnTo>
                  <a:pt x="113677" y="149999"/>
                </a:lnTo>
                <a:lnTo>
                  <a:pt x="113677" y="172161"/>
                </a:lnTo>
                <a:lnTo>
                  <a:pt x="116852" y="175285"/>
                </a:lnTo>
                <a:lnTo>
                  <a:pt x="161683" y="175285"/>
                </a:lnTo>
                <a:lnTo>
                  <a:pt x="164807" y="172161"/>
                </a:lnTo>
                <a:lnTo>
                  <a:pt x="164807" y="149999"/>
                </a:lnTo>
                <a:lnTo>
                  <a:pt x="161683" y="146824"/>
                </a:lnTo>
                <a:close/>
              </a:path>
              <a:path w="434340" h="360045">
                <a:moveTo>
                  <a:pt x="237032" y="146824"/>
                </a:moveTo>
                <a:lnTo>
                  <a:pt x="192201" y="146824"/>
                </a:lnTo>
                <a:lnTo>
                  <a:pt x="189077" y="149999"/>
                </a:lnTo>
                <a:lnTo>
                  <a:pt x="189077" y="172161"/>
                </a:lnTo>
                <a:lnTo>
                  <a:pt x="192201" y="175285"/>
                </a:lnTo>
                <a:lnTo>
                  <a:pt x="237032" y="175285"/>
                </a:lnTo>
                <a:lnTo>
                  <a:pt x="240207" y="172161"/>
                </a:lnTo>
                <a:lnTo>
                  <a:pt x="240207" y="149999"/>
                </a:lnTo>
                <a:lnTo>
                  <a:pt x="237032" y="146824"/>
                </a:lnTo>
                <a:close/>
              </a:path>
              <a:path w="434340" h="360045">
                <a:moveTo>
                  <a:pt x="317004" y="146824"/>
                </a:moveTo>
                <a:lnTo>
                  <a:pt x="272199" y="146824"/>
                </a:lnTo>
                <a:lnTo>
                  <a:pt x="269036" y="149999"/>
                </a:lnTo>
                <a:lnTo>
                  <a:pt x="269036" y="172161"/>
                </a:lnTo>
                <a:lnTo>
                  <a:pt x="272199" y="175285"/>
                </a:lnTo>
                <a:lnTo>
                  <a:pt x="317004" y="175285"/>
                </a:lnTo>
                <a:lnTo>
                  <a:pt x="320167" y="172161"/>
                </a:lnTo>
                <a:lnTo>
                  <a:pt x="320167" y="149999"/>
                </a:lnTo>
                <a:lnTo>
                  <a:pt x="317004" y="146824"/>
                </a:lnTo>
                <a:close/>
              </a:path>
              <a:path w="434340" h="360045">
                <a:moveTo>
                  <a:pt x="392353" y="146824"/>
                </a:moveTo>
                <a:lnTo>
                  <a:pt x="347548" y="146824"/>
                </a:lnTo>
                <a:lnTo>
                  <a:pt x="344385" y="149999"/>
                </a:lnTo>
                <a:lnTo>
                  <a:pt x="344385" y="172161"/>
                </a:lnTo>
                <a:lnTo>
                  <a:pt x="347548" y="175285"/>
                </a:lnTo>
                <a:lnTo>
                  <a:pt x="392353" y="175285"/>
                </a:lnTo>
                <a:lnTo>
                  <a:pt x="395516" y="172161"/>
                </a:lnTo>
                <a:lnTo>
                  <a:pt x="395516" y="149999"/>
                </a:lnTo>
                <a:lnTo>
                  <a:pt x="392353" y="146824"/>
                </a:lnTo>
                <a:close/>
              </a:path>
              <a:path w="434340" h="360045">
                <a:moveTo>
                  <a:pt x="375805" y="77381"/>
                </a:moveTo>
                <a:lnTo>
                  <a:pt x="58039" y="77381"/>
                </a:lnTo>
                <a:lnTo>
                  <a:pt x="53060" y="82397"/>
                </a:lnTo>
                <a:lnTo>
                  <a:pt x="53060" y="113309"/>
                </a:lnTo>
                <a:lnTo>
                  <a:pt x="380784" y="113309"/>
                </a:lnTo>
                <a:lnTo>
                  <a:pt x="380784" y="82397"/>
                </a:lnTo>
                <a:lnTo>
                  <a:pt x="375805" y="77381"/>
                </a:lnTo>
                <a:close/>
              </a:path>
              <a:path w="434340" h="360045">
                <a:moveTo>
                  <a:pt x="223100" y="0"/>
                </a:moveTo>
                <a:lnTo>
                  <a:pt x="210743" y="0"/>
                </a:lnTo>
                <a:lnTo>
                  <a:pt x="205765" y="4978"/>
                </a:lnTo>
                <a:lnTo>
                  <a:pt x="205765" y="77381"/>
                </a:lnTo>
                <a:lnTo>
                  <a:pt x="228092" y="77381"/>
                </a:lnTo>
                <a:lnTo>
                  <a:pt x="228092" y="60515"/>
                </a:lnTo>
                <a:lnTo>
                  <a:pt x="276783" y="60515"/>
                </a:lnTo>
                <a:lnTo>
                  <a:pt x="281152" y="56146"/>
                </a:lnTo>
                <a:lnTo>
                  <a:pt x="281152" y="15557"/>
                </a:lnTo>
                <a:lnTo>
                  <a:pt x="276783" y="11163"/>
                </a:lnTo>
                <a:lnTo>
                  <a:pt x="228092" y="11163"/>
                </a:lnTo>
                <a:lnTo>
                  <a:pt x="228092" y="4978"/>
                </a:lnTo>
                <a:lnTo>
                  <a:pt x="223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0600" y="4419600"/>
            <a:ext cx="271780" cy="346075"/>
          </a:xfrm>
          <a:custGeom>
            <a:avLst/>
            <a:gdLst/>
            <a:ahLst/>
            <a:cxnLst/>
            <a:rect l="l" t="t" r="r" b="b"/>
            <a:pathLst>
              <a:path w="271779" h="346075">
                <a:moveTo>
                  <a:pt x="195833" y="0"/>
                </a:moveTo>
                <a:lnTo>
                  <a:pt x="5562" y="0"/>
                </a:lnTo>
                <a:lnTo>
                  <a:pt x="0" y="4698"/>
                </a:lnTo>
                <a:lnTo>
                  <a:pt x="0" y="339737"/>
                </a:lnTo>
                <a:lnTo>
                  <a:pt x="5295" y="344792"/>
                </a:lnTo>
                <a:lnTo>
                  <a:pt x="260324" y="345859"/>
                </a:lnTo>
                <a:lnTo>
                  <a:pt x="263347" y="345859"/>
                </a:lnTo>
                <a:lnTo>
                  <a:pt x="265963" y="344411"/>
                </a:lnTo>
                <a:lnTo>
                  <a:pt x="270217" y="340474"/>
                </a:lnTo>
                <a:lnTo>
                  <a:pt x="271157" y="337451"/>
                </a:lnTo>
                <a:lnTo>
                  <a:pt x="271157" y="253441"/>
                </a:lnTo>
                <a:lnTo>
                  <a:pt x="53009" y="253441"/>
                </a:lnTo>
                <a:lnTo>
                  <a:pt x="47955" y="248742"/>
                </a:lnTo>
                <a:lnTo>
                  <a:pt x="47955" y="237134"/>
                </a:lnTo>
                <a:lnTo>
                  <a:pt x="53009" y="232448"/>
                </a:lnTo>
                <a:lnTo>
                  <a:pt x="271157" y="232448"/>
                </a:lnTo>
                <a:lnTo>
                  <a:pt x="271157" y="207238"/>
                </a:lnTo>
                <a:lnTo>
                  <a:pt x="53009" y="207238"/>
                </a:lnTo>
                <a:lnTo>
                  <a:pt x="47955" y="202539"/>
                </a:lnTo>
                <a:lnTo>
                  <a:pt x="47955" y="190931"/>
                </a:lnTo>
                <a:lnTo>
                  <a:pt x="53009" y="186232"/>
                </a:lnTo>
                <a:lnTo>
                  <a:pt x="271157" y="186232"/>
                </a:lnTo>
                <a:lnTo>
                  <a:pt x="271157" y="161023"/>
                </a:lnTo>
                <a:lnTo>
                  <a:pt x="53009" y="161023"/>
                </a:lnTo>
                <a:lnTo>
                  <a:pt x="47955" y="156324"/>
                </a:lnTo>
                <a:lnTo>
                  <a:pt x="47955" y="144729"/>
                </a:lnTo>
                <a:lnTo>
                  <a:pt x="53009" y="140030"/>
                </a:lnTo>
                <a:lnTo>
                  <a:pt x="271157" y="140030"/>
                </a:lnTo>
                <a:lnTo>
                  <a:pt x="271157" y="117614"/>
                </a:lnTo>
                <a:lnTo>
                  <a:pt x="53009" y="117614"/>
                </a:lnTo>
                <a:lnTo>
                  <a:pt x="47955" y="112928"/>
                </a:lnTo>
                <a:lnTo>
                  <a:pt x="47955" y="101320"/>
                </a:lnTo>
                <a:lnTo>
                  <a:pt x="53009" y="96608"/>
                </a:lnTo>
                <a:lnTo>
                  <a:pt x="271157" y="96608"/>
                </a:lnTo>
                <a:lnTo>
                  <a:pt x="271157" y="67208"/>
                </a:lnTo>
                <a:lnTo>
                  <a:pt x="201396" y="67208"/>
                </a:lnTo>
                <a:lnTo>
                  <a:pt x="195833" y="62509"/>
                </a:lnTo>
                <a:lnTo>
                  <a:pt x="195833" y="0"/>
                </a:lnTo>
                <a:close/>
              </a:path>
              <a:path w="271779" h="346075">
                <a:moveTo>
                  <a:pt x="271157" y="232448"/>
                </a:moveTo>
                <a:lnTo>
                  <a:pt x="214629" y="232448"/>
                </a:lnTo>
                <a:lnTo>
                  <a:pt x="219684" y="237134"/>
                </a:lnTo>
                <a:lnTo>
                  <a:pt x="219684" y="248742"/>
                </a:lnTo>
                <a:lnTo>
                  <a:pt x="214629" y="253441"/>
                </a:lnTo>
                <a:lnTo>
                  <a:pt x="271157" y="253441"/>
                </a:lnTo>
                <a:lnTo>
                  <a:pt x="271157" y="232448"/>
                </a:lnTo>
                <a:close/>
              </a:path>
              <a:path w="271779" h="346075">
                <a:moveTo>
                  <a:pt x="271157" y="186232"/>
                </a:moveTo>
                <a:lnTo>
                  <a:pt x="214629" y="186232"/>
                </a:lnTo>
                <a:lnTo>
                  <a:pt x="219684" y="190931"/>
                </a:lnTo>
                <a:lnTo>
                  <a:pt x="219684" y="202539"/>
                </a:lnTo>
                <a:lnTo>
                  <a:pt x="214629" y="207238"/>
                </a:lnTo>
                <a:lnTo>
                  <a:pt x="271157" y="207238"/>
                </a:lnTo>
                <a:lnTo>
                  <a:pt x="271157" y="186232"/>
                </a:lnTo>
                <a:close/>
              </a:path>
              <a:path w="271779" h="346075">
                <a:moveTo>
                  <a:pt x="271157" y="140030"/>
                </a:moveTo>
                <a:lnTo>
                  <a:pt x="214629" y="140030"/>
                </a:lnTo>
                <a:lnTo>
                  <a:pt x="219684" y="144729"/>
                </a:lnTo>
                <a:lnTo>
                  <a:pt x="219684" y="156324"/>
                </a:lnTo>
                <a:lnTo>
                  <a:pt x="214629" y="161023"/>
                </a:lnTo>
                <a:lnTo>
                  <a:pt x="271157" y="161023"/>
                </a:lnTo>
                <a:lnTo>
                  <a:pt x="271157" y="140030"/>
                </a:lnTo>
                <a:close/>
              </a:path>
              <a:path w="271779" h="346075">
                <a:moveTo>
                  <a:pt x="271157" y="96608"/>
                </a:moveTo>
                <a:lnTo>
                  <a:pt x="214629" y="96608"/>
                </a:lnTo>
                <a:lnTo>
                  <a:pt x="219684" y="101320"/>
                </a:lnTo>
                <a:lnTo>
                  <a:pt x="219684" y="112928"/>
                </a:lnTo>
                <a:lnTo>
                  <a:pt x="214629" y="117614"/>
                </a:lnTo>
                <a:lnTo>
                  <a:pt x="271157" y="117614"/>
                </a:lnTo>
                <a:lnTo>
                  <a:pt x="271157" y="96608"/>
                </a:lnTo>
                <a:close/>
              </a:path>
              <a:path w="271779" h="346075">
                <a:moveTo>
                  <a:pt x="218427" y="3340"/>
                </a:moveTo>
                <a:lnTo>
                  <a:pt x="218427" y="46202"/>
                </a:lnTo>
                <a:lnTo>
                  <a:pt x="267030" y="46202"/>
                </a:lnTo>
                <a:lnTo>
                  <a:pt x="218427" y="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600" y="2971800"/>
            <a:ext cx="446405" cy="346075"/>
          </a:xfrm>
          <a:custGeom>
            <a:avLst/>
            <a:gdLst/>
            <a:ahLst/>
            <a:cxnLst/>
            <a:rect l="l" t="t" r="r" b="b"/>
            <a:pathLst>
              <a:path w="446405" h="346075">
                <a:moveTo>
                  <a:pt x="49822" y="246824"/>
                </a:moveTo>
                <a:lnTo>
                  <a:pt x="49517" y="246824"/>
                </a:lnTo>
                <a:lnTo>
                  <a:pt x="30244" y="250716"/>
                </a:lnTo>
                <a:lnTo>
                  <a:pt x="14504" y="261329"/>
                </a:lnTo>
                <a:lnTo>
                  <a:pt x="3891" y="277069"/>
                </a:lnTo>
                <a:lnTo>
                  <a:pt x="0" y="296341"/>
                </a:lnTo>
                <a:lnTo>
                  <a:pt x="3891" y="315614"/>
                </a:lnTo>
                <a:lnTo>
                  <a:pt x="14504" y="331354"/>
                </a:lnTo>
                <a:lnTo>
                  <a:pt x="30244" y="341967"/>
                </a:lnTo>
                <a:lnTo>
                  <a:pt x="49517" y="345859"/>
                </a:lnTo>
                <a:lnTo>
                  <a:pt x="68795" y="341967"/>
                </a:lnTo>
                <a:lnTo>
                  <a:pt x="84534" y="331354"/>
                </a:lnTo>
                <a:lnTo>
                  <a:pt x="95144" y="315614"/>
                </a:lnTo>
                <a:lnTo>
                  <a:pt x="99034" y="296341"/>
                </a:lnTo>
                <a:lnTo>
                  <a:pt x="98433" y="288605"/>
                </a:lnTo>
                <a:lnTo>
                  <a:pt x="96689" y="281249"/>
                </a:lnTo>
                <a:lnTo>
                  <a:pt x="93896" y="274362"/>
                </a:lnTo>
                <a:lnTo>
                  <a:pt x="90144" y="268033"/>
                </a:lnTo>
                <a:lnTo>
                  <a:pt x="101444" y="246849"/>
                </a:lnTo>
                <a:lnTo>
                  <a:pt x="50114" y="246849"/>
                </a:lnTo>
                <a:lnTo>
                  <a:pt x="49822" y="246824"/>
                </a:lnTo>
                <a:close/>
              </a:path>
              <a:path w="446405" h="346075">
                <a:moveTo>
                  <a:pt x="221159" y="197218"/>
                </a:moveTo>
                <a:lnTo>
                  <a:pt x="147472" y="197218"/>
                </a:lnTo>
                <a:lnTo>
                  <a:pt x="224434" y="256603"/>
                </a:lnTo>
                <a:lnTo>
                  <a:pt x="223888" y="259562"/>
                </a:lnTo>
                <a:lnTo>
                  <a:pt x="223583" y="262610"/>
                </a:lnTo>
                <a:lnTo>
                  <a:pt x="223583" y="265734"/>
                </a:lnTo>
                <a:lnTo>
                  <a:pt x="227473" y="285007"/>
                </a:lnTo>
                <a:lnTo>
                  <a:pt x="238083" y="300747"/>
                </a:lnTo>
                <a:lnTo>
                  <a:pt x="253822" y="311360"/>
                </a:lnTo>
                <a:lnTo>
                  <a:pt x="273100" y="315252"/>
                </a:lnTo>
                <a:lnTo>
                  <a:pt x="292373" y="311360"/>
                </a:lnTo>
                <a:lnTo>
                  <a:pt x="308113" y="300747"/>
                </a:lnTo>
                <a:lnTo>
                  <a:pt x="318726" y="285007"/>
                </a:lnTo>
                <a:lnTo>
                  <a:pt x="322618" y="265734"/>
                </a:lnTo>
                <a:lnTo>
                  <a:pt x="322069" y="258354"/>
                </a:lnTo>
                <a:lnTo>
                  <a:pt x="320478" y="251313"/>
                </a:lnTo>
                <a:lnTo>
                  <a:pt x="317924" y="244692"/>
                </a:lnTo>
                <a:lnTo>
                  <a:pt x="314490" y="238569"/>
                </a:lnTo>
                <a:lnTo>
                  <a:pt x="324527" y="220967"/>
                </a:lnTo>
                <a:lnTo>
                  <a:pt x="251929" y="220967"/>
                </a:lnTo>
                <a:lnTo>
                  <a:pt x="221159" y="197218"/>
                </a:lnTo>
                <a:close/>
              </a:path>
              <a:path w="446405" h="346075">
                <a:moveTo>
                  <a:pt x="126288" y="102933"/>
                </a:moveTo>
                <a:lnTo>
                  <a:pt x="107018" y="106823"/>
                </a:lnTo>
                <a:lnTo>
                  <a:pt x="91282" y="117432"/>
                </a:lnTo>
                <a:lnTo>
                  <a:pt x="80674" y="133167"/>
                </a:lnTo>
                <a:lnTo>
                  <a:pt x="76784" y="152438"/>
                </a:lnTo>
                <a:lnTo>
                  <a:pt x="77385" y="160181"/>
                </a:lnTo>
                <a:lnTo>
                  <a:pt x="79130" y="167539"/>
                </a:lnTo>
                <a:lnTo>
                  <a:pt x="81927" y="174424"/>
                </a:lnTo>
                <a:lnTo>
                  <a:pt x="85686" y="180746"/>
                </a:lnTo>
                <a:lnTo>
                  <a:pt x="50419" y="246849"/>
                </a:lnTo>
                <a:lnTo>
                  <a:pt x="101444" y="246849"/>
                </a:lnTo>
                <a:lnTo>
                  <a:pt x="125399" y="201942"/>
                </a:lnTo>
                <a:lnTo>
                  <a:pt x="133977" y="201942"/>
                </a:lnTo>
                <a:lnTo>
                  <a:pt x="141046" y="200253"/>
                </a:lnTo>
                <a:lnTo>
                  <a:pt x="147472" y="197218"/>
                </a:lnTo>
                <a:lnTo>
                  <a:pt x="221159" y="197218"/>
                </a:lnTo>
                <a:lnTo>
                  <a:pt x="174955" y="161556"/>
                </a:lnTo>
                <a:lnTo>
                  <a:pt x="175514" y="158610"/>
                </a:lnTo>
                <a:lnTo>
                  <a:pt x="175818" y="155562"/>
                </a:lnTo>
                <a:lnTo>
                  <a:pt x="175818" y="152438"/>
                </a:lnTo>
                <a:lnTo>
                  <a:pt x="171926" y="133167"/>
                </a:lnTo>
                <a:lnTo>
                  <a:pt x="161312" y="117432"/>
                </a:lnTo>
                <a:lnTo>
                  <a:pt x="145568" y="106823"/>
                </a:lnTo>
                <a:lnTo>
                  <a:pt x="126288" y="102933"/>
                </a:lnTo>
                <a:close/>
              </a:path>
              <a:path w="446405" h="346075">
                <a:moveTo>
                  <a:pt x="273862" y="216217"/>
                </a:moveTo>
                <a:lnTo>
                  <a:pt x="265518" y="216217"/>
                </a:lnTo>
                <a:lnTo>
                  <a:pt x="258343" y="217919"/>
                </a:lnTo>
                <a:lnTo>
                  <a:pt x="251929" y="220967"/>
                </a:lnTo>
                <a:lnTo>
                  <a:pt x="324527" y="220967"/>
                </a:lnTo>
                <a:lnTo>
                  <a:pt x="327206" y="216268"/>
                </a:lnTo>
                <a:lnTo>
                  <a:pt x="275386" y="216268"/>
                </a:lnTo>
                <a:lnTo>
                  <a:pt x="273862" y="216217"/>
                </a:lnTo>
                <a:close/>
              </a:path>
              <a:path w="446405" h="346075">
                <a:moveTo>
                  <a:pt x="396392" y="0"/>
                </a:moveTo>
                <a:lnTo>
                  <a:pt x="377114" y="3889"/>
                </a:lnTo>
                <a:lnTo>
                  <a:pt x="361375" y="14498"/>
                </a:lnTo>
                <a:lnTo>
                  <a:pt x="350765" y="30234"/>
                </a:lnTo>
                <a:lnTo>
                  <a:pt x="346875" y="49504"/>
                </a:lnTo>
                <a:lnTo>
                  <a:pt x="347421" y="56890"/>
                </a:lnTo>
                <a:lnTo>
                  <a:pt x="349008" y="63930"/>
                </a:lnTo>
                <a:lnTo>
                  <a:pt x="351557" y="70548"/>
                </a:lnTo>
                <a:lnTo>
                  <a:pt x="354990" y="76669"/>
                </a:lnTo>
                <a:lnTo>
                  <a:pt x="275386" y="216268"/>
                </a:lnTo>
                <a:lnTo>
                  <a:pt x="327206" y="216268"/>
                </a:lnTo>
                <a:lnTo>
                  <a:pt x="394093" y="98971"/>
                </a:lnTo>
                <a:lnTo>
                  <a:pt x="396706" y="98971"/>
                </a:lnTo>
                <a:lnTo>
                  <a:pt x="415664" y="95142"/>
                </a:lnTo>
                <a:lnTo>
                  <a:pt x="431404" y="84528"/>
                </a:lnTo>
                <a:lnTo>
                  <a:pt x="442017" y="68784"/>
                </a:lnTo>
                <a:lnTo>
                  <a:pt x="445909" y="49504"/>
                </a:lnTo>
                <a:lnTo>
                  <a:pt x="442017" y="30234"/>
                </a:lnTo>
                <a:lnTo>
                  <a:pt x="431404" y="14498"/>
                </a:lnTo>
                <a:lnTo>
                  <a:pt x="415664" y="3889"/>
                </a:lnTo>
                <a:lnTo>
                  <a:pt x="396392" y="0"/>
                </a:lnTo>
                <a:close/>
              </a:path>
              <a:path w="446405" h="346075">
                <a:moveTo>
                  <a:pt x="133977" y="201942"/>
                </a:moveTo>
                <a:lnTo>
                  <a:pt x="125399" y="201942"/>
                </a:lnTo>
                <a:lnTo>
                  <a:pt x="125996" y="201968"/>
                </a:lnTo>
                <a:lnTo>
                  <a:pt x="133870" y="201968"/>
                </a:lnTo>
                <a:close/>
              </a:path>
              <a:path w="446405" h="346075">
                <a:moveTo>
                  <a:pt x="396706" y="98971"/>
                </a:moveTo>
                <a:lnTo>
                  <a:pt x="394093" y="98971"/>
                </a:lnTo>
                <a:lnTo>
                  <a:pt x="395630" y="99034"/>
                </a:lnTo>
                <a:lnTo>
                  <a:pt x="396392" y="99034"/>
                </a:lnTo>
                <a:lnTo>
                  <a:pt x="396706" y="98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3701" y="2120936"/>
            <a:ext cx="464820" cy="182880"/>
          </a:xfrm>
          <a:custGeom>
            <a:avLst/>
            <a:gdLst/>
            <a:ahLst/>
            <a:cxnLst/>
            <a:rect l="l" t="t" r="r" b="b"/>
            <a:pathLst>
              <a:path w="464820" h="182880">
                <a:moveTo>
                  <a:pt x="289747" y="164284"/>
                </a:moveTo>
                <a:lnTo>
                  <a:pt x="102463" y="164284"/>
                </a:lnTo>
                <a:lnTo>
                  <a:pt x="124941" y="169583"/>
                </a:lnTo>
                <a:lnTo>
                  <a:pt x="175507" y="179271"/>
                </a:lnTo>
                <a:lnTo>
                  <a:pt x="234865" y="182609"/>
                </a:lnTo>
                <a:lnTo>
                  <a:pt x="283718" y="168856"/>
                </a:lnTo>
                <a:lnTo>
                  <a:pt x="289747" y="164284"/>
                </a:lnTo>
                <a:close/>
              </a:path>
              <a:path w="464820" h="182880">
                <a:moveTo>
                  <a:pt x="222987" y="39006"/>
                </a:moveTo>
                <a:lnTo>
                  <a:pt x="203492" y="39036"/>
                </a:lnTo>
                <a:lnTo>
                  <a:pt x="153410" y="42000"/>
                </a:lnTo>
                <a:lnTo>
                  <a:pt x="123364" y="50614"/>
                </a:lnTo>
                <a:lnTo>
                  <a:pt x="100772" y="62287"/>
                </a:lnTo>
                <a:lnTo>
                  <a:pt x="73050" y="74431"/>
                </a:lnTo>
                <a:lnTo>
                  <a:pt x="3365" y="101304"/>
                </a:lnTo>
                <a:lnTo>
                  <a:pt x="1587" y="102028"/>
                </a:lnTo>
                <a:lnTo>
                  <a:pt x="762" y="103641"/>
                </a:lnTo>
                <a:lnTo>
                  <a:pt x="0" y="107070"/>
                </a:lnTo>
                <a:lnTo>
                  <a:pt x="355" y="108848"/>
                </a:lnTo>
                <a:lnTo>
                  <a:pt x="5930" y="116811"/>
                </a:lnTo>
                <a:lnTo>
                  <a:pt x="14815" y="130384"/>
                </a:lnTo>
                <a:lnTo>
                  <a:pt x="42684" y="174495"/>
                </a:lnTo>
                <a:lnTo>
                  <a:pt x="46850" y="177047"/>
                </a:lnTo>
                <a:lnTo>
                  <a:pt x="48450" y="177416"/>
                </a:lnTo>
                <a:lnTo>
                  <a:pt x="50165" y="177441"/>
                </a:lnTo>
                <a:lnTo>
                  <a:pt x="51473" y="177136"/>
                </a:lnTo>
                <a:lnTo>
                  <a:pt x="102463" y="164284"/>
                </a:lnTo>
                <a:lnTo>
                  <a:pt x="289747" y="164284"/>
                </a:lnTo>
                <a:lnTo>
                  <a:pt x="358007" y="112522"/>
                </a:lnTo>
                <a:lnTo>
                  <a:pt x="217090" y="112522"/>
                </a:lnTo>
                <a:lnTo>
                  <a:pt x="189770" y="109959"/>
                </a:lnTo>
                <a:lnTo>
                  <a:pt x="178244" y="106029"/>
                </a:lnTo>
                <a:lnTo>
                  <a:pt x="203879" y="103537"/>
                </a:lnTo>
                <a:lnTo>
                  <a:pt x="224818" y="95305"/>
                </a:lnTo>
                <a:lnTo>
                  <a:pt x="240323" y="83799"/>
                </a:lnTo>
                <a:lnTo>
                  <a:pt x="249656" y="71485"/>
                </a:lnTo>
                <a:lnTo>
                  <a:pt x="253542" y="50827"/>
                </a:lnTo>
                <a:lnTo>
                  <a:pt x="242162" y="41468"/>
                </a:lnTo>
                <a:lnTo>
                  <a:pt x="222987" y="39006"/>
                </a:lnTo>
                <a:close/>
              </a:path>
              <a:path w="464820" h="182880">
                <a:moveTo>
                  <a:pt x="437028" y="0"/>
                </a:moveTo>
                <a:lnTo>
                  <a:pt x="400062" y="9445"/>
                </a:lnTo>
                <a:lnTo>
                  <a:pt x="275767" y="62544"/>
                </a:lnTo>
                <a:lnTo>
                  <a:pt x="274777" y="66646"/>
                </a:lnTo>
                <a:lnTo>
                  <a:pt x="249121" y="101993"/>
                </a:lnTo>
                <a:lnTo>
                  <a:pt x="217090" y="112522"/>
                </a:lnTo>
                <a:lnTo>
                  <a:pt x="358007" y="112522"/>
                </a:lnTo>
                <a:lnTo>
                  <a:pt x="436206" y="53222"/>
                </a:lnTo>
                <a:lnTo>
                  <a:pt x="448462" y="43532"/>
                </a:lnTo>
                <a:lnTo>
                  <a:pt x="461479" y="33423"/>
                </a:lnTo>
                <a:lnTo>
                  <a:pt x="464337" y="24254"/>
                </a:lnTo>
                <a:lnTo>
                  <a:pt x="460717" y="8188"/>
                </a:lnTo>
                <a:lnTo>
                  <a:pt x="454050" y="3006"/>
                </a:lnTo>
                <a:lnTo>
                  <a:pt x="444296" y="860"/>
                </a:lnTo>
                <a:lnTo>
                  <a:pt x="437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73660" y="1907889"/>
            <a:ext cx="261614" cy="21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 txBox="1"/>
          <p:nvPr/>
        </p:nvSpPr>
        <p:spPr>
          <a:xfrm>
            <a:off x="5410200" y="1828800"/>
            <a:ext cx="3208655" cy="2982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r>
              <a:rPr lang="ru-RU" sz="1200" b="1" spc="5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объем инвестиций в экономику Павлоградского района за 2019 год составил более 700 млн. рублей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21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высокий трудовой потенциал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относительно низкая стоимость трудовых ресурсов</a:t>
            </a:r>
          </a:p>
          <a:p>
            <a:pPr marL="12700" marR="636270">
              <a:lnSpc>
                <a:spcPct val="100899"/>
              </a:lnSpc>
            </a:pPr>
            <a:endParaRPr lang="ru-RU" sz="1850" b="1" spc="15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636270">
              <a:lnSpc>
                <a:spcPct val="100899"/>
              </a:lnSpc>
            </a:pPr>
            <a:endParaRPr lang="ru-RU" sz="1850" b="1" spc="15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636270">
              <a:lnSpc>
                <a:spcPct val="100899"/>
              </a:lnSpc>
            </a:pPr>
            <a:r>
              <a:rPr lang="ru-RU" sz="1200" b="1" spc="1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 возможность развития сотрудничества с республикой Казахстан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7"/>
          <p:cNvSpPr/>
          <p:nvPr/>
        </p:nvSpPr>
        <p:spPr>
          <a:xfrm>
            <a:off x="762000" y="472440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62" y="0"/>
                </a:moveTo>
                <a:lnTo>
                  <a:pt x="284100" y="3614"/>
                </a:lnTo>
                <a:lnTo>
                  <a:pt x="237082" y="14114"/>
                </a:lnTo>
                <a:lnTo>
                  <a:pt x="192824" y="30983"/>
                </a:lnTo>
                <a:lnTo>
                  <a:pt x="151842" y="53706"/>
                </a:lnTo>
                <a:lnTo>
                  <a:pt x="114651" y="81767"/>
                </a:lnTo>
                <a:lnTo>
                  <a:pt x="81767" y="114651"/>
                </a:lnTo>
                <a:lnTo>
                  <a:pt x="53706" y="151842"/>
                </a:lnTo>
                <a:lnTo>
                  <a:pt x="30983" y="192824"/>
                </a:lnTo>
                <a:lnTo>
                  <a:pt x="14114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4" y="429640"/>
                </a:lnTo>
                <a:lnTo>
                  <a:pt x="30983" y="473897"/>
                </a:lnTo>
                <a:lnTo>
                  <a:pt x="53706" y="514878"/>
                </a:lnTo>
                <a:lnTo>
                  <a:pt x="81767" y="552067"/>
                </a:lnTo>
                <a:lnTo>
                  <a:pt x="114651" y="584949"/>
                </a:lnTo>
                <a:lnTo>
                  <a:pt x="151842" y="613009"/>
                </a:lnTo>
                <a:lnTo>
                  <a:pt x="192824" y="635730"/>
                </a:lnTo>
                <a:lnTo>
                  <a:pt x="237082" y="652598"/>
                </a:lnTo>
                <a:lnTo>
                  <a:pt x="284100" y="663097"/>
                </a:lnTo>
                <a:lnTo>
                  <a:pt x="333362" y="666711"/>
                </a:lnTo>
                <a:lnTo>
                  <a:pt x="382624" y="663097"/>
                </a:lnTo>
                <a:lnTo>
                  <a:pt x="429642" y="652598"/>
                </a:lnTo>
                <a:lnTo>
                  <a:pt x="473899" y="635730"/>
                </a:lnTo>
                <a:lnTo>
                  <a:pt x="514881" y="613009"/>
                </a:lnTo>
                <a:lnTo>
                  <a:pt x="552072" y="584949"/>
                </a:lnTo>
                <a:lnTo>
                  <a:pt x="584956" y="552067"/>
                </a:lnTo>
                <a:lnTo>
                  <a:pt x="613018" y="514878"/>
                </a:lnTo>
                <a:lnTo>
                  <a:pt x="635741" y="473897"/>
                </a:lnTo>
                <a:lnTo>
                  <a:pt x="652610" y="429640"/>
                </a:lnTo>
                <a:lnTo>
                  <a:pt x="663110" y="382624"/>
                </a:lnTo>
                <a:lnTo>
                  <a:pt x="666724" y="333362"/>
                </a:lnTo>
                <a:lnTo>
                  <a:pt x="663110" y="284100"/>
                </a:lnTo>
                <a:lnTo>
                  <a:pt x="652610" y="237082"/>
                </a:lnTo>
                <a:lnTo>
                  <a:pt x="635741" y="192824"/>
                </a:lnTo>
                <a:lnTo>
                  <a:pt x="613018" y="151842"/>
                </a:lnTo>
                <a:lnTo>
                  <a:pt x="584956" y="114651"/>
                </a:lnTo>
                <a:lnTo>
                  <a:pt x="552072" y="81767"/>
                </a:lnTo>
                <a:lnTo>
                  <a:pt x="514881" y="53706"/>
                </a:lnTo>
                <a:lnTo>
                  <a:pt x="473899" y="30983"/>
                </a:lnTo>
                <a:lnTo>
                  <a:pt x="429642" y="14114"/>
                </a:lnTo>
                <a:lnTo>
                  <a:pt x="382624" y="3614"/>
                </a:lnTo>
                <a:lnTo>
                  <a:pt x="33336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914400" y="4876800"/>
            <a:ext cx="292100" cy="396240"/>
          </a:xfrm>
          <a:custGeom>
            <a:avLst/>
            <a:gdLst/>
            <a:ahLst/>
            <a:cxnLst/>
            <a:rect l="l" t="t" r="r" b="b"/>
            <a:pathLst>
              <a:path w="292100" h="396239">
                <a:moveTo>
                  <a:pt x="145783" y="0"/>
                </a:moveTo>
                <a:lnTo>
                  <a:pt x="99756" y="7443"/>
                </a:lnTo>
                <a:lnTo>
                  <a:pt x="59744" y="28162"/>
                </a:lnTo>
                <a:lnTo>
                  <a:pt x="28166" y="59735"/>
                </a:lnTo>
                <a:lnTo>
                  <a:pt x="7445" y="99745"/>
                </a:lnTo>
                <a:lnTo>
                  <a:pt x="0" y="145770"/>
                </a:lnTo>
                <a:lnTo>
                  <a:pt x="804" y="161318"/>
                </a:lnTo>
                <a:lnTo>
                  <a:pt x="12750" y="205295"/>
                </a:lnTo>
                <a:lnTo>
                  <a:pt x="37976" y="253170"/>
                </a:lnTo>
                <a:lnTo>
                  <a:pt x="67251" y="299002"/>
                </a:lnTo>
                <a:lnTo>
                  <a:pt x="96601" y="339683"/>
                </a:lnTo>
                <a:lnTo>
                  <a:pt x="122057" y="372107"/>
                </a:lnTo>
                <a:lnTo>
                  <a:pt x="143421" y="395998"/>
                </a:lnTo>
                <a:lnTo>
                  <a:pt x="148158" y="395998"/>
                </a:lnTo>
                <a:lnTo>
                  <a:pt x="194981" y="339676"/>
                </a:lnTo>
                <a:lnTo>
                  <a:pt x="224331" y="298991"/>
                </a:lnTo>
                <a:lnTo>
                  <a:pt x="253601" y="253160"/>
                </a:lnTo>
                <a:lnTo>
                  <a:pt x="270279" y="221500"/>
                </a:lnTo>
                <a:lnTo>
                  <a:pt x="145783" y="221500"/>
                </a:lnTo>
                <a:lnTo>
                  <a:pt x="116333" y="215540"/>
                </a:lnTo>
                <a:lnTo>
                  <a:pt x="92259" y="199294"/>
                </a:lnTo>
                <a:lnTo>
                  <a:pt x="76013" y="175219"/>
                </a:lnTo>
                <a:lnTo>
                  <a:pt x="70053" y="145770"/>
                </a:lnTo>
                <a:lnTo>
                  <a:pt x="76013" y="116328"/>
                </a:lnTo>
                <a:lnTo>
                  <a:pt x="92259" y="92257"/>
                </a:lnTo>
                <a:lnTo>
                  <a:pt x="116333" y="76013"/>
                </a:lnTo>
                <a:lnTo>
                  <a:pt x="145783" y="70053"/>
                </a:lnTo>
                <a:lnTo>
                  <a:pt x="268750" y="70053"/>
                </a:lnTo>
                <a:lnTo>
                  <a:pt x="263406" y="59735"/>
                </a:lnTo>
                <a:lnTo>
                  <a:pt x="231828" y="28162"/>
                </a:lnTo>
                <a:lnTo>
                  <a:pt x="191815" y="7443"/>
                </a:lnTo>
                <a:lnTo>
                  <a:pt x="145783" y="0"/>
                </a:lnTo>
                <a:close/>
              </a:path>
              <a:path w="292100" h="396239">
                <a:moveTo>
                  <a:pt x="268750" y="70053"/>
                </a:moveTo>
                <a:lnTo>
                  <a:pt x="145783" y="70053"/>
                </a:lnTo>
                <a:lnTo>
                  <a:pt x="175232" y="76013"/>
                </a:lnTo>
                <a:lnTo>
                  <a:pt x="199307" y="92257"/>
                </a:lnTo>
                <a:lnTo>
                  <a:pt x="215552" y="116328"/>
                </a:lnTo>
                <a:lnTo>
                  <a:pt x="221513" y="145770"/>
                </a:lnTo>
                <a:lnTo>
                  <a:pt x="215552" y="175219"/>
                </a:lnTo>
                <a:lnTo>
                  <a:pt x="199307" y="199294"/>
                </a:lnTo>
                <a:lnTo>
                  <a:pt x="175232" y="215540"/>
                </a:lnTo>
                <a:lnTo>
                  <a:pt x="145783" y="221500"/>
                </a:lnTo>
                <a:lnTo>
                  <a:pt x="270279" y="221500"/>
                </a:lnTo>
                <a:lnTo>
                  <a:pt x="288374" y="176456"/>
                </a:lnTo>
                <a:lnTo>
                  <a:pt x="291579" y="145770"/>
                </a:lnTo>
                <a:lnTo>
                  <a:pt x="284129" y="99745"/>
                </a:lnTo>
                <a:lnTo>
                  <a:pt x="268750" y="70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96" y="623305"/>
            <a:ext cx="796130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отрасли района</a:t>
            </a:r>
            <a:endParaRPr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600" y="1752600"/>
            <a:ext cx="2440305" cy="299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1850" b="1" spc="45" dirty="0" smtClean="0">
                <a:solidFill>
                  <a:srgbClr val="0066B3"/>
                </a:solidFill>
                <a:latin typeface="Arial" pitchFamily="34" charset="0"/>
                <a:cs typeface="Arial" pitchFamily="34" charset="0"/>
              </a:rPr>
              <a:t>…</a:t>
            </a:r>
            <a:endParaRPr sz="18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5410200" y="3276600"/>
            <a:ext cx="3208655" cy="17798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r>
              <a:rPr lang="ru-RU" sz="1850" b="1" spc="55" dirty="0" smtClean="0">
                <a:solidFill>
                  <a:srgbClr val="0066B3"/>
                </a:solidFill>
                <a:latin typeface="Arial" pitchFamily="34" charset="0"/>
                <a:cs typeface="Arial" pitchFamily="34" charset="0"/>
              </a:rPr>
              <a:t>…</a:t>
            </a:r>
            <a:endParaRPr sz="185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Arial" pitchFamily="34" charset="0"/>
              <a:cs typeface="Arial" pitchFamily="34" charset="0"/>
            </a:endParaRPr>
          </a:p>
          <a:p>
            <a:pPr marL="12700" marR="636270">
              <a:lnSpc>
                <a:spcPct val="100899"/>
              </a:lnSpc>
            </a:pPr>
            <a:r>
              <a:rPr lang="ru-RU" sz="1850" b="1" spc="15" dirty="0" smtClean="0">
                <a:solidFill>
                  <a:srgbClr val="0066B3"/>
                </a:solidFill>
                <a:latin typeface="Arial" pitchFamily="34" charset="0"/>
                <a:cs typeface="Arial" pitchFamily="34" charset="0"/>
              </a:rPr>
              <a:t>…</a:t>
            </a:r>
            <a:endParaRPr sz="18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1751803" y="1772422"/>
            <a:ext cx="2420620" cy="284693"/>
          </a:xfrm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1371600"/>
            <a:ext cx="4876800" cy="5105400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1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Скругленный прямоугольник 4"/>
          <p:cNvSpPr/>
          <p:nvPr/>
        </p:nvSpPr>
        <p:spPr>
          <a:xfrm>
            <a:off x="457200" y="1295400"/>
            <a:ext cx="4495800" cy="685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Агропромышленный комплекс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продовольственной безопасности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886200" cy="7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ject 2"/>
          <p:cNvSpPr txBox="1">
            <a:spLocks/>
          </p:cNvSpPr>
          <p:nvPr/>
        </p:nvSpPr>
        <p:spPr>
          <a:xfrm>
            <a:off x="457201" y="2743200"/>
            <a:ext cx="4571999" cy="2015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0" cap="none" spc="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Основа экономики Павлоградского района – производство продукции сельского хозяйства. При</a:t>
            </a:r>
            <a:r>
              <a:rPr kumimoji="0" lang="ru-RU" sz="1050" i="0" u="none" strike="noStrike" kern="0" cap="none" spc="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численности населения 18,4 тыс. чел. численность занятых в сельском хозяйстве составляет 1,7 тыс. чел. (2 место среди районов Омской области).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i="0" u="none" strike="noStrike" kern="0" cap="none" spc="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40" baseline="0" dirty="0" smtClean="0">
                <a:latin typeface="Arial" pitchFamily="34" charset="0"/>
                <a:ea typeface="+mj-ea"/>
                <a:cs typeface="Arial" pitchFamily="34" charset="0"/>
              </a:rPr>
              <a:t>По итогам 2019 г. валовой сбор зерна составил 203,4 тыс. тонн, урожайность</a:t>
            </a:r>
            <a:r>
              <a:rPr lang="ru-RU" sz="1050" kern="0" spc="40" dirty="0" smtClean="0">
                <a:latin typeface="Arial" pitchFamily="34" charset="0"/>
                <a:ea typeface="+mj-ea"/>
                <a:cs typeface="Arial" pitchFamily="34" charset="0"/>
              </a:rPr>
              <a:t> – 15,8 </a:t>
            </a:r>
            <a:r>
              <a:rPr lang="ru-RU" sz="1050" kern="0" spc="40" dirty="0" err="1" smtClean="0">
                <a:latin typeface="Arial" pitchFamily="34" charset="0"/>
                <a:ea typeface="+mj-ea"/>
                <a:cs typeface="Arial" pitchFamily="34" charset="0"/>
              </a:rPr>
              <a:t>ц</a:t>
            </a:r>
            <a:r>
              <a:rPr lang="ru-RU" sz="1050" kern="0" spc="40" dirty="0" smtClean="0">
                <a:latin typeface="Arial" pitchFamily="34" charset="0"/>
                <a:ea typeface="+mj-ea"/>
                <a:cs typeface="Arial" pitchFamily="34" charset="0"/>
              </a:rPr>
              <a:t>. с 1 га.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40" dirty="0" smtClean="0">
                <a:latin typeface="Arial" pitchFamily="34" charset="0"/>
                <a:ea typeface="+mj-ea"/>
                <a:cs typeface="Arial" pitchFamily="34" charset="0"/>
              </a:rPr>
              <a:t>Поголовье КРС в хозяйствах всех категорий – 17 352 гол. Произведено скота и птицы – 3 567 тонн, молока коровьего – 36 775 тонн.</a:t>
            </a:r>
            <a:endParaRPr kumimoji="0" lang="ru-RU" sz="1050" i="0" u="none" strike="noStrike" kern="0" cap="none" spc="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0" spc="4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2" name="Диаграмма 8"/>
          <p:cNvGraphicFramePr>
            <a:graphicFrameLocks/>
          </p:cNvGraphicFramePr>
          <p:nvPr/>
        </p:nvGraphicFramePr>
        <p:xfrm>
          <a:off x="914400" y="4191000"/>
          <a:ext cx="3352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486400" y="1371600"/>
            <a:ext cx="3352800" cy="5105400"/>
          </a:xfrm>
          <a:prstGeom prst="roundRect">
            <a:avLst/>
          </a:prstGeom>
          <a:solidFill>
            <a:srgbClr val="8FBC54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1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5638800" y="1676400"/>
            <a:ext cx="3124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состав агропромышленного района входят:  12 сельскохозяйственных организаций, 32 крестьянско-фермерских хозяйства.</a:t>
            </a:r>
          </a:p>
          <a:p>
            <a:endParaRPr lang="ru-RU" sz="1200" dirty="0" smtClean="0"/>
          </a:p>
          <a:p>
            <a:r>
              <a:rPr lang="ru-RU" sz="1200" dirty="0" smtClean="0"/>
              <a:t>За 2019 год в сельскохозяйственных организациях района объем прибыли, полученной до налогообложения, составил 388 млн. руб.</a:t>
            </a:r>
          </a:p>
          <a:p>
            <a:endParaRPr lang="ru-RU" sz="1200" dirty="0" smtClean="0"/>
          </a:p>
          <a:p>
            <a:r>
              <a:rPr lang="ru-RU" sz="1200" dirty="0" smtClean="0"/>
              <a:t>Объем инвестиций по отрасли «сельское хозяйство» по итогам 2019 г. составил  272,2 млн. руб.</a:t>
            </a:r>
          </a:p>
          <a:p>
            <a:endParaRPr lang="ru-RU" sz="1200" dirty="0" smtClean="0"/>
          </a:p>
          <a:p>
            <a:pPr>
              <a:defRPr/>
            </a:pPr>
            <a:endParaRPr lang="ru-RU" sz="1200" b="1" dirty="0" smtClean="0">
              <a:solidFill>
                <a:srgbClr val="C00000"/>
              </a:solidFill>
              <a:effectLst>
                <a:glow rad="101600">
                  <a:srgbClr val="FFFFFF"/>
                </a:glow>
              </a:effectLst>
            </a:endParaRPr>
          </a:p>
          <a:p>
            <a:endParaRPr lang="ru-RU" sz="1200" dirty="0"/>
          </a:p>
        </p:txBody>
      </p:sp>
      <p:pic>
        <p:nvPicPr>
          <p:cNvPr id="15" name="Picture 2" descr="C:\Users\Ris\Desktop\Безымянный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886200"/>
            <a:ext cx="3447273" cy="248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" y="383575"/>
            <a:ext cx="8985250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599" y="381000"/>
            <a:ext cx="876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1" spc="-4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Ключевые организации на территории района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3200400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Крупное животноводческое хозяйство, племенной  репродуктор по разведению КРС красной степной породы сибирского типа. Площадь пашни – 46790 га. Урожайность – 18,6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/га. Поголовье КРС – 6468 голов. По итогам 2019 г. произведено молока 13255 т., мяса – 937 т. 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3200400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Крупное животноводческое хозяйство, племенной завод, специализирующийся на разведении КРС красной степной породы сибирского типа.</a:t>
            </a:r>
          </a:p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Поголовье КРС – 2143 голов. По итогам 2019 г. произведено молока . Надой от фуражной коровы - 8273 кг. Площадь пашни - 8764 га. Урожайность – 20,8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/га.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2743200"/>
            <a:ext cx="28956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ЗАО «Яснополянское»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791200"/>
            <a:ext cx="2819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ЗАО «Колос»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4200" y="5791200"/>
            <a:ext cx="29718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АСП «Краснодарское»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48400" y="5791200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КФХ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Бозоян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А.Э.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32004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Сельскохозяйственная организация, специализирующаяся на разведении КРС. Поголовье КРС – 2200 голов. По итогам 2019 г. произведено молока – 4793 т., мяса – 284 т. Площадь пашни – 14434 га. Урожайность – 11,9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/га.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6227058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Сельскохозяйственная организация, специализирующаяся на разведении КРС и выращивании зерновых. Поголовье  КРС – 1581 голов. Надой на фуражную корову – 4032 кг. П итогам 2019 г. произведено  молока  - 2520 т., мяса – 225 т.Площадь пашни – 16940 га. 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6248400"/>
            <a:ext cx="2743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Сельскохозяйственная организация, специализирующаяся на выращивании зерновых. Площадь пашни – 23800 га. Урожайность – 20,9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/га.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48400" y="6248400"/>
            <a:ext cx="2743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Хозяйство, специализирующееся на выращивании зерновых, разведении КРС. Площадь пашни – 19197 га. Урожайность – 17,2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/га. Надой на фуражную корову – 3296 кг.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 descr="https://xn-----7kcbekeiftdh9amwkb4d2o.xn--p1ai/wp-content/uploads/2016/06/proizvodstvo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48000" y="2743200"/>
            <a:ext cx="2819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«Богодуховское»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2400" y="2743200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«Нива»</a:t>
            </a:r>
          </a:p>
        </p:txBody>
      </p:sp>
      <p:sp>
        <p:nvSpPr>
          <p:cNvPr id="6156" name="AutoShape 12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7"/>
          </p:nvPr>
        </p:nvSpPr>
        <p:spPr>
          <a:xfrm>
            <a:off x="6248400" y="6400801"/>
            <a:ext cx="2788920" cy="107722"/>
          </a:xfrm>
        </p:spPr>
        <p:txBody>
          <a:bodyPr/>
          <a:lstStyle/>
          <a:p>
            <a:r>
              <a:rPr lang="ru-RU" sz="700" dirty="0" smtClean="0"/>
              <a:t>Х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124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72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 descr="09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38200"/>
            <a:ext cx="2702127" cy="1905000"/>
          </a:xfrm>
          <a:prstGeom prst="rect">
            <a:avLst/>
          </a:prstGeom>
        </p:spPr>
      </p:pic>
      <p:pic>
        <p:nvPicPr>
          <p:cNvPr id="29" name="Рисунок 28" descr="157_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838200"/>
            <a:ext cx="2667000" cy="1905001"/>
          </a:xfrm>
          <a:prstGeom prst="rect">
            <a:avLst/>
          </a:prstGeom>
        </p:spPr>
      </p:pic>
      <p:pic>
        <p:nvPicPr>
          <p:cNvPr id="26" name="Рисунок 25" descr="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838200"/>
            <a:ext cx="2590800" cy="1905000"/>
          </a:xfrm>
          <a:prstGeom prst="rect">
            <a:avLst/>
          </a:prstGeom>
        </p:spPr>
      </p:pic>
      <p:pic>
        <p:nvPicPr>
          <p:cNvPr id="28" name="Рисунок 27" descr="004750817465019823-5123582135-123513-8512039482397628295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962400"/>
            <a:ext cx="2859741" cy="1828800"/>
          </a:xfrm>
          <a:prstGeom prst="rect">
            <a:avLst/>
          </a:prstGeom>
        </p:spPr>
      </p:pic>
      <p:pic>
        <p:nvPicPr>
          <p:cNvPr id="30" name="Рисунок 29" descr="untitled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962400"/>
            <a:ext cx="2573866" cy="1828800"/>
          </a:xfrm>
          <a:prstGeom prst="rect">
            <a:avLst/>
          </a:prstGeom>
        </p:spPr>
      </p:pic>
      <p:pic>
        <p:nvPicPr>
          <p:cNvPr id="32" name="Рисунок 31" descr="untitled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962400"/>
            <a:ext cx="2667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" y="383575"/>
            <a:ext cx="8985250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599" y="381000"/>
            <a:ext cx="876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1" spc="-4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Ключевые организации на территории района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4200" y="337762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Предприятие, специализирующееся на строительстве жилых и нежилых зданий, сооружений, проведении ремонтных работ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2971800"/>
            <a:ext cx="28956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Кишка В.А.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5715000"/>
            <a:ext cx="2819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Дзюбан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Е.Н.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5715000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МУП «Павлоградское»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337762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Производство тротуарной плитки и железобетонных изделий. Техническое обслуживание и ремонт транспортных средств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1800" y="6172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Предприятие осуществляет переработку мясной продукции, производство полуфабрикатов, убой сельскохозяйственных животных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61722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Предприятие обеспечивает тепловой энергией население и организации района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 descr="https://xn-----7kcbekeiftdh9amwkb4d2o.xn--p1ai/wp-content/uploads/2016/06/proizvodstvo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48000" y="2971800"/>
            <a:ext cx="2819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«Монолит»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2400" y="5715000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ГП «Дорожное ремонтно-строительное управление»</a:t>
            </a:r>
          </a:p>
        </p:txBody>
      </p:sp>
      <p:sp>
        <p:nvSpPr>
          <p:cNvPr id="6156" name="AutoShape 12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7"/>
          </p:nvPr>
        </p:nvSpPr>
        <p:spPr>
          <a:xfrm>
            <a:off x="6934200" y="6581001"/>
            <a:ext cx="2103120" cy="276999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124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72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ГП ДРС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743200" cy="1914525"/>
          </a:xfrm>
          <a:prstGeom prst="rect">
            <a:avLst/>
          </a:prstGeom>
        </p:spPr>
      </p:pic>
      <p:pic>
        <p:nvPicPr>
          <p:cNvPr id="28" name="Рисунок 27" descr="dom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990600"/>
            <a:ext cx="2819400" cy="1981200"/>
          </a:xfrm>
          <a:prstGeom prst="rect">
            <a:avLst/>
          </a:prstGeom>
        </p:spPr>
      </p:pic>
      <p:pic>
        <p:nvPicPr>
          <p:cNvPr id="29" name="Рисунок 28" descr="untitled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810000"/>
            <a:ext cx="2819400" cy="1876425"/>
          </a:xfrm>
          <a:prstGeom prst="rect">
            <a:avLst/>
          </a:prstGeom>
        </p:spPr>
      </p:pic>
      <p:pic>
        <p:nvPicPr>
          <p:cNvPr id="30" name="Рисунок 29" descr="untitled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90600"/>
            <a:ext cx="2895600" cy="1981200"/>
          </a:xfrm>
          <a:prstGeom prst="rect">
            <a:avLst/>
          </a:prstGeom>
        </p:spPr>
      </p:pic>
      <p:pic>
        <p:nvPicPr>
          <p:cNvPr id="32" name="Рисунок 31" descr="zhbi-izdeliy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1742043"/>
            <a:ext cx="1295399" cy="1263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slope"/>
          </a:sp3d>
        </p:spPr>
      </p:pic>
      <p:pic>
        <p:nvPicPr>
          <p:cNvPr id="33" name="Рисунок 32" descr="untitled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886200"/>
            <a:ext cx="2743200" cy="18288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52400" y="6172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Предприятие дорожной сферы, выполняющее работы по текущему содержанию и ремонту дорожного полотна автомобильных дорог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2400" y="2971800"/>
            <a:ext cx="2819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КФХ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Кнаус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А.А.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2400" y="3429000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Хозяйство, специализирующееся на выращивании зерновых. Площадь пашни – 6851 га. Урожайность – 9,9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/га.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12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990600"/>
            <a:ext cx="2819400" cy="201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172200" y="57150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Дзюбан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Е.Н.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600" y="57150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Овчаренко О.А.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3124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2019 гг.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Техническое перевооружение и модернизация производственных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мощноостей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600" y="27432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«Нива»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4200" y="27432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«Богодуховское»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24200" y="57150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АСП «Краснодарское»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72200" y="27432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ЗАО «Яснополянское»</a:t>
            </a:r>
          </a:p>
        </p:txBody>
      </p:sp>
      <p:sp>
        <p:nvSpPr>
          <p:cNvPr id="33" name="object 10"/>
          <p:cNvSpPr txBox="1"/>
          <p:nvPr/>
        </p:nvSpPr>
        <p:spPr>
          <a:xfrm>
            <a:off x="1752600" y="990600"/>
            <a:ext cx="129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56,17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6" name="object 31"/>
          <p:cNvSpPr txBox="1"/>
          <p:nvPr/>
        </p:nvSpPr>
        <p:spPr>
          <a:xfrm>
            <a:off x="152400" y="457200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-45" dirty="0" smtClean="0">
                <a:solidFill>
                  <a:srgbClr val="FFFFFF"/>
                </a:solidFill>
                <a:latin typeface="Arial"/>
                <a:cs typeface="Arial"/>
              </a:rPr>
              <a:t>Нефтехимическая промышленность: предприятия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7" name="object 2"/>
          <p:cNvSpPr/>
          <p:nvPr/>
        </p:nvSpPr>
        <p:spPr>
          <a:xfrm>
            <a:off x="152400" y="457200"/>
            <a:ext cx="8991600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/>
          <p:cNvSpPr txBox="1"/>
          <p:nvPr/>
        </p:nvSpPr>
        <p:spPr>
          <a:xfrm>
            <a:off x="228600" y="457200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-45" dirty="0" smtClean="0">
                <a:solidFill>
                  <a:srgbClr val="FFFFFF"/>
                </a:solidFill>
                <a:latin typeface="Arial"/>
                <a:cs typeface="Arial"/>
              </a:rPr>
              <a:t>Примеры реализованных инвестиционных проектов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52600" y="9144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572000" y="973348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10"/>
          <p:cNvSpPr txBox="1"/>
          <p:nvPr/>
        </p:nvSpPr>
        <p:spPr>
          <a:xfrm>
            <a:off x="7696200" y="990600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0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48,47 млн. руб.</a:t>
            </a:r>
            <a:endParaRPr sz="1600" b="1" baseline="241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20000" y="9144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object 10"/>
          <p:cNvSpPr txBox="1"/>
          <p:nvPr/>
        </p:nvSpPr>
        <p:spPr>
          <a:xfrm>
            <a:off x="1676400" y="3733800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0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млн. рублей</a:t>
            </a:r>
            <a:endParaRPr sz="1600" b="1" baseline="241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00200" y="36576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object 10"/>
          <p:cNvSpPr txBox="1"/>
          <p:nvPr/>
        </p:nvSpPr>
        <p:spPr>
          <a:xfrm>
            <a:off x="4639574" y="3749564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0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12,7 млн. руб.</a:t>
            </a:r>
            <a:endParaRPr sz="1600" b="1" baseline="241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63374" y="3709356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object 10"/>
          <p:cNvSpPr txBox="1"/>
          <p:nvPr/>
        </p:nvSpPr>
        <p:spPr>
          <a:xfrm>
            <a:off x="7696200" y="3749564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0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4,8 млн. руб.</a:t>
            </a:r>
            <a:endParaRPr sz="1600" b="1" baseline="241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620000" y="3709356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24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72200" y="17526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8600" y="45720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24200" y="45720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72200" y="45720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4648200" y="990600"/>
            <a:ext cx="129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22,87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24200" y="3124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2017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Реконструкция животноводческих помещений  с установкой доильного оборудования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72200" y="3124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2019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Обновление машинно-тракторного парка и сельскохозяйственного оборудования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28600" y="6096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2019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Строительство детского развлекательного комплекса и кафе «Забава»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124200" y="6096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2019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Установка зерносушилки производственной мощностью  до 62 тонн в сутки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172200" y="60960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2019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Модернизация производственных помещений, газификация цехов, приобретение холодильного оборудования</a:t>
            </a:r>
          </a:p>
        </p:txBody>
      </p:sp>
      <p:pic>
        <p:nvPicPr>
          <p:cNvPr id="37" name="Рисунок 36" descr="proektce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38600"/>
            <a:ext cx="2743200" cy="1676400"/>
          </a:xfrm>
          <a:prstGeom prst="rect">
            <a:avLst/>
          </a:prstGeom>
        </p:spPr>
      </p:pic>
      <p:pic>
        <p:nvPicPr>
          <p:cNvPr id="50" name="Рисунок 49" descr="zernosushi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962400"/>
            <a:ext cx="2743200" cy="1752600"/>
          </a:xfrm>
          <a:prstGeom prst="rect">
            <a:avLst/>
          </a:prstGeom>
        </p:spPr>
      </p:pic>
      <p:pic>
        <p:nvPicPr>
          <p:cNvPr id="65" name="Picture 4" descr="C:\Users\Ris\Desktop\WhatsApp Image 2020-03-03 at 15.31.43 (1).jpe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389" r="18056" b="22222"/>
          <a:stretch>
            <a:fillRect/>
          </a:stretch>
        </p:blipFill>
        <p:spPr bwMode="auto">
          <a:xfrm>
            <a:off x="228600" y="3886200"/>
            <a:ext cx="2743200" cy="1828800"/>
          </a:xfrm>
          <a:prstGeom prst="rect">
            <a:avLst/>
          </a:prstGeom>
          <a:noFill/>
        </p:spPr>
      </p:pic>
      <p:pic>
        <p:nvPicPr>
          <p:cNvPr id="67" name="Рисунок 66" descr="untitled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143000"/>
            <a:ext cx="2743200" cy="1600200"/>
          </a:xfrm>
          <a:prstGeom prst="rect">
            <a:avLst/>
          </a:prstGeom>
        </p:spPr>
      </p:pic>
      <p:pic>
        <p:nvPicPr>
          <p:cNvPr id="68" name="Рисунок 67" descr="1-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143000"/>
            <a:ext cx="2743200" cy="1629200"/>
          </a:xfrm>
          <a:prstGeom prst="rect">
            <a:avLst/>
          </a:prstGeom>
        </p:spPr>
      </p:pic>
      <p:pic>
        <p:nvPicPr>
          <p:cNvPr id="69" name="Рисунок 68" descr="untitled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143000"/>
            <a:ext cx="2743200" cy="160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400" y="5715000"/>
            <a:ext cx="2667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Кишка В.А.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66800" y="3200400"/>
            <a:ext cx="28194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2017-2018 гг.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Реконструкция животноводческих помещений с установкой доильного оборудования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66800" y="28194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«Нива»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9200" y="28194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«Богодуховское»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81600" y="57150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АСП «Краснодарское»</a:t>
            </a:r>
          </a:p>
        </p:txBody>
      </p:sp>
      <p:sp>
        <p:nvSpPr>
          <p:cNvPr id="33" name="object 10"/>
          <p:cNvSpPr txBox="1"/>
          <p:nvPr/>
        </p:nvSpPr>
        <p:spPr>
          <a:xfrm>
            <a:off x="3276600" y="990600"/>
            <a:ext cx="129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55,45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6" name="object 31"/>
          <p:cNvSpPr txBox="1"/>
          <p:nvPr/>
        </p:nvSpPr>
        <p:spPr>
          <a:xfrm>
            <a:off x="152400" y="457200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-45" dirty="0" smtClean="0">
                <a:solidFill>
                  <a:srgbClr val="FFFFFF"/>
                </a:solidFill>
                <a:latin typeface="Arial"/>
                <a:cs typeface="Arial"/>
              </a:rPr>
              <a:t>Нефтехимическая промышленность: предприятия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7" name="object 2"/>
          <p:cNvSpPr/>
          <p:nvPr/>
        </p:nvSpPr>
        <p:spPr>
          <a:xfrm>
            <a:off x="152400" y="457200"/>
            <a:ext cx="8991600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/>
          <p:cNvSpPr txBox="1"/>
          <p:nvPr/>
        </p:nvSpPr>
        <p:spPr>
          <a:xfrm>
            <a:off x="228600" y="457200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-45" dirty="0" smtClean="0">
                <a:solidFill>
                  <a:srgbClr val="FFFFFF"/>
                </a:solidFill>
                <a:latin typeface="Arial"/>
                <a:cs typeface="Arial"/>
              </a:rPr>
              <a:t>Примеры реализованных инвестиционных проектов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00400" y="9906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43800" y="9144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object 10"/>
          <p:cNvSpPr txBox="1"/>
          <p:nvPr/>
        </p:nvSpPr>
        <p:spPr>
          <a:xfrm>
            <a:off x="3276600" y="3657600"/>
            <a:ext cx="1219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0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3,25 млн. руб.</a:t>
            </a:r>
            <a:endParaRPr sz="1600" b="1" baseline="241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76600" y="36576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object 10"/>
          <p:cNvSpPr txBox="1"/>
          <p:nvPr/>
        </p:nvSpPr>
        <p:spPr>
          <a:xfrm>
            <a:off x="7467600" y="3657600"/>
            <a:ext cx="129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0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54,59 млн. руб.</a:t>
            </a:r>
            <a:endParaRPr sz="1600" b="1" baseline="241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91400" y="36576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bject 10"/>
          <p:cNvSpPr txBox="1"/>
          <p:nvPr/>
        </p:nvSpPr>
        <p:spPr>
          <a:xfrm>
            <a:off x="7543800" y="914400"/>
            <a:ext cx="129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61,76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29200" y="32004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2019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Техническое перевооружение и модернизация производственных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мощноостей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19200" y="6096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2020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Строительство станции технического обслуживания и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автомагазина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81600" y="60960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Срок реализации – 2019 г.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Модернизация машинно-тракторного парка</a:t>
            </a:r>
          </a:p>
        </p:txBody>
      </p:sp>
      <p:pic>
        <p:nvPicPr>
          <p:cNvPr id="40" name="Рисунок 39" descr="untitle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2743200" cy="1676399"/>
          </a:xfrm>
          <a:prstGeom prst="rect">
            <a:avLst/>
          </a:prstGeom>
        </p:spPr>
      </p:pic>
      <p:pic>
        <p:nvPicPr>
          <p:cNvPr id="66" name="Рисунок 65" descr="f_dnQtaW5mb3JtLnJ1L3VwbG9hZC9yZXNpemVfY2FjaGUvaWJsb2NrLzliNi83MDBfNzAwXzEvaW1nXzkxMDYuanBnP19faWQ9MTAxMDQ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2743199" cy="1600200"/>
          </a:xfrm>
          <a:prstGeom prst="rect">
            <a:avLst/>
          </a:prstGeom>
        </p:spPr>
      </p:pic>
      <p:pic>
        <p:nvPicPr>
          <p:cNvPr id="68" name="Рисунок 67" descr="untitled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86200"/>
            <a:ext cx="2743200" cy="1834896"/>
          </a:xfrm>
          <a:prstGeom prst="rect">
            <a:avLst/>
          </a:prstGeom>
        </p:spPr>
      </p:pic>
      <p:pic>
        <p:nvPicPr>
          <p:cNvPr id="25" name="Рисунок 24" descr="Screenshot_20200719-2216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86200"/>
            <a:ext cx="2667000" cy="181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2809</Words>
  <Application>Microsoft Office PowerPoint</Application>
  <PresentationFormat>Экран (4:3)</PresentationFormat>
  <Paragraphs>529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ПАВЛОГРАДСКИЙ МУНИЦИПАЛЬНЫЙ РАЙОН ОМСКОЙ ОБЛАСТИ Инвестиционный паспорт</vt:lpstr>
      <vt:lpstr>Слайд 2</vt:lpstr>
      <vt:lpstr>Слайд 3</vt:lpstr>
      <vt:lpstr>Наши преимущества</vt:lpstr>
      <vt:lpstr>Ключевые отрасли района</vt:lpstr>
      <vt:lpstr>Слайд 6</vt:lpstr>
      <vt:lpstr>Слайд 7</vt:lpstr>
      <vt:lpstr>Слайд 8</vt:lpstr>
      <vt:lpstr>Слайд 9</vt:lpstr>
      <vt:lpstr>Перспективные отрасли инвестирования</vt:lpstr>
      <vt:lpstr>Проекты, требующие финансирования</vt:lpstr>
      <vt:lpstr>Земельные участки для реализации проектов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ОМСКАЯ ОБЛАСТЬ Конкурентные преимущества</dc:title>
  <dc:creator>ksamodinskiy</dc:creator>
  <cp:lastModifiedBy>444</cp:lastModifiedBy>
  <cp:revision>339</cp:revision>
  <dcterms:created xsi:type="dcterms:W3CDTF">2019-02-22T07:19:09Z</dcterms:created>
  <dcterms:modified xsi:type="dcterms:W3CDTF">2020-07-24T08:31:04Z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2019-02-22T00:00:00Z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2019-02-22T00:00:00Z</vt:filetime>
  </property>
</Properties>
</file>