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28" r:id="rId2"/>
    <p:sldId id="350" r:id="rId3"/>
    <p:sldId id="329" r:id="rId4"/>
    <p:sldId id="331" r:id="rId5"/>
    <p:sldId id="352" r:id="rId6"/>
    <p:sldId id="356" r:id="rId7"/>
    <p:sldId id="357" r:id="rId8"/>
    <p:sldId id="344" r:id="rId9"/>
    <p:sldId id="284" r:id="rId10"/>
    <p:sldId id="327" r:id="rId11"/>
    <p:sldId id="354" r:id="rId12"/>
    <p:sldId id="355" r:id="rId13"/>
    <p:sldId id="353" r:id="rId14"/>
    <p:sldId id="319" r:id="rId15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7434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8" autoAdjust="0"/>
  </p:normalViewPr>
  <p:slideViewPr>
    <p:cSldViewPr>
      <p:cViewPr>
        <p:scale>
          <a:sx n="80" d="100"/>
          <a:sy n="80" d="100"/>
        </p:scale>
        <p:origin x="-1037" y="-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399585283156333"/>
          <c:y val="0"/>
          <c:w val="0.78562967049500976"/>
          <c:h val="1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explosion val="24"/>
            <c:spPr>
              <a:solidFill>
                <a:srgbClr val="92D050"/>
              </a:solidFill>
            </c:spPr>
          </c:dPt>
          <c:dPt>
            <c:idx val="1"/>
            <c:bubble3D val="0"/>
            <c:spPr>
              <a:solidFill>
                <a:srgbClr val="00B050"/>
              </a:solidFill>
            </c:spPr>
          </c:dPt>
          <c:dPt>
            <c:idx val="2"/>
            <c:bubble3D val="0"/>
            <c:spPr>
              <a:solidFill>
                <a:srgbClr val="0070C0"/>
              </a:solidFill>
            </c:spPr>
          </c:dPt>
          <c:dPt>
            <c:idx val="3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5.8931263485302775E-2"/>
                  <c:y val="-3.2353182414698164E-3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rgbClr val="00743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ru-RU" sz="1000" b="1" i="0" baseline="0">
                        <a:solidFill>
                          <a:srgbClr val="00743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леса</a:t>
                    </a:r>
                  </a:p>
                  <a:p>
                    <a:pPr>
                      <a:defRPr b="1">
                        <a:solidFill>
                          <a:srgbClr val="00743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ru-RU" sz="1000" b="1" i="0" baseline="0">
                        <a:solidFill>
                          <a:srgbClr val="00743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0,3%</a:t>
                    </a:r>
                    <a:endParaRPr lang="ru-RU" sz="1000" b="1">
                      <a:solidFill>
                        <a:srgbClr val="00743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3.6367304620730241E-2"/>
                  <c:y val="-1.5837434383202099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rgbClr val="0033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ru-RU" b="1" dirty="0">
                        <a:solidFill>
                          <a:srgbClr val="0033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водные объекты
2%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1983773736467995"/>
                  <c:y val="-2.1259842519685039E-2"/>
                </c:manualLayout>
              </c:layout>
              <c:spPr/>
              <c:txPr>
                <a:bodyPr/>
                <a:lstStyle/>
                <a:p>
                  <a:pPr>
                    <a:defRPr sz="1000" b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>
                    <a:latin typeface="Clarendon Blk BT" pitchFamily="18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[ДИАГРАмма.xlsx]Лист1!$A$1:$A$4</c:f>
              <c:strCache>
                <c:ptCount val="4"/>
                <c:pt idx="0">
                  <c:v>с/х угодия</c:v>
                </c:pt>
                <c:pt idx="1">
                  <c:v>леса</c:v>
                </c:pt>
                <c:pt idx="2">
                  <c:v>водные объекты</c:v>
                </c:pt>
                <c:pt idx="3">
                  <c:v>другие земли</c:v>
                </c:pt>
              </c:strCache>
            </c:strRef>
          </c:cat>
          <c:val>
            <c:numRef>
              <c:f>[ДИАГРАмма.xlsx]Лист1!$B$1:$B$4</c:f>
              <c:numCache>
                <c:formatCode>0.00%</c:formatCode>
                <c:ptCount val="4"/>
                <c:pt idx="0" formatCode="0%">
                  <c:v>0.94</c:v>
                </c:pt>
                <c:pt idx="1">
                  <c:v>3.0000000000000001E-3</c:v>
                </c:pt>
                <c:pt idx="2" formatCode="0%">
                  <c:v>0.02</c:v>
                </c:pt>
                <c:pt idx="3" formatCode="0%">
                  <c:v>0.04</c:v>
                </c:pt>
              </c:numCache>
            </c:numRef>
          </c:val>
        </c:ser>
        <c:ser>
          <c:idx val="1"/>
          <c:order val="1"/>
          <c:explosion val="25"/>
          <c:dLbls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[ДИАГРАмма.xlsx]Лист1!$A$1:$A$4</c:f>
              <c:strCache>
                <c:ptCount val="4"/>
                <c:pt idx="0">
                  <c:v>с/х угодия</c:v>
                </c:pt>
                <c:pt idx="1">
                  <c:v>леса</c:v>
                </c:pt>
                <c:pt idx="2">
                  <c:v>водные объекты</c:v>
                </c:pt>
                <c:pt idx="3">
                  <c:v>другие земли</c:v>
                </c:pt>
              </c:strCache>
            </c:strRef>
          </c:cat>
          <c:val>
            <c:numRef>
              <c:f>[ДИАГРАмма.xlsx]Лист1!$C$1:$C$4</c:f>
              <c:numCache>
                <c:formatCode>0.0</c:formatCode>
                <c:ptCount val="4"/>
                <c:pt idx="0">
                  <c:v>313.7</c:v>
                </c:pt>
                <c:pt idx="1">
                  <c:v>1</c:v>
                </c:pt>
                <c:pt idx="2">
                  <c:v>5.4</c:v>
                </c:pt>
                <c:pt idx="3">
                  <c:v>12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A294EB-0F08-4C07-A3C5-ACE465006205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BE2E7D-1061-49E9-963A-29404ED317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259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E2E7D-1061-49E9-963A-29404ED3177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247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1" i="0">
                <a:solidFill>
                  <a:srgbClr val="EF41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rgbClr val="0066B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350" y="666597"/>
            <a:ext cx="3839845" cy="394970"/>
          </a:xfrm>
          <a:custGeom>
            <a:avLst/>
            <a:gdLst/>
            <a:ahLst/>
            <a:cxnLst/>
            <a:rect l="l" t="t" r="r" b="b"/>
            <a:pathLst>
              <a:path w="3839845" h="394969">
                <a:moveTo>
                  <a:pt x="0" y="394817"/>
                </a:moveTo>
                <a:lnTo>
                  <a:pt x="3839298" y="394817"/>
                </a:lnTo>
                <a:lnTo>
                  <a:pt x="3839298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350" y="666597"/>
            <a:ext cx="3839845" cy="394970"/>
          </a:xfrm>
          <a:custGeom>
            <a:avLst/>
            <a:gdLst/>
            <a:ahLst/>
            <a:cxnLst/>
            <a:rect l="l" t="t" r="r" b="b"/>
            <a:pathLst>
              <a:path w="3839845" h="394969">
                <a:moveTo>
                  <a:pt x="0" y="394817"/>
                </a:moveTo>
                <a:lnTo>
                  <a:pt x="3839298" y="394817"/>
                </a:lnTo>
                <a:lnTo>
                  <a:pt x="3839298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ln w="12700">
            <a:solidFill>
              <a:srgbClr val="0066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1" i="0">
                <a:solidFill>
                  <a:srgbClr val="EF41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751803" y="1772422"/>
            <a:ext cx="2420620" cy="3927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50" b="1" i="0">
                <a:solidFill>
                  <a:srgbClr val="0066B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3804" y="601967"/>
            <a:ext cx="7871459" cy="394970"/>
          </a:xfrm>
          <a:custGeom>
            <a:avLst/>
            <a:gdLst/>
            <a:ahLst/>
            <a:cxnLst/>
            <a:rect l="l" t="t" r="r" b="b"/>
            <a:pathLst>
              <a:path w="7871459" h="394969">
                <a:moveTo>
                  <a:pt x="0" y="394817"/>
                </a:moveTo>
                <a:lnTo>
                  <a:pt x="7871294" y="394817"/>
                </a:lnTo>
                <a:lnTo>
                  <a:pt x="7871294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3804" y="601967"/>
            <a:ext cx="7871459" cy="394970"/>
          </a:xfrm>
          <a:custGeom>
            <a:avLst/>
            <a:gdLst/>
            <a:ahLst/>
            <a:cxnLst/>
            <a:rect l="l" t="t" r="r" b="b"/>
            <a:pathLst>
              <a:path w="7871459" h="394969">
                <a:moveTo>
                  <a:pt x="0" y="394817"/>
                </a:moveTo>
                <a:lnTo>
                  <a:pt x="7871294" y="394817"/>
                </a:lnTo>
                <a:lnTo>
                  <a:pt x="7871294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ln w="12700">
            <a:solidFill>
              <a:srgbClr val="0066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1" i="0">
                <a:solidFill>
                  <a:srgbClr val="EF41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14AD0-6F28-4B66-A20D-7A814EE31D2A}" type="datetimeFigureOut">
              <a:rPr lang="ru-RU"/>
              <a:pPr>
                <a:defRPr/>
              </a:pPr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94CB6-2266-46A0-A631-92E94AFB4D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3245" y="1278733"/>
            <a:ext cx="7737508" cy="436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1" i="0">
                <a:solidFill>
                  <a:srgbClr val="EF41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35163" y="2145018"/>
            <a:ext cx="7417434" cy="43389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0" i="0">
                <a:solidFill>
                  <a:srgbClr val="0066B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6200" y="1143000"/>
            <a:ext cx="7315200" cy="112466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226945" algn="ctr">
              <a:lnSpc>
                <a:spcPct val="100000"/>
              </a:lnSpc>
              <a:spcBef>
                <a:spcPts val="130"/>
              </a:spcBef>
            </a:pPr>
            <a:r>
              <a:rPr lang="ru-RU" sz="1800" dirty="0" smtClean="0">
                <a:solidFill>
                  <a:srgbClr val="0066B3"/>
                </a:solidFill>
              </a:rPr>
              <a:t>Русско-Полянский муниципальный район Омской области</a:t>
            </a:r>
            <a:r>
              <a:rPr lang="ru-RU" sz="1800" b="0" spc="80" dirty="0" smtClean="0">
                <a:solidFill>
                  <a:srgbClr val="0066B3"/>
                </a:solidFill>
                <a:latin typeface="Arial"/>
                <a:cs typeface="Arial"/>
              </a:rPr>
              <a:t>                                                 </a:t>
            </a:r>
            <a:br>
              <a:rPr lang="ru-RU" sz="1800" b="0" spc="80" dirty="0" smtClean="0">
                <a:solidFill>
                  <a:srgbClr val="0066B3"/>
                </a:solidFill>
                <a:latin typeface="Arial"/>
                <a:cs typeface="Arial"/>
              </a:rPr>
            </a:br>
            <a:r>
              <a:rPr lang="ru-RU" sz="1800" b="0" spc="80" dirty="0" smtClean="0">
                <a:solidFill>
                  <a:srgbClr val="0066B3"/>
                </a:solidFill>
                <a:latin typeface="Arial"/>
                <a:cs typeface="Arial"/>
              </a:rPr>
              <a:t/>
            </a:r>
            <a:br>
              <a:rPr lang="ru-RU" sz="1800" b="0" spc="80" dirty="0" smtClean="0">
                <a:solidFill>
                  <a:srgbClr val="0066B3"/>
                </a:solidFill>
                <a:latin typeface="Arial"/>
                <a:cs typeface="Arial"/>
              </a:rPr>
            </a:br>
            <a:r>
              <a:rPr lang="ru-RU" sz="1800" b="0" spc="80" dirty="0" smtClean="0">
                <a:solidFill>
                  <a:srgbClr val="0066B3"/>
                </a:solidFill>
                <a:latin typeface="Arial"/>
                <a:cs typeface="Arial"/>
              </a:rPr>
              <a:t>Инвестиционный паспорт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5" name="Picture 2" descr="C:\Users\Светлана Леонидовна\Desktop\МОЕ\СИМВОЛЫ\герб готов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52400"/>
            <a:ext cx="1130968" cy="1371599"/>
          </a:xfrm>
          <a:prstGeom prst="rect">
            <a:avLst/>
          </a:prstGeom>
          <a:noFill/>
          <a:ln>
            <a:solidFill>
              <a:sysClr val="window" lastClr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86455"/>
            <a:ext cx="3962400" cy="340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258" y="2686455"/>
            <a:ext cx="3955742" cy="340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533400"/>
            <a:ext cx="7613650" cy="394970"/>
          </a:xfrm>
          <a:custGeom>
            <a:avLst/>
            <a:gdLst/>
            <a:ahLst/>
            <a:cxnLst/>
            <a:rect l="l" t="t" r="r" b="b"/>
            <a:pathLst>
              <a:path w="5555615" h="394969">
                <a:moveTo>
                  <a:pt x="0" y="394817"/>
                </a:moveTo>
                <a:lnTo>
                  <a:pt x="5555297" y="394817"/>
                </a:lnTo>
                <a:lnTo>
                  <a:pt x="5555297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533400"/>
            <a:ext cx="74676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spc="-70" dirty="0" smtClean="0">
                <a:solidFill>
                  <a:srgbClr val="FFFFFF"/>
                </a:solidFill>
              </a:rPr>
              <a:t>Проекты, требующие финансирования</a:t>
            </a:r>
            <a:endParaRPr sz="25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800600" y="2649984"/>
            <a:ext cx="3581400" cy="7790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1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АО «Раздольное</a:t>
            </a:r>
            <a:r>
              <a:rPr lang="ru-RU" sz="11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». </a:t>
            </a:r>
          </a:p>
          <a:p>
            <a:pPr algn="just"/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Строительство </a:t>
            </a:r>
            <a:r>
              <a:rPr lang="ru-RU" sz="1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животноводческого комплекса </a:t>
            </a:r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11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400 </a:t>
            </a:r>
            <a:r>
              <a:rPr lang="ru-RU" sz="11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голов. </a:t>
            </a:r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Требуемый объем </a:t>
            </a:r>
            <a:r>
              <a:rPr lang="ru-RU" sz="1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финансирования – </a:t>
            </a:r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40 млн. </a:t>
            </a:r>
            <a:r>
              <a:rPr lang="ru-RU" sz="1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руб.</a:t>
            </a:r>
          </a:p>
          <a:p>
            <a:pPr algn="just"/>
            <a:endParaRPr lang="ru-RU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54" name="Picture 10" descr="http://investomsk.ru/cache/images/uploads/170x170_fit_4d9f7cd373bee4512265b03fb54a9d2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790701"/>
            <a:ext cx="2907437" cy="1771649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697640" y="3714751"/>
            <a:ext cx="3352800" cy="12763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Сельскохозяйственный потребительский кооператив </a:t>
            </a:r>
            <a:r>
              <a:rPr lang="ru-RU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ru-RU" sz="12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Фазенда».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Развитие производственной деятельности (восстановление и запуск завода по переработке молока, убойный цех). Требуемый объем финансирования 33,5 млн. руб.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832412" y="5429250"/>
            <a:ext cx="3581400" cy="990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ИП глава КФХ </a:t>
            </a:r>
            <a:r>
              <a:rPr lang="ru-RU" sz="12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Абюбекяров</a:t>
            </a:r>
            <a:r>
              <a:rPr lang="ru-RU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Ф.А. </a:t>
            </a:r>
            <a:endParaRPr lang="ru-RU" sz="1200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Создание </a:t>
            </a:r>
            <a:r>
              <a:rPr lang="ru-RU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 развитие семейной фермы (коневодство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). Требуемый объем финансирования – 25,6 млн. руб.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701" y="990601"/>
            <a:ext cx="2882499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699" y="3505200"/>
            <a:ext cx="2882501" cy="1830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533400"/>
            <a:ext cx="7613650" cy="394970"/>
          </a:xfrm>
          <a:custGeom>
            <a:avLst/>
            <a:gdLst/>
            <a:ahLst/>
            <a:cxnLst/>
            <a:rect l="l" t="t" r="r" b="b"/>
            <a:pathLst>
              <a:path w="5555615" h="394969">
                <a:moveTo>
                  <a:pt x="0" y="394817"/>
                </a:moveTo>
                <a:lnTo>
                  <a:pt x="5555297" y="394817"/>
                </a:lnTo>
                <a:lnTo>
                  <a:pt x="5555297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533400"/>
            <a:ext cx="74676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spc="-70" dirty="0" smtClean="0">
                <a:solidFill>
                  <a:srgbClr val="FFFFFF"/>
                </a:solidFill>
              </a:rPr>
              <a:t>Земельные участки для реализации проектов</a:t>
            </a:r>
            <a:endParaRPr sz="2500" dirty="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1543250"/>
              </p:ext>
            </p:extLst>
          </p:nvPr>
        </p:nvGraphicFramePr>
        <p:xfrm>
          <a:off x="3581400" y="1143000"/>
          <a:ext cx="4953000" cy="5484276"/>
        </p:xfrm>
        <a:graphic>
          <a:graphicData uri="http://schemas.openxmlformats.org/drawingml/2006/table">
            <a:tbl>
              <a:tblPr/>
              <a:tblGrid>
                <a:gridCol w="1966632"/>
                <a:gridCol w="2986368"/>
              </a:tblGrid>
              <a:tr h="4672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Кадастровый номер земельного участка</a:t>
                      </a: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55:23:290603:1244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5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Площадь в квадратных метрах</a:t>
                      </a: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610043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5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Собственник</a:t>
                      </a: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Солнечное сельское поселение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2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Категория земель. Вид разрешенного использования</a:t>
                      </a:r>
                      <a:endParaRPr lang="ru-RU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Земли промышленности и иного специального назначения. Для энергетики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2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Электроснабжение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1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Удаленность</a:t>
                      </a:r>
                      <a:r>
                        <a:rPr lang="ru-RU" sz="11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до ближайшей ЛЭП около 730 метров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3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Газоснабжение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Отсутствует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3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Водоснабжение. </a:t>
                      </a: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Водоотведение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Отсутствует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3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Подъездные </a:t>
                      </a: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пути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Есть (удаленность от автомобильной дороги 2 км)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3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Железнодорожные </a:t>
                      </a: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пути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Отсутствуют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17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Здания и </a:t>
                      </a: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сооружения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1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1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Отсутствуют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97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Контактная </a:t>
                      </a: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информация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Администрация Солнечного сельского поселения.</a:t>
                      </a:r>
                      <a:r>
                        <a:rPr lang="ru-RU" sz="11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10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Руди</a:t>
                      </a:r>
                      <a:r>
                        <a:rPr lang="ru-RU" sz="1100" baseline="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1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Ирина Владимировна –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+7 (38156)21746.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Эл. почта: </a:t>
                      </a:r>
                      <a:r>
                        <a:rPr lang="en-US" sz="1200" b="0" i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solnechnoe_adm@mail.ru</a:t>
                      </a:r>
                      <a:endParaRPr lang="ru-RU" sz="1200" baseline="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7" name="Picture 3" descr="C:\Users\3EF0~1\AppData\Local\Temp\Rar$DI09.497\инвест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40" y="3657600"/>
            <a:ext cx="276695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3EF0~1\AppData\Local\Temp\Rar$DI15.055\инвест 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40" y="1143000"/>
            <a:ext cx="276695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77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533400"/>
            <a:ext cx="7613650" cy="394970"/>
          </a:xfrm>
          <a:custGeom>
            <a:avLst/>
            <a:gdLst/>
            <a:ahLst/>
            <a:cxnLst/>
            <a:rect l="l" t="t" r="r" b="b"/>
            <a:pathLst>
              <a:path w="5555615" h="394969">
                <a:moveTo>
                  <a:pt x="0" y="394817"/>
                </a:moveTo>
                <a:lnTo>
                  <a:pt x="5555297" y="394817"/>
                </a:lnTo>
                <a:lnTo>
                  <a:pt x="5555297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533400"/>
            <a:ext cx="74676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spc="-70" dirty="0" smtClean="0">
                <a:solidFill>
                  <a:srgbClr val="FFFFFF"/>
                </a:solidFill>
              </a:rPr>
              <a:t>Земельные участки для реализации проектов</a:t>
            </a:r>
            <a:endParaRPr sz="2500" dirty="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133759"/>
              </p:ext>
            </p:extLst>
          </p:nvPr>
        </p:nvGraphicFramePr>
        <p:xfrm>
          <a:off x="3581400" y="1143000"/>
          <a:ext cx="5105400" cy="5386613"/>
        </p:xfrm>
        <a:graphic>
          <a:graphicData uri="http://schemas.openxmlformats.org/drawingml/2006/table">
            <a:tbl>
              <a:tblPr/>
              <a:tblGrid>
                <a:gridCol w="2027144"/>
                <a:gridCol w="3078256"/>
              </a:tblGrid>
              <a:tr h="4496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Кадастровый номер земельного участка</a:t>
                      </a: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55:23:290601:251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9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Площадь в квадратных метрах</a:t>
                      </a: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18790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9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Собственник</a:t>
                      </a: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Государственная собственность до разграничения 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6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Категория земель. Вид разрешенного использования</a:t>
                      </a:r>
                      <a:endParaRPr lang="ru-RU" sz="10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Земли сельскохозяйственного назначения. Животноводческие фермы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83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Электроснабжение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1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Удаленность до ближайшей ЛЭП около 100 метров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3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Газоснабжение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Отсутствует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3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Водоснабжение. </a:t>
                      </a: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Водоотведение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до водонапорной башни 400 м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6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Подъездные </a:t>
                      </a: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пути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до автомобильной дороги  Русская Поляна- Омск 100 м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3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Железнодорожные </a:t>
                      </a: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пути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Отсутствуют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0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Здания и </a:t>
                      </a: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сооружения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1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1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Отсутствуют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83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Контактная </a:t>
                      </a: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информация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Федосеенко Иван Анатольевич, Председатель Комитета по управлению имуществом,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+7(38156)22394,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Эл.</a:t>
                      </a:r>
                      <a:r>
                        <a:rPr lang="ru-RU" sz="11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почта: </a:t>
                      </a: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kui-ruspol@rambler.ru</a:t>
                      </a:r>
                      <a:endParaRPr lang="ru-RU" sz="1100" baseline="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50" name="Picture 2" descr="C:\Users\3EF0~1\AppData\Local\Temp\Rar$DI24.463\инвест 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38600"/>
            <a:ext cx="2816779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s://apf.mail.ru/cgi-bin/readmsg?id=15967906991681342854;0;5&amp;exif=1&amp;full=1&amp;x-email=nprocenko80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83" y="1219200"/>
            <a:ext cx="2815771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507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ksamodinskiy\Desktop\Концепция.png"/>
          <p:cNvPicPr>
            <a:picLocks noChangeAspect="1" noChangeArrowheads="1"/>
          </p:cNvPicPr>
          <p:nvPr/>
        </p:nvPicPr>
        <p:blipFill>
          <a:blip r:embed="rId2" cstate="print"/>
          <a:srcRect t="3150" b="3379"/>
          <a:stretch>
            <a:fillRect/>
          </a:stretch>
        </p:blipFill>
        <p:spPr bwMode="auto">
          <a:xfrm>
            <a:off x="0" y="404664"/>
            <a:ext cx="9105900" cy="6453336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81000" y="1219200"/>
            <a:ext cx="3384376" cy="3296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C:\Users\oivahnenko\ИВА\11 Инвестплощадки\РГ\Азово\1 п Азово.jpg"/>
          <p:cNvPicPr/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3158" b="1895"/>
          <a:stretch>
            <a:fillRect/>
          </a:stretch>
        </p:blipFill>
        <p:spPr bwMode="auto">
          <a:xfrm>
            <a:off x="5105400" y="1066800"/>
            <a:ext cx="3838572" cy="3429000"/>
          </a:xfrm>
          <a:prstGeom prst="rect">
            <a:avLst/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8172400" y="623731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Georgia" pitchFamily="18" charset="0"/>
                <a:cs typeface="Tahoma" pitchFamily="34" charset="0"/>
              </a:rPr>
              <a:t>1</a:t>
            </a:r>
            <a:r>
              <a:rPr lang="en-US" dirty="0" smtClean="0">
                <a:solidFill>
                  <a:schemeClr val="bg1"/>
                </a:solidFill>
                <a:latin typeface="Georgia" pitchFamily="18" charset="0"/>
                <a:cs typeface="Tahoma" pitchFamily="34" charset="0"/>
              </a:rPr>
              <a:t>6</a:t>
            </a:r>
            <a:endParaRPr lang="ru-RU" dirty="0">
              <a:solidFill>
                <a:schemeClr val="bg1"/>
              </a:solidFill>
              <a:latin typeface="Georgia" pitchFamily="18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7679" t="28925" r="11798" b="5614"/>
          <a:stretch>
            <a:fillRect/>
          </a:stretch>
        </p:blipFill>
        <p:spPr bwMode="auto">
          <a:xfrm>
            <a:off x="2667000" y="3429000"/>
            <a:ext cx="4495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3"/>
          <p:cNvSpPr>
            <a:spLocks noChangeArrowheads="1"/>
          </p:cNvSpPr>
          <p:nvPr/>
        </p:nvSpPr>
        <p:spPr bwMode="auto">
          <a:xfrm>
            <a:off x="0" y="2852936"/>
            <a:ext cx="9144000" cy="20005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 smtClean="0">
                <a:solidFill>
                  <a:schemeClr val="accent4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http</a:t>
            </a:r>
            <a:r>
              <a:rPr lang="en-US" sz="6000" b="1" dirty="0">
                <a:solidFill>
                  <a:schemeClr val="accent4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://investomsk.ru</a:t>
            </a:r>
            <a:r>
              <a:rPr lang="en-US" sz="6000" b="1" dirty="0" smtClean="0">
                <a:solidFill>
                  <a:schemeClr val="accent4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/</a:t>
            </a:r>
            <a:endParaRPr lang="ru-RU" sz="6000" b="1" dirty="0" smtClean="0">
              <a:solidFill>
                <a:schemeClr val="accent4">
                  <a:lumMod val="50000"/>
                </a:schemeClr>
              </a:solidFill>
              <a:latin typeface="Georgia" pitchFamily="18" charset="0"/>
              <a:cs typeface="Arial" pitchFamily="34" charset="0"/>
            </a:endParaRPr>
          </a:p>
          <a:p>
            <a:pPr algn="ctr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http://ruspol.omskportal.ru/omsu/ruspol-3-52-250-1/otrasl/inv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ject 2"/>
          <p:cNvSpPr/>
          <p:nvPr/>
        </p:nvSpPr>
        <p:spPr>
          <a:xfrm>
            <a:off x="0" y="76200"/>
            <a:ext cx="7620000" cy="457200"/>
          </a:xfrm>
          <a:custGeom>
            <a:avLst/>
            <a:gdLst/>
            <a:ahLst/>
            <a:cxnLst/>
            <a:rect l="l" t="t" r="r" b="b"/>
            <a:pathLst>
              <a:path w="5555615" h="394969">
                <a:moveTo>
                  <a:pt x="0" y="394817"/>
                </a:moveTo>
                <a:lnTo>
                  <a:pt x="5555297" y="394817"/>
                </a:lnTo>
                <a:lnTo>
                  <a:pt x="5555297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endParaRPr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bject 4"/>
          <p:cNvSpPr txBox="1">
            <a:spLocks/>
          </p:cNvSpPr>
          <p:nvPr/>
        </p:nvSpPr>
        <p:spPr>
          <a:xfrm>
            <a:off x="0" y="43111"/>
            <a:ext cx="7467600" cy="7950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2500" b="1" kern="0" spc="-70" dirty="0" smtClean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Инвестиционный портал</a:t>
            </a:r>
          </a:p>
          <a:p>
            <a:pPr marL="12700">
              <a:spcBef>
                <a:spcPts val="100"/>
              </a:spcBef>
            </a:pPr>
            <a:endParaRPr kumimoji="0" lang="ru-RU" sz="2500" b="1" i="0" u="none" strike="noStrike" kern="0" cap="none" spc="0" normalizeH="0" baseline="0" noProof="0" dirty="0">
              <a:ln>
                <a:noFill/>
              </a:ln>
              <a:solidFill>
                <a:srgbClr val="EF4123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064537"/>
            <a:ext cx="8408409" cy="131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ject 2"/>
          <p:cNvSpPr/>
          <p:nvPr/>
        </p:nvSpPr>
        <p:spPr>
          <a:xfrm>
            <a:off x="228599" y="533400"/>
            <a:ext cx="8232559" cy="394970"/>
          </a:xfrm>
          <a:custGeom>
            <a:avLst/>
            <a:gdLst/>
            <a:ahLst/>
            <a:cxnLst/>
            <a:rect l="l" t="t" r="r" b="b"/>
            <a:pathLst>
              <a:path w="5555615" h="394969">
                <a:moveTo>
                  <a:pt x="0" y="394817"/>
                </a:moveTo>
                <a:lnTo>
                  <a:pt x="5555297" y="394817"/>
                </a:lnTo>
                <a:lnTo>
                  <a:pt x="5555297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533400"/>
            <a:ext cx="74676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spc="-7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Контактная информация</a:t>
            </a:r>
            <a:endParaRPr sz="2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9314" y="1198265"/>
            <a:ext cx="84582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Администрация Русско-Полянского муниципального района Омской области</a:t>
            </a:r>
          </a:p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Местонахождение: 646780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РФ, Омская область,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р.п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. Русская Поляна, ул. Комсомольская 59</a:t>
            </a:r>
          </a:p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e-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: ruspol@mr.omskportal.ru</a:t>
            </a:r>
          </a:p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приемная тел/факс: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+7(38156) 21608</a:t>
            </a:r>
          </a:p>
          <a:p>
            <a:pPr algn="ctr"/>
            <a:r>
              <a:rPr lang="ru-RU" sz="12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Официальный сайт: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http://ruspol.omskportal.ru/omsu/ruspol-3-52-250-1</a:t>
            </a:r>
            <a:endParaRPr lang="ru-RU" sz="12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529017"/>
              </p:ext>
            </p:extLst>
          </p:nvPr>
        </p:nvGraphicFramePr>
        <p:xfrm>
          <a:off x="249314" y="2590800"/>
          <a:ext cx="8211843" cy="185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7281"/>
                <a:gridCol w="2737281"/>
                <a:gridCol w="2737281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ФИО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Должность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Контакты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Огорелков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Алексей Витальевич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Глава Русско-Полянского муниципального района Омской области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21242D"/>
                          </a:solidFill>
                          <a:effectLst/>
                          <a:latin typeface="SegoeUI"/>
                        </a:rPr>
                        <a:t>+7(38156) 21401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1242D"/>
                          </a:solidFill>
                          <a:effectLst/>
                          <a:uLnTx/>
                          <a:uFillTx/>
                          <a:latin typeface="SegoeUI"/>
                          <a:ea typeface="+mn-ea"/>
                          <a:cs typeface="+mn-cs"/>
                        </a:rPr>
                        <a:t>+7(38156) 21608</a:t>
                      </a:r>
                      <a:endParaRPr kumimoji="0" lang="ru-RU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Гергоков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Дмитрий Антонович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Первый заместитель Главы муниципального района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+7(38156) 23005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Овсиенко Юлия Анатольевна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Заместитель Главы муниципального района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+7(38156) 21133</a:t>
                      </a:r>
                    </a:p>
                    <a:p>
                      <a:pPr algn="r"/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3400" y="1905000"/>
            <a:ext cx="2057400" cy="2936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l">
              <a:lnSpc>
                <a:spcPct val="100000"/>
              </a:lnSpc>
            </a:pP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21"/>
          <p:cNvSpPr txBox="1"/>
          <p:nvPr/>
        </p:nvSpPr>
        <p:spPr>
          <a:xfrm>
            <a:off x="524863" y="629425"/>
            <a:ext cx="7323737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b="1" spc="65" dirty="0" smtClean="0">
                <a:solidFill>
                  <a:srgbClr val="FFFFFF"/>
                </a:solidFill>
                <a:latin typeface="Arial"/>
                <a:cs typeface="Arial"/>
              </a:rPr>
              <a:t>Послание Главы инвесторам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6" name="object 4"/>
          <p:cNvSpPr txBox="1">
            <a:spLocks/>
          </p:cNvSpPr>
          <p:nvPr/>
        </p:nvSpPr>
        <p:spPr>
          <a:xfrm>
            <a:off x="3585099" y="1412003"/>
            <a:ext cx="4648200" cy="517192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lvl="0" algn="ctr"/>
            <a:r>
              <a:rPr lang="ru-RU" sz="1200" dirty="0" smtClean="0"/>
              <a:t>Уважаемые инвесторы!</a:t>
            </a:r>
            <a:endParaRPr lang="ru-RU" sz="1200" dirty="0"/>
          </a:p>
          <a:p>
            <a:pPr lvl="0"/>
            <a:r>
              <a:rPr lang="ru-RU" sz="1200" dirty="0"/>
              <a:t> </a:t>
            </a:r>
          </a:p>
          <a:p>
            <a:pPr lvl="0" algn="just"/>
            <a:r>
              <a:rPr lang="ru-RU" sz="1200" dirty="0" smtClean="0"/>
              <a:t>         Представляем Вашему вниманию инвестиционный </a:t>
            </a:r>
            <a:r>
              <a:rPr lang="ru-RU" sz="1200" dirty="0"/>
              <a:t>паспорт </a:t>
            </a:r>
            <a:r>
              <a:rPr lang="ru-RU" sz="1200" dirty="0" smtClean="0"/>
              <a:t>Русско-Полянского </a:t>
            </a:r>
            <a:r>
              <a:rPr lang="ru-RU" sz="1200" dirty="0"/>
              <a:t>муниципального </a:t>
            </a:r>
            <a:r>
              <a:rPr lang="ru-RU" sz="1200" dirty="0" smtClean="0"/>
              <a:t>района Омской области. Данный </a:t>
            </a:r>
            <a:r>
              <a:rPr lang="ru-RU" sz="1200" dirty="0"/>
              <a:t>документ </a:t>
            </a:r>
            <a:r>
              <a:rPr lang="ru-RU" sz="1200" dirty="0" smtClean="0"/>
              <a:t>позволит познакомиться </a:t>
            </a:r>
            <a:r>
              <a:rPr lang="ru-RU" sz="1200" dirty="0"/>
              <a:t>с инвестиционным климатом </a:t>
            </a:r>
            <a:r>
              <a:rPr lang="ru-RU" sz="1200" dirty="0" smtClean="0"/>
              <a:t>нашего района</a:t>
            </a:r>
            <a:r>
              <a:rPr lang="ru-RU" sz="1200" dirty="0"/>
              <a:t>, оценить его социально-экономический </a:t>
            </a:r>
            <a:r>
              <a:rPr lang="ru-RU" sz="1200" dirty="0" smtClean="0"/>
              <a:t>и производственный </a:t>
            </a:r>
            <a:r>
              <a:rPr lang="ru-RU" sz="1200" dirty="0"/>
              <a:t>потенциал, подобрать площадку </a:t>
            </a:r>
            <a:r>
              <a:rPr lang="ru-RU" sz="1200" dirty="0" smtClean="0"/>
              <a:t>для реализации </a:t>
            </a:r>
            <a:r>
              <a:rPr lang="ru-RU" sz="1200" dirty="0"/>
              <a:t>актуального проекта. Надеюсь, </a:t>
            </a:r>
            <a:r>
              <a:rPr lang="ru-RU" sz="1200" dirty="0" smtClean="0"/>
              <a:t>что представленный </a:t>
            </a:r>
            <a:r>
              <a:rPr lang="ru-RU" sz="1200" dirty="0"/>
              <a:t>паспорт станет не только </a:t>
            </a:r>
            <a:r>
              <a:rPr lang="ru-RU" sz="1200" dirty="0" smtClean="0"/>
              <a:t>основным источником </a:t>
            </a:r>
            <a:r>
              <a:rPr lang="ru-RU" sz="1200" dirty="0"/>
              <a:t>информации, но и путеводителем </a:t>
            </a:r>
            <a:r>
              <a:rPr lang="ru-RU" sz="1200" dirty="0" smtClean="0"/>
              <a:t>для деловых </a:t>
            </a:r>
            <a:r>
              <a:rPr lang="ru-RU" sz="1200" dirty="0"/>
              <a:t>и предприимчивых людей</a:t>
            </a:r>
            <a:r>
              <a:rPr lang="ru-RU" sz="1200" dirty="0" smtClean="0"/>
              <a:t>.</a:t>
            </a:r>
          </a:p>
          <a:p>
            <a:pPr lvl="0" algn="just"/>
            <a:r>
              <a:rPr lang="ru-RU" sz="1200" dirty="0" smtClean="0"/>
              <a:t>          Русско-Полянский </a:t>
            </a:r>
            <a:r>
              <a:rPr lang="ru-RU" sz="1200" dirty="0"/>
              <a:t>район обладает </a:t>
            </a:r>
            <a:r>
              <a:rPr lang="ru-RU" sz="1200" dirty="0" smtClean="0"/>
              <a:t>огромным потенциалом </a:t>
            </a:r>
            <a:r>
              <a:rPr lang="ru-RU" sz="1200" dirty="0"/>
              <a:t>для создания и развития бизнеса в </a:t>
            </a:r>
            <a:r>
              <a:rPr lang="ru-RU" sz="1200" dirty="0" smtClean="0"/>
              <a:t>сфере сельского хозяйства. </a:t>
            </a:r>
          </a:p>
          <a:p>
            <a:pPr lvl="0" algn="just"/>
            <a:r>
              <a:rPr lang="ru-RU" sz="1200" dirty="0" smtClean="0"/>
              <a:t>           Администрация Русско-Полянского муниципального района Омской области </a:t>
            </a:r>
            <a:r>
              <a:rPr lang="ru-RU" sz="1200" dirty="0"/>
              <a:t>делает все возможное</a:t>
            </a:r>
            <a:r>
              <a:rPr lang="ru-RU" sz="1200" dirty="0" smtClean="0"/>
              <a:t>, чтобы </a:t>
            </a:r>
            <a:r>
              <a:rPr lang="ru-RU" sz="1200" dirty="0"/>
              <a:t>не только сохранить, но и существенно </a:t>
            </a:r>
            <a:r>
              <a:rPr lang="ru-RU" sz="1200" dirty="0" smtClean="0"/>
              <a:t>повысить темпы </a:t>
            </a:r>
            <a:r>
              <a:rPr lang="ru-RU" sz="1200" dirty="0"/>
              <a:t>экономического развития. </a:t>
            </a:r>
            <a:endParaRPr lang="ru-RU" sz="1200" dirty="0" smtClean="0"/>
          </a:p>
          <a:p>
            <a:pPr lvl="0" algn="just"/>
            <a:r>
              <a:rPr lang="ru-RU" sz="1200" dirty="0" smtClean="0"/>
              <a:t>            Привлечение </a:t>
            </a:r>
            <a:r>
              <a:rPr lang="ru-RU" sz="1200" dirty="0"/>
              <a:t>инвестиций в экономику района является одним из приоритетов в деятельности администрации, которая открыта к сотрудничеству с потенциальными инвесторами. </a:t>
            </a:r>
          </a:p>
          <a:p>
            <a:pPr lvl="0" algn="just"/>
            <a:r>
              <a:rPr lang="ru-RU" sz="1200" dirty="0"/>
              <a:t>            Мы готовы оказать помощь при подборе площадок для реализации проектов, оказать содействие и поддержку на всех этапах их реализации, создать все необходимые условия для бизнеса.</a:t>
            </a:r>
          </a:p>
          <a:p>
            <a:pPr lvl="0" algn="just"/>
            <a:r>
              <a:rPr lang="ru-RU" sz="1200" dirty="0"/>
              <a:t>            Мы ждем от вас новых идей, предложений и бизнес–планов. Надеемся, что представленные материалы позволят сделать правильный выбор и по достоинству оценить перспективы взаимовыгодного сотрудничества.</a:t>
            </a:r>
          </a:p>
          <a:p>
            <a:pPr lvl="0" algn="just"/>
            <a:r>
              <a:rPr lang="ru-RU" sz="1200" dirty="0"/>
              <a:t>          </a:t>
            </a:r>
          </a:p>
          <a:p>
            <a:pPr lvl="0" algn="ctr"/>
            <a:r>
              <a:rPr lang="ru-RU" sz="1200" dirty="0"/>
              <a:t>   Добро пожаловать в Русско-Полянский район!</a:t>
            </a:r>
          </a:p>
          <a:p>
            <a:pPr lvl="0" algn="just"/>
            <a:endParaRPr lang="ru-RU" sz="11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8600" y="4192745"/>
            <a:ext cx="80808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200" dirty="0" smtClean="0"/>
              <a:t>            </a:t>
            </a:r>
            <a:endParaRPr lang="ru-RU" sz="1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" t="1681" r="4575"/>
          <a:stretch/>
        </p:blipFill>
        <p:spPr bwMode="auto">
          <a:xfrm>
            <a:off x="304800" y="1412003"/>
            <a:ext cx="2993266" cy="479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6350" y="660476"/>
            <a:ext cx="5327650" cy="394970"/>
          </a:xfrm>
          <a:custGeom>
            <a:avLst/>
            <a:gdLst/>
            <a:ahLst/>
            <a:cxnLst/>
            <a:rect l="l" t="t" r="r" b="b"/>
            <a:pathLst>
              <a:path w="3443604" h="394969">
                <a:moveTo>
                  <a:pt x="0" y="394817"/>
                </a:moveTo>
                <a:lnTo>
                  <a:pt x="3443300" y="394817"/>
                </a:lnTo>
                <a:lnTo>
                  <a:pt x="3443300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049089"/>
            <a:ext cx="3456304" cy="12700"/>
          </a:xfrm>
          <a:custGeom>
            <a:avLst/>
            <a:gdLst/>
            <a:ahLst/>
            <a:cxnLst/>
            <a:rect l="l" t="t" r="r" b="b"/>
            <a:pathLst>
              <a:path w="3456304" h="12700">
                <a:moveTo>
                  <a:pt x="0" y="12700"/>
                </a:moveTo>
                <a:lnTo>
                  <a:pt x="3456000" y="12700"/>
                </a:lnTo>
                <a:lnTo>
                  <a:pt x="345600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50" y="666819"/>
            <a:ext cx="0" cy="382270"/>
          </a:xfrm>
          <a:custGeom>
            <a:avLst/>
            <a:gdLst/>
            <a:ahLst/>
            <a:cxnLst/>
            <a:rect l="l" t="t" r="r" b="b"/>
            <a:pathLst>
              <a:path h="382269">
                <a:moveTo>
                  <a:pt x="0" y="0"/>
                </a:moveTo>
                <a:lnTo>
                  <a:pt x="0" y="382270"/>
                </a:lnTo>
              </a:path>
            </a:pathLst>
          </a:custGeom>
          <a:ln w="12700">
            <a:solidFill>
              <a:srgbClr val="0066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66046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6350"/>
                </a:moveTo>
                <a:lnTo>
                  <a:pt x="6350" y="6350"/>
                </a:lnTo>
                <a:lnTo>
                  <a:pt x="6350" y="0"/>
                </a:lnTo>
                <a:lnTo>
                  <a:pt x="0" y="0"/>
                </a:lnTo>
                <a:lnTo>
                  <a:pt x="0" y="6350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657294"/>
            <a:ext cx="3456304" cy="0"/>
          </a:xfrm>
          <a:custGeom>
            <a:avLst/>
            <a:gdLst/>
            <a:ahLst/>
            <a:cxnLst/>
            <a:rect l="l" t="t" r="r" b="b"/>
            <a:pathLst>
              <a:path w="3456304">
                <a:moveTo>
                  <a:pt x="0" y="0"/>
                </a:moveTo>
                <a:lnTo>
                  <a:pt x="3456000" y="0"/>
                </a:lnTo>
              </a:path>
            </a:pathLst>
          </a:custGeom>
          <a:ln w="6350">
            <a:solidFill>
              <a:srgbClr val="0066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49650" y="666819"/>
            <a:ext cx="0" cy="382270"/>
          </a:xfrm>
          <a:custGeom>
            <a:avLst/>
            <a:gdLst/>
            <a:ahLst/>
            <a:cxnLst/>
            <a:rect l="l" t="t" r="r" b="b"/>
            <a:pathLst>
              <a:path h="382269">
                <a:moveTo>
                  <a:pt x="0" y="0"/>
                </a:moveTo>
                <a:lnTo>
                  <a:pt x="0" y="382270"/>
                </a:lnTo>
              </a:path>
            </a:pathLst>
          </a:custGeom>
          <a:ln w="12700">
            <a:solidFill>
              <a:srgbClr val="0066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700" y="663644"/>
            <a:ext cx="3443604" cy="0"/>
          </a:xfrm>
          <a:custGeom>
            <a:avLst/>
            <a:gdLst/>
            <a:ahLst/>
            <a:cxnLst/>
            <a:rect l="l" t="t" r="r" b="b"/>
            <a:pathLst>
              <a:path w="3443604">
                <a:moveTo>
                  <a:pt x="0" y="0"/>
                </a:moveTo>
                <a:lnTo>
                  <a:pt x="3443300" y="0"/>
                </a:lnTo>
              </a:path>
            </a:pathLst>
          </a:custGeom>
          <a:ln w="6350">
            <a:solidFill>
              <a:srgbClr val="0066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50" y="66046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315200" y="2362200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29">
                <a:moveTo>
                  <a:pt x="666102" y="0"/>
                </a:moveTo>
                <a:lnTo>
                  <a:pt x="618531" y="1672"/>
                </a:lnTo>
                <a:lnTo>
                  <a:pt x="571863" y="6614"/>
                </a:lnTo>
                <a:lnTo>
                  <a:pt x="526211" y="14714"/>
                </a:lnTo>
                <a:lnTo>
                  <a:pt x="481687" y="25858"/>
                </a:lnTo>
                <a:lnTo>
                  <a:pt x="438404" y="39934"/>
                </a:lnTo>
                <a:lnTo>
                  <a:pt x="396474" y="56828"/>
                </a:lnTo>
                <a:lnTo>
                  <a:pt x="356011" y="76429"/>
                </a:lnTo>
                <a:lnTo>
                  <a:pt x="317127" y="98624"/>
                </a:lnTo>
                <a:lnTo>
                  <a:pt x="279935" y="123299"/>
                </a:lnTo>
                <a:lnTo>
                  <a:pt x="244547" y="150342"/>
                </a:lnTo>
                <a:lnTo>
                  <a:pt x="211076" y="179640"/>
                </a:lnTo>
                <a:lnTo>
                  <a:pt x="179636" y="211081"/>
                </a:lnTo>
                <a:lnTo>
                  <a:pt x="150338" y="244552"/>
                </a:lnTo>
                <a:lnTo>
                  <a:pt x="123295" y="279940"/>
                </a:lnTo>
                <a:lnTo>
                  <a:pt x="98621" y="317133"/>
                </a:lnTo>
                <a:lnTo>
                  <a:pt x="76427" y="356017"/>
                </a:lnTo>
                <a:lnTo>
                  <a:pt x="56826" y="396480"/>
                </a:lnTo>
                <a:lnTo>
                  <a:pt x="39932" y="438409"/>
                </a:lnTo>
                <a:lnTo>
                  <a:pt x="25857" y="481691"/>
                </a:lnTo>
                <a:lnTo>
                  <a:pt x="14713" y="526215"/>
                </a:lnTo>
                <a:lnTo>
                  <a:pt x="6614" y="571866"/>
                </a:lnTo>
                <a:lnTo>
                  <a:pt x="1672" y="618533"/>
                </a:lnTo>
                <a:lnTo>
                  <a:pt x="0" y="666102"/>
                </a:lnTo>
                <a:lnTo>
                  <a:pt x="1672" y="713672"/>
                </a:lnTo>
                <a:lnTo>
                  <a:pt x="6614" y="760340"/>
                </a:lnTo>
                <a:lnTo>
                  <a:pt x="14713" y="805993"/>
                </a:lnTo>
                <a:lnTo>
                  <a:pt x="25857" y="850517"/>
                </a:lnTo>
                <a:lnTo>
                  <a:pt x="39932" y="893800"/>
                </a:lnTo>
                <a:lnTo>
                  <a:pt x="56826" y="935729"/>
                </a:lnTo>
                <a:lnTo>
                  <a:pt x="76427" y="976192"/>
                </a:lnTo>
                <a:lnTo>
                  <a:pt x="98621" y="1015077"/>
                </a:lnTo>
                <a:lnTo>
                  <a:pt x="123295" y="1052269"/>
                </a:lnTo>
                <a:lnTo>
                  <a:pt x="150338" y="1087657"/>
                </a:lnTo>
                <a:lnTo>
                  <a:pt x="179636" y="1121127"/>
                </a:lnTo>
                <a:lnTo>
                  <a:pt x="211076" y="1152568"/>
                </a:lnTo>
                <a:lnTo>
                  <a:pt x="244547" y="1181866"/>
                </a:lnTo>
                <a:lnTo>
                  <a:pt x="279935" y="1208908"/>
                </a:lnTo>
                <a:lnTo>
                  <a:pt x="317127" y="1233583"/>
                </a:lnTo>
                <a:lnTo>
                  <a:pt x="356011" y="1255777"/>
                </a:lnTo>
                <a:lnTo>
                  <a:pt x="396474" y="1275377"/>
                </a:lnTo>
                <a:lnTo>
                  <a:pt x="438404" y="1292271"/>
                </a:lnTo>
                <a:lnTo>
                  <a:pt x="481687" y="1306347"/>
                </a:lnTo>
                <a:lnTo>
                  <a:pt x="526211" y="1317490"/>
                </a:lnTo>
                <a:lnTo>
                  <a:pt x="571863" y="1325589"/>
                </a:lnTo>
                <a:lnTo>
                  <a:pt x="618531" y="1330532"/>
                </a:lnTo>
                <a:lnTo>
                  <a:pt x="666102" y="1332204"/>
                </a:lnTo>
                <a:lnTo>
                  <a:pt x="713672" y="1330532"/>
                </a:lnTo>
                <a:lnTo>
                  <a:pt x="760340" y="1325589"/>
                </a:lnTo>
                <a:lnTo>
                  <a:pt x="805993" y="1317490"/>
                </a:lnTo>
                <a:lnTo>
                  <a:pt x="850517" y="1306347"/>
                </a:lnTo>
                <a:lnTo>
                  <a:pt x="893800" y="1292271"/>
                </a:lnTo>
                <a:lnTo>
                  <a:pt x="935729" y="1275377"/>
                </a:lnTo>
                <a:lnTo>
                  <a:pt x="976192" y="1255777"/>
                </a:lnTo>
                <a:lnTo>
                  <a:pt x="1015077" y="1233583"/>
                </a:lnTo>
                <a:lnTo>
                  <a:pt x="1052269" y="1208908"/>
                </a:lnTo>
                <a:lnTo>
                  <a:pt x="1087657" y="1181866"/>
                </a:lnTo>
                <a:lnTo>
                  <a:pt x="1121127" y="1152568"/>
                </a:lnTo>
                <a:lnTo>
                  <a:pt x="1152568" y="1121127"/>
                </a:lnTo>
                <a:lnTo>
                  <a:pt x="1181866" y="1087657"/>
                </a:lnTo>
                <a:lnTo>
                  <a:pt x="1208908" y="1052269"/>
                </a:lnTo>
                <a:lnTo>
                  <a:pt x="1233583" y="1015077"/>
                </a:lnTo>
                <a:lnTo>
                  <a:pt x="1255777" y="976192"/>
                </a:lnTo>
                <a:lnTo>
                  <a:pt x="1275377" y="935729"/>
                </a:lnTo>
                <a:lnTo>
                  <a:pt x="1292271" y="893800"/>
                </a:lnTo>
                <a:lnTo>
                  <a:pt x="1306347" y="850517"/>
                </a:lnTo>
                <a:lnTo>
                  <a:pt x="1317490" y="805993"/>
                </a:lnTo>
                <a:lnTo>
                  <a:pt x="1325589" y="760340"/>
                </a:lnTo>
                <a:lnTo>
                  <a:pt x="1330532" y="713672"/>
                </a:lnTo>
                <a:lnTo>
                  <a:pt x="1332204" y="666102"/>
                </a:lnTo>
                <a:lnTo>
                  <a:pt x="1330532" y="618533"/>
                </a:lnTo>
                <a:lnTo>
                  <a:pt x="1325589" y="571866"/>
                </a:lnTo>
                <a:lnTo>
                  <a:pt x="1317490" y="526215"/>
                </a:lnTo>
                <a:lnTo>
                  <a:pt x="1306347" y="481691"/>
                </a:lnTo>
                <a:lnTo>
                  <a:pt x="1292271" y="438409"/>
                </a:lnTo>
                <a:lnTo>
                  <a:pt x="1275377" y="396480"/>
                </a:lnTo>
                <a:lnTo>
                  <a:pt x="1255777" y="356017"/>
                </a:lnTo>
                <a:lnTo>
                  <a:pt x="1233583" y="317133"/>
                </a:lnTo>
                <a:lnTo>
                  <a:pt x="1208908" y="279940"/>
                </a:lnTo>
                <a:lnTo>
                  <a:pt x="1181866" y="244552"/>
                </a:lnTo>
                <a:lnTo>
                  <a:pt x="1152568" y="211081"/>
                </a:lnTo>
                <a:lnTo>
                  <a:pt x="1121127" y="179640"/>
                </a:lnTo>
                <a:lnTo>
                  <a:pt x="1087657" y="150342"/>
                </a:lnTo>
                <a:lnTo>
                  <a:pt x="1052269" y="123299"/>
                </a:lnTo>
                <a:lnTo>
                  <a:pt x="1015077" y="98624"/>
                </a:lnTo>
                <a:lnTo>
                  <a:pt x="976192" y="76429"/>
                </a:lnTo>
                <a:lnTo>
                  <a:pt x="935729" y="56828"/>
                </a:lnTo>
                <a:lnTo>
                  <a:pt x="893800" y="39934"/>
                </a:lnTo>
                <a:lnTo>
                  <a:pt x="850517" y="25858"/>
                </a:lnTo>
                <a:lnTo>
                  <a:pt x="805993" y="14714"/>
                </a:lnTo>
                <a:lnTo>
                  <a:pt x="760340" y="6614"/>
                </a:lnTo>
                <a:lnTo>
                  <a:pt x="713672" y="1672"/>
                </a:lnTo>
                <a:lnTo>
                  <a:pt x="666102" y="0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302500" y="2349512"/>
            <a:ext cx="1357630" cy="1357630"/>
          </a:xfrm>
          <a:custGeom>
            <a:avLst/>
            <a:gdLst/>
            <a:ahLst/>
            <a:cxnLst/>
            <a:rect l="l" t="t" r="r" b="b"/>
            <a:pathLst>
              <a:path w="1357629" h="1357629">
                <a:moveTo>
                  <a:pt x="678802" y="0"/>
                </a:moveTo>
                <a:lnTo>
                  <a:pt x="630325" y="1704"/>
                </a:lnTo>
                <a:lnTo>
                  <a:pt x="582768" y="6740"/>
                </a:lnTo>
                <a:lnTo>
                  <a:pt x="536245" y="14994"/>
                </a:lnTo>
                <a:lnTo>
                  <a:pt x="490873" y="26349"/>
                </a:lnTo>
                <a:lnTo>
                  <a:pt x="446765" y="40692"/>
                </a:lnTo>
                <a:lnTo>
                  <a:pt x="404037" y="57908"/>
                </a:lnTo>
                <a:lnTo>
                  <a:pt x="362803" y="77882"/>
                </a:lnTo>
                <a:lnTo>
                  <a:pt x="323178" y="100498"/>
                </a:lnTo>
                <a:lnTo>
                  <a:pt x="285277" y="125643"/>
                </a:lnTo>
                <a:lnTo>
                  <a:pt x="249215" y="153200"/>
                </a:lnTo>
                <a:lnTo>
                  <a:pt x="215107" y="183056"/>
                </a:lnTo>
                <a:lnTo>
                  <a:pt x="183067" y="215096"/>
                </a:lnTo>
                <a:lnTo>
                  <a:pt x="153211" y="249204"/>
                </a:lnTo>
                <a:lnTo>
                  <a:pt x="125652" y="285265"/>
                </a:lnTo>
                <a:lnTo>
                  <a:pt x="100507" y="323166"/>
                </a:lnTo>
                <a:lnTo>
                  <a:pt x="77890" y="362791"/>
                </a:lnTo>
                <a:lnTo>
                  <a:pt x="57916" y="404025"/>
                </a:lnTo>
                <a:lnTo>
                  <a:pt x="40699" y="446753"/>
                </a:lnTo>
                <a:lnTo>
                  <a:pt x="26355" y="490860"/>
                </a:lnTo>
                <a:lnTo>
                  <a:pt x="14998" y="536233"/>
                </a:lnTo>
                <a:lnTo>
                  <a:pt x="6743" y="582755"/>
                </a:lnTo>
                <a:lnTo>
                  <a:pt x="1705" y="630312"/>
                </a:lnTo>
                <a:lnTo>
                  <a:pt x="0" y="678789"/>
                </a:lnTo>
                <a:lnTo>
                  <a:pt x="1705" y="727266"/>
                </a:lnTo>
                <a:lnTo>
                  <a:pt x="6743" y="774823"/>
                </a:lnTo>
                <a:lnTo>
                  <a:pt x="14998" y="821345"/>
                </a:lnTo>
                <a:lnTo>
                  <a:pt x="26355" y="866718"/>
                </a:lnTo>
                <a:lnTo>
                  <a:pt x="40699" y="910826"/>
                </a:lnTo>
                <a:lnTo>
                  <a:pt x="57916" y="953554"/>
                </a:lnTo>
                <a:lnTo>
                  <a:pt x="77890" y="994788"/>
                </a:lnTo>
                <a:lnTo>
                  <a:pt x="100507" y="1034413"/>
                </a:lnTo>
                <a:lnTo>
                  <a:pt x="125652" y="1072314"/>
                </a:lnTo>
                <a:lnTo>
                  <a:pt x="153211" y="1108376"/>
                </a:lnTo>
                <a:lnTo>
                  <a:pt x="183067" y="1142484"/>
                </a:lnTo>
                <a:lnTo>
                  <a:pt x="215107" y="1174524"/>
                </a:lnTo>
                <a:lnTo>
                  <a:pt x="249215" y="1204380"/>
                </a:lnTo>
                <a:lnTo>
                  <a:pt x="285277" y="1231938"/>
                </a:lnTo>
                <a:lnTo>
                  <a:pt x="323178" y="1257084"/>
                </a:lnTo>
                <a:lnTo>
                  <a:pt x="362803" y="1279701"/>
                </a:lnTo>
                <a:lnTo>
                  <a:pt x="404037" y="1299675"/>
                </a:lnTo>
                <a:lnTo>
                  <a:pt x="446765" y="1316892"/>
                </a:lnTo>
                <a:lnTo>
                  <a:pt x="490873" y="1331236"/>
                </a:lnTo>
                <a:lnTo>
                  <a:pt x="536245" y="1342593"/>
                </a:lnTo>
                <a:lnTo>
                  <a:pt x="582768" y="1350848"/>
                </a:lnTo>
                <a:lnTo>
                  <a:pt x="630325" y="1355886"/>
                </a:lnTo>
                <a:lnTo>
                  <a:pt x="678802" y="1357591"/>
                </a:lnTo>
                <a:lnTo>
                  <a:pt x="678802" y="1332191"/>
                </a:lnTo>
                <a:lnTo>
                  <a:pt x="625205" y="1330023"/>
                </a:lnTo>
                <a:lnTo>
                  <a:pt x="572807" y="1323637"/>
                </a:lnTo>
                <a:lnTo>
                  <a:pt x="521775" y="1313200"/>
                </a:lnTo>
                <a:lnTo>
                  <a:pt x="472274" y="1298881"/>
                </a:lnTo>
                <a:lnTo>
                  <a:pt x="424472" y="1280847"/>
                </a:lnTo>
                <a:lnTo>
                  <a:pt x="378535" y="1259265"/>
                </a:lnTo>
                <a:lnTo>
                  <a:pt x="334630" y="1234304"/>
                </a:lnTo>
                <a:lnTo>
                  <a:pt x="292924" y="1206130"/>
                </a:lnTo>
                <a:lnTo>
                  <a:pt x="253584" y="1174911"/>
                </a:lnTo>
                <a:lnTo>
                  <a:pt x="216776" y="1140815"/>
                </a:lnTo>
                <a:lnTo>
                  <a:pt x="182680" y="1104007"/>
                </a:lnTo>
                <a:lnTo>
                  <a:pt x="151461" y="1064668"/>
                </a:lnTo>
                <a:lnTo>
                  <a:pt x="123287" y="1022963"/>
                </a:lnTo>
                <a:lnTo>
                  <a:pt x="98326" y="979060"/>
                </a:lnTo>
                <a:lnTo>
                  <a:pt x="76744" y="933124"/>
                </a:lnTo>
                <a:lnTo>
                  <a:pt x="58710" y="885323"/>
                </a:lnTo>
                <a:lnTo>
                  <a:pt x="44391" y="835822"/>
                </a:lnTo>
                <a:lnTo>
                  <a:pt x="33954" y="784788"/>
                </a:lnTo>
                <a:lnTo>
                  <a:pt x="27568" y="732389"/>
                </a:lnTo>
                <a:lnTo>
                  <a:pt x="25399" y="678789"/>
                </a:lnTo>
                <a:lnTo>
                  <a:pt x="27568" y="625193"/>
                </a:lnTo>
                <a:lnTo>
                  <a:pt x="33954" y="572795"/>
                </a:lnTo>
                <a:lnTo>
                  <a:pt x="44391" y="521762"/>
                </a:lnTo>
                <a:lnTo>
                  <a:pt x="58710" y="472262"/>
                </a:lnTo>
                <a:lnTo>
                  <a:pt x="76744" y="424460"/>
                </a:lnTo>
                <a:lnTo>
                  <a:pt x="98326" y="378525"/>
                </a:lnTo>
                <a:lnTo>
                  <a:pt x="123287" y="334622"/>
                </a:lnTo>
                <a:lnTo>
                  <a:pt x="151461" y="292918"/>
                </a:lnTo>
                <a:lnTo>
                  <a:pt x="182680" y="253580"/>
                </a:lnTo>
                <a:lnTo>
                  <a:pt x="216776" y="216776"/>
                </a:lnTo>
                <a:lnTo>
                  <a:pt x="253584" y="182680"/>
                </a:lnTo>
                <a:lnTo>
                  <a:pt x="292924" y="151460"/>
                </a:lnTo>
                <a:lnTo>
                  <a:pt x="334630" y="123285"/>
                </a:lnTo>
                <a:lnTo>
                  <a:pt x="378535" y="98322"/>
                </a:lnTo>
                <a:lnTo>
                  <a:pt x="424472" y="76739"/>
                </a:lnTo>
                <a:lnTo>
                  <a:pt x="472274" y="58704"/>
                </a:lnTo>
                <a:lnTo>
                  <a:pt x="521775" y="44385"/>
                </a:lnTo>
                <a:lnTo>
                  <a:pt x="572807" y="33949"/>
                </a:lnTo>
                <a:lnTo>
                  <a:pt x="625205" y="27565"/>
                </a:lnTo>
                <a:lnTo>
                  <a:pt x="678802" y="25400"/>
                </a:lnTo>
                <a:lnTo>
                  <a:pt x="862936" y="25400"/>
                </a:lnTo>
                <a:lnTo>
                  <a:pt x="821358" y="14994"/>
                </a:lnTo>
                <a:lnTo>
                  <a:pt x="774836" y="6740"/>
                </a:lnTo>
                <a:lnTo>
                  <a:pt x="727279" y="1704"/>
                </a:lnTo>
                <a:lnTo>
                  <a:pt x="678802" y="0"/>
                </a:lnTo>
                <a:close/>
              </a:path>
              <a:path w="1357629" h="1357629">
                <a:moveTo>
                  <a:pt x="862936" y="25400"/>
                </a:moveTo>
                <a:lnTo>
                  <a:pt x="678802" y="25400"/>
                </a:lnTo>
                <a:lnTo>
                  <a:pt x="732398" y="27565"/>
                </a:lnTo>
                <a:lnTo>
                  <a:pt x="784796" y="33949"/>
                </a:lnTo>
                <a:lnTo>
                  <a:pt x="835829" y="44385"/>
                </a:lnTo>
                <a:lnTo>
                  <a:pt x="885330" y="58704"/>
                </a:lnTo>
                <a:lnTo>
                  <a:pt x="933132" y="76739"/>
                </a:lnTo>
                <a:lnTo>
                  <a:pt x="979069" y="98322"/>
                </a:lnTo>
                <a:lnTo>
                  <a:pt x="1022974" y="123285"/>
                </a:lnTo>
                <a:lnTo>
                  <a:pt x="1064679" y="151460"/>
                </a:lnTo>
                <a:lnTo>
                  <a:pt x="1104020" y="182680"/>
                </a:lnTo>
                <a:lnTo>
                  <a:pt x="1140828" y="216776"/>
                </a:lnTo>
                <a:lnTo>
                  <a:pt x="1174924" y="253580"/>
                </a:lnTo>
                <a:lnTo>
                  <a:pt x="1206142" y="292918"/>
                </a:lnTo>
                <a:lnTo>
                  <a:pt x="1234316" y="334622"/>
                </a:lnTo>
                <a:lnTo>
                  <a:pt x="1259278" y="378525"/>
                </a:lnTo>
                <a:lnTo>
                  <a:pt x="1280860" y="424460"/>
                </a:lnTo>
                <a:lnTo>
                  <a:pt x="1298894" y="472262"/>
                </a:lnTo>
                <a:lnTo>
                  <a:pt x="1313213" y="521762"/>
                </a:lnTo>
                <a:lnTo>
                  <a:pt x="1323649" y="572795"/>
                </a:lnTo>
                <a:lnTo>
                  <a:pt x="1330036" y="625193"/>
                </a:lnTo>
                <a:lnTo>
                  <a:pt x="1332204" y="678789"/>
                </a:lnTo>
                <a:lnTo>
                  <a:pt x="1330036" y="732389"/>
                </a:lnTo>
                <a:lnTo>
                  <a:pt x="1323649" y="784788"/>
                </a:lnTo>
                <a:lnTo>
                  <a:pt x="1313213" y="835822"/>
                </a:lnTo>
                <a:lnTo>
                  <a:pt x="1298894" y="885323"/>
                </a:lnTo>
                <a:lnTo>
                  <a:pt x="1280860" y="933124"/>
                </a:lnTo>
                <a:lnTo>
                  <a:pt x="1259278" y="979060"/>
                </a:lnTo>
                <a:lnTo>
                  <a:pt x="1234316" y="1022963"/>
                </a:lnTo>
                <a:lnTo>
                  <a:pt x="1206142" y="1064668"/>
                </a:lnTo>
                <a:lnTo>
                  <a:pt x="1174924" y="1104007"/>
                </a:lnTo>
                <a:lnTo>
                  <a:pt x="1140828" y="1140815"/>
                </a:lnTo>
                <a:lnTo>
                  <a:pt x="1104020" y="1174911"/>
                </a:lnTo>
                <a:lnTo>
                  <a:pt x="1064679" y="1206130"/>
                </a:lnTo>
                <a:lnTo>
                  <a:pt x="1022974" y="1234304"/>
                </a:lnTo>
                <a:lnTo>
                  <a:pt x="979069" y="1259265"/>
                </a:lnTo>
                <a:lnTo>
                  <a:pt x="933132" y="1280847"/>
                </a:lnTo>
                <a:lnTo>
                  <a:pt x="885330" y="1298881"/>
                </a:lnTo>
                <a:lnTo>
                  <a:pt x="835829" y="1313200"/>
                </a:lnTo>
                <a:lnTo>
                  <a:pt x="784796" y="1323637"/>
                </a:lnTo>
                <a:lnTo>
                  <a:pt x="732398" y="1330023"/>
                </a:lnTo>
                <a:lnTo>
                  <a:pt x="678802" y="1332191"/>
                </a:lnTo>
                <a:lnTo>
                  <a:pt x="678802" y="1357591"/>
                </a:lnTo>
                <a:lnTo>
                  <a:pt x="727279" y="1355886"/>
                </a:lnTo>
                <a:lnTo>
                  <a:pt x="774836" y="1350848"/>
                </a:lnTo>
                <a:lnTo>
                  <a:pt x="821358" y="1342593"/>
                </a:lnTo>
                <a:lnTo>
                  <a:pt x="866731" y="1331236"/>
                </a:lnTo>
                <a:lnTo>
                  <a:pt x="910838" y="1316892"/>
                </a:lnTo>
                <a:lnTo>
                  <a:pt x="953567" y="1299675"/>
                </a:lnTo>
                <a:lnTo>
                  <a:pt x="994801" y="1279701"/>
                </a:lnTo>
                <a:lnTo>
                  <a:pt x="1034426" y="1257084"/>
                </a:lnTo>
                <a:lnTo>
                  <a:pt x="1072326" y="1231938"/>
                </a:lnTo>
                <a:lnTo>
                  <a:pt x="1108388" y="1204380"/>
                </a:lnTo>
                <a:lnTo>
                  <a:pt x="1142497" y="1174524"/>
                </a:lnTo>
                <a:lnTo>
                  <a:pt x="1174537" y="1142484"/>
                </a:lnTo>
                <a:lnTo>
                  <a:pt x="1204393" y="1108376"/>
                </a:lnTo>
                <a:lnTo>
                  <a:pt x="1231951" y="1072314"/>
                </a:lnTo>
                <a:lnTo>
                  <a:pt x="1257096" y="1034413"/>
                </a:lnTo>
                <a:lnTo>
                  <a:pt x="1279713" y="994788"/>
                </a:lnTo>
                <a:lnTo>
                  <a:pt x="1299688" y="953554"/>
                </a:lnTo>
                <a:lnTo>
                  <a:pt x="1316905" y="910826"/>
                </a:lnTo>
                <a:lnTo>
                  <a:pt x="1331249" y="866718"/>
                </a:lnTo>
                <a:lnTo>
                  <a:pt x="1342606" y="821345"/>
                </a:lnTo>
                <a:lnTo>
                  <a:pt x="1350860" y="774823"/>
                </a:lnTo>
                <a:lnTo>
                  <a:pt x="1355898" y="727266"/>
                </a:lnTo>
                <a:lnTo>
                  <a:pt x="1357604" y="678789"/>
                </a:lnTo>
                <a:lnTo>
                  <a:pt x="1355898" y="630312"/>
                </a:lnTo>
                <a:lnTo>
                  <a:pt x="1350860" y="582755"/>
                </a:lnTo>
                <a:lnTo>
                  <a:pt x="1342606" y="536233"/>
                </a:lnTo>
                <a:lnTo>
                  <a:pt x="1331249" y="490860"/>
                </a:lnTo>
                <a:lnTo>
                  <a:pt x="1316905" y="446753"/>
                </a:lnTo>
                <a:lnTo>
                  <a:pt x="1299688" y="404025"/>
                </a:lnTo>
                <a:lnTo>
                  <a:pt x="1279713" y="362791"/>
                </a:lnTo>
                <a:lnTo>
                  <a:pt x="1257096" y="323166"/>
                </a:lnTo>
                <a:lnTo>
                  <a:pt x="1231951" y="285265"/>
                </a:lnTo>
                <a:lnTo>
                  <a:pt x="1204393" y="249204"/>
                </a:lnTo>
                <a:lnTo>
                  <a:pt x="1174537" y="215096"/>
                </a:lnTo>
                <a:lnTo>
                  <a:pt x="1142497" y="183056"/>
                </a:lnTo>
                <a:lnTo>
                  <a:pt x="1108388" y="153200"/>
                </a:lnTo>
                <a:lnTo>
                  <a:pt x="1072326" y="125643"/>
                </a:lnTo>
                <a:lnTo>
                  <a:pt x="1034426" y="100498"/>
                </a:lnTo>
                <a:lnTo>
                  <a:pt x="994801" y="77882"/>
                </a:lnTo>
                <a:lnTo>
                  <a:pt x="953567" y="57908"/>
                </a:lnTo>
                <a:lnTo>
                  <a:pt x="910838" y="40692"/>
                </a:lnTo>
                <a:lnTo>
                  <a:pt x="866731" y="26349"/>
                </a:lnTo>
                <a:lnTo>
                  <a:pt x="862936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289669" y="666813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666102" y="0"/>
                </a:moveTo>
                <a:lnTo>
                  <a:pt x="618531" y="1672"/>
                </a:lnTo>
                <a:lnTo>
                  <a:pt x="571863" y="6614"/>
                </a:lnTo>
                <a:lnTo>
                  <a:pt x="526211" y="14714"/>
                </a:lnTo>
                <a:lnTo>
                  <a:pt x="481687" y="25858"/>
                </a:lnTo>
                <a:lnTo>
                  <a:pt x="438404" y="39934"/>
                </a:lnTo>
                <a:lnTo>
                  <a:pt x="396474" y="56828"/>
                </a:lnTo>
                <a:lnTo>
                  <a:pt x="356011" y="76429"/>
                </a:lnTo>
                <a:lnTo>
                  <a:pt x="317127" y="98624"/>
                </a:lnTo>
                <a:lnTo>
                  <a:pt x="279935" y="123299"/>
                </a:lnTo>
                <a:lnTo>
                  <a:pt x="244547" y="150342"/>
                </a:lnTo>
                <a:lnTo>
                  <a:pt x="211076" y="179640"/>
                </a:lnTo>
                <a:lnTo>
                  <a:pt x="179636" y="211081"/>
                </a:lnTo>
                <a:lnTo>
                  <a:pt x="150338" y="244552"/>
                </a:lnTo>
                <a:lnTo>
                  <a:pt x="123295" y="279940"/>
                </a:lnTo>
                <a:lnTo>
                  <a:pt x="98621" y="317133"/>
                </a:lnTo>
                <a:lnTo>
                  <a:pt x="76427" y="356017"/>
                </a:lnTo>
                <a:lnTo>
                  <a:pt x="56826" y="396480"/>
                </a:lnTo>
                <a:lnTo>
                  <a:pt x="39932" y="438409"/>
                </a:lnTo>
                <a:lnTo>
                  <a:pt x="25857" y="481691"/>
                </a:lnTo>
                <a:lnTo>
                  <a:pt x="14713" y="526215"/>
                </a:lnTo>
                <a:lnTo>
                  <a:pt x="6614" y="571866"/>
                </a:lnTo>
                <a:lnTo>
                  <a:pt x="1672" y="618533"/>
                </a:lnTo>
                <a:lnTo>
                  <a:pt x="0" y="666102"/>
                </a:lnTo>
                <a:lnTo>
                  <a:pt x="1672" y="713672"/>
                </a:lnTo>
                <a:lnTo>
                  <a:pt x="6614" y="760340"/>
                </a:lnTo>
                <a:lnTo>
                  <a:pt x="14713" y="805993"/>
                </a:lnTo>
                <a:lnTo>
                  <a:pt x="25857" y="850517"/>
                </a:lnTo>
                <a:lnTo>
                  <a:pt x="39932" y="893800"/>
                </a:lnTo>
                <a:lnTo>
                  <a:pt x="56826" y="935729"/>
                </a:lnTo>
                <a:lnTo>
                  <a:pt x="76427" y="976192"/>
                </a:lnTo>
                <a:lnTo>
                  <a:pt x="98621" y="1015077"/>
                </a:lnTo>
                <a:lnTo>
                  <a:pt x="123295" y="1052269"/>
                </a:lnTo>
                <a:lnTo>
                  <a:pt x="150338" y="1087657"/>
                </a:lnTo>
                <a:lnTo>
                  <a:pt x="179636" y="1121127"/>
                </a:lnTo>
                <a:lnTo>
                  <a:pt x="211076" y="1152568"/>
                </a:lnTo>
                <a:lnTo>
                  <a:pt x="244547" y="1181866"/>
                </a:lnTo>
                <a:lnTo>
                  <a:pt x="279935" y="1208908"/>
                </a:lnTo>
                <a:lnTo>
                  <a:pt x="317127" y="1233583"/>
                </a:lnTo>
                <a:lnTo>
                  <a:pt x="356011" y="1255777"/>
                </a:lnTo>
                <a:lnTo>
                  <a:pt x="396474" y="1275377"/>
                </a:lnTo>
                <a:lnTo>
                  <a:pt x="438404" y="1292271"/>
                </a:lnTo>
                <a:lnTo>
                  <a:pt x="481687" y="1306347"/>
                </a:lnTo>
                <a:lnTo>
                  <a:pt x="526211" y="1317490"/>
                </a:lnTo>
                <a:lnTo>
                  <a:pt x="571863" y="1325589"/>
                </a:lnTo>
                <a:lnTo>
                  <a:pt x="618531" y="1330532"/>
                </a:lnTo>
                <a:lnTo>
                  <a:pt x="666102" y="1332204"/>
                </a:lnTo>
                <a:lnTo>
                  <a:pt x="713672" y="1330532"/>
                </a:lnTo>
                <a:lnTo>
                  <a:pt x="760340" y="1325589"/>
                </a:lnTo>
                <a:lnTo>
                  <a:pt x="805993" y="1317490"/>
                </a:lnTo>
                <a:lnTo>
                  <a:pt x="850517" y="1306347"/>
                </a:lnTo>
                <a:lnTo>
                  <a:pt x="893800" y="1292271"/>
                </a:lnTo>
                <a:lnTo>
                  <a:pt x="935729" y="1275377"/>
                </a:lnTo>
                <a:lnTo>
                  <a:pt x="976192" y="1255777"/>
                </a:lnTo>
                <a:lnTo>
                  <a:pt x="1015077" y="1233583"/>
                </a:lnTo>
                <a:lnTo>
                  <a:pt x="1052269" y="1208908"/>
                </a:lnTo>
                <a:lnTo>
                  <a:pt x="1087657" y="1181866"/>
                </a:lnTo>
                <a:lnTo>
                  <a:pt x="1121127" y="1152568"/>
                </a:lnTo>
                <a:lnTo>
                  <a:pt x="1152568" y="1121127"/>
                </a:lnTo>
                <a:lnTo>
                  <a:pt x="1181866" y="1087657"/>
                </a:lnTo>
                <a:lnTo>
                  <a:pt x="1208908" y="1052269"/>
                </a:lnTo>
                <a:lnTo>
                  <a:pt x="1233583" y="1015077"/>
                </a:lnTo>
                <a:lnTo>
                  <a:pt x="1255777" y="976192"/>
                </a:lnTo>
                <a:lnTo>
                  <a:pt x="1275377" y="935729"/>
                </a:lnTo>
                <a:lnTo>
                  <a:pt x="1292271" y="893800"/>
                </a:lnTo>
                <a:lnTo>
                  <a:pt x="1306347" y="850517"/>
                </a:lnTo>
                <a:lnTo>
                  <a:pt x="1317490" y="805993"/>
                </a:lnTo>
                <a:lnTo>
                  <a:pt x="1325589" y="760340"/>
                </a:lnTo>
                <a:lnTo>
                  <a:pt x="1330532" y="713672"/>
                </a:lnTo>
                <a:lnTo>
                  <a:pt x="1332204" y="666102"/>
                </a:lnTo>
                <a:lnTo>
                  <a:pt x="1330532" y="618533"/>
                </a:lnTo>
                <a:lnTo>
                  <a:pt x="1325589" y="571866"/>
                </a:lnTo>
                <a:lnTo>
                  <a:pt x="1317490" y="526215"/>
                </a:lnTo>
                <a:lnTo>
                  <a:pt x="1306347" y="481691"/>
                </a:lnTo>
                <a:lnTo>
                  <a:pt x="1292271" y="438409"/>
                </a:lnTo>
                <a:lnTo>
                  <a:pt x="1275377" y="396480"/>
                </a:lnTo>
                <a:lnTo>
                  <a:pt x="1255777" y="356017"/>
                </a:lnTo>
                <a:lnTo>
                  <a:pt x="1233583" y="317133"/>
                </a:lnTo>
                <a:lnTo>
                  <a:pt x="1208908" y="279940"/>
                </a:lnTo>
                <a:lnTo>
                  <a:pt x="1181866" y="244552"/>
                </a:lnTo>
                <a:lnTo>
                  <a:pt x="1152568" y="211081"/>
                </a:lnTo>
                <a:lnTo>
                  <a:pt x="1121127" y="179640"/>
                </a:lnTo>
                <a:lnTo>
                  <a:pt x="1087657" y="150342"/>
                </a:lnTo>
                <a:lnTo>
                  <a:pt x="1052269" y="123299"/>
                </a:lnTo>
                <a:lnTo>
                  <a:pt x="1015077" y="98624"/>
                </a:lnTo>
                <a:lnTo>
                  <a:pt x="976192" y="76429"/>
                </a:lnTo>
                <a:lnTo>
                  <a:pt x="935729" y="56828"/>
                </a:lnTo>
                <a:lnTo>
                  <a:pt x="893800" y="39934"/>
                </a:lnTo>
                <a:lnTo>
                  <a:pt x="850517" y="25858"/>
                </a:lnTo>
                <a:lnTo>
                  <a:pt x="805993" y="14714"/>
                </a:lnTo>
                <a:lnTo>
                  <a:pt x="760340" y="6614"/>
                </a:lnTo>
                <a:lnTo>
                  <a:pt x="713672" y="1672"/>
                </a:lnTo>
                <a:lnTo>
                  <a:pt x="666102" y="0"/>
                </a:lnTo>
                <a:close/>
              </a:path>
            </a:pathLst>
          </a:custGeom>
          <a:solidFill>
            <a:srgbClr val="EF41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276969" y="654126"/>
            <a:ext cx="1357630" cy="1357630"/>
          </a:xfrm>
          <a:custGeom>
            <a:avLst/>
            <a:gdLst/>
            <a:ahLst/>
            <a:cxnLst/>
            <a:rect l="l" t="t" r="r" b="b"/>
            <a:pathLst>
              <a:path w="1357629" h="1357630">
                <a:moveTo>
                  <a:pt x="678802" y="0"/>
                </a:moveTo>
                <a:lnTo>
                  <a:pt x="630325" y="1704"/>
                </a:lnTo>
                <a:lnTo>
                  <a:pt x="582768" y="6740"/>
                </a:lnTo>
                <a:lnTo>
                  <a:pt x="536245" y="14994"/>
                </a:lnTo>
                <a:lnTo>
                  <a:pt x="490873" y="26349"/>
                </a:lnTo>
                <a:lnTo>
                  <a:pt x="446765" y="40692"/>
                </a:lnTo>
                <a:lnTo>
                  <a:pt x="404037" y="57908"/>
                </a:lnTo>
                <a:lnTo>
                  <a:pt x="362803" y="77882"/>
                </a:lnTo>
                <a:lnTo>
                  <a:pt x="323178" y="100498"/>
                </a:lnTo>
                <a:lnTo>
                  <a:pt x="285277" y="125643"/>
                </a:lnTo>
                <a:lnTo>
                  <a:pt x="249215" y="153200"/>
                </a:lnTo>
                <a:lnTo>
                  <a:pt x="215107" y="183056"/>
                </a:lnTo>
                <a:lnTo>
                  <a:pt x="183067" y="215096"/>
                </a:lnTo>
                <a:lnTo>
                  <a:pt x="153211" y="249204"/>
                </a:lnTo>
                <a:lnTo>
                  <a:pt x="125652" y="285265"/>
                </a:lnTo>
                <a:lnTo>
                  <a:pt x="100507" y="323166"/>
                </a:lnTo>
                <a:lnTo>
                  <a:pt x="77890" y="362791"/>
                </a:lnTo>
                <a:lnTo>
                  <a:pt x="57916" y="404025"/>
                </a:lnTo>
                <a:lnTo>
                  <a:pt x="40699" y="446753"/>
                </a:lnTo>
                <a:lnTo>
                  <a:pt x="26355" y="490860"/>
                </a:lnTo>
                <a:lnTo>
                  <a:pt x="14998" y="536233"/>
                </a:lnTo>
                <a:lnTo>
                  <a:pt x="6743" y="582755"/>
                </a:lnTo>
                <a:lnTo>
                  <a:pt x="1705" y="630312"/>
                </a:lnTo>
                <a:lnTo>
                  <a:pt x="0" y="678789"/>
                </a:lnTo>
                <a:lnTo>
                  <a:pt x="1705" y="727266"/>
                </a:lnTo>
                <a:lnTo>
                  <a:pt x="6743" y="774823"/>
                </a:lnTo>
                <a:lnTo>
                  <a:pt x="14998" y="821345"/>
                </a:lnTo>
                <a:lnTo>
                  <a:pt x="26355" y="866718"/>
                </a:lnTo>
                <a:lnTo>
                  <a:pt x="40699" y="910826"/>
                </a:lnTo>
                <a:lnTo>
                  <a:pt x="57916" y="953554"/>
                </a:lnTo>
                <a:lnTo>
                  <a:pt x="77890" y="994788"/>
                </a:lnTo>
                <a:lnTo>
                  <a:pt x="100507" y="1034413"/>
                </a:lnTo>
                <a:lnTo>
                  <a:pt x="125652" y="1072314"/>
                </a:lnTo>
                <a:lnTo>
                  <a:pt x="153211" y="1108376"/>
                </a:lnTo>
                <a:lnTo>
                  <a:pt x="183067" y="1142484"/>
                </a:lnTo>
                <a:lnTo>
                  <a:pt x="215107" y="1174524"/>
                </a:lnTo>
                <a:lnTo>
                  <a:pt x="249215" y="1204380"/>
                </a:lnTo>
                <a:lnTo>
                  <a:pt x="285277" y="1231938"/>
                </a:lnTo>
                <a:lnTo>
                  <a:pt x="323178" y="1257084"/>
                </a:lnTo>
                <a:lnTo>
                  <a:pt x="362803" y="1279701"/>
                </a:lnTo>
                <a:lnTo>
                  <a:pt x="404037" y="1299675"/>
                </a:lnTo>
                <a:lnTo>
                  <a:pt x="446765" y="1316892"/>
                </a:lnTo>
                <a:lnTo>
                  <a:pt x="490873" y="1331236"/>
                </a:lnTo>
                <a:lnTo>
                  <a:pt x="536245" y="1342593"/>
                </a:lnTo>
                <a:lnTo>
                  <a:pt x="582768" y="1350848"/>
                </a:lnTo>
                <a:lnTo>
                  <a:pt x="630325" y="1355886"/>
                </a:lnTo>
                <a:lnTo>
                  <a:pt x="678802" y="1357591"/>
                </a:lnTo>
                <a:lnTo>
                  <a:pt x="678802" y="1332191"/>
                </a:lnTo>
                <a:lnTo>
                  <a:pt x="625205" y="1330023"/>
                </a:lnTo>
                <a:lnTo>
                  <a:pt x="572807" y="1323637"/>
                </a:lnTo>
                <a:lnTo>
                  <a:pt x="521775" y="1313200"/>
                </a:lnTo>
                <a:lnTo>
                  <a:pt x="472274" y="1298881"/>
                </a:lnTo>
                <a:lnTo>
                  <a:pt x="424472" y="1280847"/>
                </a:lnTo>
                <a:lnTo>
                  <a:pt x="378535" y="1259265"/>
                </a:lnTo>
                <a:lnTo>
                  <a:pt x="334630" y="1234304"/>
                </a:lnTo>
                <a:lnTo>
                  <a:pt x="292924" y="1206130"/>
                </a:lnTo>
                <a:lnTo>
                  <a:pt x="253584" y="1174911"/>
                </a:lnTo>
                <a:lnTo>
                  <a:pt x="216776" y="1140815"/>
                </a:lnTo>
                <a:lnTo>
                  <a:pt x="182680" y="1104007"/>
                </a:lnTo>
                <a:lnTo>
                  <a:pt x="151461" y="1064668"/>
                </a:lnTo>
                <a:lnTo>
                  <a:pt x="123287" y="1022963"/>
                </a:lnTo>
                <a:lnTo>
                  <a:pt x="98326" y="979060"/>
                </a:lnTo>
                <a:lnTo>
                  <a:pt x="76744" y="933124"/>
                </a:lnTo>
                <a:lnTo>
                  <a:pt x="58710" y="885323"/>
                </a:lnTo>
                <a:lnTo>
                  <a:pt x="44391" y="835822"/>
                </a:lnTo>
                <a:lnTo>
                  <a:pt x="33954" y="784788"/>
                </a:lnTo>
                <a:lnTo>
                  <a:pt x="27568" y="732389"/>
                </a:lnTo>
                <a:lnTo>
                  <a:pt x="25399" y="678789"/>
                </a:lnTo>
                <a:lnTo>
                  <a:pt x="27568" y="625193"/>
                </a:lnTo>
                <a:lnTo>
                  <a:pt x="33954" y="572795"/>
                </a:lnTo>
                <a:lnTo>
                  <a:pt x="44391" y="521762"/>
                </a:lnTo>
                <a:lnTo>
                  <a:pt x="58710" y="472261"/>
                </a:lnTo>
                <a:lnTo>
                  <a:pt x="76744" y="424459"/>
                </a:lnTo>
                <a:lnTo>
                  <a:pt x="98326" y="378522"/>
                </a:lnTo>
                <a:lnTo>
                  <a:pt x="123287" y="334617"/>
                </a:lnTo>
                <a:lnTo>
                  <a:pt x="151461" y="292911"/>
                </a:lnTo>
                <a:lnTo>
                  <a:pt x="182680" y="253571"/>
                </a:lnTo>
                <a:lnTo>
                  <a:pt x="216776" y="216763"/>
                </a:lnTo>
                <a:lnTo>
                  <a:pt x="253584" y="182670"/>
                </a:lnTo>
                <a:lnTo>
                  <a:pt x="292924" y="151453"/>
                </a:lnTo>
                <a:lnTo>
                  <a:pt x="334630" y="123280"/>
                </a:lnTo>
                <a:lnTo>
                  <a:pt x="378535" y="98318"/>
                </a:lnTo>
                <a:lnTo>
                  <a:pt x="424472" y="76736"/>
                </a:lnTo>
                <a:lnTo>
                  <a:pt x="472274" y="58701"/>
                </a:lnTo>
                <a:lnTo>
                  <a:pt x="521775" y="44380"/>
                </a:lnTo>
                <a:lnTo>
                  <a:pt x="572807" y="33943"/>
                </a:lnTo>
                <a:lnTo>
                  <a:pt x="625205" y="27556"/>
                </a:lnTo>
                <a:lnTo>
                  <a:pt x="678802" y="25387"/>
                </a:lnTo>
                <a:lnTo>
                  <a:pt x="862885" y="25387"/>
                </a:lnTo>
                <a:lnTo>
                  <a:pt x="821358" y="14994"/>
                </a:lnTo>
                <a:lnTo>
                  <a:pt x="774836" y="6740"/>
                </a:lnTo>
                <a:lnTo>
                  <a:pt x="727279" y="1704"/>
                </a:lnTo>
                <a:lnTo>
                  <a:pt x="678802" y="0"/>
                </a:lnTo>
                <a:close/>
              </a:path>
              <a:path w="1357629" h="1357630">
                <a:moveTo>
                  <a:pt x="862885" y="25387"/>
                </a:moveTo>
                <a:lnTo>
                  <a:pt x="678802" y="25387"/>
                </a:lnTo>
                <a:lnTo>
                  <a:pt x="732398" y="27556"/>
                </a:lnTo>
                <a:lnTo>
                  <a:pt x="784796" y="33943"/>
                </a:lnTo>
                <a:lnTo>
                  <a:pt x="835829" y="44380"/>
                </a:lnTo>
                <a:lnTo>
                  <a:pt x="885330" y="58701"/>
                </a:lnTo>
                <a:lnTo>
                  <a:pt x="933132" y="76736"/>
                </a:lnTo>
                <a:lnTo>
                  <a:pt x="979069" y="98318"/>
                </a:lnTo>
                <a:lnTo>
                  <a:pt x="1022974" y="123280"/>
                </a:lnTo>
                <a:lnTo>
                  <a:pt x="1064679" y="151453"/>
                </a:lnTo>
                <a:lnTo>
                  <a:pt x="1104020" y="182670"/>
                </a:lnTo>
                <a:lnTo>
                  <a:pt x="1140828" y="216763"/>
                </a:lnTo>
                <a:lnTo>
                  <a:pt x="1174924" y="253571"/>
                </a:lnTo>
                <a:lnTo>
                  <a:pt x="1206142" y="292911"/>
                </a:lnTo>
                <a:lnTo>
                  <a:pt x="1234316" y="334617"/>
                </a:lnTo>
                <a:lnTo>
                  <a:pt x="1259278" y="378522"/>
                </a:lnTo>
                <a:lnTo>
                  <a:pt x="1280860" y="424459"/>
                </a:lnTo>
                <a:lnTo>
                  <a:pt x="1298894" y="472261"/>
                </a:lnTo>
                <a:lnTo>
                  <a:pt x="1313213" y="521762"/>
                </a:lnTo>
                <a:lnTo>
                  <a:pt x="1323649" y="572795"/>
                </a:lnTo>
                <a:lnTo>
                  <a:pt x="1330036" y="625193"/>
                </a:lnTo>
                <a:lnTo>
                  <a:pt x="1332204" y="678789"/>
                </a:lnTo>
                <a:lnTo>
                  <a:pt x="1330036" y="732389"/>
                </a:lnTo>
                <a:lnTo>
                  <a:pt x="1323649" y="784788"/>
                </a:lnTo>
                <a:lnTo>
                  <a:pt x="1313213" y="835822"/>
                </a:lnTo>
                <a:lnTo>
                  <a:pt x="1298894" y="885323"/>
                </a:lnTo>
                <a:lnTo>
                  <a:pt x="1280860" y="933124"/>
                </a:lnTo>
                <a:lnTo>
                  <a:pt x="1259278" y="979060"/>
                </a:lnTo>
                <a:lnTo>
                  <a:pt x="1234316" y="1022963"/>
                </a:lnTo>
                <a:lnTo>
                  <a:pt x="1206142" y="1064668"/>
                </a:lnTo>
                <a:lnTo>
                  <a:pt x="1174924" y="1104007"/>
                </a:lnTo>
                <a:lnTo>
                  <a:pt x="1140828" y="1140815"/>
                </a:lnTo>
                <a:lnTo>
                  <a:pt x="1104020" y="1174911"/>
                </a:lnTo>
                <a:lnTo>
                  <a:pt x="1064679" y="1206130"/>
                </a:lnTo>
                <a:lnTo>
                  <a:pt x="1022974" y="1234304"/>
                </a:lnTo>
                <a:lnTo>
                  <a:pt x="979069" y="1259265"/>
                </a:lnTo>
                <a:lnTo>
                  <a:pt x="933132" y="1280847"/>
                </a:lnTo>
                <a:lnTo>
                  <a:pt x="885330" y="1298881"/>
                </a:lnTo>
                <a:lnTo>
                  <a:pt x="835829" y="1313200"/>
                </a:lnTo>
                <a:lnTo>
                  <a:pt x="784796" y="1323637"/>
                </a:lnTo>
                <a:lnTo>
                  <a:pt x="732398" y="1330023"/>
                </a:lnTo>
                <a:lnTo>
                  <a:pt x="678802" y="1332191"/>
                </a:lnTo>
                <a:lnTo>
                  <a:pt x="678802" y="1357591"/>
                </a:lnTo>
                <a:lnTo>
                  <a:pt x="727279" y="1355886"/>
                </a:lnTo>
                <a:lnTo>
                  <a:pt x="774836" y="1350848"/>
                </a:lnTo>
                <a:lnTo>
                  <a:pt x="821358" y="1342593"/>
                </a:lnTo>
                <a:lnTo>
                  <a:pt x="866731" y="1331236"/>
                </a:lnTo>
                <a:lnTo>
                  <a:pt x="910838" y="1316892"/>
                </a:lnTo>
                <a:lnTo>
                  <a:pt x="953567" y="1299675"/>
                </a:lnTo>
                <a:lnTo>
                  <a:pt x="994801" y="1279701"/>
                </a:lnTo>
                <a:lnTo>
                  <a:pt x="1034426" y="1257084"/>
                </a:lnTo>
                <a:lnTo>
                  <a:pt x="1072326" y="1231938"/>
                </a:lnTo>
                <a:lnTo>
                  <a:pt x="1108388" y="1204380"/>
                </a:lnTo>
                <a:lnTo>
                  <a:pt x="1142497" y="1174524"/>
                </a:lnTo>
                <a:lnTo>
                  <a:pt x="1174537" y="1142484"/>
                </a:lnTo>
                <a:lnTo>
                  <a:pt x="1204393" y="1108376"/>
                </a:lnTo>
                <a:lnTo>
                  <a:pt x="1231951" y="1072314"/>
                </a:lnTo>
                <a:lnTo>
                  <a:pt x="1257096" y="1034413"/>
                </a:lnTo>
                <a:lnTo>
                  <a:pt x="1279713" y="994788"/>
                </a:lnTo>
                <a:lnTo>
                  <a:pt x="1299688" y="953554"/>
                </a:lnTo>
                <a:lnTo>
                  <a:pt x="1316905" y="910826"/>
                </a:lnTo>
                <a:lnTo>
                  <a:pt x="1331249" y="866718"/>
                </a:lnTo>
                <a:lnTo>
                  <a:pt x="1342606" y="821345"/>
                </a:lnTo>
                <a:lnTo>
                  <a:pt x="1350860" y="774823"/>
                </a:lnTo>
                <a:lnTo>
                  <a:pt x="1355898" y="727266"/>
                </a:lnTo>
                <a:lnTo>
                  <a:pt x="1357604" y="678789"/>
                </a:lnTo>
                <a:lnTo>
                  <a:pt x="1355898" y="630312"/>
                </a:lnTo>
                <a:lnTo>
                  <a:pt x="1350860" y="582755"/>
                </a:lnTo>
                <a:lnTo>
                  <a:pt x="1342606" y="536233"/>
                </a:lnTo>
                <a:lnTo>
                  <a:pt x="1331249" y="490860"/>
                </a:lnTo>
                <a:lnTo>
                  <a:pt x="1316905" y="446753"/>
                </a:lnTo>
                <a:lnTo>
                  <a:pt x="1299688" y="404025"/>
                </a:lnTo>
                <a:lnTo>
                  <a:pt x="1279713" y="362791"/>
                </a:lnTo>
                <a:lnTo>
                  <a:pt x="1257096" y="323166"/>
                </a:lnTo>
                <a:lnTo>
                  <a:pt x="1231951" y="285265"/>
                </a:lnTo>
                <a:lnTo>
                  <a:pt x="1204393" y="249204"/>
                </a:lnTo>
                <a:lnTo>
                  <a:pt x="1174537" y="215096"/>
                </a:lnTo>
                <a:lnTo>
                  <a:pt x="1142497" y="183056"/>
                </a:lnTo>
                <a:lnTo>
                  <a:pt x="1108388" y="153200"/>
                </a:lnTo>
                <a:lnTo>
                  <a:pt x="1072326" y="125643"/>
                </a:lnTo>
                <a:lnTo>
                  <a:pt x="1034426" y="100498"/>
                </a:lnTo>
                <a:lnTo>
                  <a:pt x="994801" y="77882"/>
                </a:lnTo>
                <a:lnTo>
                  <a:pt x="953567" y="57908"/>
                </a:lnTo>
                <a:lnTo>
                  <a:pt x="910838" y="40692"/>
                </a:lnTo>
                <a:lnTo>
                  <a:pt x="866731" y="26349"/>
                </a:lnTo>
                <a:lnTo>
                  <a:pt x="862885" y="253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188331" y="3814125"/>
            <a:ext cx="1524000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1605" marR="5080" indent="-129539" algn="ctr">
              <a:lnSpc>
                <a:spcPct val="100000"/>
              </a:lnSpc>
              <a:spcBef>
                <a:spcPts val="100"/>
              </a:spcBef>
            </a:pPr>
            <a:r>
              <a:rPr lang="ru-RU" sz="1700" b="1" spc="10" dirty="0" smtClean="0">
                <a:solidFill>
                  <a:srgbClr val="0066B3"/>
                </a:solidFill>
                <a:latin typeface="Arial"/>
                <a:cs typeface="Arial"/>
              </a:rPr>
              <a:t>Площадь территории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415531" y="2580204"/>
            <a:ext cx="1144399" cy="52514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ru-RU" sz="3300" b="1" spc="450" dirty="0" smtClean="0">
                <a:solidFill>
                  <a:srgbClr val="FFFFFF"/>
                </a:solidFill>
                <a:latin typeface="Arial"/>
                <a:cs typeface="Arial"/>
              </a:rPr>
              <a:t>3,3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454386" y="3034704"/>
            <a:ext cx="9531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spc="5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lang="ru-RU" sz="1200" spc="5" dirty="0" smtClean="0">
                <a:solidFill>
                  <a:srgbClr val="FFFFFF"/>
                </a:solidFill>
                <a:latin typeface="Arial"/>
                <a:cs typeface="Arial"/>
              </a:rPr>
              <a:t>ыс. кв. км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454386" y="884818"/>
            <a:ext cx="966640" cy="4482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2800" b="1" spc="450" dirty="0" smtClean="0">
                <a:solidFill>
                  <a:srgbClr val="FFFFFF"/>
                </a:solidFill>
                <a:latin typeface="Arial"/>
                <a:cs typeface="Arial"/>
              </a:rPr>
              <a:t>17,5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479445" y="1339317"/>
            <a:ext cx="95313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тыс.</a:t>
            </a:r>
            <a:r>
              <a:rPr sz="12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человек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4863" y="629425"/>
            <a:ext cx="4732937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65" dirty="0">
                <a:solidFill>
                  <a:srgbClr val="FFFFFF"/>
                </a:solidFill>
                <a:latin typeface="Arial"/>
                <a:cs typeface="Arial"/>
              </a:rPr>
              <a:t>Общие</a:t>
            </a:r>
            <a:r>
              <a:rPr sz="25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0" b="1" spc="-50" dirty="0" smtClean="0">
                <a:solidFill>
                  <a:srgbClr val="FFFFFF"/>
                </a:solidFill>
                <a:latin typeface="Arial"/>
                <a:cs typeface="Arial"/>
              </a:rPr>
              <a:t>сведения</a:t>
            </a:r>
            <a:r>
              <a:rPr lang="ru-RU" sz="2500" b="1" spc="-50" dirty="0" smtClean="0">
                <a:solidFill>
                  <a:srgbClr val="FFFFFF"/>
                </a:solidFill>
                <a:latin typeface="Arial"/>
                <a:cs typeface="Arial"/>
              </a:rPr>
              <a:t> о районе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191000" y="1066800"/>
            <a:ext cx="2004060" cy="274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1125" marR="5080" indent="-99060">
              <a:lnSpc>
                <a:spcPct val="100000"/>
              </a:lnSpc>
              <a:spcBef>
                <a:spcPts val="100"/>
              </a:spcBef>
            </a:pPr>
            <a:r>
              <a:rPr sz="1700" b="1" spc="25" dirty="0">
                <a:solidFill>
                  <a:srgbClr val="0066B3"/>
                </a:solidFill>
                <a:latin typeface="Arial"/>
                <a:cs typeface="Arial"/>
              </a:rPr>
              <a:t>Структура</a:t>
            </a:r>
            <a:r>
              <a:rPr sz="1700" b="1" spc="-55" dirty="0">
                <a:solidFill>
                  <a:srgbClr val="0066B3"/>
                </a:solidFill>
                <a:latin typeface="Arial"/>
                <a:cs typeface="Arial"/>
              </a:rPr>
              <a:t> </a:t>
            </a:r>
            <a:r>
              <a:rPr sz="1700" b="1" spc="10" dirty="0" smtClean="0">
                <a:solidFill>
                  <a:srgbClr val="0066B3"/>
                </a:solidFill>
                <a:latin typeface="Arial"/>
                <a:cs typeface="Arial"/>
              </a:rPr>
              <a:t>земель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677506" y="3426647"/>
            <a:ext cx="1082675" cy="819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925"/>
              </a:lnSpc>
              <a:spcBef>
                <a:spcPts val="100"/>
              </a:spcBef>
            </a:pP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С/х</a:t>
            </a:r>
            <a:r>
              <a:rPr sz="17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угодья</a:t>
            </a:r>
            <a:endParaRPr sz="1700" dirty="0">
              <a:latin typeface="Arial"/>
              <a:cs typeface="Arial"/>
            </a:endParaRPr>
          </a:p>
          <a:p>
            <a:pPr marL="126364" algn="ctr">
              <a:lnSpc>
                <a:spcPts val="4325"/>
              </a:lnSpc>
            </a:pPr>
            <a:r>
              <a:rPr lang="ru-RU" sz="3700" b="1" spc="20" dirty="0" smtClean="0">
                <a:solidFill>
                  <a:srgbClr val="FFFFFF"/>
                </a:solidFill>
                <a:latin typeface="Arial"/>
                <a:cs typeface="Arial"/>
              </a:rPr>
              <a:t>94</a:t>
            </a:r>
            <a:r>
              <a:rPr sz="3225" b="1" spc="30" baseline="32299" dirty="0" smtClean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3225" baseline="32299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236258" y="2134269"/>
            <a:ext cx="799465" cy="777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880">
              <a:lnSpc>
                <a:spcPts val="1760"/>
              </a:lnSpc>
              <a:spcBef>
                <a:spcPts val="100"/>
              </a:spcBef>
            </a:pPr>
            <a:r>
              <a:rPr sz="1700" spc="20" dirty="0" err="1" smtClean="0">
                <a:solidFill>
                  <a:srgbClr val="FFFFFF"/>
                </a:solidFill>
                <a:latin typeface="Arial"/>
                <a:cs typeface="Arial"/>
              </a:rPr>
              <a:t>Леса</a:t>
            </a:r>
            <a:endParaRPr sz="1700" dirty="0" smtClean="0">
              <a:latin typeface="Arial"/>
              <a:cs typeface="Arial"/>
            </a:endParaRPr>
          </a:p>
          <a:p>
            <a:pPr marL="12700">
              <a:lnSpc>
                <a:spcPts val="4160"/>
              </a:lnSpc>
            </a:pPr>
            <a:r>
              <a:rPr sz="3225" b="1" spc="30" baseline="32299" dirty="0" smtClean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3225" baseline="32299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002810" y="2409642"/>
            <a:ext cx="553720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700" b="1" spc="1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370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530501" y="2449114"/>
            <a:ext cx="271145" cy="3543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50" b="1" spc="20" dirty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215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743765" y="3637188"/>
            <a:ext cx="475068" cy="699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718234" y="1587144"/>
            <a:ext cx="475068" cy="5889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718234" y="1941804"/>
            <a:ext cx="475068" cy="699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302500" y="2349512"/>
            <a:ext cx="1357630" cy="1357630"/>
          </a:xfrm>
          <a:custGeom>
            <a:avLst/>
            <a:gdLst/>
            <a:ahLst/>
            <a:cxnLst/>
            <a:rect l="l" t="t" r="r" b="b"/>
            <a:pathLst>
              <a:path w="1357629" h="1357629">
                <a:moveTo>
                  <a:pt x="678802" y="0"/>
                </a:moveTo>
                <a:lnTo>
                  <a:pt x="630325" y="1704"/>
                </a:lnTo>
                <a:lnTo>
                  <a:pt x="582768" y="6740"/>
                </a:lnTo>
                <a:lnTo>
                  <a:pt x="536245" y="14994"/>
                </a:lnTo>
                <a:lnTo>
                  <a:pt x="490873" y="26349"/>
                </a:lnTo>
                <a:lnTo>
                  <a:pt x="446765" y="40692"/>
                </a:lnTo>
                <a:lnTo>
                  <a:pt x="404037" y="57908"/>
                </a:lnTo>
                <a:lnTo>
                  <a:pt x="362803" y="77882"/>
                </a:lnTo>
                <a:lnTo>
                  <a:pt x="323178" y="100498"/>
                </a:lnTo>
                <a:lnTo>
                  <a:pt x="285277" y="125643"/>
                </a:lnTo>
                <a:lnTo>
                  <a:pt x="249215" y="153200"/>
                </a:lnTo>
                <a:lnTo>
                  <a:pt x="215107" y="183056"/>
                </a:lnTo>
                <a:lnTo>
                  <a:pt x="183067" y="215096"/>
                </a:lnTo>
                <a:lnTo>
                  <a:pt x="153211" y="249204"/>
                </a:lnTo>
                <a:lnTo>
                  <a:pt x="125652" y="285265"/>
                </a:lnTo>
                <a:lnTo>
                  <a:pt x="100507" y="323166"/>
                </a:lnTo>
                <a:lnTo>
                  <a:pt x="77890" y="362791"/>
                </a:lnTo>
                <a:lnTo>
                  <a:pt x="57916" y="404025"/>
                </a:lnTo>
                <a:lnTo>
                  <a:pt x="40699" y="446753"/>
                </a:lnTo>
                <a:lnTo>
                  <a:pt x="26355" y="490860"/>
                </a:lnTo>
                <a:lnTo>
                  <a:pt x="14998" y="536233"/>
                </a:lnTo>
                <a:lnTo>
                  <a:pt x="6743" y="582755"/>
                </a:lnTo>
                <a:lnTo>
                  <a:pt x="1705" y="630312"/>
                </a:lnTo>
                <a:lnTo>
                  <a:pt x="0" y="678789"/>
                </a:lnTo>
                <a:lnTo>
                  <a:pt x="1705" y="727268"/>
                </a:lnTo>
                <a:lnTo>
                  <a:pt x="6743" y="774826"/>
                </a:lnTo>
                <a:lnTo>
                  <a:pt x="14998" y="821349"/>
                </a:lnTo>
                <a:lnTo>
                  <a:pt x="26355" y="866722"/>
                </a:lnTo>
                <a:lnTo>
                  <a:pt x="40699" y="910831"/>
                </a:lnTo>
                <a:lnTo>
                  <a:pt x="57916" y="953559"/>
                </a:lnTo>
                <a:lnTo>
                  <a:pt x="77890" y="994794"/>
                </a:lnTo>
                <a:lnTo>
                  <a:pt x="100507" y="1034418"/>
                </a:lnTo>
                <a:lnTo>
                  <a:pt x="125652" y="1072319"/>
                </a:lnTo>
                <a:lnTo>
                  <a:pt x="153211" y="1108381"/>
                </a:lnTo>
                <a:lnTo>
                  <a:pt x="183067" y="1142489"/>
                </a:lnTo>
                <a:lnTo>
                  <a:pt x="215107" y="1174528"/>
                </a:lnTo>
                <a:lnTo>
                  <a:pt x="249215" y="1204384"/>
                </a:lnTo>
                <a:lnTo>
                  <a:pt x="285277" y="1231942"/>
                </a:lnTo>
                <a:lnTo>
                  <a:pt x="323178" y="1257087"/>
                </a:lnTo>
                <a:lnTo>
                  <a:pt x="362803" y="1279703"/>
                </a:lnTo>
                <a:lnTo>
                  <a:pt x="404037" y="1299677"/>
                </a:lnTo>
                <a:lnTo>
                  <a:pt x="446765" y="1316893"/>
                </a:lnTo>
                <a:lnTo>
                  <a:pt x="490873" y="1331237"/>
                </a:lnTo>
                <a:lnTo>
                  <a:pt x="536245" y="1342594"/>
                </a:lnTo>
                <a:lnTo>
                  <a:pt x="582768" y="1350848"/>
                </a:lnTo>
                <a:lnTo>
                  <a:pt x="630325" y="1355886"/>
                </a:lnTo>
                <a:lnTo>
                  <a:pt x="678802" y="1357591"/>
                </a:lnTo>
                <a:lnTo>
                  <a:pt x="678802" y="1332191"/>
                </a:lnTo>
                <a:lnTo>
                  <a:pt x="625205" y="1330023"/>
                </a:lnTo>
                <a:lnTo>
                  <a:pt x="572807" y="1323637"/>
                </a:lnTo>
                <a:lnTo>
                  <a:pt x="521775" y="1313200"/>
                </a:lnTo>
                <a:lnTo>
                  <a:pt x="472274" y="1298881"/>
                </a:lnTo>
                <a:lnTo>
                  <a:pt x="424472" y="1280847"/>
                </a:lnTo>
                <a:lnTo>
                  <a:pt x="378535" y="1259265"/>
                </a:lnTo>
                <a:lnTo>
                  <a:pt x="334630" y="1234304"/>
                </a:lnTo>
                <a:lnTo>
                  <a:pt x="292924" y="1206130"/>
                </a:lnTo>
                <a:lnTo>
                  <a:pt x="253584" y="1174911"/>
                </a:lnTo>
                <a:lnTo>
                  <a:pt x="216776" y="1140815"/>
                </a:lnTo>
                <a:lnTo>
                  <a:pt x="182680" y="1104007"/>
                </a:lnTo>
                <a:lnTo>
                  <a:pt x="151461" y="1064668"/>
                </a:lnTo>
                <a:lnTo>
                  <a:pt x="123287" y="1022963"/>
                </a:lnTo>
                <a:lnTo>
                  <a:pt x="98326" y="979060"/>
                </a:lnTo>
                <a:lnTo>
                  <a:pt x="76744" y="933124"/>
                </a:lnTo>
                <a:lnTo>
                  <a:pt x="58710" y="885323"/>
                </a:lnTo>
                <a:lnTo>
                  <a:pt x="44391" y="835822"/>
                </a:lnTo>
                <a:lnTo>
                  <a:pt x="33954" y="784788"/>
                </a:lnTo>
                <a:lnTo>
                  <a:pt x="27568" y="732389"/>
                </a:lnTo>
                <a:lnTo>
                  <a:pt x="25399" y="678789"/>
                </a:lnTo>
                <a:lnTo>
                  <a:pt x="27568" y="625193"/>
                </a:lnTo>
                <a:lnTo>
                  <a:pt x="33954" y="572795"/>
                </a:lnTo>
                <a:lnTo>
                  <a:pt x="44391" y="521762"/>
                </a:lnTo>
                <a:lnTo>
                  <a:pt x="58710" y="472262"/>
                </a:lnTo>
                <a:lnTo>
                  <a:pt x="76744" y="424460"/>
                </a:lnTo>
                <a:lnTo>
                  <a:pt x="98326" y="378525"/>
                </a:lnTo>
                <a:lnTo>
                  <a:pt x="123287" y="334622"/>
                </a:lnTo>
                <a:lnTo>
                  <a:pt x="151461" y="292918"/>
                </a:lnTo>
                <a:lnTo>
                  <a:pt x="182680" y="253580"/>
                </a:lnTo>
                <a:lnTo>
                  <a:pt x="216776" y="216776"/>
                </a:lnTo>
                <a:lnTo>
                  <a:pt x="253584" y="182680"/>
                </a:lnTo>
                <a:lnTo>
                  <a:pt x="292924" y="151460"/>
                </a:lnTo>
                <a:lnTo>
                  <a:pt x="334630" y="123285"/>
                </a:lnTo>
                <a:lnTo>
                  <a:pt x="378535" y="98322"/>
                </a:lnTo>
                <a:lnTo>
                  <a:pt x="424472" y="76739"/>
                </a:lnTo>
                <a:lnTo>
                  <a:pt x="472274" y="58704"/>
                </a:lnTo>
                <a:lnTo>
                  <a:pt x="521775" y="44385"/>
                </a:lnTo>
                <a:lnTo>
                  <a:pt x="572807" y="33949"/>
                </a:lnTo>
                <a:lnTo>
                  <a:pt x="625205" y="27565"/>
                </a:lnTo>
                <a:lnTo>
                  <a:pt x="678802" y="25400"/>
                </a:lnTo>
                <a:lnTo>
                  <a:pt x="862936" y="25400"/>
                </a:lnTo>
                <a:lnTo>
                  <a:pt x="821358" y="14994"/>
                </a:lnTo>
                <a:lnTo>
                  <a:pt x="774836" y="6740"/>
                </a:lnTo>
                <a:lnTo>
                  <a:pt x="727279" y="1704"/>
                </a:lnTo>
                <a:lnTo>
                  <a:pt x="678802" y="0"/>
                </a:lnTo>
                <a:close/>
              </a:path>
              <a:path w="1357629" h="1357629">
                <a:moveTo>
                  <a:pt x="862936" y="25400"/>
                </a:moveTo>
                <a:lnTo>
                  <a:pt x="678802" y="25400"/>
                </a:lnTo>
                <a:lnTo>
                  <a:pt x="732398" y="27565"/>
                </a:lnTo>
                <a:lnTo>
                  <a:pt x="784796" y="33949"/>
                </a:lnTo>
                <a:lnTo>
                  <a:pt x="835829" y="44385"/>
                </a:lnTo>
                <a:lnTo>
                  <a:pt x="885330" y="58704"/>
                </a:lnTo>
                <a:lnTo>
                  <a:pt x="933132" y="76739"/>
                </a:lnTo>
                <a:lnTo>
                  <a:pt x="979069" y="98322"/>
                </a:lnTo>
                <a:lnTo>
                  <a:pt x="1022974" y="123285"/>
                </a:lnTo>
                <a:lnTo>
                  <a:pt x="1064679" y="151460"/>
                </a:lnTo>
                <a:lnTo>
                  <a:pt x="1104020" y="182680"/>
                </a:lnTo>
                <a:lnTo>
                  <a:pt x="1140828" y="216776"/>
                </a:lnTo>
                <a:lnTo>
                  <a:pt x="1174924" y="253580"/>
                </a:lnTo>
                <a:lnTo>
                  <a:pt x="1206142" y="292918"/>
                </a:lnTo>
                <a:lnTo>
                  <a:pt x="1234316" y="334622"/>
                </a:lnTo>
                <a:lnTo>
                  <a:pt x="1259278" y="378525"/>
                </a:lnTo>
                <a:lnTo>
                  <a:pt x="1280860" y="424460"/>
                </a:lnTo>
                <a:lnTo>
                  <a:pt x="1298894" y="472262"/>
                </a:lnTo>
                <a:lnTo>
                  <a:pt x="1313213" y="521762"/>
                </a:lnTo>
                <a:lnTo>
                  <a:pt x="1323649" y="572795"/>
                </a:lnTo>
                <a:lnTo>
                  <a:pt x="1330036" y="625193"/>
                </a:lnTo>
                <a:lnTo>
                  <a:pt x="1332204" y="678789"/>
                </a:lnTo>
                <a:lnTo>
                  <a:pt x="1330036" y="732389"/>
                </a:lnTo>
                <a:lnTo>
                  <a:pt x="1323649" y="784788"/>
                </a:lnTo>
                <a:lnTo>
                  <a:pt x="1313213" y="835822"/>
                </a:lnTo>
                <a:lnTo>
                  <a:pt x="1298894" y="885323"/>
                </a:lnTo>
                <a:lnTo>
                  <a:pt x="1280860" y="933124"/>
                </a:lnTo>
                <a:lnTo>
                  <a:pt x="1259278" y="979060"/>
                </a:lnTo>
                <a:lnTo>
                  <a:pt x="1234316" y="1022963"/>
                </a:lnTo>
                <a:lnTo>
                  <a:pt x="1206142" y="1064668"/>
                </a:lnTo>
                <a:lnTo>
                  <a:pt x="1174924" y="1104007"/>
                </a:lnTo>
                <a:lnTo>
                  <a:pt x="1140828" y="1140815"/>
                </a:lnTo>
                <a:lnTo>
                  <a:pt x="1104020" y="1174911"/>
                </a:lnTo>
                <a:lnTo>
                  <a:pt x="1064679" y="1206130"/>
                </a:lnTo>
                <a:lnTo>
                  <a:pt x="1022974" y="1234304"/>
                </a:lnTo>
                <a:lnTo>
                  <a:pt x="979069" y="1259265"/>
                </a:lnTo>
                <a:lnTo>
                  <a:pt x="933132" y="1280847"/>
                </a:lnTo>
                <a:lnTo>
                  <a:pt x="885330" y="1298881"/>
                </a:lnTo>
                <a:lnTo>
                  <a:pt x="835829" y="1313200"/>
                </a:lnTo>
                <a:lnTo>
                  <a:pt x="784796" y="1323637"/>
                </a:lnTo>
                <a:lnTo>
                  <a:pt x="732398" y="1330023"/>
                </a:lnTo>
                <a:lnTo>
                  <a:pt x="678802" y="1332191"/>
                </a:lnTo>
                <a:lnTo>
                  <a:pt x="678802" y="1357591"/>
                </a:lnTo>
                <a:lnTo>
                  <a:pt x="727279" y="1355886"/>
                </a:lnTo>
                <a:lnTo>
                  <a:pt x="774836" y="1350848"/>
                </a:lnTo>
                <a:lnTo>
                  <a:pt x="821358" y="1342594"/>
                </a:lnTo>
                <a:lnTo>
                  <a:pt x="866731" y="1331237"/>
                </a:lnTo>
                <a:lnTo>
                  <a:pt x="910838" y="1316893"/>
                </a:lnTo>
                <a:lnTo>
                  <a:pt x="953567" y="1299677"/>
                </a:lnTo>
                <a:lnTo>
                  <a:pt x="994801" y="1279703"/>
                </a:lnTo>
                <a:lnTo>
                  <a:pt x="1034426" y="1257087"/>
                </a:lnTo>
                <a:lnTo>
                  <a:pt x="1072326" y="1231942"/>
                </a:lnTo>
                <a:lnTo>
                  <a:pt x="1108388" y="1204384"/>
                </a:lnTo>
                <a:lnTo>
                  <a:pt x="1142497" y="1174528"/>
                </a:lnTo>
                <a:lnTo>
                  <a:pt x="1174537" y="1142489"/>
                </a:lnTo>
                <a:lnTo>
                  <a:pt x="1204393" y="1108381"/>
                </a:lnTo>
                <a:lnTo>
                  <a:pt x="1231951" y="1072319"/>
                </a:lnTo>
                <a:lnTo>
                  <a:pt x="1257096" y="1034418"/>
                </a:lnTo>
                <a:lnTo>
                  <a:pt x="1279713" y="994794"/>
                </a:lnTo>
                <a:lnTo>
                  <a:pt x="1299688" y="953559"/>
                </a:lnTo>
                <a:lnTo>
                  <a:pt x="1316905" y="910831"/>
                </a:lnTo>
                <a:lnTo>
                  <a:pt x="1331249" y="866722"/>
                </a:lnTo>
                <a:lnTo>
                  <a:pt x="1342606" y="821349"/>
                </a:lnTo>
                <a:lnTo>
                  <a:pt x="1350860" y="774826"/>
                </a:lnTo>
                <a:lnTo>
                  <a:pt x="1355898" y="727268"/>
                </a:lnTo>
                <a:lnTo>
                  <a:pt x="1357604" y="678789"/>
                </a:lnTo>
                <a:lnTo>
                  <a:pt x="1355898" y="630312"/>
                </a:lnTo>
                <a:lnTo>
                  <a:pt x="1350860" y="582755"/>
                </a:lnTo>
                <a:lnTo>
                  <a:pt x="1342606" y="536233"/>
                </a:lnTo>
                <a:lnTo>
                  <a:pt x="1331249" y="490860"/>
                </a:lnTo>
                <a:lnTo>
                  <a:pt x="1316905" y="446753"/>
                </a:lnTo>
                <a:lnTo>
                  <a:pt x="1299688" y="404025"/>
                </a:lnTo>
                <a:lnTo>
                  <a:pt x="1279713" y="362791"/>
                </a:lnTo>
                <a:lnTo>
                  <a:pt x="1257096" y="323166"/>
                </a:lnTo>
                <a:lnTo>
                  <a:pt x="1231951" y="285265"/>
                </a:lnTo>
                <a:lnTo>
                  <a:pt x="1204393" y="249204"/>
                </a:lnTo>
                <a:lnTo>
                  <a:pt x="1174537" y="215096"/>
                </a:lnTo>
                <a:lnTo>
                  <a:pt x="1142497" y="183056"/>
                </a:lnTo>
                <a:lnTo>
                  <a:pt x="1108388" y="153200"/>
                </a:lnTo>
                <a:lnTo>
                  <a:pt x="1072326" y="125643"/>
                </a:lnTo>
                <a:lnTo>
                  <a:pt x="1034426" y="100498"/>
                </a:lnTo>
                <a:lnTo>
                  <a:pt x="994801" y="77882"/>
                </a:lnTo>
                <a:lnTo>
                  <a:pt x="953567" y="57908"/>
                </a:lnTo>
                <a:lnTo>
                  <a:pt x="910838" y="40692"/>
                </a:lnTo>
                <a:lnTo>
                  <a:pt x="866731" y="26349"/>
                </a:lnTo>
                <a:lnTo>
                  <a:pt x="862936" y="25400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276969" y="654124"/>
            <a:ext cx="1357630" cy="1357630"/>
          </a:xfrm>
          <a:custGeom>
            <a:avLst/>
            <a:gdLst/>
            <a:ahLst/>
            <a:cxnLst/>
            <a:rect l="l" t="t" r="r" b="b"/>
            <a:pathLst>
              <a:path w="1357629" h="1357630">
                <a:moveTo>
                  <a:pt x="678802" y="0"/>
                </a:moveTo>
                <a:lnTo>
                  <a:pt x="630325" y="1704"/>
                </a:lnTo>
                <a:lnTo>
                  <a:pt x="582768" y="6740"/>
                </a:lnTo>
                <a:lnTo>
                  <a:pt x="536245" y="14994"/>
                </a:lnTo>
                <a:lnTo>
                  <a:pt x="490873" y="26349"/>
                </a:lnTo>
                <a:lnTo>
                  <a:pt x="446765" y="40692"/>
                </a:lnTo>
                <a:lnTo>
                  <a:pt x="404037" y="57908"/>
                </a:lnTo>
                <a:lnTo>
                  <a:pt x="362803" y="77882"/>
                </a:lnTo>
                <a:lnTo>
                  <a:pt x="323178" y="100498"/>
                </a:lnTo>
                <a:lnTo>
                  <a:pt x="285277" y="125643"/>
                </a:lnTo>
                <a:lnTo>
                  <a:pt x="249215" y="153200"/>
                </a:lnTo>
                <a:lnTo>
                  <a:pt x="215107" y="183056"/>
                </a:lnTo>
                <a:lnTo>
                  <a:pt x="183067" y="215096"/>
                </a:lnTo>
                <a:lnTo>
                  <a:pt x="153211" y="249204"/>
                </a:lnTo>
                <a:lnTo>
                  <a:pt x="125652" y="285265"/>
                </a:lnTo>
                <a:lnTo>
                  <a:pt x="100507" y="323166"/>
                </a:lnTo>
                <a:lnTo>
                  <a:pt x="77890" y="362791"/>
                </a:lnTo>
                <a:lnTo>
                  <a:pt x="57916" y="404025"/>
                </a:lnTo>
                <a:lnTo>
                  <a:pt x="40699" y="446753"/>
                </a:lnTo>
                <a:lnTo>
                  <a:pt x="26355" y="490860"/>
                </a:lnTo>
                <a:lnTo>
                  <a:pt x="14998" y="536233"/>
                </a:lnTo>
                <a:lnTo>
                  <a:pt x="6743" y="582755"/>
                </a:lnTo>
                <a:lnTo>
                  <a:pt x="1705" y="630312"/>
                </a:lnTo>
                <a:lnTo>
                  <a:pt x="0" y="678789"/>
                </a:lnTo>
                <a:lnTo>
                  <a:pt x="1705" y="727268"/>
                </a:lnTo>
                <a:lnTo>
                  <a:pt x="6743" y="774826"/>
                </a:lnTo>
                <a:lnTo>
                  <a:pt x="14998" y="821349"/>
                </a:lnTo>
                <a:lnTo>
                  <a:pt x="26355" y="866722"/>
                </a:lnTo>
                <a:lnTo>
                  <a:pt x="40699" y="910831"/>
                </a:lnTo>
                <a:lnTo>
                  <a:pt x="57916" y="953559"/>
                </a:lnTo>
                <a:lnTo>
                  <a:pt x="77890" y="994794"/>
                </a:lnTo>
                <a:lnTo>
                  <a:pt x="100507" y="1034418"/>
                </a:lnTo>
                <a:lnTo>
                  <a:pt x="125652" y="1072319"/>
                </a:lnTo>
                <a:lnTo>
                  <a:pt x="153211" y="1108381"/>
                </a:lnTo>
                <a:lnTo>
                  <a:pt x="183067" y="1142489"/>
                </a:lnTo>
                <a:lnTo>
                  <a:pt x="215107" y="1174528"/>
                </a:lnTo>
                <a:lnTo>
                  <a:pt x="249215" y="1204384"/>
                </a:lnTo>
                <a:lnTo>
                  <a:pt x="285277" y="1231942"/>
                </a:lnTo>
                <a:lnTo>
                  <a:pt x="323178" y="1257087"/>
                </a:lnTo>
                <a:lnTo>
                  <a:pt x="362803" y="1279703"/>
                </a:lnTo>
                <a:lnTo>
                  <a:pt x="404037" y="1299677"/>
                </a:lnTo>
                <a:lnTo>
                  <a:pt x="446765" y="1316893"/>
                </a:lnTo>
                <a:lnTo>
                  <a:pt x="490873" y="1331237"/>
                </a:lnTo>
                <a:lnTo>
                  <a:pt x="536245" y="1342594"/>
                </a:lnTo>
                <a:lnTo>
                  <a:pt x="582768" y="1350848"/>
                </a:lnTo>
                <a:lnTo>
                  <a:pt x="630325" y="1355886"/>
                </a:lnTo>
                <a:lnTo>
                  <a:pt x="678802" y="1357591"/>
                </a:lnTo>
                <a:lnTo>
                  <a:pt x="678802" y="1332191"/>
                </a:lnTo>
                <a:lnTo>
                  <a:pt x="625205" y="1330023"/>
                </a:lnTo>
                <a:lnTo>
                  <a:pt x="572807" y="1323637"/>
                </a:lnTo>
                <a:lnTo>
                  <a:pt x="521775" y="1313200"/>
                </a:lnTo>
                <a:lnTo>
                  <a:pt x="472274" y="1298881"/>
                </a:lnTo>
                <a:lnTo>
                  <a:pt x="424472" y="1280847"/>
                </a:lnTo>
                <a:lnTo>
                  <a:pt x="378535" y="1259265"/>
                </a:lnTo>
                <a:lnTo>
                  <a:pt x="334630" y="1234304"/>
                </a:lnTo>
                <a:lnTo>
                  <a:pt x="292924" y="1206130"/>
                </a:lnTo>
                <a:lnTo>
                  <a:pt x="253584" y="1174911"/>
                </a:lnTo>
                <a:lnTo>
                  <a:pt x="216776" y="1140815"/>
                </a:lnTo>
                <a:lnTo>
                  <a:pt x="182680" y="1104007"/>
                </a:lnTo>
                <a:lnTo>
                  <a:pt x="151461" y="1064668"/>
                </a:lnTo>
                <a:lnTo>
                  <a:pt x="123287" y="1022963"/>
                </a:lnTo>
                <a:lnTo>
                  <a:pt x="98326" y="979060"/>
                </a:lnTo>
                <a:lnTo>
                  <a:pt x="76744" y="933124"/>
                </a:lnTo>
                <a:lnTo>
                  <a:pt x="58710" y="885323"/>
                </a:lnTo>
                <a:lnTo>
                  <a:pt x="44391" y="835822"/>
                </a:lnTo>
                <a:lnTo>
                  <a:pt x="33954" y="784788"/>
                </a:lnTo>
                <a:lnTo>
                  <a:pt x="27568" y="732389"/>
                </a:lnTo>
                <a:lnTo>
                  <a:pt x="25399" y="678789"/>
                </a:lnTo>
                <a:lnTo>
                  <a:pt x="27568" y="625193"/>
                </a:lnTo>
                <a:lnTo>
                  <a:pt x="33954" y="572795"/>
                </a:lnTo>
                <a:lnTo>
                  <a:pt x="44391" y="521762"/>
                </a:lnTo>
                <a:lnTo>
                  <a:pt x="58710" y="472262"/>
                </a:lnTo>
                <a:lnTo>
                  <a:pt x="76744" y="424460"/>
                </a:lnTo>
                <a:lnTo>
                  <a:pt x="98326" y="378525"/>
                </a:lnTo>
                <a:lnTo>
                  <a:pt x="123287" y="334622"/>
                </a:lnTo>
                <a:lnTo>
                  <a:pt x="151461" y="292918"/>
                </a:lnTo>
                <a:lnTo>
                  <a:pt x="182680" y="253580"/>
                </a:lnTo>
                <a:lnTo>
                  <a:pt x="216776" y="216776"/>
                </a:lnTo>
                <a:lnTo>
                  <a:pt x="253584" y="182680"/>
                </a:lnTo>
                <a:lnTo>
                  <a:pt x="292924" y="151460"/>
                </a:lnTo>
                <a:lnTo>
                  <a:pt x="334630" y="123285"/>
                </a:lnTo>
                <a:lnTo>
                  <a:pt x="378535" y="98322"/>
                </a:lnTo>
                <a:lnTo>
                  <a:pt x="424472" y="76739"/>
                </a:lnTo>
                <a:lnTo>
                  <a:pt x="472274" y="58704"/>
                </a:lnTo>
                <a:lnTo>
                  <a:pt x="521775" y="44385"/>
                </a:lnTo>
                <a:lnTo>
                  <a:pt x="572807" y="33949"/>
                </a:lnTo>
                <a:lnTo>
                  <a:pt x="625205" y="27565"/>
                </a:lnTo>
                <a:lnTo>
                  <a:pt x="678802" y="25399"/>
                </a:lnTo>
                <a:lnTo>
                  <a:pt x="862936" y="25399"/>
                </a:lnTo>
                <a:lnTo>
                  <a:pt x="821358" y="14994"/>
                </a:lnTo>
                <a:lnTo>
                  <a:pt x="774836" y="6740"/>
                </a:lnTo>
                <a:lnTo>
                  <a:pt x="727279" y="1704"/>
                </a:lnTo>
                <a:lnTo>
                  <a:pt x="678802" y="0"/>
                </a:lnTo>
                <a:close/>
              </a:path>
              <a:path w="1357629" h="1357630">
                <a:moveTo>
                  <a:pt x="862936" y="25399"/>
                </a:moveTo>
                <a:lnTo>
                  <a:pt x="678802" y="25399"/>
                </a:lnTo>
                <a:lnTo>
                  <a:pt x="732398" y="27565"/>
                </a:lnTo>
                <a:lnTo>
                  <a:pt x="784796" y="33949"/>
                </a:lnTo>
                <a:lnTo>
                  <a:pt x="835829" y="44385"/>
                </a:lnTo>
                <a:lnTo>
                  <a:pt x="885330" y="58704"/>
                </a:lnTo>
                <a:lnTo>
                  <a:pt x="933132" y="76739"/>
                </a:lnTo>
                <a:lnTo>
                  <a:pt x="979069" y="98322"/>
                </a:lnTo>
                <a:lnTo>
                  <a:pt x="1022974" y="123285"/>
                </a:lnTo>
                <a:lnTo>
                  <a:pt x="1064679" y="151460"/>
                </a:lnTo>
                <a:lnTo>
                  <a:pt x="1104020" y="182680"/>
                </a:lnTo>
                <a:lnTo>
                  <a:pt x="1140828" y="216776"/>
                </a:lnTo>
                <a:lnTo>
                  <a:pt x="1174924" y="253580"/>
                </a:lnTo>
                <a:lnTo>
                  <a:pt x="1206142" y="292918"/>
                </a:lnTo>
                <a:lnTo>
                  <a:pt x="1234316" y="334622"/>
                </a:lnTo>
                <a:lnTo>
                  <a:pt x="1259278" y="378525"/>
                </a:lnTo>
                <a:lnTo>
                  <a:pt x="1280860" y="424460"/>
                </a:lnTo>
                <a:lnTo>
                  <a:pt x="1298894" y="472262"/>
                </a:lnTo>
                <a:lnTo>
                  <a:pt x="1313213" y="521762"/>
                </a:lnTo>
                <a:lnTo>
                  <a:pt x="1323649" y="572795"/>
                </a:lnTo>
                <a:lnTo>
                  <a:pt x="1330036" y="625193"/>
                </a:lnTo>
                <a:lnTo>
                  <a:pt x="1332204" y="678789"/>
                </a:lnTo>
                <a:lnTo>
                  <a:pt x="1330036" y="732389"/>
                </a:lnTo>
                <a:lnTo>
                  <a:pt x="1323649" y="784788"/>
                </a:lnTo>
                <a:lnTo>
                  <a:pt x="1313213" y="835822"/>
                </a:lnTo>
                <a:lnTo>
                  <a:pt x="1298894" y="885323"/>
                </a:lnTo>
                <a:lnTo>
                  <a:pt x="1280860" y="933124"/>
                </a:lnTo>
                <a:lnTo>
                  <a:pt x="1259278" y="979060"/>
                </a:lnTo>
                <a:lnTo>
                  <a:pt x="1234316" y="1022963"/>
                </a:lnTo>
                <a:lnTo>
                  <a:pt x="1206142" y="1064668"/>
                </a:lnTo>
                <a:lnTo>
                  <a:pt x="1174924" y="1104007"/>
                </a:lnTo>
                <a:lnTo>
                  <a:pt x="1140828" y="1140815"/>
                </a:lnTo>
                <a:lnTo>
                  <a:pt x="1104020" y="1174911"/>
                </a:lnTo>
                <a:lnTo>
                  <a:pt x="1064679" y="1206130"/>
                </a:lnTo>
                <a:lnTo>
                  <a:pt x="1022974" y="1234304"/>
                </a:lnTo>
                <a:lnTo>
                  <a:pt x="979069" y="1259265"/>
                </a:lnTo>
                <a:lnTo>
                  <a:pt x="933132" y="1280847"/>
                </a:lnTo>
                <a:lnTo>
                  <a:pt x="885330" y="1298881"/>
                </a:lnTo>
                <a:lnTo>
                  <a:pt x="835829" y="1313200"/>
                </a:lnTo>
                <a:lnTo>
                  <a:pt x="784796" y="1323637"/>
                </a:lnTo>
                <a:lnTo>
                  <a:pt x="732398" y="1330023"/>
                </a:lnTo>
                <a:lnTo>
                  <a:pt x="678802" y="1332191"/>
                </a:lnTo>
                <a:lnTo>
                  <a:pt x="678802" y="1357591"/>
                </a:lnTo>
                <a:lnTo>
                  <a:pt x="727279" y="1355886"/>
                </a:lnTo>
                <a:lnTo>
                  <a:pt x="774836" y="1350848"/>
                </a:lnTo>
                <a:lnTo>
                  <a:pt x="821358" y="1342594"/>
                </a:lnTo>
                <a:lnTo>
                  <a:pt x="866731" y="1331237"/>
                </a:lnTo>
                <a:lnTo>
                  <a:pt x="910838" y="1316893"/>
                </a:lnTo>
                <a:lnTo>
                  <a:pt x="953567" y="1299677"/>
                </a:lnTo>
                <a:lnTo>
                  <a:pt x="994801" y="1279703"/>
                </a:lnTo>
                <a:lnTo>
                  <a:pt x="1034426" y="1257087"/>
                </a:lnTo>
                <a:lnTo>
                  <a:pt x="1072326" y="1231942"/>
                </a:lnTo>
                <a:lnTo>
                  <a:pt x="1108388" y="1204384"/>
                </a:lnTo>
                <a:lnTo>
                  <a:pt x="1142497" y="1174528"/>
                </a:lnTo>
                <a:lnTo>
                  <a:pt x="1174537" y="1142489"/>
                </a:lnTo>
                <a:lnTo>
                  <a:pt x="1204393" y="1108381"/>
                </a:lnTo>
                <a:lnTo>
                  <a:pt x="1231951" y="1072319"/>
                </a:lnTo>
                <a:lnTo>
                  <a:pt x="1257096" y="1034418"/>
                </a:lnTo>
                <a:lnTo>
                  <a:pt x="1279713" y="994794"/>
                </a:lnTo>
                <a:lnTo>
                  <a:pt x="1299688" y="953559"/>
                </a:lnTo>
                <a:lnTo>
                  <a:pt x="1316905" y="910831"/>
                </a:lnTo>
                <a:lnTo>
                  <a:pt x="1331249" y="866722"/>
                </a:lnTo>
                <a:lnTo>
                  <a:pt x="1342606" y="821349"/>
                </a:lnTo>
                <a:lnTo>
                  <a:pt x="1350860" y="774826"/>
                </a:lnTo>
                <a:lnTo>
                  <a:pt x="1355898" y="727268"/>
                </a:lnTo>
                <a:lnTo>
                  <a:pt x="1357604" y="678789"/>
                </a:lnTo>
                <a:lnTo>
                  <a:pt x="1355898" y="630312"/>
                </a:lnTo>
                <a:lnTo>
                  <a:pt x="1350860" y="582755"/>
                </a:lnTo>
                <a:lnTo>
                  <a:pt x="1342606" y="536233"/>
                </a:lnTo>
                <a:lnTo>
                  <a:pt x="1331249" y="490860"/>
                </a:lnTo>
                <a:lnTo>
                  <a:pt x="1316905" y="446753"/>
                </a:lnTo>
                <a:lnTo>
                  <a:pt x="1299688" y="404025"/>
                </a:lnTo>
                <a:lnTo>
                  <a:pt x="1279713" y="362791"/>
                </a:lnTo>
                <a:lnTo>
                  <a:pt x="1257096" y="323166"/>
                </a:lnTo>
                <a:lnTo>
                  <a:pt x="1231951" y="285265"/>
                </a:lnTo>
                <a:lnTo>
                  <a:pt x="1204393" y="249204"/>
                </a:lnTo>
                <a:lnTo>
                  <a:pt x="1174537" y="215096"/>
                </a:lnTo>
                <a:lnTo>
                  <a:pt x="1142497" y="183056"/>
                </a:lnTo>
                <a:lnTo>
                  <a:pt x="1108388" y="153200"/>
                </a:lnTo>
                <a:lnTo>
                  <a:pt x="1072326" y="125643"/>
                </a:lnTo>
                <a:lnTo>
                  <a:pt x="1034426" y="100498"/>
                </a:lnTo>
                <a:lnTo>
                  <a:pt x="994801" y="77882"/>
                </a:lnTo>
                <a:lnTo>
                  <a:pt x="953567" y="57908"/>
                </a:lnTo>
                <a:lnTo>
                  <a:pt x="910838" y="40692"/>
                </a:lnTo>
                <a:lnTo>
                  <a:pt x="866731" y="26349"/>
                </a:lnTo>
                <a:lnTo>
                  <a:pt x="862936" y="25399"/>
                </a:lnTo>
                <a:close/>
              </a:path>
            </a:pathLst>
          </a:custGeom>
          <a:solidFill>
            <a:srgbClr val="EF41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7052383" y="2054708"/>
            <a:ext cx="1807210" cy="274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04165">
              <a:lnSpc>
                <a:spcPct val="100000"/>
              </a:lnSpc>
              <a:spcBef>
                <a:spcPts val="100"/>
              </a:spcBef>
            </a:pPr>
            <a:r>
              <a:rPr sz="1700" b="1" spc="10" dirty="0" smtClean="0">
                <a:solidFill>
                  <a:srgbClr val="0066B3"/>
                </a:solidFill>
                <a:latin typeface="Arial"/>
                <a:cs typeface="Arial"/>
              </a:rPr>
              <a:t>Население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44" name="object 22"/>
          <p:cNvSpPr txBox="1"/>
          <p:nvPr/>
        </p:nvSpPr>
        <p:spPr>
          <a:xfrm>
            <a:off x="5486400" y="5943600"/>
            <a:ext cx="13716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400" b="1" spc="25" dirty="0" smtClean="0">
                <a:latin typeface="Arial" pitchFamily="34" charset="0"/>
                <a:cs typeface="Arial" pitchFamily="34" charset="0"/>
              </a:rPr>
              <a:t>Стоимость 1 га земли</a:t>
            </a:r>
            <a:endParaRPr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object 22"/>
          <p:cNvSpPr txBox="1"/>
          <p:nvPr/>
        </p:nvSpPr>
        <p:spPr>
          <a:xfrm>
            <a:off x="3429000" y="5983402"/>
            <a:ext cx="182880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400" b="1" spc="25" dirty="0" smtClean="0">
                <a:latin typeface="Arial" pitchFamily="34" charset="0"/>
                <a:cs typeface="Arial" pitchFamily="34" charset="0"/>
              </a:rPr>
              <a:t>Средний срок получения разрешения на строительство</a:t>
            </a:r>
            <a:endParaRPr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object 22"/>
          <p:cNvSpPr txBox="1"/>
          <p:nvPr/>
        </p:nvSpPr>
        <p:spPr>
          <a:xfrm>
            <a:off x="152400" y="5943600"/>
            <a:ext cx="137160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400" b="1" spc="25" dirty="0" smtClean="0">
                <a:latin typeface="Arial" pitchFamily="34" charset="0"/>
                <a:cs typeface="Arial" pitchFamily="34" charset="0"/>
              </a:rPr>
              <a:t>Удаленность от границы города Омска</a:t>
            </a:r>
            <a:endParaRPr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object 22"/>
          <p:cNvSpPr txBox="1"/>
          <p:nvPr/>
        </p:nvSpPr>
        <p:spPr>
          <a:xfrm>
            <a:off x="7086600" y="5943600"/>
            <a:ext cx="2057400" cy="22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25" dirty="0" smtClean="0">
                <a:latin typeface="Arial" pitchFamily="34" charset="0"/>
                <a:cs typeface="Arial" pitchFamily="34" charset="0"/>
              </a:rPr>
              <a:t>Тариф на </a:t>
            </a:r>
            <a:r>
              <a:rPr lang="ru-RU" sz="1400" b="1" spc="25" dirty="0" err="1" smtClean="0">
                <a:latin typeface="Arial" pitchFamily="34" charset="0"/>
                <a:cs typeface="Arial" pitchFamily="34" charset="0"/>
              </a:rPr>
              <a:t>эл</a:t>
            </a:r>
            <a:r>
              <a:rPr lang="ru-RU" sz="1400" b="1" spc="25" dirty="0" smtClean="0">
                <a:latin typeface="Arial" pitchFamily="34" charset="0"/>
                <a:cs typeface="Arial" pitchFamily="34" charset="0"/>
              </a:rPr>
              <a:t>. энергию</a:t>
            </a:r>
            <a:endParaRPr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object 14"/>
          <p:cNvSpPr/>
          <p:nvPr/>
        </p:nvSpPr>
        <p:spPr>
          <a:xfrm>
            <a:off x="267970" y="4572000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666102" y="0"/>
                </a:moveTo>
                <a:lnTo>
                  <a:pt x="618531" y="1672"/>
                </a:lnTo>
                <a:lnTo>
                  <a:pt x="571863" y="6614"/>
                </a:lnTo>
                <a:lnTo>
                  <a:pt x="526211" y="14714"/>
                </a:lnTo>
                <a:lnTo>
                  <a:pt x="481687" y="25858"/>
                </a:lnTo>
                <a:lnTo>
                  <a:pt x="438404" y="39934"/>
                </a:lnTo>
                <a:lnTo>
                  <a:pt x="396474" y="56828"/>
                </a:lnTo>
                <a:lnTo>
                  <a:pt x="356011" y="76429"/>
                </a:lnTo>
                <a:lnTo>
                  <a:pt x="317127" y="98624"/>
                </a:lnTo>
                <a:lnTo>
                  <a:pt x="279935" y="123299"/>
                </a:lnTo>
                <a:lnTo>
                  <a:pt x="244547" y="150342"/>
                </a:lnTo>
                <a:lnTo>
                  <a:pt x="211076" y="179640"/>
                </a:lnTo>
                <a:lnTo>
                  <a:pt x="179636" y="211081"/>
                </a:lnTo>
                <a:lnTo>
                  <a:pt x="150338" y="244552"/>
                </a:lnTo>
                <a:lnTo>
                  <a:pt x="123295" y="279940"/>
                </a:lnTo>
                <a:lnTo>
                  <a:pt x="98621" y="317133"/>
                </a:lnTo>
                <a:lnTo>
                  <a:pt x="76427" y="356017"/>
                </a:lnTo>
                <a:lnTo>
                  <a:pt x="56826" y="396480"/>
                </a:lnTo>
                <a:lnTo>
                  <a:pt x="39932" y="438409"/>
                </a:lnTo>
                <a:lnTo>
                  <a:pt x="25857" y="481691"/>
                </a:lnTo>
                <a:lnTo>
                  <a:pt x="14713" y="526215"/>
                </a:lnTo>
                <a:lnTo>
                  <a:pt x="6614" y="571866"/>
                </a:lnTo>
                <a:lnTo>
                  <a:pt x="1672" y="618533"/>
                </a:lnTo>
                <a:lnTo>
                  <a:pt x="0" y="666102"/>
                </a:lnTo>
                <a:lnTo>
                  <a:pt x="1672" y="713672"/>
                </a:lnTo>
                <a:lnTo>
                  <a:pt x="6614" y="760340"/>
                </a:lnTo>
                <a:lnTo>
                  <a:pt x="14713" y="805993"/>
                </a:lnTo>
                <a:lnTo>
                  <a:pt x="25857" y="850517"/>
                </a:lnTo>
                <a:lnTo>
                  <a:pt x="39932" y="893800"/>
                </a:lnTo>
                <a:lnTo>
                  <a:pt x="56826" y="935729"/>
                </a:lnTo>
                <a:lnTo>
                  <a:pt x="76427" y="976192"/>
                </a:lnTo>
                <a:lnTo>
                  <a:pt x="98621" y="1015077"/>
                </a:lnTo>
                <a:lnTo>
                  <a:pt x="123295" y="1052269"/>
                </a:lnTo>
                <a:lnTo>
                  <a:pt x="150338" y="1087657"/>
                </a:lnTo>
                <a:lnTo>
                  <a:pt x="179636" y="1121127"/>
                </a:lnTo>
                <a:lnTo>
                  <a:pt x="211076" y="1152568"/>
                </a:lnTo>
                <a:lnTo>
                  <a:pt x="244547" y="1181866"/>
                </a:lnTo>
                <a:lnTo>
                  <a:pt x="279935" y="1208908"/>
                </a:lnTo>
                <a:lnTo>
                  <a:pt x="317127" y="1233583"/>
                </a:lnTo>
                <a:lnTo>
                  <a:pt x="356011" y="1255777"/>
                </a:lnTo>
                <a:lnTo>
                  <a:pt x="396474" y="1275377"/>
                </a:lnTo>
                <a:lnTo>
                  <a:pt x="438404" y="1292271"/>
                </a:lnTo>
                <a:lnTo>
                  <a:pt x="481687" y="1306347"/>
                </a:lnTo>
                <a:lnTo>
                  <a:pt x="526211" y="1317490"/>
                </a:lnTo>
                <a:lnTo>
                  <a:pt x="571863" y="1325589"/>
                </a:lnTo>
                <a:lnTo>
                  <a:pt x="618531" y="1330532"/>
                </a:lnTo>
                <a:lnTo>
                  <a:pt x="666102" y="1332204"/>
                </a:lnTo>
                <a:lnTo>
                  <a:pt x="713672" y="1330532"/>
                </a:lnTo>
                <a:lnTo>
                  <a:pt x="760340" y="1325589"/>
                </a:lnTo>
                <a:lnTo>
                  <a:pt x="805993" y="1317490"/>
                </a:lnTo>
                <a:lnTo>
                  <a:pt x="850517" y="1306347"/>
                </a:lnTo>
                <a:lnTo>
                  <a:pt x="893800" y="1292271"/>
                </a:lnTo>
                <a:lnTo>
                  <a:pt x="935729" y="1275377"/>
                </a:lnTo>
                <a:lnTo>
                  <a:pt x="976192" y="1255777"/>
                </a:lnTo>
                <a:lnTo>
                  <a:pt x="1015077" y="1233583"/>
                </a:lnTo>
                <a:lnTo>
                  <a:pt x="1052269" y="1208908"/>
                </a:lnTo>
                <a:lnTo>
                  <a:pt x="1087657" y="1181866"/>
                </a:lnTo>
                <a:lnTo>
                  <a:pt x="1121127" y="1152568"/>
                </a:lnTo>
                <a:lnTo>
                  <a:pt x="1152568" y="1121127"/>
                </a:lnTo>
                <a:lnTo>
                  <a:pt x="1181866" y="1087657"/>
                </a:lnTo>
                <a:lnTo>
                  <a:pt x="1208908" y="1052269"/>
                </a:lnTo>
                <a:lnTo>
                  <a:pt x="1233583" y="1015077"/>
                </a:lnTo>
                <a:lnTo>
                  <a:pt x="1255777" y="976192"/>
                </a:lnTo>
                <a:lnTo>
                  <a:pt x="1275377" y="935729"/>
                </a:lnTo>
                <a:lnTo>
                  <a:pt x="1292271" y="893800"/>
                </a:lnTo>
                <a:lnTo>
                  <a:pt x="1306347" y="850517"/>
                </a:lnTo>
                <a:lnTo>
                  <a:pt x="1317490" y="805993"/>
                </a:lnTo>
                <a:lnTo>
                  <a:pt x="1325589" y="760340"/>
                </a:lnTo>
                <a:lnTo>
                  <a:pt x="1330532" y="713672"/>
                </a:lnTo>
                <a:lnTo>
                  <a:pt x="1332204" y="666102"/>
                </a:lnTo>
                <a:lnTo>
                  <a:pt x="1330532" y="618533"/>
                </a:lnTo>
                <a:lnTo>
                  <a:pt x="1325589" y="571866"/>
                </a:lnTo>
                <a:lnTo>
                  <a:pt x="1317490" y="526215"/>
                </a:lnTo>
                <a:lnTo>
                  <a:pt x="1306347" y="481691"/>
                </a:lnTo>
                <a:lnTo>
                  <a:pt x="1292271" y="438409"/>
                </a:lnTo>
                <a:lnTo>
                  <a:pt x="1275377" y="396480"/>
                </a:lnTo>
                <a:lnTo>
                  <a:pt x="1255777" y="356017"/>
                </a:lnTo>
                <a:lnTo>
                  <a:pt x="1233583" y="317133"/>
                </a:lnTo>
                <a:lnTo>
                  <a:pt x="1208908" y="279940"/>
                </a:lnTo>
                <a:lnTo>
                  <a:pt x="1181866" y="244552"/>
                </a:lnTo>
                <a:lnTo>
                  <a:pt x="1152568" y="211081"/>
                </a:lnTo>
                <a:lnTo>
                  <a:pt x="1121127" y="179640"/>
                </a:lnTo>
                <a:lnTo>
                  <a:pt x="1087657" y="150342"/>
                </a:lnTo>
                <a:lnTo>
                  <a:pt x="1052269" y="123299"/>
                </a:lnTo>
                <a:lnTo>
                  <a:pt x="1015077" y="98624"/>
                </a:lnTo>
                <a:lnTo>
                  <a:pt x="976192" y="76429"/>
                </a:lnTo>
                <a:lnTo>
                  <a:pt x="935729" y="56828"/>
                </a:lnTo>
                <a:lnTo>
                  <a:pt x="893800" y="39934"/>
                </a:lnTo>
                <a:lnTo>
                  <a:pt x="850517" y="25858"/>
                </a:lnTo>
                <a:lnTo>
                  <a:pt x="805993" y="14714"/>
                </a:lnTo>
                <a:lnTo>
                  <a:pt x="760340" y="6614"/>
                </a:lnTo>
                <a:lnTo>
                  <a:pt x="713672" y="1672"/>
                </a:lnTo>
                <a:lnTo>
                  <a:pt x="666102" y="0"/>
                </a:lnTo>
                <a:close/>
              </a:path>
            </a:pathLst>
          </a:custGeom>
          <a:solidFill>
            <a:srgbClr val="EF4123"/>
          </a:solidFill>
        </p:spPr>
        <p:txBody>
          <a:bodyPr wrap="square" lIns="0" tIns="0" rIns="0" bIns="0" rtlCol="0"/>
          <a:lstStyle/>
          <a:p>
            <a:pPr algn="ctr"/>
            <a:endParaRPr lang="ru-RU" dirty="0" smtClean="0"/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160 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км</a:t>
            </a:r>
            <a:endParaRPr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object 14"/>
          <p:cNvSpPr/>
          <p:nvPr/>
        </p:nvSpPr>
        <p:spPr>
          <a:xfrm>
            <a:off x="3657600" y="4572000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666102" y="0"/>
                </a:moveTo>
                <a:lnTo>
                  <a:pt x="618531" y="1672"/>
                </a:lnTo>
                <a:lnTo>
                  <a:pt x="571863" y="6614"/>
                </a:lnTo>
                <a:lnTo>
                  <a:pt x="526211" y="14714"/>
                </a:lnTo>
                <a:lnTo>
                  <a:pt x="481687" y="25858"/>
                </a:lnTo>
                <a:lnTo>
                  <a:pt x="438404" y="39934"/>
                </a:lnTo>
                <a:lnTo>
                  <a:pt x="396474" y="56828"/>
                </a:lnTo>
                <a:lnTo>
                  <a:pt x="356011" y="76429"/>
                </a:lnTo>
                <a:lnTo>
                  <a:pt x="317127" y="98624"/>
                </a:lnTo>
                <a:lnTo>
                  <a:pt x="279935" y="123299"/>
                </a:lnTo>
                <a:lnTo>
                  <a:pt x="244547" y="150342"/>
                </a:lnTo>
                <a:lnTo>
                  <a:pt x="211076" y="179640"/>
                </a:lnTo>
                <a:lnTo>
                  <a:pt x="179636" y="211081"/>
                </a:lnTo>
                <a:lnTo>
                  <a:pt x="150338" y="244552"/>
                </a:lnTo>
                <a:lnTo>
                  <a:pt x="123295" y="279940"/>
                </a:lnTo>
                <a:lnTo>
                  <a:pt x="98621" y="317133"/>
                </a:lnTo>
                <a:lnTo>
                  <a:pt x="76427" y="356017"/>
                </a:lnTo>
                <a:lnTo>
                  <a:pt x="56826" y="396480"/>
                </a:lnTo>
                <a:lnTo>
                  <a:pt x="39932" y="438409"/>
                </a:lnTo>
                <a:lnTo>
                  <a:pt x="25857" y="481691"/>
                </a:lnTo>
                <a:lnTo>
                  <a:pt x="14713" y="526215"/>
                </a:lnTo>
                <a:lnTo>
                  <a:pt x="6614" y="571866"/>
                </a:lnTo>
                <a:lnTo>
                  <a:pt x="1672" y="618533"/>
                </a:lnTo>
                <a:lnTo>
                  <a:pt x="0" y="666102"/>
                </a:lnTo>
                <a:lnTo>
                  <a:pt x="1672" y="713672"/>
                </a:lnTo>
                <a:lnTo>
                  <a:pt x="6614" y="760340"/>
                </a:lnTo>
                <a:lnTo>
                  <a:pt x="14713" y="805993"/>
                </a:lnTo>
                <a:lnTo>
                  <a:pt x="25857" y="850517"/>
                </a:lnTo>
                <a:lnTo>
                  <a:pt x="39932" y="893800"/>
                </a:lnTo>
                <a:lnTo>
                  <a:pt x="56826" y="935729"/>
                </a:lnTo>
                <a:lnTo>
                  <a:pt x="76427" y="976192"/>
                </a:lnTo>
                <a:lnTo>
                  <a:pt x="98621" y="1015077"/>
                </a:lnTo>
                <a:lnTo>
                  <a:pt x="123295" y="1052269"/>
                </a:lnTo>
                <a:lnTo>
                  <a:pt x="150338" y="1087657"/>
                </a:lnTo>
                <a:lnTo>
                  <a:pt x="179636" y="1121127"/>
                </a:lnTo>
                <a:lnTo>
                  <a:pt x="211076" y="1152568"/>
                </a:lnTo>
                <a:lnTo>
                  <a:pt x="244547" y="1181866"/>
                </a:lnTo>
                <a:lnTo>
                  <a:pt x="279935" y="1208908"/>
                </a:lnTo>
                <a:lnTo>
                  <a:pt x="317127" y="1233583"/>
                </a:lnTo>
                <a:lnTo>
                  <a:pt x="356011" y="1255777"/>
                </a:lnTo>
                <a:lnTo>
                  <a:pt x="396474" y="1275377"/>
                </a:lnTo>
                <a:lnTo>
                  <a:pt x="438404" y="1292271"/>
                </a:lnTo>
                <a:lnTo>
                  <a:pt x="481687" y="1306347"/>
                </a:lnTo>
                <a:lnTo>
                  <a:pt x="526211" y="1317490"/>
                </a:lnTo>
                <a:lnTo>
                  <a:pt x="571863" y="1325589"/>
                </a:lnTo>
                <a:lnTo>
                  <a:pt x="618531" y="1330532"/>
                </a:lnTo>
                <a:lnTo>
                  <a:pt x="666102" y="1332204"/>
                </a:lnTo>
                <a:lnTo>
                  <a:pt x="713672" y="1330532"/>
                </a:lnTo>
                <a:lnTo>
                  <a:pt x="760340" y="1325589"/>
                </a:lnTo>
                <a:lnTo>
                  <a:pt x="805993" y="1317490"/>
                </a:lnTo>
                <a:lnTo>
                  <a:pt x="850517" y="1306347"/>
                </a:lnTo>
                <a:lnTo>
                  <a:pt x="893800" y="1292271"/>
                </a:lnTo>
                <a:lnTo>
                  <a:pt x="935729" y="1275377"/>
                </a:lnTo>
                <a:lnTo>
                  <a:pt x="976192" y="1255777"/>
                </a:lnTo>
                <a:lnTo>
                  <a:pt x="1015077" y="1233583"/>
                </a:lnTo>
                <a:lnTo>
                  <a:pt x="1052269" y="1208908"/>
                </a:lnTo>
                <a:lnTo>
                  <a:pt x="1087657" y="1181866"/>
                </a:lnTo>
                <a:lnTo>
                  <a:pt x="1121127" y="1152568"/>
                </a:lnTo>
                <a:lnTo>
                  <a:pt x="1152568" y="1121127"/>
                </a:lnTo>
                <a:lnTo>
                  <a:pt x="1181866" y="1087657"/>
                </a:lnTo>
                <a:lnTo>
                  <a:pt x="1208908" y="1052269"/>
                </a:lnTo>
                <a:lnTo>
                  <a:pt x="1233583" y="1015077"/>
                </a:lnTo>
                <a:lnTo>
                  <a:pt x="1255777" y="976192"/>
                </a:lnTo>
                <a:lnTo>
                  <a:pt x="1275377" y="935729"/>
                </a:lnTo>
                <a:lnTo>
                  <a:pt x="1292271" y="893800"/>
                </a:lnTo>
                <a:lnTo>
                  <a:pt x="1306347" y="850517"/>
                </a:lnTo>
                <a:lnTo>
                  <a:pt x="1317490" y="805993"/>
                </a:lnTo>
                <a:lnTo>
                  <a:pt x="1325589" y="760340"/>
                </a:lnTo>
                <a:lnTo>
                  <a:pt x="1330532" y="713672"/>
                </a:lnTo>
                <a:lnTo>
                  <a:pt x="1332204" y="666102"/>
                </a:lnTo>
                <a:lnTo>
                  <a:pt x="1330532" y="618533"/>
                </a:lnTo>
                <a:lnTo>
                  <a:pt x="1325589" y="571866"/>
                </a:lnTo>
                <a:lnTo>
                  <a:pt x="1317490" y="526215"/>
                </a:lnTo>
                <a:lnTo>
                  <a:pt x="1306347" y="481691"/>
                </a:lnTo>
                <a:lnTo>
                  <a:pt x="1292271" y="438409"/>
                </a:lnTo>
                <a:lnTo>
                  <a:pt x="1275377" y="396480"/>
                </a:lnTo>
                <a:lnTo>
                  <a:pt x="1255777" y="356017"/>
                </a:lnTo>
                <a:lnTo>
                  <a:pt x="1233583" y="317133"/>
                </a:lnTo>
                <a:lnTo>
                  <a:pt x="1208908" y="279940"/>
                </a:lnTo>
                <a:lnTo>
                  <a:pt x="1181866" y="244552"/>
                </a:lnTo>
                <a:lnTo>
                  <a:pt x="1152568" y="211081"/>
                </a:lnTo>
                <a:lnTo>
                  <a:pt x="1121127" y="179640"/>
                </a:lnTo>
                <a:lnTo>
                  <a:pt x="1087657" y="150342"/>
                </a:lnTo>
                <a:lnTo>
                  <a:pt x="1052269" y="123299"/>
                </a:lnTo>
                <a:lnTo>
                  <a:pt x="1015077" y="98624"/>
                </a:lnTo>
                <a:lnTo>
                  <a:pt x="976192" y="76429"/>
                </a:lnTo>
                <a:lnTo>
                  <a:pt x="935729" y="56828"/>
                </a:lnTo>
                <a:lnTo>
                  <a:pt x="893800" y="39934"/>
                </a:lnTo>
                <a:lnTo>
                  <a:pt x="850517" y="25858"/>
                </a:lnTo>
                <a:lnTo>
                  <a:pt x="805993" y="14714"/>
                </a:lnTo>
                <a:lnTo>
                  <a:pt x="760340" y="6614"/>
                </a:lnTo>
                <a:lnTo>
                  <a:pt x="713672" y="1672"/>
                </a:lnTo>
                <a:lnTo>
                  <a:pt x="666102" y="0"/>
                </a:lnTo>
                <a:close/>
              </a:path>
            </a:pathLst>
          </a:custGeom>
          <a:solidFill>
            <a:srgbClr val="EF4123"/>
          </a:solidFill>
        </p:spPr>
        <p:txBody>
          <a:bodyPr wrap="square" lIns="0" tIns="0" rIns="0" bIns="0" rtlCol="0"/>
          <a:lstStyle/>
          <a:p>
            <a:pPr algn="ctr"/>
            <a:endParaRPr lang="ru-RU" dirty="0" smtClean="0"/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 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дней</a:t>
            </a:r>
            <a:endParaRPr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object 14"/>
          <p:cNvSpPr/>
          <p:nvPr/>
        </p:nvSpPr>
        <p:spPr>
          <a:xfrm>
            <a:off x="5334000" y="4572000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666102" y="0"/>
                </a:moveTo>
                <a:lnTo>
                  <a:pt x="618531" y="1672"/>
                </a:lnTo>
                <a:lnTo>
                  <a:pt x="571863" y="6614"/>
                </a:lnTo>
                <a:lnTo>
                  <a:pt x="526211" y="14714"/>
                </a:lnTo>
                <a:lnTo>
                  <a:pt x="481687" y="25858"/>
                </a:lnTo>
                <a:lnTo>
                  <a:pt x="438404" y="39934"/>
                </a:lnTo>
                <a:lnTo>
                  <a:pt x="396474" y="56828"/>
                </a:lnTo>
                <a:lnTo>
                  <a:pt x="356011" y="76429"/>
                </a:lnTo>
                <a:lnTo>
                  <a:pt x="317127" y="98624"/>
                </a:lnTo>
                <a:lnTo>
                  <a:pt x="279935" y="123299"/>
                </a:lnTo>
                <a:lnTo>
                  <a:pt x="244547" y="150342"/>
                </a:lnTo>
                <a:lnTo>
                  <a:pt x="211076" y="179640"/>
                </a:lnTo>
                <a:lnTo>
                  <a:pt x="179636" y="211081"/>
                </a:lnTo>
                <a:lnTo>
                  <a:pt x="150338" y="244552"/>
                </a:lnTo>
                <a:lnTo>
                  <a:pt x="123295" y="279940"/>
                </a:lnTo>
                <a:lnTo>
                  <a:pt x="98621" y="317133"/>
                </a:lnTo>
                <a:lnTo>
                  <a:pt x="76427" y="356017"/>
                </a:lnTo>
                <a:lnTo>
                  <a:pt x="56826" y="396480"/>
                </a:lnTo>
                <a:lnTo>
                  <a:pt x="39932" y="438409"/>
                </a:lnTo>
                <a:lnTo>
                  <a:pt x="25857" y="481691"/>
                </a:lnTo>
                <a:lnTo>
                  <a:pt x="14713" y="526215"/>
                </a:lnTo>
                <a:lnTo>
                  <a:pt x="6614" y="571866"/>
                </a:lnTo>
                <a:lnTo>
                  <a:pt x="1672" y="618533"/>
                </a:lnTo>
                <a:lnTo>
                  <a:pt x="0" y="666102"/>
                </a:lnTo>
                <a:lnTo>
                  <a:pt x="1672" y="713672"/>
                </a:lnTo>
                <a:lnTo>
                  <a:pt x="6614" y="760340"/>
                </a:lnTo>
                <a:lnTo>
                  <a:pt x="14713" y="805993"/>
                </a:lnTo>
                <a:lnTo>
                  <a:pt x="25857" y="850517"/>
                </a:lnTo>
                <a:lnTo>
                  <a:pt x="39932" y="893800"/>
                </a:lnTo>
                <a:lnTo>
                  <a:pt x="56826" y="935729"/>
                </a:lnTo>
                <a:lnTo>
                  <a:pt x="76427" y="976192"/>
                </a:lnTo>
                <a:lnTo>
                  <a:pt x="98621" y="1015077"/>
                </a:lnTo>
                <a:lnTo>
                  <a:pt x="123295" y="1052269"/>
                </a:lnTo>
                <a:lnTo>
                  <a:pt x="150338" y="1087657"/>
                </a:lnTo>
                <a:lnTo>
                  <a:pt x="179636" y="1121127"/>
                </a:lnTo>
                <a:lnTo>
                  <a:pt x="211076" y="1152568"/>
                </a:lnTo>
                <a:lnTo>
                  <a:pt x="244547" y="1181866"/>
                </a:lnTo>
                <a:lnTo>
                  <a:pt x="279935" y="1208908"/>
                </a:lnTo>
                <a:lnTo>
                  <a:pt x="317127" y="1233583"/>
                </a:lnTo>
                <a:lnTo>
                  <a:pt x="356011" y="1255777"/>
                </a:lnTo>
                <a:lnTo>
                  <a:pt x="396474" y="1275377"/>
                </a:lnTo>
                <a:lnTo>
                  <a:pt x="438404" y="1292271"/>
                </a:lnTo>
                <a:lnTo>
                  <a:pt x="481687" y="1306347"/>
                </a:lnTo>
                <a:lnTo>
                  <a:pt x="526211" y="1317490"/>
                </a:lnTo>
                <a:lnTo>
                  <a:pt x="571863" y="1325589"/>
                </a:lnTo>
                <a:lnTo>
                  <a:pt x="618531" y="1330532"/>
                </a:lnTo>
                <a:lnTo>
                  <a:pt x="666102" y="1332204"/>
                </a:lnTo>
                <a:lnTo>
                  <a:pt x="713672" y="1330532"/>
                </a:lnTo>
                <a:lnTo>
                  <a:pt x="760340" y="1325589"/>
                </a:lnTo>
                <a:lnTo>
                  <a:pt x="805993" y="1317490"/>
                </a:lnTo>
                <a:lnTo>
                  <a:pt x="850517" y="1306347"/>
                </a:lnTo>
                <a:lnTo>
                  <a:pt x="893800" y="1292271"/>
                </a:lnTo>
                <a:lnTo>
                  <a:pt x="935729" y="1275377"/>
                </a:lnTo>
                <a:lnTo>
                  <a:pt x="976192" y="1255777"/>
                </a:lnTo>
                <a:lnTo>
                  <a:pt x="1015077" y="1233583"/>
                </a:lnTo>
                <a:lnTo>
                  <a:pt x="1052269" y="1208908"/>
                </a:lnTo>
                <a:lnTo>
                  <a:pt x="1087657" y="1181866"/>
                </a:lnTo>
                <a:lnTo>
                  <a:pt x="1121127" y="1152568"/>
                </a:lnTo>
                <a:lnTo>
                  <a:pt x="1152568" y="1121127"/>
                </a:lnTo>
                <a:lnTo>
                  <a:pt x="1181866" y="1087657"/>
                </a:lnTo>
                <a:lnTo>
                  <a:pt x="1208908" y="1052269"/>
                </a:lnTo>
                <a:lnTo>
                  <a:pt x="1233583" y="1015077"/>
                </a:lnTo>
                <a:lnTo>
                  <a:pt x="1255777" y="976192"/>
                </a:lnTo>
                <a:lnTo>
                  <a:pt x="1275377" y="935729"/>
                </a:lnTo>
                <a:lnTo>
                  <a:pt x="1292271" y="893800"/>
                </a:lnTo>
                <a:lnTo>
                  <a:pt x="1306347" y="850517"/>
                </a:lnTo>
                <a:lnTo>
                  <a:pt x="1317490" y="805993"/>
                </a:lnTo>
                <a:lnTo>
                  <a:pt x="1325589" y="760340"/>
                </a:lnTo>
                <a:lnTo>
                  <a:pt x="1330532" y="713672"/>
                </a:lnTo>
                <a:lnTo>
                  <a:pt x="1332204" y="666102"/>
                </a:lnTo>
                <a:lnTo>
                  <a:pt x="1330532" y="618533"/>
                </a:lnTo>
                <a:lnTo>
                  <a:pt x="1325589" y="571866"/>
                </a:lnTo>
                <a:lnTo>
                  <a:pt x="1317490" y="526215"/>
                </a:lnTo>
                <a:lnTo>
                  <a:pt x="1306347" y="481691"/>
                </a:lnTo>
                <a:lnTo>
                  <a:pt x="1292271" y="438409"/>
                </a:lnTo>
                <a:lnTo>
                  <a:pt x="1275377" y="396480"/>
                </a:lnTo>
                <a:lnTo>
                  <a:pt x="1255777" y="356017"/>
                </a:lnTo>
                <a:lnTo>
                  <a:pt x="1233583" y="317133"/>
                </a:lnTo>
                <a:lnTo>
                  <a:pt x="1208908" y="279940"/>
                </a:lnTo>
                <a:lnTo>
                  <a:pt x="1181866" y="244552"/>
                </a:lnTo>
                <a:lnTo>
                  <a:pt x="1152568" y="211081"/>
                </a:lnTo>
                <a:lnTo>
                  <a:pt x="1121127" y="179640"/>
                </a:lnTo>
                <a:lnTo>
                  <a:pt x="1087657" y="150342"/>
                </a:lnTo>
                <a:lnTo>
                  <a:pt x="1052269" y="123299"/>
                </a:lnTo>
                <a:lnTo>
                  <a:pt x="1015077" y="98624"/>
                </a:lnTo>
                <a:lnTo>
                  <a:pt x="976192" y="76429"/>
                </a:lnTo>
                <a:lnTo>
                  <a:pt x="935729" y="56828"/>
                </a:lnTo>
                <a:lnTo>
                  <a:pt x="893800" y="39934"/>
                </a:lnTo>
                <a:lnTo>
                  <a:pt x="850517" y="25858"/>
                </a:lnTo>
                <a:lnTo>
                  <a:pt x="805993" y="14714"/>
                </a:lnTo>
                <a:lnTo>
                  <a:pt x="760340" y="6614"/>
                </a:lnTo>
                <a:lnTo>
                  <a:pt x="713672" y="1672"/>
                </a:lnTo>
                <a:lnTo>
                  <a:pt x="666102" y="0"/>
                </a:lnTo>
                <a:close/>
              </a:path>
            </a:pathLst>
          </a:custGeom>
          <a:solidFill>
            <a:srgbClr val="EF4123"/>
          </a:solidFill>
        </p:spPr>
        <p:txBody>
          <a:bodyPr wrap="square" lIns="0" tIns="0" rIns="0" bIns="0" rtlCol="0"/>
          <a:lstStyle/>
          <a:p>
            <a:pPr algn="ctr"/>
            <a:endParaRPr lang="ru-RU" dirty="0" smtClean="0"/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30,0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</a:t>
            </a: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ыс. рублей</a:t>
            </a:r>
            <a:endParaRPr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object 14"/>
          <p:cNvSpPr/>
          <p:nvPr/>
        </p:nvSpPr>
        <p:spPr>
          <a:xfrm>
            <a:off x="7467600" y="4495800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666102" y="0"/>
                </a:moveTo>
                <a:lnTo>
                  <a:pt x="618531" y="1672"/>
                </a:lnTo>
                <a:lnTo>
                  <a:pt x="571863" y="6614"/>
                </a:lnTo>
                <a:lnTo>
                  <a:pt x="526211" y="14714"/>
                </a:lnTo>
                <a:lnTo>
                  <a:pt x="481687" y="25858"/>
                </a:lnTo>
                <a:lnTo>
                  <a:pt x="438404" y="39934"/>
                </a:lnTo>
                <a:lnTo>
                  <a:pt x="396474" y="56828"/>
                </a:lnTo>
                <a:lnTo>
                  <a:pt x="356011" y="76429"/>
                </a:lnTo>
                <a:lnTo>
                  <a:pt x="317127" y="98624"/>
                </a:lnTo>
                <a:lnTo>
                  <a:pt x="279935" y="123299"/>
                </a:lnTo>
                <a:lnTo>
                  <a:pt x="244547" y="150342"/>
                </a:lnTo>
                <a:lnTo>
                  <a:pt x="211076" y="179640"/>
                </a:lnTo>
                <a:lnTo>
                  <a:pt x="179636" y="211081"/>
                </a:lnTo>
                <a:lnTo>
                  <a:pt x="150338" y="244552"/>
                </a:lnTo>
                <a:lnTo>
                  <a:pt x="123295" y="279940"/>
                </a:lnTo>
                <a:lnTo>
                  <a:pt x="98621" y="317133"/>
                </a:lnTo>
                <a:lnTo>
                  <a:pt x="76427" y="356017"/>
                </a:lnTo>
                <a:lnTo>
                  <a:pt x="56826" y="396480"/>
                </a:lnTo>
                <a:lnTo>
                  <a:pt x="39932" y="438409"/>
                </a:lnTo>
                <a:lnTo>
                  <a:pt x="25857" y="481691"/>
                </a:lnTo>
                <a:lnTo>
                  <a:pt x="14713" y="526215"/>
                </a:lnTo>
                <a:lnTo>
                  <a:pt x="6614" y="571866"/>
                </a:lnTo>
                <a:lnTo>
                  <a:pt x="1672" y="618533"/>
                </a:lnTo>
                <a:lnTo>
                  <a:pt x="0" y="666102"/>
                </a:lnTo>
                <a:lnTo>
                  <a:pt x="1672" y="713672"/>
                </a:lnTo>
                <a:lnTo>
                  <a:pt x="6614" y="760340"/>
                </a:lnTo>
                <a:lnTo>
                  <a:pt x="14713" y="805993"/>
                </a:lnTo>
                <a:lnTo>
                  <a:pt x="25857" y="850517"/>
                </a:lnTo>
                <a:lnTo>
                  <a:pt x="39932" y="893800"/>
                </a:lnTo>
                <a:lnTo>
                  <a:pt x="56826" y="935729"/>
                </a:lnTo>
                <a:lnTo>
                  <a:pt x="76427" y="976192"/>
                </a:lnTo>
                <a:lnTo>
                  <a:pt x="98621" y="1015077"/>
                </a:lnTo>
                <a:lnTo>
                  <a:pt x="123295" y="1052269"/>
                </a:lnTo>
                <a:lnTo>
                  <a:pt x="150338" y="1087657"/>
                </a:lnTo>
                <a:lnTo>
                  <a:pt x="179636" y="1121127"/>
                </a:lnTo>
                <a:lnTo>
                  <a:pt x="211076" y="1152568"/>
                </a:lnTo>
                <a:lnTo>
                  <a:pt x="244547" y="1181866"/>
                </a:lnTo>
                <a:lnTo>
                  <a:pt x="279935" y="1208908"/>
                </a:lnTo>
                <a:lnTo>
                  <a:pt x="317127" y="1233583"/>
                </a:lnTo>
                <a:lnTo>
                  <a:pt x="356011" y="1255777"/>
                </a:lnTo>
                <a:lnTo>
                  <a:pt x="396474" y="1275377"/>
                </a:lnTo>
                <a:lnTo>
                  <a:pt x="438404" y="1292271"/>
                </a:lnTo>
                <a:lnTo>
                  <a:pt x="481687" y="1306347"/>
                </a:lnTo>
                <a:lnTo>
                  <a:pt x="526211" y="1317490"/>
                </a:lnTo>
                <a:lnTo>
                  <a:pt x="571863" y="1325589"/>
                </a:lnTo>
                <a:lnTo>
                  <a:pt x="618531" y="1330532"/>
                </a:lnTo>
                <a:lnTo>
                  <a:pt x="666102" y="1332204"/>
                </a:lnTo>
                <a:lnTo>
                  <a:pt x="713672" y="1330532"/>
                </a:lnTo>
                <a:lnTo>
                  <a:pt x="760340" y="1325589"/>
                </a:lnTo>
                <a:lnTo>
                  <a:pt x="805993" y="1317490"/>
                </a:lnTo>
                <a:lnTo>
                  <a:pt x="850517" y="1306347"/>
                </a:lnTo>
                <a:lnTo>
                  <a:pt x="893800" y="1292271"/>
                </a:lnTo>
                <a:lnTo>
                  <a:pt x="935729" y="1275377"/>
                </a:lnTo>
                <a:lnTo>
                  <a:pt x="976192" y="1255777"/>
                </a:lnTo>
                <a:lnTo>
                  <a:pt x="1015077" y="1233583"/>
                </a:lnTo>
                <a:lnTo>
                  <a:pt x="1052269" y="1208908"/>
                </a:lnTo>
                <a:lnTo>
                  <a:pt x="1087657" y="1181866"/>
                </a:lnTo>
                <a:lnTo>
                  <a:pt x="1121127" y="1152568"/>
                </a:lnTo>
                <a:lnTo>
                  <a:pt x="1152568" y="1121127"/>
                </a:lnTo>
                <a:lnTo>
                  <a:pt x="1181866" y="1087657"/>
                </a:lnTo>
                <a:lnTo>
                  <a:pt x="1208908" y="1052269"/>
                </a:lnTo>
                <a:lnTo>
                  <a:pt x="1233583" y="1015077"/>
                </a:lnTo>
                <a:lnTo>
                  <a:pt x="1255777" y="976192"/>
                </a:lnTo>
                <a:lnTo>
                  <a:pt x="1275377" y="935729"/>
                </a:lnTo>
                <a:lnTo>
                  <a:pt x="1292271" y="893800"/>
                </a:lnTo>
                <a:lnTo>
                  <a:pt x="1306347" y="850517"/>
                </a:lnTo>
                <a:lnTo>
                  <a:pt x="1317490" y="805993"/>
                </a:lnTo>
                <a:lnTo>
                  <a:pt x="1325589" y="760340"/>
                </a:lnTo>
                <a:lnTo>
                  <a:pt x="1330532" y="713672"/>
                </a:lnTo>
                <a:lnTo>
                  <a:pt x="1332204" y="666102"/>
                </a:lnTo>
                <a:lnTo>
                  <a:pt x="1330532" y="618533"/>
                </a:lnTo>
                <a:lnTo>
                  <a:pt x="1325589" y="571866"/>
                </a:lnTo>
                <a:lnTo>
                  <a:pt x="1317490" y="526215"/>
                </a:lnTo>
                <a:lnTo>
                  <a:pt x="1306347" y="481691"/>
                </a:lnTo>
                <a:lnTo>
                  <a:pt x="1292271" y="438409"/>
                </a:lnTo>
                <a:lnTo>
                  <a:pt x="1275377" y="396480"/>
                </a:lnTo>
                <a:lnTo>
                  <a:pt x="1255777" y="356017"/>
                </a:lnTo>
                <a:lnTo>
                  <a:pt x="1233583" y="317133"/>
                </a:lnTo>
                <a:lnTo>
                  <a:pt x="1208908" y="279940"/>
                </a:lnTo>
                <a:lnTo>
                  <a:pt x="1181866" y="244552"/>
                </a:lnTo>
                <a:lnTo>
                  <a:pt x="1152568" y="211081"/>
                </a:lnTo>
                <a:lnTo>
                  <a:pt x="1121127" y="179640"/>
                </a:lnTo>
                <a:lnTo>
                  <a:pt x="1087657" y="150342"/>
                </a:lnTo>
                <a:lnTo>
                  <a:pt x="1052269" y="123299"/>
                </a:lnTo>
                <a:lnTo>
                  <a:pt x="1015077" y="98624"/>
                </a:lnTo>
                <a:lnTo>
                  <a:pt x="976192" y="76429"/>
                </a:lnTo>
                <a:lnTo>
                  <a:pt x="935729" y="56828"/>
                </a:lnTo>
                <a:lnTo>
                  <a:pt x="893800" y="39934"/>
                </a:lnTo>
                <a:lnTo>
                  <a:pt x="850517" y="25858"/>
                </a:lnTo>
                <a:lnTo>
                  <a:pt x="805993" y="14714"/>
                </a:lnTo>
                <a:lnTo>
                  <a:pt x="760340" y="6614"/>
                </a:lnTo>
                <a:lnTo>
                  <a:pt x="713672" y="1672"/>
                </a:lnTo>
                <a:lnTo>
                  <a:pt x="666102" y="0"/>
                </a:lnTo>
                <a:close/>
              </a:path>
            </a:pathLst>
          </a:custGeom>
          <a:solidFill>
            <a:srgbClr val="EF4123"/>
          </a:solidFill>
        </p:spPr>
        <p:txBody>
          <a:bodyPr wrap="square" lIns="0" tIns="0" rIns="0" bIns="0" rtlCol="0"/>
          <a:lstStyle/>
          <a:p>
            <a:pPr algn="ctr"/>
            <a:endParaRPr lang="ru-RU" dirty="0" smtClean="0"/>
          </a:p>
          <a:p>
            <a:pPr algn="ctr"/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Рублей / кВт*ч</a:t>
            </a:r>
            <a:endParaRPr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object 14"/>
          <p:cNvSpPr/>
          <p:nvPr/>
        </p:nvSpPr>
        <p:spPr>
          <a:xfrm>
            <a:off x="2020570" y="4572000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666102" y="0"/>
                </a:moveTo>
                <a:lnTo>
                  <a:pt x="618531" y="1672"/>
                </a:lnTo>
                <a:lnTo>
                  <a:pt x="571863" y="6614"/>
                </a:lnTo>
                <a:lnTo>
                  <a:pt x="526211" y="14714"/>
                </a:lnTo>
                <a:lnTo>
                  <a:pt x="481687" y="25858"/>
                </a:lnTo>
                <a:lnTo>
                  <a:pt x="438404" y="39934"/>
                </a:lnTo>
                <a:lnTo>
                  <a:pt x="396474" y="56828"/>
                </a:lnTo>
                <a:lnTo>
                  <a:pt x="356011" y="76429"/>
                </a:lnTo>
                <a:lnTo>
                  <a:pt x="317127" y="98624"/>
                </a:lnTo>
                <a:lnTo>
                  <a:pt x="279935" y="123299"/>
                </a:lnTo>
                <a:lnTo>
                  <a:pt x="244547" y="150342"/>
                </a:lnTo>
                <a:lnTo>
                  <a:pt x="211076" y="179640"/>
                </a:lnTo>
                <a:lnTo>
                  <a:pt x="179636" y="211081"/>
                </a:lnTo>
                <a:lnTo>
                  <a:pt x="150338" y="244552"/>
                </a:lnTo>
                <a:lnTo>
                  <a:pt x="123295" y="279940"/>
                </a:lnTo>
                <a:lnTo>
                  <a:pt x="98621" y="317133"/>
                </a:lnTo>
                <a:lnTo>
                  <a:pt x="76427" y="356017"/>
                </a:lnTo>
                <a:lnTo>
                  <a:pt x="56826" y="396480"/>
                </a:lnTo>
                <a:lnTo>
                  <a:pt x="39932" y="438409"/>
                </a:lnTo>
                <a:lnTo>
                  <a:pt x="25857" y="481691"/>
                </a:lnTo>
                <a:lnTo>
                  <a:pt x="14713" y="526215"/>
                </a:lnTo>
                <a:lnTo>
                  <a:pt x="6614" y="571866"/>
                </a:lnTo>
                <a:lnTo>
                  <a:pt x="1672" y="618533"/>
                </a:lnTo>
                <a:lnTo>
                  <a:pt x="0" y="666102"/>
                </a:lnTo>
                <a:lnTo>
                  <a:pt x="1672" y="713672"/>
                </a:lnTo>
                <a:lnTo>
                  <a:pt x="6614" y="760340"/>
                </a:lnTo>
                <a:lnTo>
                  <a:pt x="14713" y="805993"/>
                </a:lnTo>
                <a:lnTo>
                  <a:pt x="25857" y="850517"/>
                </a:lnTo>
                <a:lnTo>
                  <a:pt x="39932" y="893800"/>
                </a:lnTo>
                <a:lnTo>
                  <a:pt x="56826" y="935729"/>
                </a:lnTo>
                <a:lnTo>
                  <a:pt x="76427" y="976192"/>
                </a:lnTo>
                <a:lnTo>
                  <a:pt x="98621" y="1015077"/>
                </a:lnTo>
                <a:lnTo>
                  <a:pt x="123295" y="1052269"/>
                </a:lnTo>
                <a:lnTo>
                  <a:pt x="150338" y="1087657"/>
                </a:lnTo>
                <a:lnTo>
                  <a:pt x="179636" y="1121127"/>
                </a:lnTo>
                <a:lnTo>
                  <a:pt x="211076" y="1152568"/>
                </a:lnTo>
                <a:lnTo>
                  <a:pt x="244547" y="1181866"/>
                </a:lnTo>
                <a:lnTo>
                  <a:pt x="279935" y="1208908"/>
                </a:lnTo>
                <a:lnTo>
                  <a:pt x="317127" y="1233583"/>
                </a:lnTo>
                <a:lnTo>
                  <a:pt x="356011" y="1255777"/>
                </a:lnTo>
                <a:lnTo>
                  <a:pt x="396474" y="1275377"/>
                </a:lnTo>
                <a:lnTo>
                  <a:pt x="438404" y="1292271"/>
                </a:lnTo>
                <a:lnTo>
                  <a:pt x="481687" y="1306347"/>
                </a:lnTo>
                <a:lnTo>
                  <a:pt x="526211" y="1317490"/>
                </a:lnTo>
                <a:lnTo>
                  <a:pt x="571863" y="1325589"/>
                </a:lnTo>
                <a:lnTo>
                  <a:pt x="618531" y="1330532"/>
                </a:lnTo>
                <a:lnTo>
                  <a:pt x="666102" y="1332204"/>
                </a:lnTo>
                <a:lnTo>
                  <a:pt x="713672" y="1330532"/>
                </a:lnTo>
                <a:lnTo>
                  <a:pt x="760340" y="1325589"/>
                </a:lnTo>
                <a:lnTo>
                  <a:pt x="805993" y="1317490"/>
                </a:lnTo>
                <a:lnTo>
                  <a:pt x="850517" y="1306347"/>
                </a:lnTo>
                <a:lnTo>
                  <a:pt x="893800" y="1292271"/>
                </a:lnTo>
                <a:lnTo>
                  <a:pt x="935729" y="1275377"/>
                </a:lnTo>
                <a:lnTo>
                  <a:pt x="976192" y="1255777"/>
                </a:lnTo>
                <a:lnTo>
                  <a:pt x="1015077" y="1233583"/>
                </a:lnTo>
                <a:lnTo>
                  <a:pt x="1052269" y="1208908"/>
                </a:lnTo>
                <a:lnTo>
                  <a:pt x="1087657" y="1181866"/>
                </a:lnTo>
                <a:lnTo>
                  <a:pt x="1121127" y="1152568"/>
                </a:lnTo>
                <a:lnTo>
                  <a:pt x="1152568" y="1121127"/>
                </a:lnTo>
                <a:lnTo>
                  <a:pt x="1181866" y="1087657"/>
                </a:lnTo>
                <a:lnTo>
                  <a:pt x="1208908" y="1052269"/>
                </a:lnTo>
                <a:lnTo>
                  <a:pt x="1233583" y="1015077"/>
                </a:lnTo>
                <a:lnTo>
                  <a:pt x="1255777" y="976192"/>
                </a:lnTo>
                <a:lnTo>
                  <a:pt x="1275377" y="935729"/>
                </a:lnTo>
                <a:lnTo>
                  <a:pt x="1292271" y="893800"/>
                </a:lnTo>
                <a:lnTo>
                  <a:pt x="1306347" y="850517"/>
                </a:lnTo>
                <a:lnTo>
                  <a:pt x="1317490" y="805993"/>
                </a:lnTo>
                <a:lnTo>
                  <a:pt x="1325589" y="760340"/>
                </a:lnTo>
                <a:lnTo>
                  <a:pt x="1330532" y="713672"/>
                </a:lnTo>
                <a:lnTo>
                  <a:pt x="1332204" y="666102"/>
                </a:lnTo>
                <a:lnTo>
                  <a:pt x="1330532" y="618533"/>
                </a:lnTo>
                <a:lnTo>
                  <a:pt x="1325589" y="571866"/>
                </a:lnTo>
                <a:lnTo>
                  <a:pt x="1317490" y="526215"/>
                </a:lnTo>
                <a:lnTo>
                  <a:pt x="1306347" y="481691"/>
                </a:lnTo>
                <a:lnTo>
                  <a:pt x="1292271" y="438409"/>
                </a:lnTo>
                <a:lnTo>
                  <a:pt x="1275377" y="396480"/>
                </a:lnTo>
                <a:lnTo>
                  <a:pt x="1255777" y="356017"/>
                </a:lnTo>
                <a:lnTo>
                  <a:pt x="1233583" y="317133"/>
                </a:lnTo>
                <a:lnTo>
                  <a:pt x="1208908" y="279940"/>
                </a:lnTo>
                <a:lnTo>
                  <a:pt x="1181866" y="244552"/>
                </a:lnTo>
                <a:lnTo>
                  <a:pt x="1152568" y="211081"/>
                </a:lnTo>
                <a:lnTo>
                  <a:pt x="1121127" y="179640"/>
                </a:lnTo>
                <a:lnTo>
                  <a:pt x="1087657" y="150342"/>
                </a:lnTo>
                <a:lnTo>
                  <a:pt x="1052269" y="123299"/>
                </a:lnTo>
                <a:lnTo>
                  <a:pt x="1015077" y="98624"/>
                </a:lnTo>
                <a:lnTo>
                  <a:pt x="976192" y="76429"/>
                </a:lnTo>
                <a:lnTo>
                  <a:pt x="935729" y="56828"/>
                </a:lnTo>
                <a:lnTo>
                  <a:pt x="893800" y="39934"/>
                </a:lnTo>
                <a:lnTo>
                  <a:pt x="850517" y="25858"/>
                </a:lnTo>
                <a:lnTo>
                  <a:pt x="805993" y="14714"/>
                </a:lnTo>
                <a:lnTo>
                  <a:pt x="760340" y="6614"/>
                </a:lnTo>
                <a:lnTo>
                  <a:pt x="713672" y="1672"/>
                </a:lnTo>
                <a:lnTo>
                  <a:pt x="666102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pPr algn="ctr"/>
            <a:endParaRPr lang="ru-RU" dirty="0" smtClean="0"/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513 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км</a:t>
            </a:r>
            <a:endParaRPr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object 22"/>
          <p:cNvSpPr txBox="1"/>
          <p:nvPr/>
        </p:nvSpPr>
        <p:spPr>
          <a:xfrm>
            <a:off x="1752600" y="5943600"/>
            <a:ext cx="182880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400" b="1" spc="25" dirty="0" smtClean="0">
                <a:latin typeface="Arial" pitchFamily="34" charset="0"/>
                <a:cs typeface="Arial" pitchFamily="34" charset="0"/>
              </a:rPr>
              <a:t>Транспортная сеть (протяженность автомобильных дорог)</a:t>
            </a:r>
            <a:endParaRPr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08552"/>
            <a:ext cx="2362200" cy="3207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8" name="Диаграмма 57"/>
          <p:cNvGraphicFramePr/>
          <p:nvPr>
            <p:extLst>
              <p:ext uri="{D42A27DB-BD31-4B8C-83A1-F6EECF244321}">
                <p14:modId xmlns:p14="http://schemas.microsoft.com/office/powerpoint/2010/main" val="11490922"/>
              </p:ext>
            </p:extLst>
          </p:nvPr>
        </p:nvGraphicFramePr>
        <p:xfrm>
          <a:off x="2114550" y="1625847"/>
          <a:ext cx="5353050" cy="2658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4497" y="623305"/>
            <a:ext cx="3291204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40" dirty="0">
                <a:solidFill>
                  <a:srgbClr val="FFFFFF"/>
                </a:solidFill>
              </a:rPr>
              <a:t>Наши</a:t>
            </a:r>
            <a:r>
              <a:rPr sz="2500" dirty="0">
                <a:solidFill>
                  <a:srgbClr val="FFFFFF"/>
                </a:solidFill>
              </a:rPr>
              <a:t> </a:t>
            </a:r>
            <a:r>
              <a:rPr sz="2500" spc="-25" dirty="0">
                <a:solidFill>
                  <a:srgbClr val="FFFFFF"/>
                </a:solidFill>
              </a:rPr>
              <a:t>преимущества</a:t>
            </a:r>
            <a:endParaRPr sz="2500"/>
          </a:p>
        </p:txBody>
      </p:sp>
      <p:sp>
        <p:nvSpPr>
          <p:cNvPr id="3" name="object 3"/>
          <p:cNvSpPr txBox="1"/>
          <p:nvPr/>
        </p:nvSpPr>
        <p:spPr>
          <a:xfrm>
            <a:off x="5295140" y="1772422"/>
            <a:ext cx="4153660" cy="571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000760" lvl="0">
              <a:lnSpc>
                <a:spcPct val="100899"/>
              </a:lnSpc>
              <a:spcBef>
                <a:spcPts val="95"/>
              </a:spcBef>
            </a:pPr>
            <a:r>
              <a:rPr lang="ru-RU" sz="1200" b="1" spc="55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-объем инвестиций </a:t>
            </a:r>
            <a:r>
              <a:rPr lang="ru-RU" sz="1200" b="1" spc="5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 экономику </a:t>
            </a:r>
            <a:r>
              <a:rPr lang="ru-RU" sz="1200" b="1" spc="55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Русско-Полянского </a:t>
            </a:r>
            <a:r>
              <a:rPr lang="ru-RU" sz="1200" b="1" spc="5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района за 2019 год составил более </a:t>
            </a:r>
            <a:r>
              <a:rPr lang="ru-RU" sz="1200" b="1" spc="55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394 </a:t>
            </a:r>
            <a:r>
              <a:rPr lang="ru-RU" sz="1200" b="1" spc="5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sz="half" idx="2"/>
          </p:nvPr>
        </p:nvSpPr>
        <p:spPr>
          <a:xfrm>
            <a:off x="1732568" y="1772422"/>
            <a:ext cx="3163340" cy="391062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49605">
              <a:lnSpc>
                <a:spcPct val="100899"/>
              </a:lnSpc>
              <a:spcBef>
                <a:spcPts val="95"/>
              </a:spcBef>
            </a:pPr>
            <a:r>
              <a:rPr lang="ru-RU" sz="1200" spc="25" dirty="0" smtClean="0">
                <a:solidFill>
                  <a:srgbClr val="0070C0"/>
                </a:solidFill>
              </a:rPr>
              <a:t>- выгодные климатические условия для развития сельского хозяйства</a:t>
            </a:r>
            <a:endParaRPr sz="1200" spc="25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7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endParaRPr lang="ru-RU" spc="55" dirty="0" smtClean="0"/>
          </a:p>
          <a:p>
            <a:pPr>
              <a:lnSpc>
                <a:spcPct val="100000"/>
              </a:lnSpc>
              <a:spcBef>
                <a:spcPts val="45"/>
              </a:spcBef>
            </a:pPr>
            <a:r>
              <a:rPr lang="ru-RU" sz="1200" spc="55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развитая социальная инфраструктура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lang="ru-RU" sz="2500" spc="55" dirty="0" smtClean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500" dirty="0">
              <a:latin typeface="Times New Roman"/>
              <a:cs typeface="Times New Roman"/>
            </a:endParaRPr>
          </a:p>
          <a:p>
            <a:pPr marL="12700" marR="208279">
              <a:lnSpc>
                <a:spcPct val="100899"/>
              </a:lnSpc>
              <a:spcBef>
                <a:spcPts val="5"/>
              </a:spcBef>
            </a:pPr>
            <a:r>
              <a:rPr lang="ru-RU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- наличие </a:t>
            </a:r>
            <a:r>
              <a:rPr lang="ru-RU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плодородных земель </a:t>
            </a:r>
            <a:endParaRPr lang="ru-RU" sz="12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12700" marR="208279">
              <a:lnSpc>
                <a:spcPct val="100899"/>
              </a:lnSpc>
              <a:spcBef>
                <a:spcPts val="5"/>
              </a:spcBef>
            </a:pPr>
            <a:r>
              <a:rPr lang="ru-RU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- наличие </a:t>
            </a:r>
            <a:r>
              <a:rPr lang="ru-RU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крупных сельскохозяйственных предприятий, прежде всего, </a:t>
            </a:r>
            <a:r>
              <a:rPr lang="ru-RU" sz="1200" dirty="0" err="1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зернопроизводителей</a:t>
            </a:r>
            <a:endParaRPr lang="ru-RU" sz="12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12700" marR="208279">
              <a:lnSpc>
                <a:spcPct val="100899"/>
              </a:lnSpc>
              <a:spcBef>
                <a:spcPts val="5"/>
              </a:spcBef>
            </a:pPr>
            <a:r>
              <a:rPr lang="ru-RU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- наличие </a:t>
            </a:r>
            <a:r>
              <a:rPr lang="ru-RU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свободных земельных участков, которые могут быть использованы в качестве инвестиционных площадок</a:t>
            </a:r>
            <a:endParaRPr sz="1200" spc="-1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21565" y="4602946"/>
            <a:ext cx="666750" cy="666750"/>
          </a:xfrm>
          <a:custGeom>
            <a:avLst/>
            <a:gdLst/>
            <a:ahLst/>
            <a:cxnLst/>
            <a:rect l="l" t="t" r="r" b="b"/>
            <a:pathLst>
              <a:path w="666750" h="666750">
                <a:moveTo>
                  <a:pt x="333362" y="0"/>
                </a:moveTo>
                <a:lnTo>
                  <a:pt x="284100" y="3614"/>
                </a:lnTo>
                <a:lnTo>
                  <a:pt x="237082" y="14114"/>
                </a:lnTo>
                <a:lnTo>
                  <a:pt x="192824" y="30983"/>
                </a:lnTo>
                <a:lnTo>
                  <a:pt x="151842" y="53706"/>
                </a:lnTo>
                <a:lnTo>
                  <a:pt x="114651" y="81767"/>
                </a:lnTo>
                <a:lnTo>
                  <a:pt x="81767" y="114651"/>
                </a:lnTo>
                <a:lnTo>
                  <a:pt x="53706" y="151842"/>
                </a:lnTo>
                <a:lnTo>
                  <a:pt x="30983" y="192824"/>
                </a:lnTo>
                <a:lnTo>
                  <a:pt x="14114" y="237082"/>
                </a:lnTo>
                <a:lnTo>
                  <a:pt x="3614" y="284100"/>
                </a:lnTo>
                <a:lnTo>
                  <a:pt x="0" y="333362"/>
                </a:lnTo>
                <a:lnTo>
                  <a:pt x="3614" y="382624"/>
                </a:lnTo>
                <a:lnTo>
                  <a:pt x="14114" y="429642"/>
                </a:lnTo>
                <a:lnTo>
                  <a:pt x="30983" y="473899"/>
                </a:lnTo>
                <a:lnTo>
                  <a:pt x="53706" y="514881"/>
                </a:lnTo>
                <a:lnTo>
                  <a:pt x="81767" y="552072"/>
                </a:lnTo>
                <a:lnTo>
                  <a:pt x="114651" y="584956"/>
                </a:lnTo>
                <a:lnTo>
                  <a:pt x="151842" y="613018"/>
                </a:lnTo>
                <a:lnTo>
                  <a:pt x="192824" y="635741"/>
                </a:lnTo>
                <a:lnTo>
                  <a:pt x="237082" y="652610"/>
                </a:lnTo>
                <a:lnTo>
                  <a:pt x="284100" y="663110"/>
                </a:lnTo>
                <a:lnTo>
                  <a:pt x="333362" y="666724"/>
                </a:lnTo>
                <a:lnTo>
                  <a:pt x="382624" y="663110"/>
                </a:lnTo>
                <a:lnTo>
                  <a:pt x="429642" y="652610"/>
                </a:lnTo>
                <a:lnTo>
                  <a:pt x="473899" y="635741"/>
                </a:lnTo>
                <a:lnTo>
                  <a:pt x="514881" y="613018"/>
                </a:lnTo>
                <a:lnTo>
                  <a:pt x="552072" y="584956"/>
                </a:lnTo>
                <a:lnTo>
                  <a:pt x="584956" y="552072"/>
                </a:lnTo>
                <a:lnTo>
                  <a:pt x="613018" y="514881"/>
                </a:lnTo>
                <a:lnTo>
                  <a:pt x="635741" y="473899"/>
                </a:lnTo>
                <a:lnTo>
                  <a:pt x="652610" y="429642"/>
                </a:lnTo>
                <a:lnTo>
                  <a:pt x="663110" y="382624"/>
                </a:lnTo>
                <a:lnTo>
                  <a:pt x="666724" y="333362"/>
                </a:lnTo>
                <a:lnTo>
                  <a:pt x="663110" y="284100"/>
                </a:lnTo>
                <a:lnTo>
                  <a:pt x="652610" y="237082"/>
                </a:lnTo>
                <a:lnTo>
                  <a:pt x="635741" y="192824"/>
                </a:lnTo>
                <a:lnTo>
                  <a:pt x="613018" y="151842"/>
                </a:lnTo>
                <a:lnTo>
                  <a:pt x="584956" y="114651"/>
                </a:lnTo>
                <a:lnTo>
                  <a:pt x="552072" y="81767"/>
                </a:lnTo>
                <a:lnTo>
                  <a:pt x="514881" y="53706"/>
                </a:lnTo>
                <a:lnTo>
                  <a:pt x="473899" y="30983"/>
                </a:lnTo>
                <a:lnTo>
                  <a:pt x="429642" y="14114"/>
                </a:lnTo>
                <a:lnTo>
                  <a:pt x="382624" y="3614"/>
                </a:lnTo>
                <a:lnTo>
                  <a:pt x="333362" y="0"/>
                </a:lnTo>
                <a:close/>
              </a:path>
            </a:pathLst>
          </a:custGeom>
          <a:solidFill>
            <a:srgbClr val="EF41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21565" y="1772526"/>
            <a:ext cx="666750" cy="666750"/>
          </a:xfrm>
          <a:custGeom>
            <a:avLst/>
            <a:gdLst/>
            <a:ahLst/>
            <a:cxnLst/>
            <a:rect l="l" t="t" r="r" b="b"/>
            <a:pathLst>
              <a:path w="666750" h="666750">
                <a:moveTo>
                  <a:pt x="333362" y="0"/>
                </a:moveTo>
                <a:lnTo>
                  <a:pt x="284100" y="3614"/>
                </a:lnTo>
                <a:lnTo>
                  <a:pt x="237082" y="14114"/>
                </a:lnTo>
                <a:lnTo>
                  <a:pt x="192824" y="30983"/>
                </a:lnTo>
                <a:lnTo>
                  <a:pt x="151842" y="53706"/>
                </a:lnTo>
                <a:lnTo>
                  <a:pt x="114651" y="81767"/>
                </a:lnTo>
                <a:lnTo>
                  <a:pt x="81767" y="114651"/>
                </a:lnTo>
                <a:lnTo>
                  <a:pt x="53706" y="151842"/>
                </a:lnTo>
                <a:lnTo>
                  <a:pt x="30983" y="192824"/>
                </a:lnTo>
                <a:lnTo>
                  <a:pt x="14114" y="237082"/>
                </a:lnTo>
                <a:lnTo>
                  <a:pt x="3614" y="284100"/>
                </a:lnTo>
                <a:lnTo>
                  <a:pt x="0" y="333362"/>
                </a:lnTo>
                <a:lnTo>
                  <a:pt x="3614" y="382624"/>
                </a:lnTo>
                <a:lnTo>
                  <a:pt x="14114" y="429640"/>
                </a:lnTo>
                <a:lnTo>
                  <a:pt x="30983" y="473897"/>
                </a:lnTo>
                <a:lnTo>
                  <a:pt x="53706" y="514878"/>
                </a:lnTo>
                <a:lnTo>
                  <a:pt x="81767" y="552067"/>
                </a:lnTo>
                <a:lnTo>
                  <a:pt x="114651" y="584949"/>
                </a:lnTo>
                <a:lnTo>
                  <a:pt x="151842" y="613009"/>
                </a:lnTo>
                <a:lnTo>
                  <a:pt x="192824" y="635730"/>
                </a:lnTo>
                <a:lnTo>
                  <a:pt x="237082" y="652598"/>
                </a:lnTo>
                <a:lnTo>
                  <a:pt x="284100" y="663097"/>
                </a:lnTo>
                <a:lnTo>
                  <a:pt x="333362" y="666711"/>
                </a:lnTo>
                <a:lnTo>
                  <a:pt x="382624" y="663097"/>
                </a:lnTo>
                <a:lnTo>
                  <a:pt x="429642" y="652598"/>
                </a:lnTo>
                <a:lnTo>
                  <a:pt x="473899" y="635730"/>
                </a:lnTo>
                <a:lnTo>
                  <a:pt x="514881" y="613009"/>
                </a:lnTo>
                <a:lnTo>
                  <a:pt x="552072" y="584949"/>
                </a:lnTo>
                <a:lnTo>
                  <a:pt x="584956" y="552067"/>
                </a:lnTo>
                <a:lnTo>
                  <a:pt x="613018" y="514878"/>
                </a:lnTo>
                <a:lnTo>
                  <a:pt x="635741" y="473897"/>
                </a:lnTo>
                <a:lnTo>
                  <a:pt x="652610" y="429640"/>
                </a:lnTo>
                <a:lnTo>
                  <a:pt x="663110" y="382624"/>
                </a:lnTo>
                <a:lnTo>
                  <a:pt x="666724" y="333362"/>
                </a:lnTo>
                <a:lnTo>
                  <a:pt x="663110" y="284100"/>
                </a:lnTo>
                <a:lnTo>
                  <a:pt x="652610" y="237082"/>
                </a:lnTo>
                <a:lnTo>
                  <a:pt x="635741" y="192824"/>
                </a:lnTo>
                <a:lnTo>
                  <a:pt x="613018" y="151842"/>
                </a:lnTo>
                <a:lnTo>
                  <a:pt x="584956" y="114651"/>
                </a:lnTo>
                <a:lnTo>
                  <a:pt x="552072" y="81767"/>
                </a:lnTo>
                <a:lnTo>
                  <a:pt x="514881" y="53706"/>
                </a:lnTo>
                <a:lnTo>
                  <a:pt x="473899" y="30983"/>
                </a:lnTo>
                <a:lnTo>
                  <a:pt x="429642" y="14114"/>
                </a:lnTo>
                <a:lnTo>
                  <a:pt x="382624" y="3614"/>
                </a:lnTo>
                <a:lnTo>
                  <a:pt x="333362" y="0"/>
                </a:lnTo>
                <a:close/>
              </a:path>
            </a:pathLst>
          </a:custGeom>
          <a:solidFill>
            <a:srgbClr val="EF41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72006" y="1772526"/>
            <a:ext cx="666750" cy="666750"/>
          </a:xfrm>
          <a:custGeom>
            <a:avLst/>
            <a:gdLst/>
            <a:ahLst/>
            <a:cxnLst/>
            <a:rect l="l" t="t" r="r" b="b"/>
            <a:pathLst>
              <a:path w="666750" h="666750">
                <a:moveTo>
                  <a:pt x="333349" y="0"/>
                </a:moveTo>
                <a:lnTo>
                  <a:pt x="284087" y="3614"/>
                </a:lnTo>
                <a:lnTo>
                  <a:pt x="237070" y="14114"/>
                </a:lnTo>
                <a:lnTo>
                  <a:pt x="192814" y="30983"/>
                </a:lnTo>
                <a:lnTo>
                  <a:pt x="151833" y="53706"/>
                </a:lnTo>
                <a:lnTo>
                  <a:pt x="114644" y="81767"/>
                </a:lnTo>
                <a:lnTo>
                  <a:pt x="81762" y="114651"/>
                </a:lnTo>
                <a:lnTo>
                  <a:pt x="53702" y="151842"/>
                </a:lnTo>
                <a:lnTo>
                  <a:pt x="30981" y="192824"/>
                </a:lnTo>
                <a:lnTo>
                  <a:pt x="14113" y="237082"/>
                </a:lnTo>
                <a:lnTo>
                  <a:pt x="3614" y="284100"/>
                </a:lnTo>
                <a:lnTo>
                  <a:pt x="0" y="333362"/>
                </a:lnTo>
                <a:lnTo>
                  <a:pt x="3614" y="382624"/>
                </a:lnTo>
                <a:lnTo>
                  <a:pt x="14113" y="429640"/>
                </a:lnTo>
                <a:lnTo>
                  <a:pt x="30981" y="473897"/>
                </a:lnTo>
                <a:lnTo>
                  <a:pt x="53702" y="514878"/>
                </a:lnTo>
                <a:lnTo>
                  <a:pt x="81762" y="552067"/>
                </a:lnTo>
                <a:lnTo>
                  <a:pt x="114644" y="584949"/>
                </a:lnTo>
                <a:lnTo>
                  <a:pt x="151833" y="613009"/>
                </a:lnTo>
                <a:lnTo>
                  <a:pt x="192814" y="635730"/>
                </a:lnTo>
                <a:lnTo>
                  <a:pt x="237070" y="652598"/>
                </a:lnTo>
                <a:lnTo>
                  <a:pt x="284087" y="663097"/>
                </a:lnTo>
                <a:lnTo>
                  <a:pt x="333349" y="666711"/>
                </a:lnTo>
                <a:lnTo>
                  <a:pt x="382611" y="663097"/>
                </a:lnTo>
                <a:lnTo>
                  <a:pt x="429629" y="652598"/>
                </a:lnTo>
                <a:lnTo>
                  <a:pt x="473887" y="635730"/>
                </a:lnTo>
                <a:lnTo>
                  <a:pt x="514869" y="613009"/>
                </a:lnTo>
                <a:lnTo>
                  <a:pt x="552060" y="584949"/>
                </a:lnTo>
                <a:lnTo>
                  <a:pt x="584944" y="552067"/>
                </a:lnTo>
                <a:lnTo>
                  <a:pt x="613005" y="514878"/>
                </a:lnTo>
                <a:lnTo>
                  <a:pt x="635728" y="473897"/>
                </a:lnTo>
                <a:lnTo>
                  <a:pt x="652597" y="429640"/>
                </a:lnTo>
                <a:lnTo>
                  <a:pt x="663097" y="382624"/>
                </a:lnTo>
                <a:lnTo>
                  <a:pt x="666711" y="333362"/>
                </a:lnTo>
                <a:lnTo>
                  <a:pt x="663097" y="284100"/>
                </a:lnTo>
                <a:lnTo>
                  <a:pt x="652597" y="237082"/>
                </a:lnTo>
                <a:lnTo>
                  <a:pt x="635728" y="192824"/>
                </a:lnTo>
                <a:lnTo>
                  <a:pt x="613005" y="151842"/>
                </a:lnTo>
                <a:lnTo>
                  <a:pt x="584944" y="114651"/>
                </a:lnTo>
                <a:lnTo>
                  <a:pt x="552060" y="81767"/>
                </a:lnTo>
                <a:lnTo>
                  <a:pt x="514869" y="53706"/>
                </a:lnTo>
                <a:lnTo>
                  <a:pt x="473887" y="30983"/>
                </a:lnTo>
                <a:lnTo>
                  <a:pt x="429629" y="14114"/>
                </a:lnTo>
                <a:lnTo>
                  <a:pt x="382611" y="3614"/>
                </a:lnTo>
                <a:lnTo>
                  <a:pt x="333349" y="0"/>
                </a:lnTo>
                <a:close/>
              </a:path>
            </a:pathLst>
          </a:custGeom>
          <a:solidFill>
            <a:srgbClr val="EF41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72006" y="4602946"/>
            <a:ext cx="666750" cy="666750"/>
          </a:xfrm>
          <a:custGeom>
            <a:avLst/>
            <a:gdLst/>
            <a:ahLst/>
            <a:cxnLst/>
            <a:rect l="l" t="t" r="r" b="b"/>
            <a:pathLst>
              <a:path w="666750" h="666750">
                <a:moveTo>
                  <a:pt x="333349" y="0"/>
                </a:moveTo>
                <a:lnTo>
                  <a:pt x="284087" y="3614"/>
                </a:lnTo>
                <a:lnTo>
                  <a:pt x="237070" y="14114"/>
                </a:lnTo>
                <a:lnTo>
                  <a:pt x="192814" y="30983"/>
                </a:lnTo>
                <a:lnTo>
                  <a:pt x="151833" y="53706"/>
                </a:lnTo>
                <a:lnTo>
                  <a:pt x="114644" y="81767"/>
                </a:lnTo>
                <a:lnTo>
                  <a:pt x="81762" y="114651"/>
                </a:lnTo>
                <a:lnTo>
                  <a:pt x="53702" y="151842"/>
                </a:lnTo>
                <a:lnTo>
                  <a:pt x="30981" y="192824"/>
                </a:lnTo>
                <a:lnTo>
                  <a:pt x="14113" y="237082"/>
                </a:lnTo>
                <a:lnTo>
                  <a:pt x="3614" y="284100"/>
                </a:lnTo>
                <a:lnTo>
                  <a:pt x="0" y="333362"/>
                </a:lnTo>
                <a:lnTo>
                  <a:pt x="3614" y="382624"/>
                </a:lnTo>
                <a:lnTo>
                  <a:pt x="14113" y="429640"/>
                </a:lnTo>
                <a:lnTo>
                  <a:pt x="30981" y="473897"/>
                </a:lnTo>
                <a:lnTo>
                  <a:pt x="53702" y="514878"/>
                </a:lnTo>
                <a:lnTo>
                  <a:pt x="81762" y="552067"/>
                </a:lnTo>
                <a:lnTo>
                  <a:pt x="114644" y="584949"/>
                </a:lnTo>
                <a:lnTo>
                  <a:pt x="151833" y="613009"/>
                </a:lnTo>
                <a:lnTo>
                  <a:pt x="192814" y="635730"/>
                </a:lnTo>
                <a:lnTo>
                  <a:pt x="237070" y="652598"/>
                </a:lnTo>
                <a:lnTo>
                  <a:pt x="284087" y="663097"/>
                </a:lnTo>
                <a:lnTo>
                  <a:pt x="333349" y="666711"/>
                </a:lnTo>
                <a:lnTo>
                  <a:pt x="382611" y="663097"/>
                </a:lnTo>
                <a:lnTo>
                  <a:pt x="429629" y="652598"/>
                </a:lnTo>
                <a:lnTo>
                  <a:pt x="473887" y="635730"/>
                </a:lnTo>
                <a:lnTo>
                  <a:pt x="514869" y="613009"/>
                </a:lnTo>
                <a:lnTo>
                  <a:pt x="552060" y="584949"/>
                </a:lnTo>
                <a:lnTo>
                  <a:pt x="584944" y="552067"/>
                </a:lnTo>
                <a:lnTo>
                  <a:pt x="613005" y="514878"/>
                </a:lnTo>
                <a:lnTo>
                  <a:pt x="635728" y="473897"/>
                </a:lnTo>
                <a:lnTo>
                  <a:pt x="652597" y="429640"/>
                </a:lnTo>
                <a:lnTo>
                  <a:pt x="663097" y="382624"/>
                </a:lnTo>
                <a:lnTo>
                  <a:pt x="666711" y="333362"/>
                </a:lnTo>
                <a:lnTo>
                  <a:pt x="663097" y="284100"/>
                </a:lnTo>
                <a:lnTo>
                  <a:pt x="652597" y="237082"/>
                </a:lnTo>
                <a:lnTo>
                  <a:pt x="635728" y="192824"/>
                </a:lnTo>
                <a:lnTo>
                  <a:pt x="613005" y="151842"/>
                </a:lnTo>
                <a:lnTo>
                  <a:pt x="584944" y="114651"/>
                </a:lnTo>
                <a:lnTo>
                  <a:pt x="552060" y="81767"/>
                </a:lnTo>
                <a:lnTo>
                  <a:pt x="514869" y="53706"/>
                </a:lnTo>
                <a:lnTo>
                  <a:pt x="473887" y="30983"/>
                </a:lnTo>
                <a:lnTo>
                  <a:pt x="429629" y="14114"/>
                </a:lnTo>
                <a:lnTo>
                  <a:pt x="382611" y="3614"/>
                </a:lnTo>
                <a:lnTo>
                  <a:pt x="333349" y="0"/>
                </a:lnTo>
                <a:close/>
              </a:path>
            </a:pathLst>
          </a:custGeom>
          <a:solidFill>
            <a:srgbClr val="EF41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09132" y="1907890"/>
            <a:ext cx="292100" cy="396240"/>
          </a:xfrm>
          <a:custGeom>
            <a:avLst/>
            <a:gdLst/>
            <a:ahLst/>
            <a:cxnLst/>
            <a:rect l="l" t="t" r="r" b="b"/>
            <a:pathLst>
              <a:path w="292100" h="396239">
                <a:moveTo>
                  <a:pt x="145783" y="0"/>
                </a:moveTo>
                <a:lnTo>
                  <a:pt x="99756" y="7443"/>
                </a:lnTo>
                <a:lnTo>
                  <a:pt x="59744" y="28162"/>
                </a:lnTo>
                <a:lnTo>
                  <a:pt x="28166" y="59735"/>
                </a:lnTo>
                <a:lnTo>
                  <a:pt x="7445" y="99745"/>
                </a:lnTo>
                <a:lnTo>
                  <a:pt x="0" y="145770"/>
                </a:lnTo>
                <a:lnTo>
                  <a:pt x="804" y="161318"/>
                </a:lnTo>
                <a:lnTo>
                  <a:pt x="12750" y="205295"/>
                </a:lnTo>
                <a:lnTo>
                  <a:pt x="37976" y="253170"/>
                </a:lnTo>
                <a:lnTo>
                  <a:pt x="67251" y="299002"/>
                </a:lnTo>
                <a:lnTo>
                  <a:pt x="96601" y="339683"/>
                </a:lnTo>
                <a:lnTo>
                  <a:pt x="122057" y="372107"/>
                </a:lnTo>
                <a:lnTo>
                  <a:pt x="143421" y="395998"/>
                </a:lnTo>
                <a:lnTo>
                  <a:pt x="148158" y="395998"/>
                </a:lnTo>
                <a:lnTo>
                  <a:pt x="194981" y="339676"/>
                </a:lnTo>
                <a:lnTo>
                  <a:pt x="224331" y="298991"/>
                </a:lnTo>
                <a:lnTo>
                  <a:pt x="253601" y="253160"/>
                </a:lnTo>
                <a:lnTo>
                  <a:pt x="270279" y="221500"/>
                </a:lnTo>
                <a:lnTo>
                  <a:pt x="145783" y="221500"/>
                </a:lnTo>
                <a:lnTo>
                  <a:pt x="116333" y="215540"/>
                </a:lnTo>
                <a:lnTo>
                  <a:pt x="92259" y="199294"/>
                </a:lnTo>
                <a:lnTo>
                  <a:pt x="76013" y="175219"/>
                </a:lnTo>
                <a:lnTo>
                  <a:pt x="70053" y="145770"/>
                </a:lnTo>
                <a:lnTo>
                  <a:pt x="76013" y="116328"/>
                </a:lnTo>
                <a:lnTo>
                  <a:pt x="92259" y="92257"/>
                </a:lnTo>
                <a:lnTo>
                  <a:pt x="116333" y="76013"/>
                </a:lnTo>
                <a:lnTo>
                  <a:pt x="145783" y="70053"/>
                </a:lnTo>
                <a:lnTo>
                  <a:pt x="268750" y="70053"/>
                </a:lnTo>
                <a:lnTo>
                  <a:pt x="263406" y="59735"/>
                </a:lnTo>
                <a:lnTo>
                  <a:pt x="231828" y="28162"/>
                </a:lnTo>
                <a:lnTo>
                  <a:pt x="191815" y="7443"/>
                </a:lnTo>
                <a:lnTo>
                  <a:pt x="145783" y="0"/>
                </a:lnTo>
                <a:close/>
              </a:path>
              <a:path w="292100" h="396239">
                <a:moveTo>
                  <a:pt x="268750" y="70053"/>
                </a:moveTo>
                <a:lnTo>
                  <a:pt x="145783" y="70053"/>
                </a:lnTo>
                <a:lnTo>
                  <a:pt x="175232" y="76013"/>
                </a:lnTo>
                <a:lnTo>
                  <a:pt x="199307" y="92257"/>
                </a:lnTo>
                <a:lnTo>
                  <a:pt x="215552" y="116328"/>
                </a:lnTo>
                <a:lnTo>
                  <a:pt x="221513" y="145770"/>
                </a:lnTo>
                <a:lnTo>
                  <a:pt x="215552" y="175219"/>
                </a:lnTo>
                <a:lnTo>
                  <a:pt x="199307" y="199294"/>
                </a:lnTo>
                <a:lnTo>
                  <a:pt x="175232" y="215540"/>
                </a:lnTo>
                <a:lnTo>
                  <a:pt x="145783" y="221500"/>
                </a:lnTo>
                <a:lnTo>
                  <a:pt x="270279" y="221500"/>
                </a:lnTo>
                <a:lnTo>
                  <a:pt x="288374" y="176456"/>
                </a:lnTo>
                <a:lnTo>
                  <a:pt x="291579" y="145770"/>
                </a:lnTo>
                <a:lnTo>
                  <a:pt x="284129" y="99745"/>
                </a:lnTo>
                <a:lnTo>
                  <a:pt x="268750" y="700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72006" y="3094041"/>
            <a:ext cx="666750" cy="666750"/>
          </a:xfrm>
          <a:custGeom>
            <a:avLst/>
            <a:gdLst/>
            <a:ahLst/>
            <a:cxnLst/>
            <a:rect l="l" t="t" r="r" b="b"/>
            <a:pathLst>
              <a:path w="666750" h="666750">
                <a:moveTo>
                  <a:pt x="333349" y="0"/>
                </a:moveTo>
                <a:lnTo>
                  <a:pt x="284087" y="3614"/>
                </a:lnTo>
                <a:lnTo>
                  <a:pt x="237070" y="14114"/>
                </a:lnTo>
                <a:lnTo>
                  <a:pt x="192814" y="30983"/>
                </a:lnTo>
                <a:lnTo>
                  <a:pt x="151833" y="53705"/>
                </a:lnTo>
                <a:lnTo>
                  <a:pt x="114644" y="81766"/>
                </a:lnTo>
                <a:lnTo>
                  <a:pt x="81762" y="114649"/>
                </a:lnTo>
                <a:lnTo>
                  <a:pt x="53702" y="151839"/>
                </a:lnTo>
                <a:lnTo>
                  <a:pt x="30981" y="192819"/>
                </a:lnTo>
                <a:lnTo>
                  <a:pt x="14113" y="237075"/>
                </a:lnTo>
                <a:lnTo>
                  <a:pt x="3614" y="284090"/>
                </a:lnTo>
                <a:lnTo>
                  <a:pt x="0" y="333349"/>
                </a:lnTo>
                <a:lnTo>
                  <a:pt x="3614" y="382611"/>
                </a:lnTo>
                <a:lnTo>
                  <a:pt x="14113" y="429629"/>
                </a:lnTo>
                <a:lnTo>
                  <a:pt x="30981" y="473887"/>
                </a:lnTo>
                <a:lnTo>
                  <a:pt x="53702" y="514869"/>
                </a:lnTo>
                <a:lnTo>
                  <a:pt x="81762" y="552060"/>
                </a:lnTo>
                <a:lnTo>
                  <a:pt x="114644" y="584944"/>
                </a:lnTo>
                <a:lnTo>
                  <a:pt x="151833" y="613005"/>
                </a:lnTo>
                <a:lnTo>
                  <a:pt x="192814" y="635728"/>
                </a:lnTo>
                <a:lnTo>
                  <a:pt x="237070" y="652597"/>
                </a:lnTo>
                <a:lnTo>
                  <a:pt x="284087" y="663097"/>
                </a:lnTo>
                <a:lnTo>
                  <a:pt x="333349" y="666711"/>
                </a:lnTo>
                <a:lnTo>
                  <a:pt x="382611" y="663097"/>
                </a:lnTo>
                <a:lnTo>
                  <a:pt x="429629" y="652597"/>
                </a:lnTo>
                <a:lnTo>
                  <a:pt x="473887" y="635728"/>
                </a:lnTo>
                <a:lnTo>
                  <a:pt x="514869" y="613005"/>
                </a:lnTo>
                <a:lnTo>
                  <a:pt x="552060" y="584944"/>
                </a:lnTo>
                <a:lnTo>
                  <a:pt x="584944" y="552060"/>
                </a:lnTo>
                <a:lnTo>
                  <a:pt x="613005" y="514869"/>
                </a:lnTo>
                <a:lnTo>
                  <a:pt x="635728" y="473887"/>
                </a:lnTo>
                <a:lnTo>
                  <a:pt x="652597" y="429629"/>
                </a:lnTo>
                <a:lnTo>
                  <a:pt x="663097" y="382611"/>
                </a:lnTo>
                <a:lnTo>
                  <a:pt x="666711" y="333349"/>
                </a:lnTo>
                <a:lnTo>
                  <a:pt x="663097" y="284090"/>
                </a:lnTo>
                <a:lnTo>
                  <a:pt x="652597" y="237075"/>
                </a:lnTo>
                <a:lnTo>
                  <a:pt x="635728" y="192819"/>
                </a:lnTo>
                <a:lnTo>
                  <a:pt x="613005" y="151839"/>
                </a:lnTo>
                <a:lnTo>
                  <a:pt x="584944" y="114649"/>
                </a:lnTo>
                <a:lnTo>
                  <a:pt x="552060" y="81766"/>
                </a:lnTo>
                <a:lnTo>
                  <a:pt x="514869" y="53705"/>
                </a:lnTo>
                <a:lnTo>
                  <a:pt x="473887" y="30983"/>
                </a:lnTo>
                <a:lnTo>
                  <a:pt x="429629" y="14114"/>
                </a:lnTo>
                <a:lnTo>
                  <a:pt x="382611" y="3614"/>
                </a:lnTo>
                <a:lnTo>
                  <a:pt x="333349" y="0"/>
                </a:lnTo>
                <a:close/>
              </a:path>
            </a:pathLst>
          </a:custGeom>
          <a:solidFill>
            <a:srgbClr val="EF41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62564" y="3234597"/>
            <a:ext cx="285750" cy="386080"/>
          </a:xfrm>
          <a:custGeom>
            <a:avLst/>
            <a:gdLst/>
            <a:ahLst/>
            <a:cxnLst/>
            <a:rect l="l" t="t" r="r" b="b"/>
            <a:pathLst>
              <a:path w="285750" h="386079">
                <a:moveTo>
                  <a:pt x="228473" y="0"/>
                </a:moveTo>
                <a:lnTo>
                  <a:pt x="57111" y="0"/>
                </a:lnTo>
                <a:lnTo>
                  <a:pt x="34938" y="4508"/>
                </a:lnTo>
                <a:lnTo>
                  <a:pt x="16778" y="16783"/>
                </a:lnTo>
                <a:lnTo>
                  <a:pt x="4507" y="34943"/>
                </a:lnTo>
                <a:lnTo>
                  <a:pt x="0" y="57111"/>
                </a:lnTo>
                <a:lnTo>
                  <a:pt x="0" y="328485"/>
                </a:lnTo>
                <a:lnTo>
                  <a:pt x="4507" y="350659"/>
                </a:lnTo>
                <a:lnTo>
                  <a:pt x="16778" y="368819"/>
                </a:lnTo>
                <a:lnTo>
                  <a:pt x="34938" y="381090"/>
                </a:lnTo>
                <a:lnTo>
                  <a:pt x="57111" y="385597"/>
                </a:lnTo>
                <a:lnTo>
                  <a:pt x="228473" y="385597"/>
                </a:lnTo>
                <a:lnTo>
                  <a:pt x="250651" y="381090"/>
                </a:lnTo>
                <a:lnTo>
                  <a:pt x="268811" y="368819"/>
                </a:lnTo>
                <a:lnTo>
                  <a:pt x="281079" y="350659"/>
                </a:lnTo>
                <a:lnTo>
                  <a:pt x="282684" y="342760"/>
                </a:lnTo>
                <a:lnTo>
                  <a:pt x="49225" y="342760"/>
                </a:lnTo>
                <a:lnTo>
                  <a:pt x="42824" y="336308"/>
                </a:lnTo>
                <a:lnTo>
                  <a:pt x="42824" y="300240"/>
                </a:lnTo>
                <a:lnTo>
                  <a:pt x="49225" y="293776"/>
                </a:lnTo>
                <a:lnTo>
                  <a:pt x="285584" y="293776"/>
                </a:lnTo>
                <a:lnTo>
                  <a:pt x="285584" y="267233"/>
                </a:lnTo>
                <a:lnTo>
                  <a:pt x="49225" y="267233"/>
                </a:lnTo>
                <a:lnTo>
                  <a:pt x="42824" y="260832"/>
                </a:lnTo>
                <a:lnTo>
                  <a:pt x="42824" y="224764"/>
                </a:lnTo>
                <a:lnTo>
                  <a:pt x="49225" y="218300"/>
                </a:lnTo>
                <a:lnTo>
                  <a:pt x="285584" y="218300"/>
                </a:lnTo>
                <a:lnTo>
                  <a:pt x="285584" y="191770"/>
                </a:lnTo>
                <a:lnTo>
                  <a:pt x="49225" y="191770"/>
                </a:lnTo>
                <a:lnTo>
                  <a:pt x="42824" y="185369"/>
                </a:lnTo>
                <a:lnTo>
                  <a:pt x="42824" y="149237"/>
                </a:lnTo>
                <a:lnTo>
                  <a:pt x="49225" y="142773"/>
                </a:lnTo>
                <a:lnTo>
                  <a:pt x="285584" y="142773"/>
                </a:lnTo>
                <a:lnTo>
                  <a:pt x="285584" y="114274"/>
                </a:lnTo>
                <a:lnTo>
                  <a:pt x="49288" y="114274"/>
                </a:lnTo>
                <a:lnTo>
                  <a:pt x="42824" y="107823"/>
                </a:lnTo>
                <a:lnTo>
                  <a:pt x="42888" y="57404"/>
                </a:lnTo>
                <a:lnTo>
                  <a:pt x="49288" y="51015"/>
                </a:lnTo>
                <a:lnTo>
                  <a:pt x="284345" y="51015"/>
                </a:lnTo>
                <a:lnTo>
                  <a:pt x="281079" y="34943"/>
                </a:lnTo>
                <a:lnTo>
                  <a:pt x="268811" y="16783"/>
                </a:lnTo>
                <a:lnTo>
                  <a:pt x="250651" y="4508"/>
                </a:lnTo>
                <a:lnTo>
                  <a:pt x="228473" y="0"/>
                </a:lnTo>
                <a:close/>
              </a:path>
              <a:path w="285750" h="386079">
                <a:moveTo>
                  <a:pt x="124752" y="293776"/>
                </a:moveTo>
                <a:lnTo>
                  <a:pt x="85369" y="293776"/>
                </a:lnTo>
                <a:lnTo>
                  <a:pt x="91821" y="300240"/>
                </a:lnTo>
                <a:lnTo>
                  <a:pt x="91821" y="336308"/>
                </a:lnTo>
                <a:lnTo>
                  <a:pt x="85369" y="342760"/>
                </a:lnTo>
                <a:lnTo>
                  <a:pt x="124752" y="342760"/>
                </a:lnTo>
                <a:lnTo>
                  <a:pt x="118300" y="336308"/>
                </a:lnTo>
                <a:lnTo>
                  <a:pt x="118300" y="300240"/>
                </a:lnTo>
                <a:lnTo>
                  <a:pt x="124752" y="293776"/>
                </a:lnTo>
                <a:close/>
              </a:path>
              <a:path w="285750" h="386079">
                <a:moveTo>
                  <a:pt x="200215" y="293776"/>
                </a:moveTo>
                <a:lnTo>
                  <a:pt x="160820" y="293776"/>
                </a:lnTo>
                <a:lnTo>
                  <a:pt x="167284" y="300240"/>
                </a:lnTo>
                <a:lnTo>
                  <a:pt x="167284" y="336308"/>
                </a:lnTo>
                <a:lnTo>
                  <a:pt x="160820" y="342760"/>
                </a:lnTo>
                <a:lnTo>
                  <a:pt x="200215" y="342760"/>
                </a:lnTo>
                <a:lnTo>
                  <a:pt x="193763" y="336308"/>
                </a:lnTo>
                <a:lnTo>
                  <a:pt x="193763" y="300240"/>
                </a:lnTo>
                <a:lnTo>
                  <a:pt x="200215" y="293776"/>
                </a:lnTo>
                <a:close/>
              </a:path>
              <a:path w="285750" h="386079">
                <a:moveTo>
                  <a:pt x="285584" y="293776"/>
                </a:moveTo>
                <a:lnTo>
                  <a:pt x="236308" y="293776"/>
                </a:lnTo>
                <a:lnTo>
                  <a:pt x="242760" y="300240"/>
                </a:lnTo>
                <a:lnTo>
                  <a:pt x="242760" y="336308"/>
                </a:lnTo>
                <a:lnTo>
                  <a:pt x="236308" y="342760"/>
                </a:lnTo>
                <a:lnTo>
                  <a:pt x="282684" y="342760"/>
                </a:lnTo>
                <a:lnTo>
                  <a:pt x="285584" y="328485"/>
                </a:lnTo>
                <a:lnTo>
                  <a:pt x="285584" y="293776"/>
                </a:lnTo>
                <a:close/>
              </a:path>
              <a:path w="285750" h="386079">
                <a:moveTo>
                  <a:pt x="124752" y="218300"/>
                </a:moveTo>
                <a:lnTo>
                  <a:pt x="85369" y="218300"/>
                </a:lnTo>
                <a:lnTo>
                  <a:pt x="91821" y="224764"/>
                </a:lnTo>
                <a:lnTo>
                  <a:pt x="91821" y="260832"/>
                </a:lnTo>
                <a:lnTo>
                  <a:pt x="85369" y="267233"/>
                </a:lnTo>
                <a:lnTo>
                  <a:pt x="124752" y="267233"/>
                </a:lnTo>
                <a:lnTo>
                  <a:pt x="118300" y="260832"/>
                </a:lnTo>
                <a:lnTo>
                  <a:pt x="118300" y="224764"/>
                </a:lnTo>
                <a:lnTo>
                  <a:pt x="124752" y="218300"/>
                </a:lnTo>
                <a:close/>
              </a:path>
              <a:path w="285750" h="386079">
                <a:moveTo>
                  <a:pt x="200215" y="218300"/>
                </a:moveTo>
                <a:lnTo>
                  <a:pt x="160820" y="218300"/>
                </a:lnTo>
                <a:lnTo>
                  <a:pt x="167284" y="224764"/>
                </a:lnTo>
                <a:lnTo>
                  <a:pt x="167284" y="260832"/>
                </a:lnTo>
                <a:lnTo>
                  <a:pt x="160820" y="267233"/>
                </a:lnTo>
                <a:lnTo>
                  <a:pt x="200215" y="267233"/>
                </a:lnTo>
                <a:lnTo>
                  <a:pt x="193763" y="260832"/>
                </a:lnTo>
                <a:lnTo>
                  <a:pt x="193763" y="224764"/>
                </a:lnTo>
                <a:lnTo>
                  <a:pt x="200215" y="218300"/>
                </a:lnTo>
                <a:close/>
              </a:path>
              <a:path w="285750" h="386079">
                <a:moveTo>
                  <a:pt x="285584" y="218300"/>
                </a:moveTo>
                <a:lnTo>
                  <a:pt x="236308" y="218300"/>
                </a:lnTo>
                <a:lnTo>
                  <a:pt x="242760" y="224764"/>
                </a:lnTo>
                <a:lnTo>
                  <a:pt x="242760" y="260832"/>
                </a:lnTo>
                <a:lnTo>
                  <a:pt x="236308" y="267233"/>
                </a:lnTo>
                <a:lnTo>
                  <a:pt x="285584" y="267233"/>
                </a:lnTo>
                <a:lnTo>
                  <a:pt x="285584" y="218300"/>
                </a:lnTo>
                <a:close/>
              </a:path>
              <a:path w="285750" h="386079">
                <a:moveTo>
                  <a:pt x="124752" y="142773"/>
                </a:moveTo>
                <a:lnTo>
                  <a:pt x="85369" y="142773"/>
                </a:lnTo>
                <a:lnTo>
                  <a:pt x="91821" y="149237"/>
                </a:lnTo>
                <a:lnTo>
                  <a:pt x="91821" y="185369"/>
                </a:lnTo>
                <a:lnTo>
                  <a:pt x="85369" y="191770"/>
                </a:lnTo>
                <a:lnTo>
                  <a:pt x="124752" y="191770"/>
                </a:lnTo>
                <a:lnTo>
                  <a:pt x="118300" y="185369"/>
                </a:lnTo>
                <a:lnTo>
                  <a:pt x="118300" y="149237"/>
                </a:lnTo>
                <a:lnTo>
                  <a:pt x="124752" y="142773"/>
                </a:lnTo>
                <a:close/>
              </a:path>
              <a:path w="285750" h="386079">
                <a:moveTo>
                  <a:pt x="200215" y="142773"/>
                </a:moveTo>
                <a:lnTo>
                  <a:pt x="160820" y="142773"/>
                </a:lnTo>
                <a:lnTo>
                  <a:pt x="167284" y="149237"/>
                </a:lnTo>
                <a:lnTo>
                  <a:pt x="167284" y="185369"/>
                </a:lnTo>
                <a:lnTo>
                  <a:pt x="160820" y="191770"/>
                </a:lnTo>
                <a:lnTo>
                  <a:pt x="200215" y="191770"/>
                </a:lnTo>
                <a:lnTo>
                  <a:pt x="193763" y="185369"/>
                </a:lnTo>
                <a:lnTo>
                  <a:pt x="193763" y="149237"/>
                </a:lnTo>
                <a:lnTo>
                  <a:pt x="200215" y="142773"/>
                </a:lnTo>
                <a:close/>
              </a:path>
              <a:path w="285750" h="386079">
                <a:moveTo>
                  <a:pt x="285584" y="142773"/>
                </a:moveTo>
                <a:lnTo>
                  <a:pt x="236308" y="142773"/>
                </a:lnTo>
                <a:lnTo>
                  <a:pt x="242760" y="149237"/>
                </a:lnTo>
                <a:lnTo>
                  <a:pt x="242760" y="185369"/>
                </a:lnTo>
                <a:lnTo>
                  <a:pt x="236308" y="191770"/>
                </a:lnTo>
                <a:lnTo>
                  <a:pt x="285584" y="191770"/>
                </a:lnTo>
                <a:lnTo>
                  <a:pt x="285584" y="142773"/>
                </a:lnTo>
                <a:close/>
              </a:path>
              <a:path w="285750" h="386079">
                <a:moveTo>
                  <a:pt x="284345" y="51015"/>
                </a:moveTo>
                <a:lnTo>
                  <a:pt x="236359" y="51015"/>
                </a:lnTo>
                <a:lnTo>
                  <a:pt x="242760" y="57404"/>
                </a:lnTo>
                <a:lnTo>
                  <a:pt x="242760" y="107823"/>
                </a:lnTo>
                <a:lnTo>
                  <a:pt x="236308" y="114274"/>
                </a:lnTo>
                <a:lnTo>
                  <a:pt x="285584" y="114274"/>
                </a:lnTo>
                <a:lnTo>
                  <a:pt x="285584" y="57111"/>
                </a:lnTo>
                <a:lnTo>
                  <a:pt x="284345" y="510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95908" y="3297273"/>
            <a:ext cx="29209" cy="40005"/>
          </a:xfrm>
          <a:custGeom>
            <a:avLst/>
            <a:gdLst/>
            <a:ahLst/>
            <a:cxnLst/>
            <a:rect l="l" t="t" r="r" b="b"/>
            <a:pathLst>
              <a:path w="29210" h="40004">
                <a:moveTo>
                  <a:pt x="25120" y="0"/>
                </a:moveTo>
                <a:lnTo>
                  <a:pt x="4800" y="0"/>
                </a:lnTo>
                <a:lnTo>
                  <a:pt x="0" y="8839"/>
                </a:lnTo>
                <a:lnTo>
                  <a:pt x="63" y="30924"/>
                </a:lnTo>
                <a:lnTo>
                  <a:pt x="4508" y="39941"/>
                </a:lnTo>
                <a:lnTo>
                  <a:pt x="24345" y="39941"/>
                </a:lnTo>
                <a:lnTo>
                  <a:pt x="28347" y="33070"/>
                </a:lnTo>
                <a:lnTo>
                  <a:pt x="11188" y="33070"/>
                </a:lnTo>
                <a:lnTo>
                  <a:pt x="9067" y="28854"/>
                </a:lnTo>
                <a:lnTo>
                  <a:pt x="9067" y="11036"/>
                </a:lnTo>
                <a:lnTo>
                  <a:pt x="11315" y="6819"/>
                </a:lnTo>
                <a:lnTo>
                  <a:pt x="28110" y="6819"/>
                </a:lnTo>
                <a:lnTo>
                  <a:pt x="25120" y="0"/>
                </a:lnTo>
                <a:close/>
              </a:path>
              <a:path w="29210" h="40004">
                <a:moveTo>
                  <a:pt x="28110" y="6819"/>
                </a:moveTo>
                <a:lnTo>
                  <a:pt x="18249" y="6819"/>
                </a:lnTo>
                <a:lnTo>
                  <a:pt x="20024" y="11036"/>
                </a:lnTo>
                <a:lnTo>
                  <a:pt x="20078" y="28676"/>
                </a:lnTo>
                <a:lnTo>
                  <a:pt x="18186" y="33070"/>
                </a:lnTo>
                <a:lnTo>
                  <a:pt x="28347" y="33070"/>
                </a:lnTo>
                <a:lnTo>
                  <a:pt x="29146" y="31699"/>
                </a:lnTo>
                <a:lnTo>
                  <a:pt x="29146" y="9182"/>
                </a:lnTo>
                <a:lnTo>
                  <a:pt x="28110" y="68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28911" y="3297273"/>
            <a:ext cx="29209" cy="40005"/>
          </a:xfrm>
          <a:custGeom>
            <a:avLst/>
            <a:gdLst/>
            <a:ahLst/>
            <a:cxnLst/>
            <a:rect l="l" t="t" r="r" b="b"/>
            <a:pathLst>
              <a:path w="29210" h="40004">
                <a:moveTo>
                  <a:pt x="25107" y="0"/>
                </a:moveTo>
                <a:lnTo>
                  <a:pt x="4724" y="0"/>
                </a:lnTo>
                <a:lnTo>
                  <a:pt x="0" y="8839"/>
                </a:lnTo>
                <a:lnTo>
                  <a:pt x="63" y="30924"/>
                </a:lnTo>
                <a:lnTo>
                  <a:pt x="4444" y="39941"/>
                </a:lnTo>
                <a:lnTo>
                  <a:pt x="24269" y="39941"/>
                </a:lnTo>
                <a:lnTo>
                  <a:pt x="28334" y="33070"/>
                </a:lnTo>
                <a:lnTo>
                  <a:pt x="11188" y="33070"/>
                </a:lnTo>
                <a:lnTo>
                  <a:pt x="9055" y="28854"/>
                </a:lnTo>
                <a:lnTo>
                  <a:pt x="9055" y="11036"/>
                </a:lnTo>
                <a:lnTo>
                  <a:pt x="11302" y="6819"/>
                </a:lnTo>
                <a:lnTo>
                  <a:pt x="28107" y="6819"/>
                </a:lnTo>
                <a:lnTo>
                  <a:pt x="25107" y="0"/>
                </a:lnTo>
                <a:close/>
              </a:path>
              <a:path w="29210" h="40004">
                <a:moveTo>
                  <a:pt x="28107" y="6819"/>
                </a:moveTo>
                <a:lnTo>
                  <a:pt x="18237" y="6819"/>
                </a:lnTo>
                <a:lnTo>
                  <a:pt x="19964" y="11036"/>
                </a:lnTo>
                <a:lnTo>
                  <a:pt x="20001" y="28854"/>
                </a:lnTo>
                <a:lnTo>
                  <a:pt x="18173" y="33070"/>
                </a:lnTo>
                <a:lnTo>
                  <a:pt x="28334" y="33070"/>
                </a:lnTo>
                <a:lnTo>
                  <a:pt x="29146" y="31699"/>
                </a:lnTo>
                <a:lnTo>
                  <a:pt x="29146" y="9182"/>
                </a:lnTo>
                <a:lnTo>
                  <a:pt x="28107" y="68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61907" y="3297273"/>
            <a:ext cx="29209" cy="40005"/>
          </a:xfrm>
          <a:custGeom>
            <a:avLst/>
            <a:gdLst/>
            <a:ahLst/>
            <a:cxnLst/>
            <a:rect l="l" t="t" r="r" b="b"/>
            <a:pathLst>
              <a:path w="29210" h="40004">
                <a:moveTo>
                  <a:pt x="25120" y="0"/>
                </a:moveTo>
                <a:lnTo>
                  <a:pt x="4787" y="0"/>
                </a:lnTo>
                <a:lnTo>
                  <a:pt x="0" y="8839"/>
                </a:lnTo>
                <a:lnTo>
                  <a:pt x="50" y="30924"/>
                </a:lnTo>
                <a:lnTo>
                  <a:pt x="4445" y="39941"/>
                </a:lnTo>
                <a:lnTo>
                  <a:pt x="24282" y="39941"/>
                </a:lnTo>
                <a:lnTo>
                  <a:pt x="28326" y="33070"/>
                </a:lnTo>
                <a:lnTo>
                  <a:pt x="11188" y="33070"/>
                </a:lnTo>
                <a:lnTo>
                  <a:pt x="9055" y="28854"/>
                </a:lnTo>
                <a:lnTo>
                  <a:pt x="9055" y="11036"/>
                </a:lnTo>
                <a:lnTo>
                  <a:pt x="11315" y="6819"/>
                </a:lnTo>
                <a:lnTo>
                  <a:pt x="28101" y="6819"/>
                </a:lnTo>
                <a:lnTo>
                  <a:pt x="25120" y="0"/>
                </a:lnTo>
                <a:close/>
              </a:path>
              <a:path w="29210" h="40004">
                <a:moveTo>
                  <a:pt x="28101" y="6819"/>
                </a:moveTo>
                <a:lnTo>
                  <a:pt x="18249" y="6819"/>
                </a:lnTo>
                <a:lnTo>
                  <a:pt x="19965" y="11036"/>
                </a:lnTo>
                <a:lnTo>
                  <a:pt x="20001" y="28854"/>
                </a:lnTo>
                <a:lnTo>
                  <a:pt x="18173" y="33070"/>
                </a:lnTo>
                <a:lnTo>
                  <a:pt x="28326" y="33070"/>
                </a:lnTo>
                <a:lnTo>
                  <a:pt x="29133" y="31699"/>
                </a:lnTo>
                <a:lnTo>
                  <a:pt x="29133" y="9182"/>
                </a:lnTo>
                <a:lnTo>
                  <a:pt x="28101" y="68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21565" y="3094034"/>
            <a:ext cx="666750" cy="666750"/>
          </a:xfrm>
          <a:custGeom>
            <a:avLst/>
            <a:gdLst/>
            <a:ahLst/>
            <a:cxnLst/>
            <a:rect l="l" t="t" r="r" b="b"/>
            <a:pathLst>
              <a:path w="666750" h="666750">
                <a:moveTo>
                  <a:pt x="333362" y="0"/>
                </a:moveTo>
                <a:lnTo>
                  <a:pt x="284100" y="3614"/>
                </a:lnTo>
                <a:lnTo>
                  <a:pt x="237082" y="14114"/>
                </a:lnTo>
                <a:lnTo>
                  <a:pt x="192824" y="30983"/>
                </a:lnTo>
                <a:lnTo>
                  <a:pt x="151842" y="53706"/>
                </a:lnTo>
                <a:lnTo>
                  <a:pt x="114651" y="81767"/>
                </a:lnTo>
                <a:lnTo>
                  <a:pt x="81767" y="114651"/>
                </a:lnTo>
                <a:lnTo>
                  <a:pt x="53706" y="151842"/>
                </a:lnTo>
                <a:lnTo>
                  <a:pt x="30983" y="192824"/>
                </a:lnTo>
                <a:lnTo>
                  <a:pt x="14114" y="237082"/>
                </a:lnTo>
                <a:lnTo>
                  <a:pt x="3614" y="284100"/>
                </a:lnTo>
                <a:lnTo>
                  <a:pt x="0" y="333362"/>
                </a:lnTo>
                <a:lnTo>
                  <a:pt x="3614" y="382624"/>
                </a:lnTo>
                <a:lnTo>
                  <a:pt x="14114" y="429642"/>
                </a:lnTo>
                <a:lnTo>
                  <a:pt x="30983" y="473899"/>
                </a:lnTo>
                <a:lnTo>
                  <a:pt x="53706" y="514881"/>
                </a:lnTo>
                <a:lnTo>
                  <a:pt x="81767" y="552072"/>
                </a:lnTo>
                <a:lnTo>
                  <a:pt x="114651" y="584956"/>
                </a:lnTo>
                <a:lnTo>
                  <a:pt x="151842" y="613018"/>
                </a:lnTo>
                <a:lnTo>
                  <a:pt x="192824" y="635741"/>
                </a:lnTo>
                <a:lnTo>
                  <a:pt x="237082" y="652610"/>
                </a:lnTo>
                <a:lnTo>
                  <a:pt x="284100" y="663110"/>
                </a:lnTo>
                <a:lnTo>
                  <a:pt x="333362" y="666724"/>
                </a:lnTo>
                <a:lnTo>
                  <a:pt x="382624" y="663110"/>
                </a:lnTo>
                <a:lnTo>
                  <a:pt x="429642" y="652610"/>
                </a:lnTo>
                <a:lnTo>
                  <a:pt x="473899" y="635741"/>
                </a:lnTo>
                <a:lnTo>
                  <a:pt x="514881" y="613018"/>
                </a:lnTo>
                <a:lnTo>
                  <a:pt x="552072" y="584956"/>
                </a:lnTo>
                <a:lnTo>
                  <a:pt x="584956" y="552072"/>
                </a:lnTo>
                <a:lnTo>
                  <a:pt x="613018" y="514881"/>
                </a:lnTo>
                <a:lnTo>
                  <a:pt x="635741" y="473899"/>
                </a:lnTo>
                <a:lnTo>
                  <a:pt x="652610" y="429642"/>
                </a:lnTo>
                <a:lnTo>
                  <a:pt x="663110" y="382624"/>
                </a:lnTo>
                <a:lnTo>
                  <a:pt x="666724" y="333362"/>
                </a:lnTo>
                <a:lnTo>
                  <a:pt x="663110" y="284100"/>
                </a:lnTo>
                <a:lnTo>
                  <a:pt x="652610" y="237082"/>
                </a:lnTo>
                <a:lnTo>
                  <a:pt x="635741" y="192824"/>
                </a:lnTo>
                <a:lnTo>
                  <a:pt x="613018" y="151842"/>
                </a:lnTo>
                <a:lnTo>
                  <a:pt x="584956" y="114651"/>
                </a:lnTo>
                <a:lnTo>
                  <a:pt x="552072" y="81767"/>
                </a:lnTo>
                <a:lnTo>
                  <a:pt x="514881" y="53706"/>
                </a:lnTo>
                <a:lnTo>
                  <a:pt x="473899" y="30983"/>
                </a:lnTo>
                <a:lnTo>
                  <a:pt x="429642" y="14114"/>
                </a:lnTo>
                <a:lnTo>
                  <a:pt x="382624" y="3614"/>
                </a:lnTo>
                <a:lnTo>
                  <a:pt x="333362" y="0"/>
                </a:lnTo>
                <a:close/>
              </a:path>
            </a:pathLst>
          </a:custGeom>
          <a:solidFill>
            <a:srgbClr val="EF41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38000" y="3219814"/>
            <a:ext cx="434340" cy="360045"/>
          </a:xfrm>
          <a:custGeom>
            <a:avLst/>
            <a:gdLst/>
            <a:ahLst/>
            <a:cxnLst/>
            <a:rect l="l" t="t" r="r" b="b"/>
            <a:pathLst>
              <a:path w="434340" h="360045">
                <a:moveTo>
                  <a:pt x="428815" y="113309"/>
                </a:moveTo>
                <a:lnTo>
                  <a:pt x="5016" y="113309"/>
                </a:lnTo>
                <a:lnTo>
                  <a:pt x="0" y="118325"/>
                </a:lnTo>
                <a:lnTo>
                  <a:pt x="0" y="354672"/>
                </a:lnTo>
                <a:lnTo>
                  <a:pt x="5016" y="359651"/>
                </a:lnTo>
                <a:lnTo>
                  <a:pt x="428815" y="359651"/>
                </a:lnTo>
                <a:lnTo>
                  <a:pt x="433857" y="354672"/>
                </a:lnTo>
                <a:lnTo>
                  <a:pt x="433857" y="337324"/>
                </a:lnTo>
                <a:lnTo>
                  <a:pt x="22326" y="337324"/>
                </a:lnTo>
                <a:lnTo>
                  <a:pt x="22326" y="135674"/>
                </a:lnTo>
                <a:lnTo>
                  <a:pt x="433857" y="135674"/>
                </a:lnTo>
                <a:lnTo>
                  <a:pt x="433857" y="118325"/>
                </a:lnTo>
                <a:lnTo>
                  <a:pt x="428815" y="113309"/>
                </a:lnTo>
                <a:close/>
              </a:path>
              <a:path w="434340" h="360045">
                <a:moveTo>
                  <a:pt x="433857" y="135674"/>
                </a:moveTo>
                <a:lnTo>
                  <a:pt x="411518" y="135674"/>
                </a:lnTo>
                <a:lnTo>
                  <a:pt x="411518" y="337324"/>
                </a:lnTo>
                <a:lnTo>
                  <a:pt x="433857" y="337324"/>
                </a:lnTo>
                <a:lnTo>
                  <a:pt x="433857" y="135674"/>
                </a:lnTo>
                <a:close/>
              </a:path>
              <a:path w="434340" h="360045">
                <a:moveTo>
                  <a:pt x="86296" y="297675"/>
                </a:moveTo>
                <a:lnTo>
                  <a:pt x="41490" y="297675"/>
                </a:lnTo>
                <a:lnTo>
                  <a:pt x="38328" y="300850"/>
                </a:lnTo>
                <a:lnTo>
                  <a:pt x="38328" y="322999"/>
                </a:lnTo>
                <a:lnTo>
                  <a:pt x="41490" y="326123"/>
                </a:lnTo>
                <a:lnTo>
                  <a:pt x="86296" y="326123"/>
                </a:lnTo>
                <a:lnTo>
                  <a:pt x="89458" y="322999"/>
                </a:lnTo>
                <a:lnTo>
                  <a:pt x="89458" y="300850"/>
                </a:lnTo>
                <a:lnTo>
                  <a:pt x="86296" y="297675"/>
                </a:lnTo>
                <a:close/>
              </a:path>
              <a:path w="434340" h="360045">
                <a:moveTo>
                  <a:pt x="161683" y="297675"/>
                </a:moveTo>
                <a:lnTo>
                  <a:pt x="116852" y="297675"/>
                </a:lnTo>
                <a:lnTo>
                  <a:pt x="113677" y="300850"/>
                </a:lnTo>
                <a:lnTo>
                  <a:pt x="113677" y="322999"/>
                </a:lnTo>
                <a:lnTo>
                  <a:pt x="116852" y="326123"/>
                </a:lnTo>
                <a:lnTo>
                  <a:pt x="161683" y="326123"/>
                </a:lnTo>
                <a:lnTo>
                  <a:pt x="164807" y="322999"/>
                </a:lnTo>
                <a:lnTo>
                  <a:pt x="164807" y="300850"/>
                </a:lnTo>
                <a:lnTo>
                  <a:pt x="161683" y="297675"/>
                </a:lnTo>
                <a:close/>
              </a:path>
              <a:path w="434340" h="360045">
                <a:moveTo>
                  <a:pt x="237032" y="297675"/>
                </a:moveTo>
                <a:lnTo>
                  <a:pt x="192201" y="297675"/>
                </a:lnTo>
                <a:lnTo>
                  <a:pt x="189077" y="300850"/>
                </a:lnTo>
                <a:lnTo>
                  <a:pt x="189077" y="322999"/>
                </a:lnTo>
                <a:lnTo>
                  <a:pt x="192201" y="326123"/>
                </a:lnTo>
                <a:lnTo>
                  <a:pt x="237032" y="326123"/>
                </a:lnTo>
                <a:lnTo>
                  <a:pt x="240207" y="322999"/>
                </a:lnTo>
                <a:lnTo>
                  <a:pt x="240207" y="300850"/>
                </a:lnTo>
                <a:lnTo>
                  <a:pt x="237032" y="297675"/>
                </a:lnTo>
                <a:close/>
              </a:path>
              <a:path w="434340" h="360045">
                <a:moveTo>
                  <a:pt x="317004" y="297675"/>
                </a:moveTo>
                <a:lnTo>
                  <a:pt x="272199" y="297675"/>
                </a:lnTo>
                <a:lnTo>
                  <a:pt x="269036" y="300850"/>
                </a:lnTo>
                <a:lnTo>
                  <a:pt x="269036" y="322999"/>
                </a:lnTo>
                <a:lnTo>
                  <a:pt x="272199" y="326123"/>
                </a:lnTo>
                <a:lnTo>
                  <a:pt x="317004" y="326123"/>
                </a:lnTo>
                <a:lnTo>
                  <a:pt x="320167" y="322999"/>
                </a:lnTo>
                <a:lnTo>
                  <a:pt x="320167" y="300850"/>
                </a:lnTo>
                <a:lnTo>
                  <a:pt x="317004" y="297675"/>
                </a:lnTo>
                <a:close/>
              </a:path>
              <a:path w="434340" h="360045">
                <a:moveTo>
                  <a:pt x="392353" y="297675"/>
                </a:moveTo>
                <a:lnTo>
                  <a:pt x="347548" y="297675"/>
                </a:lnTo>
                <a:lnTo>
                  <a:pt x="344385" y="300850"/>
                </a:lnTo>
                <a:lnTo>
                  <a:pt x="344385" y="322999"/>
                </a:lnTo>
                <a:lnTo>
                  <a:pt x="347548" y="326123"/>
                </a:lnTo>
                <a:lnTo>
                  <a:pt x="392353" y="326123"/>
                </a:lnTo>
                <a:lnTo>
                  <a:pt x="395516" y="322999"/>
                </a:lnTo>
                <a:lnTo>
                  <a:pt x="395516" y="300850"/>
                </a:lnTo>
                <a:lnTo>
                  <a:pt x="392353" y="297675"/>
                </a:lnTo>
                <a:close/>
              </a:path>
              <a:path w="434340" h="360045">
                <a:moveTo>
                  <a:pt x="86296" y="247421"/>
                </a:moveTo>
                <a:lnTo>
                  <a:pt x="41490" y="247421"/>
                </a:lnTo>
                <a:lnTo>
                  <a:pt x="38328" y="250545"/>
                </a:lnTo>
                <a:lnTo>
                  <a:pt x="38328" y="272707"/>
                </a:lnTo>
                <a:lnTo>
                  <a:pt x="41490" y="275869"/>
                </a:lnTo>
                <a:lnTo>
                  <a:pt x="86296" y="275869"/>
                </a:lnTo>
                <a:lnTo>
                  <a:pt x="89458" y="272707"/>
                </a:lnTo>
                <a:lnTo>
                  <a:pt x="89458" y="250545"/>
                </a:lnTo>
                <a:lnTo>
                  <a:pt x="86296" y="247421"/>
                </a:lnTo>
                <a:close/>
              </a:path>
              <a:path w="434340" h="360045">
                <a:moveTo>
                  <a:pt x="161683" y="247421"/>
                </a:moveTo>
                <a:lnTo>
                  <a:pt x="116852" y="247421"/>
                </a:lnTo>
                <a:lnTo>
                  <a:pt x="113677" y="250545"/>
                </a:lnTo>
                <a:lnTo>
                  <a:pt x="113677" y="272707"/>
                </a:lnTo>
                <a:lnTo>
                  <a:pt x="116852" y="275869"/>
                </a:lnTo>
                <a:lnTo>
                  <a:pt x="161683" y="275869"/>
                </a:lnTo>
                <a:lnTo>
                  <a:pt x="164807" y="272707"/>
                </a:lnTo>
                <a:lnTo>
                  <a:pt x="164807" y="250545"/>
                </a:lnTo>
                <a:lnTo>
                  <a:pt x="161683" y="247421"/>
                </a:lnTo>
                <a:close/>
              </a:path>
              <a:path w="434340" h="360045">
                <a:moveTo>
                  <a:pt x="237032" y="247421"/>
                </a:moveTo>
                <a:lnTo>
                  <a:pt x="192201" y="247421"/>
                </a:lnTo>
                <a:lnTo>
                  <a:pt x="189077" y="250545"/>
                </a:lnTo>
                <a:lnTo>
                  <a:pt x="189077" y="272707"/>
                </a:lnTo>
                <a:lnTo>
                  <a:pt x="192201" y="275869"/>
                </a:lnTo>
                <a:lnTo>
                  <a:pt x="237032" y="275869"/>
                </a:lnTo>
                <a:lnTo>
                  <a:pt x="240207" y="272707"/>
                </a:lnTo>
                <a:lnTo>
                  <a:pt x="240207" y="250545"/>
                </a:lnTo>
                <a:lnTo>
                  <a:pt x="237032" y="247421"/>
                </a:lnTo>
                <a:close/>
              </a:path>
              <a:path w="434340" h="360045">
                <a:moveTo>
                  <a:pt x="317004" y="247421"/>
                </a:moveTo>
                <a:lnTo>
                  <a:pt x="272199" y="247421"/>
                </a:lnTo>
                <a:lnTo>
                  <a:pt x="269036" y="250545"/>
                </a:lnTo>
                <a:lnTo>
                  <a:pt x="269036" y="272707"/>
                </a:lnTo>
                <a:lnTo>
                  <a:pt x="272199" y="275869"/>
                </a:lnTo>
                <a:lnTo>
                  <a:pt x="317004" y="275869"/>
                </a:lnTo>
                <a:lnTo>
                  <a:pt x="320167" y="272707"/>
                </a:lnTo>
                <a:lnTo>
                  <a:pt x="320167" y="250545"/>
                </a:lnTo>
                <a:lnTo>
                  <a:pt x="317004" y="247421"/>
                </a:lnTo>
                <a:close/>
              </a:path>
              <a:path w="434340" h="360045">
                <a:moveTo>
                  <a:pt x="392353" y="247421"/>
                </a:moveTo>
                <a:lnTo>
                  <a:pt x="347548" y="247421"/>
                </a:lnTo>
                <a:lnTo>
                  <a:pt x="344385" y="250545"/>
                </a:lnTo>
                <a:lnTo>
                  <a:pt x="344385" y="272707"/>
                </a:lnTo>
                <a:lnTo>
                  <a:pt x="347548" y="275869"/>
                </a:lnTo>
                <a:lnTo>
                  <a:pt x="392353" y="275869"/>
                </a:lnTo>
                <a:lnTo>
                  <a:pt x="395516" y="272707"/>
                </a:lnTo>
                <a:lnTo>
                  <a:pt x="395516" y="250545"/>
                </a:lnTo>
                <a:lnTo>
                  <a:pt x="392353" y="247421"/>
                </a:lnTo>
                <a:close/>
              </a:path>
              <a:path w="434340" h="360045">
                <a:moveTo>
                  <a:pt x="86296" y="197129"/>
                </a:moveTo>
                <a:lnTo>
                  <a:pt x="41490" y="197129"/>
                </a:lnTo>
                <a:lnTo>
                  <a:pt x="38328" y="200291"/>
                </a:lnTo>
                <a:lnTo>
                  <a:pt x="38328" y="222453"/>
                </a:lnTo>
                <a:lnTo>
                  <a:pt x="41490" y="225577"/>
                </a:lnTo>
                <a:lnTo>
                  <a:pt x="86296" y="225577"/>
                </a:lnTo>
                <a:lnTo>
                  <a:pt x="89458" y="222453"/>
                </a:lnTo>
                <a:lnTo>
                  <a:pt x="89458" y="200291"/>
                </a:lnTo>
                <a:lnTo>
                  <a:pt x="86296" y="197129"/>
                </a:lnTo>
                <a:close/>
              </a:path>
              <a:path w="434340" h="360045">
                <a:moveTo>
                  <a:pt x="161683" y="197129"/>
                </a:moveTo>
                <a:lnTo>
                  <a:pt x="116852" y="197129"/>
                </a:lnTo>
                <a:lnTo>
                  <a:pt x="113677" y="200291"/>
                </a:lnTo>
                <a:lnTo>
                  <a:pt x="113677" y="222453"/>
                </a:lnTo>
                <a:lnTo>
                  <a:pt x="116852" y="225577"/>
                </a:lnTo>
                <a:lnTo>
                  <a:pt x="161683" y="225577"/>
                </a:lnTo>
                <a:lnTo>
                  <a:pt x="164807" y="222453"/>
                </a:lnTo>
                <a:lnTo>
                  <a:pt x="164807" y="200291"/>
                </a:lnTo>
                <a:lnTo>
                  <a:pt x="161683" y="197129"/>
                </a:lnTo>
                <a:close/>
              </a:path>
              <a:path w="434340" h="360045">
                <a:moveTo>
                  <a:pt x="237032" y="197129"/>
                </a:moveTo>
                <a:lnTo>
                  <a:pt x="192201" y="197129"/>
                </a:lnTo>
                <a:lnTo>
                  <a:pt x="189077" y="200291"/>
                </a:lnTo>
                <a:lnTo>
                  <a:pt x="189077" y="222453"/>
                </a:lnTo>
                <a:lnTo>
                  <a:pt x="192201" y="225577"/>
                </a:lnTo>
                <a:lnTo>
                  <a:pt x="237032" y="225577"/>
                </a:lnTo>
                <a:lnTo>
                  <a:pt x="240207" y="222453"/>
                </a:lnTo>
                <a:lnTo>
                  <a:pt x="240207" y="200291"/>
                </a:lnTo>
                <a:lnTo>
                  <a:pt x="237032" y="197129"/>
                </a:lnTo>
                <a:close/>
              </a:path>
              <a:path w="434340" h="360045">
                <a:moveTo>
                  <a:pt x="317004" y="197129"/>
                </a:moveTo>
                <a:lnTo>
                  <a:pt x="272199" y="197129"/>
                </a:lnTo>
                <a:lnTo>
                  <a:pt x="269036" y="200291"/>
                </a:lnTo>
                <a:lnTo>
                  <a:pt x="269036" y="222453"/>
                </a:lnTo>
                <a:lnTo>
                  <a:pt x="272199" y="225577"/>
                </a:lnTo>
                <a:lnTo>
                  <a:pt x="317004" y="225577"/>
                </a:lnTo>
                <a:lnTo>
                  <a:pt x="320167" y="222453"/>
                </a:lnTo>
                <a:lnTo>
                  <a:pt x="320167" y="200291"/>
                </a:lnTo>
                <a:lnTo>
                  <a:pt x="317004" y="197129"/>
                </a:lnTo>
                <a:close/>
              </a:path>
              <a:path w="434340" h="360045">
                <a:moveTo>
                  <a:pt x="392353" y="197129"/>
                </a:moveTo>
                <a:lnTo>
                  <a:pt x="347548" y="197129"/>
                </a:lnTo>
                <a:lnTo>
                  <a:pt x="344385" y="200291"/>
                </a:lnTo>
                <a:lnTo>
                  <a:pt x="344385" y="222453"/>
                </a:lnTo>
                <a:lnTo>
                  <a:pt x="347548" y="225577"/>
                </a:lnTo>
                <a:lnTo>
                  <a:pt x="392353" y="225577"/>
                </a:lnTo>
                <a:lnTo>
                  <a:pt x="395516" y="222453"/>
                </a:lnTo>
                <a:lnTo>
                  <a:pt x="395516" y="200291"/>
                </a:lnTo>
                <a:lnTo>
                  <a:pt x="392353" y="197129"/>
                </a:lnTo>
                <a:close/>
              </a:path>
              <a:path w="434340" h="360045">
                <a:moveTo>
                  <a:pt x="86296" y="146824"/>
                </a:moveTo>
                <a:lnTo>
                  <a:pt x="41490" y="146824"/>
                </a:lnTo>
                <a:lnTo>
                  <a:pt x="38328" y="149999"/>
                </a:lnTo>
                <a:lnTo>
                  <a:pt x="38328" y="172161"/>
                </a:lnTo>
                <a:lnTo>
                  <a:pt x="41490" y="175285"/>
                </a:lnTo>
                <a:lnTo>
                  <a:pt x="86296" y="175285"/>
                </a:lnTo>
                <a:lnTo>
                  <a:pt x="89458" y="172161"/>
                </a:lnTo>
                <a:lnTo>
                  <a:pt x="89458" y="149999"/>
                </a:lnTo>
                <a:lnTo>
                  <a:pt x="86296" y="146824"/>
                </a:lnTo>
                <a:close/>
              </a:path>
              <a:path w="434340" h="360045">
                <a:moveTo>
                  <a:pt x="161683" y="146824"/>
                </a:moveTo>
                <a:lnTo>
                  <a:pt x="116852" y="146824"/>
                </a:lnTo>
                <a:lnTo>
                  <a:pt x="113677" y="149999"/>
                </a:lnTo>
                <a:lnTo>
                  <a:pt x="113677" y="172161"/>
                </a:lnTo>
                <a:lnTo>
                  <a:pt x="116852" y="175285"/>
                </a:lnTo>
                <a:lnTo>
                  <a:pt x="161683" y="175285"/>
                </a:lnTo>
                <a:lnTo>
                  <a:pt x="164807" y="172161"/>
                </a:lnTo>
                <a:lnTo>
                  <a:pt x="164807" y="149999"/>
                </a:lnTo>
                <a:lnTo>
                  <a:pt x="161683" y="146824"/>
                </a:lnTo>
                <a:close/>
              </a:path>
              <a:path w="434340" h="360045">
                <a:moveTo>
                  <a:pt x="237032" y="146824"/>
                </a:moveTo>
                <a:lnTo>
                  <a:pt x="192201" y="146824"/>
                </a:lnTo>
                <a:lnTo>
                  <a:pt x="189077" y="149999"/>
                </a:lnTo>
                <a:lnTo>
                  <a:pt x="189077" y="172161"/>
                </a:lnTo>
                <a:lnTo>
                  <a:pt x="192201" y="175285"/>
                </a:lnTo>
                <a:lnTo>
                  <a:pt x="237032" y="175285"/>
                </a:lnTo>
                <a:lnTo>
                  <a:pt x="240207" y="172161"/>
                </a:lnTo>
                <a:lnTo>
                  <a:pt x="240207" y="149999"/>
                </a:lnTo>
                <a:lnTo>
                  <a:pt x="237032" y="146824"/>
                </a:lnTo>
                <a:close/>
              </a:path>
              <a:path w="434340" h="360045">
                <a:moveTo>
                  <a:pt x="317004" y="146824"/>
                </a:moveTo>
                <a:lnTo>
                  <a:pt x="272199" y="146824"/>
                </a:lnTo>
                <a:lnTo>
                  <a:pt x="269036" y="149999"/>
                </a:lnTo>
                <a:lnTo>
                  <a:pt x="269036" y="172161"/>
                </a:lnTo>
                <a:lnTo>
                  <a:pt x="272199" y="175285"/>
                </a:lnTo>
                <a:lnTo>
                  <a:pt x="317004" y="175285"/>
                </a:lnTo>
                <a:lnTo>
                  <a:pt x="320167" y="172161"/>
                </a:lnTo>
                <a:lnTo>
                  <a:pt x="320167" y="149999"/>
                </a:lnTo>
                <a:lnTo>
                  <a:pt x="317004" y="146824"/>
                </a:lnTo>
                <a:close/>
              </a:path>
              <a:path w="434340" h="360045">
                <a:moveTo>
                  <a:pt x="392353" y="146824"/>
                </a:moveTo>
                <a:lnTo>
                  <a:pt x="347548" y="146824"/>
                </a:lnTo>
                <a:lnTo>
                  <a:pt x="344385" y="149999"/>
                </a:lnTo>
                <a:lnTo>
                  <a:pt x="344385" y="172161"/>
                </a:lnTo>
                <a:lnTo>
                  <a:pt x="347548" y="175285"/>
                </a:lnTo>
                <a:lnTo>
                  <a:pt x="392353" y="175285"/>
                </a:lnTo>
                <a:lnTo>
                  <a:pt x="395516" y="172161"/>
                </a:lnTo>
                <a:lnTo>
                  <a:pt x="395516" y="149999"/>
                </a:lnTo>
                <a:lnTo>
                  <a:pt x="392353" y="146824"/>
                </a:lnTo>
                <a:close/>
              </a:path>
              <a:path w="434340" h="360045">
                <a:moveTo>
                  <a:pt x="375805" y="77381"/>
                </a:moveTo>
                <a:lnTo>
                  <a:pt x="58039" y="77381"/>
                </a:lnTo>
                <a:lnTo>
                  <a:pt x="53060" y="82397"/>
                </a:lnTo>
                <a:lnTo>
                  <a:pt x="53060" y="113309"/>
                </a:lnTo>
                <a:lnTo>
                  <a:pt x="380784" y="113309"/>
                </a:lnTo>
                <a:lnTo>
                  <a:pt x="380784" y="82397"/>
                </a:lnTo>
                <a:lnTo>
                  <a:pt x="375805" y="77381"/>
                </a:lnTo>
                <a:close/>
              </a:path>
              <a:path w="434340" h="360045">
                <a:moveTo>
                  <a:pt x="223100" y="0"/>
                </a:moveTo>
                <a:lnTo>
                  <a:pt x="210743" y="0"/>
                </a:lnTo>
                <a:lnTo>
                  <a:pt x="205765" y="4978"/>
                </a:lnTo>
                <a:lnTo>
                  <a:pt x="205765" y="77381"/>
                </a:lnTo>
                <a:lnTo>
                  <a:pt x="228092" y="77381"/>
                </a:lnTo>
                <a:lnTo>
                  <a:pt x="228092" y="60515"/>
                </a:lnTo>
                <a:lnTo>
                  <a:pt x="276783" y="60515"/>
                </a:lnTo>
                <a:lnTo>
                  <a:pt x="281152" y="56146"/>
                </a:lnTo>
                <a:lnTo>
                  <a:pt x="281152" y="15557"/>
                </a:lnTo>
                <a:lnTo>
                  <a:pt x="276783" y="11163"/>
                </a:lnTo>
                <a:lnTo>
                  <a:pt x="228092" y="11163"/>
                </a:lnTo>
                <a:lnTo>
                  <a:pt x="228092" y="4978"/>
                </a:lnTo>
                <a:lnTo>
                  <a:pt x="2231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769780" y="4763372"/>
            <a:ext cx="271780" cy="346075"/>
          </a:xfrm>
          <a:custGeom>
            <a:avLst/>
            <a:gdLst/>
            <a:ahLst/>
            <a:cxnLst/>
            <a:rect l="l" t="t" r="r" b="b"/>
            <a:pathLst>
              <a:path w="271779" h="346075">
                <a:moveTo>
                  <a:pt x="195833" y="0"/>
                </a:moveTo>
                <a:lnTo>
                  <a:pt x="5562" y="0"/>
                </a:lnTo>
                <a:lnTo>
                  <a:pt x="0" y="4698"/>
                </a:lnTo>
                <a:lnTo>
                  <a:pt x="0" y="339737"/>
                </a:lnTo>
                <a:lnTo>
                  <a:pt x="5295" y="344792"/>
                </a:lnTo>
                <a:lnTo>
                  <a:pt x="260324" y="345859"/>
                </a:lnTo>
                <a:lnTo>
                  <a:pt x="263347" y="345859"/>
                </a:lnTo>
                <a:lnTo>
                  <a:pt x="265963" y="344411"/>
                </a:lnTo>
                <a:lnTo>
                  <a:pt x="270217" y="340474"/>
                </a:lnTo>
                <a:lnTo>
                  <a:pt x="271157" y="337451"/>
                </a:lnTo>
                <a:lnTo>
                  <a:pt x="271157" y="253441"/>
                </a:lnTo>
                <a:lnTo>
                  <a:pt x="53009" y="253441"/>
                </a:lnTo>
                <a:lnTo>
                  <a:pt x="47955" y="248742"/>
                </a:lnTo>
                <a:lnTo>
                  <a:pt x="47955" y="237134"/>
                </a:lnTo>
                <a:lnTo>
                  <a:pt x="53009" y="232448"/>
                </a:lnTo>
                <a:lnTo>
                  <a:pt x="271157" y="232448"/>
                </a:lnTo>
                <a:lnTo>
                  <a:pt x="271157" y="207238"/>
                </a:lnTo>
                <a:lnTo>
                  <a:pt x="53009" y="207238"/>
                </a:lnTo>
                <a:lnTo>
                  <a:pt x="47955" y="202539"/>
                </a:lnTo>
                <a:lnTo>
                  <a:pt x="47955" y="190931"/>
                </a:lnTo>
                <a:lnTo>
                  <a:pt x="53009" y="186232"/>
                </a:lnTo>
                <a:lnTo>
                  <a:pt x="271157" y="186232"/>
                </a:lnTo>
                <a:lnTo>
                  <a:pt x="271157" y="161023"/>
                </a:lnTo>
                <a:lnTo>
                  <a:pt x="53009" y="161023"/>
                </a:lnTo>
                <a:lnTo>
                  <a:pt x="47955" y="156324"/>
                </a:lnTo>
                <a:lnTo>
                  <a:pt x="47955" y="144729"/>
                </a:lnTo>
                <a:lnTo>
                  <a:pt x="53009" y="140030"/>
                </a:lnTo>
                <a:lnTo>
                  <a:pt x="271157" y="140030"/>
                </a:lnTo>
                <a:lnTo>
                  <a:pt x="271157" y="117614"/>
                </a:lnTo>
                <a:lnTo>
                  <a:pt x="53009" y="117614"/>
                </a:lnTo>
                <a:lnTo>
                  <a:pt x="47955" y="112928"/>
                </a:lnTo>
                <a:lnTo>
                  <a:pt x="47955" y="101320"/>
                </a:lnTo>
                <a:lnTo>
                  <a:pt x="53009" y="96608"/>
                </a:lnTo>
                <a:lnTo>
                  <a:pt x="271157" y="96608"/>
                </a:lnTo>
                <a:lnTo>
                  <a:pt x="271157" y="67208"/>
                </a:lnTo>
                <a:lnTo>
                  <a:pt x="201396" y="67208"/>
                </a:lnTo>
                <a:lnTo>
                  <a:pt x="195833" y="62509"/>
                </a:lnTo>
                <a:lnTo>
                  <a:pt x="195833" y="0"/>
                </a:lnTo>
                <a:close/>
              </a:path>
              <a:path w="271779" h="346075">
                <a:moveTo>
                  <a:pt x="271157" y="232448"/>
                </a:moveTo>
                <a:lnTo>
                  <a:pt x="214629" y="232448"/>
                </a:lnTo>
                <a:lnTo>
                  <a:pt x="219684" y="237134"/>
                </a:lnTo>
                <a:lnTo>
                  <a:pt x="219684" y="248742"/>
                </a:lnTo>
                <a:lnTo>
                  <a:pt x="214629" y="253441"/>
                </a:lnTo>
                <a:lnTo>
                  <a:pt x="271157" y="253441"/>
                </a:lnTo>
                <a:lnTo>
                  <a:pt x="271157" y="232448"/>
                </a:lnTo>
                <a:close/>
              </a:path>
              <a:path w="271779" h="346075">
                <a:moveTo>
                  <a:pt x="271157" y="186232"/>
                </a:moveTo>
                <a:lnTo>
                  <a:pt x="214629" y="186232"/>
                </a:lnTo>
                <a:lnTo>
                  <a:pt x="219684" y="190931"/>
                </a:lnTo>
                <a:lnTo>
                  <a:pt x="219684" y="202539"/>
                </a:lnTo>
                <a:lnTo>
                  <a:pt x="214629" y="207238"/>
                </a:lnTo>
                <a:lnTo>
                  <a:pt x="271157" y="207238"/>
                </a:lnTo>
                <a:lnTo>
                  <a:pt x="271157" y="186232"/>
                </a:lnTo>
                <a:close/>
              </a:path>
              <a:path w="271779" h="346075">
                <a:moveTo>
                  <a:pt x="271157" y="140030"/>
                </a:moveTo>
                <a:lnTo>
                  <a:pt x="214629" y="140030"/>
                </a:lnTo>
                <a:lnTo>
                  <a:pt x="219684" y="144729"/>
                </a:lnTo>
                <a:lnTo>
                  <a:pt x="219684" y="156324"/>
                </a:lnTo>
                <a:lnTo>
                  <a:pt x="214629" y="161023"/>
                </a:lnTo>
                <a:lnTo>
                  <a:pt x="271157" y="161023"/>
                </a:lnTo>
                <a:lnTo>
                  <a:pt x="271157" y="140030"/>
                </a:lnTo>
                <a:close/>
              </a:path>
              <a:path w="271779" h="346075">
                <a:moveTo>
                  <a:pt x="271157" y="96608"/>
                </a:moveTo>
                <a:lnTo>
                  <a:pt x="214629" y="96608"/>
                </a:lnTo>
                <a:lnTo>
                  <a:pt x="219684" y="101320"/>
                </a:lnTo>
                <a:lnTo>
                  <a:pt x="219684" y="112928"/>
                </a:lnTo>
                <a:lnTo>
                  <a:pt x="214629" y="117614"/>
                </a:lnTo>
                <a:lnTo>
                  <a:pt x="271157" y="117614"/>
                </a:lnTo>
                <a:lnTo>
                  <a:pt x="271157" y="96608"/>
                </a:lnTo>
                <a:close/>
              </a:path>
              <a:path w="271779" h="346075">
                <a:moveTo>
                  <a:pt x="218427" y="3340"/>
                </a:moveTo>
                <a:lnTo>
                  <a:pt x="218427" y="46202"/>
                </a:lnTo>
                <a:lnTo>
                  <a:pt x="267030" y="46202"/>
                </a:lnTo>
                <a:lnTo>
                  <a:pt x="218427" y="33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27499" y="4763377"/>
            <a:ext cx="446405" cy="346075"/>
          </a:xfrm>
          <a:custGeom>
            <a:avLst/>
            <a:gdLst/>
            <a:ahLst/>
            <a:cxnLst/>
            <a:rect l="l" t="t" r="r" b="b"/>
            <a:pathLst>
              <a:path w="446405" h="346075">
                <a:moveTo>
                  <a:pt x="49822" y="246824"/>
                </a:moveTo>
                <a:lnTo>
                  <a:pt x="49517" y="246824"/>
                </a:lnTo>
                <a:lnTo>
                  <a:pt x="30244" y="250716"/>
                </a:lnTo>
                <a:lnTo>
                  <a:pt x="14504" y="261329"/>
                </a:lnTo>
                <a:lnTo>
                  <a:pt x="3891" y="277069"/>
                </a:lnTo>
                <a:lnTo>
                  <a:pt x="0" y="296341"/>
                </a:lnTo>
                <a:lnTo>
                  <a:pt x="3891" y="315614"/>
                </a:lnTo>
                <a:lnTo>
                  <a:pt x="14504" y="331354"/>
                </a:lnTo>
                <a:lnTo>
                  <a:pt x="30244" y="341967"/>
                </a:lnTo>
                <a:lnTo>
                  <a:pt x="49517" y="345859"/>
                </a:lnTo>
                <a:lnTo>
                  <a:pt x="68795" y="341967"/>
                </a:lnTo>
                <a:lnTo>
                  <a:pt x="84534" y="331354"/>
                </a:lnTo>
                <a:lnTo>
                  <a:pt x="95144" y="315614"/>
                </a:lnTo>
                <a:lnTo>
                  <a:pt x="99034" y="296341"/>
                </a:lnTo>
                <a:lnTo>
                  <a:pt x="98433" y="288605"/>
                </a:lnTo>
                <a:lnTo>
                  <a:pt x="96689" y="281249"/>
                </a:lnTo>
                <a:lnTo>
                  <a:pt x="93896" y="274362"/>
                </a:lnTo>
                <a:lnTo>
                  <a:pt x="90144" y="268033"/>
                </a:lnTo>
                <a:lnTo>
                  <a:pt x="101444" y="246849"/>
                </a:lnTo>
                <a:lnTo>
                  <a:pt x="50114" y="246849"/>
                </a:lnTo>
                <a:lnTo>
                  <a:pt x="49822" y="246824"/>
                </a:lnTo>
                <a:close/>
              </a:path>
              <a:path w="446405" h="346075">
                <a:moveTo>
                  <a:pt x="221159" y="197218"/>
                </a:moveTo>
                <a:lnTo>
                  <a:pt x="147472" y="197218"/>
                </a:lnTo>
                <a:lnTo>
                  <a:pt x="224434" y="256603"/>
                </a:lnTo>
                <a:lnTo>
                  <a:pt x="223888" y="259562"/>
                </a:lnTo>
                <a:lnTo>
                  <a:pt x="223583" y="262610"/>
                </a:lnTo>
                <a:lnTo>
                  <a:pt x="223583" y="265734"/>
                </a:lnTo>
                <a:lnTo>
                  <a:pt x="227473" y="285007"/>
                </a:lnTo>
                <a:lnTo>
                  <a:pt x="238083" y="300747"/>
                </a:lnTo>
                <a:lnTo>
                  <a:pt x="253822" y="311360"/>
                </a:lnTo>
                <a:lnTo>
                  <a:pt x="273100" y="315252"/>
                </a:lnTo>
                <a:lnTo>
                  <a:pt x="292373" y="311360"/>
                </a:lnTo>
                <a:lnTo>
                  <a:pt x="308113" y="300747"/>
                </a:lnTo>
                <a:lnTo>
                  <a:pt x="318726" y="285007"/>
                </a:lnTo>
                <a:lnTo>
                  <a:pt x="322618" y="265734"/>
                </a:lnTo>
                <a:lnTo>
                  <a:pt x="322069" y="258354"/>
                </a:lnTo>
                <a:lnTo>
                  <a:pt x="320478" y="251313"/>
                </a:lnTo>
                <a:lnTo>
                  <a:pt x="317924" y="244692"/>
                </a:lnTo>
                <a:lnTo>
                  <a:pt x="314490" y="238569"/>
                </a:lnTo>
                <a:lnTo>
                  <a:pt x="324527" y="220967"/>
                </a:lnTo>
                <a:lnTo>
                  <a:pt x="251929" y="220967"/>
                </a:lnTo>
                <a:lnTo>
                  <a:pt x="221159" y="197218"/>
                </a:lnTo>
                <a:close/>
              </a:path>
              <a:path w="446405" h="346075">
                <a:moveTo>
                  <a:pt x="126288" y="102933"/>
                </a:moveTo>
                <a:lnTo>
                  <a:pt x="107018" y="106823"/>
                </a:lnTo>
                <a:lnTo>
                  <a:pt x="91282" y="117432"/>
                </a:lnTo>
                <a:lnTo>
                  <a:pt x="80674" y="133167"/>
                </a:lnTo>
                <a:lnTo>
                  <a:pt x="76784" y="152438"/>
                </a:lnTo>
                <a:lnTo>
                  <a:pt x="77385" y="160181"/>
                </a:lnTo>
                <a:lnTo>
                  <a:pt x="79130" y="167539"/>
                </a:lnTo>
                <a:lnTo>
                  <a:pt x="81927" y="174424"/>
                </a:lnTo>
                <a:lnTo>
                  <a:pt x="85686" y="180746"/>
                </a:lnTo>
                <a:lnTo>
                  <a:pt x="50419" y="246849"/>
                </a:lnTo>
                <a:lnTo>
                  <a:pt x="101444" y="246849"/>
                </a:lnTo>
                <a:lnTo>
                  <a:pt x="125399" y="201942"/>
                </a:lnTo>
                <a:lnTo>
                  <a:pt x="133977" y="201942"/>
                </a:lnTo>
                <a:lnTo>
                  <a:pt x="141046" y="200253"/>
                </a:lnTo>
                <a:lnTo>
                  <a:pt x="147472" y="197218"/>
                </a:lnTo>
                <a:lnTo>
                  <a:pt x="221159" y="197218"/>
                </a:lnTo>
                <a:lnTo>
                  <a:pt x="174955" y="161556"/>
                </a:lnTo>
                <a:lnTo>
                  <a:pt x="175514" y="158610"/>
                </a:lnTo>
                <a:lnTo>
                  <a:pt x="175818" y="155562"/>
                </a:lnTo>
                <a:lnTo>
                  <a:pt x="175818" y="152438"/>
                </a:lnTo>
                <a:lnTo>
                  <a:pt x="171926" y="133167"/>
                </a:lnTo>
                <a:lnTo>
                  <a:pt x="161312" y="117432"/>
                </a:lnTo>
                <a:lnTo>
                  <a:pt x="145568" y="106823"/>
                </a:lnTo>
                <a:lnTo>
                  <a:pt x="126288" y="102933"/>
                </a:lnTo>
                <a:close/>
              </a:path>
              <a:path w="446405" h="346075">
                <a:moveTo>
                  <a:pt x="273862" y="216217"/>
                </a:moveTo>
                <a:lnTo>
                  <a:pt x="265518" y="216217"/>
                </a:lnTo>
                <a:lnTo>
                  <a:pt x="258343" y="217919"/>
                </a:lnTo>
                <a:lnTo>
                  <a:pt x="251929" y="220967"/>
                </a:lnTo>
                <a:lnTo>
                  <a:pt x="324527" y="220967"/>
                </a:lnTo>
                <a:lnTo>
                  <a:pt x="327206" y="216268"/>
                </a:lnTo>
                <a:lnTo>
                  <a:pt x="275386" y="216268"/>
                </a:lnTo>
                <a:lnTo>
                  <a:pt x="273862" y="216217"/>
                </a:lnTo>
                <a:close/>
              </a:path>
              <a:path w="446405" h="346075">
                <a:moveTo>
                  <a:pt x="396392" y="0"/>
                </a:moveTo>
                <a:lnTo>
                  <a:pt x="377114" y="3889"/>
                </a:lnTo>
                <a:lnTo>
                  <a:pt x="361375" y="14498"/>
                </a:lnTo>
                <a:lnTo>
                  <a:pt x="350765" y="30234"/>
                </a:lnTo>
                <a:lnTo>
                  <a:pt x="346875" y="49504"/>
                </a:lnTo>
                <a:lnTo>
                  <a:pt x="347421" y="56890"/>
                </a:lnTo>
                <a:lnTo>
                  <a:pt x="349008" y="63930"/>
                </a:lnTo>
                <a:lnTo>
                  <a:pt x="351557" y="70548"/>
                </a:lnTo>
                <a:lnTo>
                  <a:pt x="354990" y="76669"/>
                </a:lnTo>
                <a:lnTo>
                  <a:pt x="275386" y="216268"/>
                </a:lnTo>
                <a:lnTo>
                  <a:pt x="327206" y="216268"/>
                </a:lnTo>
                <a:lnTo>
                  <a:pt x="394093" y="98971"/>
                </a:lnTo>
                <a:lnTo>
                  <a:pt x="396706" y="98971"/>
                </a:lnTo>
                <a:lnTo>
                  <a:pt x="415664" y="95142"/>
                </a:lnTo>
                <a:lnTo>
                  <a:pt x="431404" y="84528"/>
                </a:lnTo>
                <a:lnTo>
                  <a:pt x="442017" y="68784"/>
                </a:lnTo>
                <a:lnTo>
                  <a:pt x="445909" y="49504"/>
                </a:lnTo>
                <a:lnTo>
                  <a:pt x="442017" y="30234"/>
                </a:lnTo>
                <a:lnTo>
                  <a:pt x="431404" y="14498"/>
                </a:lnTo>
                <a:lnTo>
                  <a:pt x="415664" y="3889"/>
                </a:lnTo>
                <a:lnTo>
                  <a:pt x="396392" y="0"/>
                </a:lnTo>
                <a:close/>
              </a:path>
              <a:path w="446405" h="346075">
                <a:moveTo>
                  <a:pt x="133977" y="201942"/>
                </a:moveTo>
                <a:lnTo>
                  <a:pt x="125399" y="201942"/>
                </a:lnTo>
                <a:lnTo>
                  <a:pt x="125996" y="201968"/>
                </a:lnTo>
                <a:lnTo>
                  <a:pt x="133870" y="201968"/>
                </a:lnTo>
                <a:close/>
              </a:path>
              <a:path w="446405" h="346075">
                <a:moveTo>
                  <a:pt x="396706" y="98971"/>
                </a:moveTo>
                <a:lnTo>
                  <a:pt x="394093" y="98971"/>
                </a:lnTo>
                <a:lnTo>
                  <a:pt x="395630" y="99034"/>
                </a:lnTo>
                <a:lnTo>
                  <a:pt x="396392" y="99034"/>
                </a:lnTo>
                <a:lnTo>
                  <a:pt x="396706" y="989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673701" y="2120936"/>
            <a:ext cx="464820" cy="182880"/>
          </a:xfrm>
          <a:custGeom>
            <a:avLst/>
            <a:gdLst/>
            <a:ahLst/>
            <a:cxnLst/>
            <a:rect l="l" t="t" r="r" b="b"/>
            <a:pathLst>
              <a:path w="464820" h="182880">
                <a:moveTo>
                  <a:pt x="289747" y="164284"/>
                </a:moveTo>
                <a:lnTo>
                  <a:pt x="102463" y="164284"/>
                </a:lnTo>
                <a:lnTo>
                  <a:pt x="124941" y="169583"/>
                </a:lnTo>
                <a:lnTo>
                  <a:pt x="175507" y="179271"/>
                </a:lnTo>
                <a:lnTo>
                  <a:pt x="234865" y="182609"/>
                </a:lnTo>
                <a:lnTo>
                  <a:pt x="283718" y="168856"/>
                </a:lnTo>
                <a:lnTo>
                  <a:pt x="289747" y="164284"/>
                </a:lnTo>
                <a:close/>
              </a:path>
              <a:path w="464820" h="182880">
                <a:moveTo>
                  <a:pt x="222987" y="39006"/>
                </a:moveTo>
                <a:lnTo>
                  <a:pt x="203492" y="39036"/>
                </a:lnTo>
                <a:lnTo>
                  <a:pt x="153410" y="42000"/>
                </a:lnTo>
                <a:lnTo>
                  <a:pt x="123364" y="50614"/>
                </a:lnTo>
                <a:lnTo>
                  <a:pt x="100772" y="62287"/>
                </a:lnTo>
                <a:lnTo>
                  <a:pt x="73050" y="74431"/>
                </a:lnTo>
                <a:lnTo>
                  <a:pt x="3365" y="101304"/>
                </a:lnTo>
                <a:lnTo>
                  <a:pt x="1587" y="102028"/>
                </a:lnTo>
                <a:lnTo>
                  <a:pt x="762" y="103641"/>
                </a:lnTo>
                <a:lnTo>
                  <a:pt x="0" y="107070"/>
                </a:lnTo>
                <a:lnTo>
                  <a:pt x="355" y="108848"/>
                </a:lnTo>
                <a:lnTo>
                  <a:pt x="5930" y="116811"/>
                </a:lnTo>
                <a:lnTo>
                  <a:pt x="14815" y="130384"/>
                </a:lnTo>
                <a:lnTo>
                  <a:pt x="42684" y="174495"/>
                </a:lnTo>
                <a:lnTo>
                  <a:pt x="46850" y="177047"/>
                </a:lnTo>
                <a:lnTo>
                  <a:pt x="48450" y="177416"/>
                </a:lnTo>
                <a:lnTo>
                  <a:pt x="50165" y="177441"/>
                </a:lnTo>
                <a:lnTo>
                  <a:pt x="51473" y="177136"/>
                </a:lnTo>
                <a:lnTo>
                  <a:pt x="102463" y="164284"/>
                </a:lnTo>
                <a:lnTo>
                  <a:pt x="289747" y="164284"/>
                </a:lnTo>
                <a:lnTo>
                  <a:pt x="358007" y="112522"/>
                </a:lnTo>
                <a:lnTo>
                  <a:pt x="217090" y="112522"/>
                </a:lnTo>
                <a:lnTo>
                  <a:pt x="189770" y="109959"/>
                </a:lnTo>
                <a:lnTo>
                  <a:pt x="178244" y="106029"/>
                </a:lnTo>
                <a:lnTo>
                  <a:pt x="203879" y="103537"/>
                </a:lnTo>
                <a:lnTo>
                  <a:pt x="224818" y="95305"/>
                </a:lnTo>
                <a:lnTo>
                  <a:pt x="240323" y="83799"/>
                </a:lnTo>
                <a:lnTo>
                  <a:pt x="249656" y="71485"/>
                </a:lnTo>
                <a:lnTo>
                  <a:pt x="253542" y="50827"/>
                </a:lnTo>
                <a:lnTo>
                  <a:pt x="242162" y="41468"/>
                </a:lnTo>
                <a:lnTo>
                  <a:pt x="222987" y="39006"/>
                </a:lnTo>
                <a:close/>
              </a:path>
              <a:path w="464820" h="182880">
                <a:moveTo>
                  <a:pt x="437028" y="0"/>
                </a:moveTo>
                <a:lnTo>
                  <a:pt x="400062" y="9445"/>
                </a:lnTo>
                <a:lnTo>
                  <a:pt x="275767" y="62544"/>
                </a:lnTo>
                <a:lnTo>
                  <a:pt x="274777" y="66646"/>
                </a:lnTo>
                <a:lnTo>
                  <a:pt x="249121" y="101993"/>
                </a:lnTo>
                <a:lnTo>
                  <a:pt x="217090" y="112522"/>
                </a:lnTo>
                <a:lnTo>
                  <a:pt x="358007" y="112522"/>
                </a:lnTo>
                <a:lnTo>
                  <a:pt x="436206" y="53222"/>
                </a:lnTo>
                <a:lnTo>
                  <a:pt x="448462" y="43532"/>
                </a:lnTo>
                <a:lnTo>
                  <a:pt x="461479" y="33423"/>
                </a:lnTo>
                <a:lnTo>
                  <a:pt x="464337" y="24254"/>
                </a:lnTo>
                <a:lnTo>
                  <a:pt x="460717" y="8188"/>
                </a:lnTo>
                <a:lnTo>
                  <a:pt x="454050" y="3006"/>
                </a:lnTo>
                <a:lnTo>
                  <a:pt x="444296" y="860"/>
                </a:lnTo>
                <a:lnTo>
                  <a:pt x="4370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773660" y="1907889"/>
            <a:ext cx="261614" cy="2105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5"/>
          <p:cNvSpPr txBox="1"/>
          <p:nvPr/>
        </p:nvSpPr>
        <p:spPr>
          <a:xfrm>
            <a:off x="5410200" y="3094781"/>
            <a:ext cx="3505200" cy="22092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000760">
              <a:lnSpc>
                <a:spcPct val="100899"/>
              </a:lnSpc>
              <a:spcBef>
                <a:spcPts val="95"/>
              </a:spcBef>
            </a:pPr>
            <a:r>
              <a:rPr lang="ru-RU" sz="1200" b="1" spc="55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резерв </a:t>
            </a:r>
            <a:r>
              <a:rPr lang="ru-RU" sz="1200" b="1" spc="5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трудовых </a:t>
            </a:r>
            <a:r>
              <a:rPr lang="ru-RU" sz="1200" b="1" spc="55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ресурсов</a:t>
            </a:r>
          </a:p>
          <a:p>
            <a:pPr lvl="0">
              <a:spcBef>
                <a:spcPts val="50"/>
              </a:spcBef>
              <a:buFontTx/>
              <a:buChar char="-"/>
            </a:pPr>
            <a:r>
              <a:rPr lang="ru-RU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относительно низкая стоимость трудовых ресурсов</a:t>
            </a:r>
          </a:p>
          <a:p>
            <a:pPr marL="12700" marR="1000760">
              <a:lnSpc>
                <a:spcPct val="100899"/>
              </a:lnSpc>
              <a:spcBef>
                <a:spcPts val="95"/>
              </a:spcBef>
            </a:pP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lang="ru-RU" sz="1800" dirty="0" smtClean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lang="ru-RU" sz="1800" dirty="0" smtClean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00" dirty="0">
              <a:latin typeface="Times New Roman"/>
              <a:cs typeface="Times New Roman"/>
            </a:endParaRPr>
          </a:p>
          <a:p>
            <a:pPr marL="12700" marR="636270">
              <a:lnSpc>
                <a:spcPct val="100899"/>
              </a:lnSpc>
            </a:pPr>
            <a:r>
              <a:rPr lang="ru-RU" sz="1200" b="1" spc="15" dirty="0" smtClean="0">
                <a:solidFill>
                  <a:srgbClr val="0066B3"/>
                </a:solidFill>
                <a:latin typeface="Arial"/>
                <a:cs typeface="Arial"/>
              </a:rPr>
              <a:t>- возможность </a:t>
            </a:r>
            <a:r>
              <a:rPr lang="ru-RU" sz="1200" b="1" spc="15" dirty="0">
                <a:solidFill>
                  <a:srgbClr val="0066B3"/>
                </a:solidFill>
                <a:latin typeface="Arial"/>
                <a:cs typeface="Arial"/>
              </a:rPr>
              <a:t>развития сотрудничества с республикой Казахстан</a:t>
            </a:r>
            <a:endParaRPr sz="12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4496" y="623305"/>
            <a:ext cx="7961303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Ключевые отрасли района</a:t>
            </a:r>
            <a:endParaRPr sz="2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76600" y="1752600"/>
            <a:ext cx="2440305" cy="29969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95"/>
              </a:spcBef>
            </a:pPr>
            <a:r>
              <a:rPr lang="ru-RU" sz="1850" b="1" spc="45" dirty="0" smtClean="0">
                <a:solidFill>
                  <a:srgbClr val="0066B3"/>
                </a:solidFill>
                <a:latin typeface="Arial" pitchFamily="34" charset="0"/>
                <a:cs typeface="Arial" pitchFamily="34" charset="0"/>
              </a:rPr>
              <a:t>…</a:t>
            </a:r>
            <a:endParaRPr sz="18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bject 5"/>
          <p:cNvSpPr txBox="1"/>
          <p:nvPr/>
        </p:nvSpPr>
        <p:spPr>
          <a:xfrm>
            <a:off x="5410200" y="3276600"/>
            <a:ext cx="3208655" cy="177984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000760">
              <a:lnSpc>
                <a:spcPct val="100899"/>
              </a:lnSpc>
              <a:spcBef>
                <a:spcPts val="95"/>
              </a:spcBef>
            </a:pPr>
            <a:r>
              <a:rPr lang="ru-RU" sz="1850" b="1" spc="55" dirty="0" smtClean="0">
                <a:solidFill>
                  <a:srgbClr val="0066B3"/>
                </a:solidFill>
                <a:latin typeface="Arial" pitchFamily="34" charset="0"/>
                <a:cs typeface="Arial" pitchFamily="34" charset="0"/>
              </a:rPr>
              <a:t>…</a:t>
            </a:r>
            <a:endParaRPr sz="185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endParaRPr sz="21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00" dirty="0">
              <a:latin typeface="Arial" pitchFamily="34" charset="0"/>
              <a:cs typeface="Arial" pitchFamily="34" charset="0"/>
            </a:endParaRPr>
          </a:p>
          <a:p>
            <a:pPr marL="12700" marR="636270">
              <a:lnSpc>
                <a:spcPct val="100899"/>
              </a:lnSpc>
            </a:pPr>
            <a:r>
              <a:rPr lang="ru-RU" sz="1850" b="1" spc="15" dirty="0" smtClean="0">
                <a:solidFill>
                  <a:srgbClr val="0066B3"/>
                </a:solidFill>
                <a:latin typeface="Arial" pitchFamily="34" charset="0"/>
                <a:cs typeface="Arial" pitchFamily="34" charset="0"/>
              </a:rPr>
              <a:t>…</a:t>
            </a:r>
            <a:endParaRPr sz="18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Содержимое 22"/>
          <p:cNvSpPr>
            <a:spLocks noGrp="1"/>
          </p:cNvSpPr>
          <p:nvPr>
            <p:ph sz="half" idx="2"/>
          </p:nvPr>
        </p:nvSpPr>
        <p:spPr>
          <a:xfrm>
            <a:off x="1751803" y="1772422"/>
            <a:ext cx="2420620" cy="284693"/>
          </a:xfrm>
        </p:spPr>
        <p:txBody>
          <a:bodyPr/>
          <a:lstStyle/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04800" y="1371600"/>
            <a:ext cx="8077200" cy="2642318"/>
          </a:xfrm>
          <a:prstGeom prst="roundRect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3750088"/>
              <a:satOff val="-5627"/>
              <a:lumOff val="-915"/>
              <a:alphaOff val="0"/>
            </a:schemeClr>
          </a:fillRef>
          <a:effectRef idx="1">
            <a:schemeClr val="accent3">
              <a:hueOff val="3750088"/>
              <a:satOff val="-5627"/>
              <a:lumOff val="-915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Скругленный прямоугольник 4"/>
          <p:cNvSpPr/>
          <p:nvPr/>
        </p:nvSpPr>
        <p:spPr>
          <a:xfrm>
            <a:off x="1905000" y="1295400"/>
            <a:ext cx="4495800" cy="6858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Агропромышленный</a:t>
            </a: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комплекс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828800"/>
            <a:ext cx="6172200" cy="80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Скругленный прямоугольник 27"/>
          <p:cNvSpPr/>
          <p:nvPr/>
        </p:nvSpPr>
        <p:spPr>
          <a:xfrm>
            <a:off x="304800" y="4013918"/>
            <a:ext cx="8089871" cy="246308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7500176"/>
              <a:satOff val="-11253"/>
              <a:lumOff val="-1830"/>
              <a:alphaOff val="0"/>
            </a:schemeClr>
          </a:fillRef>
          <a:effectRef idx="1">
            <a:schemeClr val="accent3">
              <a:hueOff val="7500176"/>
              <a:satOff val="-11253"/>
              <a:lumOff val="-183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object 2"/>
          <p:cNvSpPr txBox="1">
            <a:spLocks/>
          </p:cNvSpPr>
          <p:nvPr/>
        </p:nvSpPr>
        <p:spPr>
          <a:xfrm>
            <a:off x="533400" y="4267200"/>
            <a:ext cx="7861271" cy="19825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lvl="0"/>
            <a:r>
              <a:rPr lang="ru-RU" sz="1600" b="1" kern="0" spc="4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Перерабатывающие предприятия: </a:t>
            </a:r>
            <a:endParaRPr lang="ru-RU" sz="1600" b="1" kern="0" spc="4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переработка молока </a:t>
            </a: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СППСК «Фазенда»; </a:t>
            </a:r>
          </a:p>
          <a:p>
            <a:pPr lvl="0"/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общестроительных работ: ИП </a:t>
            </a:r>
            <a:r>
              <a:rPr lang="ru-RU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Зеленов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С.В., ИП </a:t>
            </a:r>
            <a:r>
              <a:rPr lang="ru-RU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Юргова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Н.М.;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производство изделий и конструкции из металлов: ИП </a:t>
            </a:r>
            <a:r>
              <a:rPr lang="ru-RU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Зеленов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С.В., ИП </a:t>
            </a:r>
            <a:r>
              <a:rPr lang="ru-RU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Цисарук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Н.А., ИП </a:t>
            </a:r>
            <a:r>
              <a:rPr lang="ru-RU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Юргова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Н.М.;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мукомольное и крупяное производство: К(Ф)Х «Весна», ООО «Мельница»; 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хлебобулочное производство: ИП Савченко В.А., </a:t>
            </a: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ИП </a:t>
            </a:r>
            <a:r>
              <a:rPr lang="ru-RU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Гаделия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И.Т., ИП </a:t>
            </a:r>
            <a:r>
              <a:rPr lang="ru-RU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Антонян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А.Г., ИП Трофименко М.А.</a:t>
            </a:r>
          </a:p>
        </p:txBody>
      </p:sp>
      <p:sp>
        <p:nvSpPr>
          <p:cNvPr id="30" name="object 2"/>
          <p:cNvSpPr txBox="1">
            <a:spLocks/>
          </p:cNvSpPr>
          <p:nvPr/>
        </p:nvSpPr>
        <p:spPr>
          <a:xfrm>
            <a:off x="533400" y="2667000"/>
            <a:ext cx="7772399" cy="16902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marR="0" lvl="0" indent="-17145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600" b="1" kern="0" spc="40" dirty="0">
                <a:latin typeface="Arial" pitchFamily="34" charset="0"/>
                <a:ea typeface="+mj-ea"/>
                <a:cs typeface="Arial" pitchFamily="34" charset="0"/>
              </a:rPr>
              <a:t>в</a:t>
            </a:r>
            <a:r>
              <a:rPr kumimoji="0" lang="ru-RU" sz="1600" b="1" i="0" u="none" strike="noStrike" kern="0" cap="none" spc="4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аловый</a:t>
            </a:r>
            <a:r>
              <a:rPr kumimoji="0" lang="ru-RU" sz="1600" b="1" i="0" u="none" strike="noStrike" kern="0" cap="none" spc="4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сбор зерна 204 тыс. тонн </a:t>
            </a:r>
          </a:p>
          <a:p>
            <a:pPr marL="184150" marR="0" lvl="0" indent="-17145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600" b="1" i="0" u="none" strike="noStrike" kern="0" cap="none" spc="4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производство молока 22,5 тыс. тонн</a:t>
            </a:r>
          </a:p>
          <a:p>
            <a:pPr marL="184150" marR="0" lvl="0" indent="-17145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600" b="1" kern="0" dirty="0">
                <a:latin typeface="Arial" pitchFamily="34" charset="0"/>
                <a:ea typeface="+mj-ea"/>
                <a:cs typeface="Arial" pitchFamily="34" charset="0"/>
              </a:rPr>
              <a:t>н</a:t>
            </a:r>
            <a:r>
              <a:rPr kumimoji="0" 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адой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молока на 1 фуражную корову 4539 килограмм</a:t>
            </a:r>
          </a:p>
          <a:p>
            <a:pPr marL="184150" marR="0" lvl="0" indent="-17145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600" b="1" kern="0" dirty="0">
                <a:latin typeface="Arial" pitchFamily="34" charset="0"/>
                <a:ea typeface="+mj-ea"/>
                <a:cs typeface="Arial" pitchFamily="34" charset="0"/>
              </a:rPr>
              <a:t>п</a:t>
            </a:r>
            <a:r>
              <a:rPr kumimoji="0" 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роизводство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молока 20637 тонн</a:t>
            </a:r>
          </a:p>
          <a:p>
            <a:pPr marL="184150" marR="0" lvl="0" indent="-17145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Производство мяса 3020 тонн</a:t>
            </a:r>
          </a:p>
          <a:p>
            <a:pPr marL="184150" marR="0" lvl="0" indent="-17145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184150" marR="0" lvl="0" indent="-17145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750" y="383575"/>
            <a:ext cx="8985250" cy="394970"/>
          </a:xfrm>
          <a:custGeom>
            <a:avLst/>
            <a:gdLst/>
            <a:ahLst/>
            <a:cxnLst/>
            <a:rect l="l" t="t" r="r" b="b"/>
            <a:pathLst>
              <a:path w="3839845" h="394969">
                <a:moveTo>
                  <a:pt x="0" y="394817"/>
                </a:moveTo>
                <a:lnTo>
                  <a:pt x="3839298" y="394817"/>
                </a:lnTo>
                <a:lnTo>
                  <a:pt x="3839298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28599" y="381000"/>
            <a:ext cx="8763001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2500" b="1" spc="-45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Ключевые организации на территории района</a:t>
            </a:r>
            <a:endParaRPr sz="25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2895600"/>
            <a:ext cx="3048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Крупное животноводческое хозяйство, племенной репродуктор по разведению КРС красной степной породы. Поголовье </a:t>
            </a:r>
            <a:r>
              <a:rPr lang="ru-RU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КРС 1812 </a:t>
            </a:r>
            <a:r>
              <a:rPr lang="ru-RU"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голов, площадь пашни 22662 га.  По итогам 2019 года производство молока составило 5346 т, зерна- 21396 т. </a:t>
            </a:r>
            <a:endParaRPr lang="ru-RU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78150" y="2888203"/>
            <a:ext cx="28956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Сельскохозяйственная организация, специализирующаяся на производстве молока и выращивании зерновых. Поголовье КРС 2271 голова, площадь пашни 27843 га.</a:t>
            </a:r>
            <a:r>
              <a:rPr lang="ru-RU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По итогам </a:t>
            </a:r>
            <a:r>
              <a:rPr lang="ru-RU"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2019 года </a:t>
            </a:r>
            <a:r>
              <a:rPr lang="ru-RU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производство </a:t>
            </a:r>
            <a:r>
              <a:rPr lang="ru-RU"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молока составило 3323 т </a:t>
            </a:r>
            <a:r>
              <a:rPr lang="ru-RU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зерна – 24084 т. </a:t>
            </a:r>
            <a:endParaRPr lang="ru-RU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96000" y="2590800"/>
            <a:ext cx="2895600" cy="30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ОАО «Сибиряк»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5429065"/>
            <a:ext cx="28194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ООО «Сибирские семена»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33818" y="5413176"/>
            <a:ext cx="28956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ОАО «</a:t>
            </a:r>
            <a:r>
              <a:rPr lang="ru-RU" sz="16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Хлебодаровское</a:t>
            </a:r>
            <a:r>
              <a:rPr lang="ru-RU" sz="16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263936" y="5336976"/>
            <a:ext cx="2743200" cy="30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ИП Глава КФХ Сотников И.В</a:t>
            </a:r>
            <a:r>
              <a:rPr lang="ru-RU" sz="16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019800" y="3377625"/>
            <a:ext cx="3048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</a:t>
            </a:r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48" name="AutoShape 4" descr="https://xn-----7kcbekeiftdh9amwkb4d2o.xn--p1ai/wp-content/uploads/2016/06/proizvodstvo-syr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48000" y="2590800"/>
            <a:ext cx="2819400" cy="30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ОАО «Целинное»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52400" y="2590800"/>
            <a:ext cx="2743200" cy="30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АО «Раздольное»</a:t>
            </a:r>
          </a:p>
        </p:txBody>
      </p:sp>
      <p:sp>
        <p:nvSpPr>
          <p:cNvPr id="6156" name="AutoShape 12" descr="https://img-fotki.yandex.ru/get/5307/154918759.1ea/0_103a4f_7d140abf_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158" name="AutoShape 14" descr="https://img-fotki.yandex.ru/get/5307/154918759.1ea/0_103a4f_7d140abf_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4" name="Номер слайда 43"/>
          <p:cNvSpPr>
            <a:spLocks noGrp="1"/>
          </p:cNvSpPr>
          <p:nvPr>
            <p:ph type="sldNum" sz="quarter" idx="7"/>
          </p:nvPr>
        </p:nvSpPr>
        <p:spPr>
          <a:xfrm>
            <a:off x="6934200" y="6581001"/>
            <a:ext cx="210312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124200" y="1828800"/>
            <a:ext cx="2743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Фото или логотип</a:t>
            </a:r>
          </a:p>
          <a:p>
            <a:pPr algn="ctr"/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172200" y="1828800"/>
            <a:ext cx="2743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Фото или логотип</a:t>
            </a:r>
          </a:p>
          <a:p>
            <a:pPr algn="ctr"/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152400" y="4495800"/>
            <a:ext cx="2743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Фото или логотип</a:t>
            </a:r>
          </a:p>
          <a:p>
            <a:pPr algn="ctr"/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3200400" y="4495800"/>
            <a:ext cx="2743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Фото или логотип</a:t>
            </a:r>
          </a:p>
          <a:p>
            <a:pPr algn="ctr"/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6248400" y="4495800"/>
            <a:ext cx="2743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Фото или логотип</a:t>
            </a:r>
          </a:p>
          <a:p>
            <a:pPr algn="ctr"/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1" y="3915741"/>
            <a:ext cx="2819399" cy="150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914400"/>
            <a:ext cx="2743199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914400"/>
            <a:ext cx="2819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14400"/>
            <a:ext cx="28956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818" y="3911263"/>
            <a:ext cx="2895600" cy="150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936" y="3901962"/>
            <a:ext cx="2727664" cy="150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6096000" y="2895601"/>
            <a:ext cx="29718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Сельскохозяйственная организация, специализирующаяся на выращивании зерновых и производстве молока. Поголовье КРС 1141 голова, площадь пашни 30500 га.</a:t>
            </a:r>
            <a:r>
              <a:rPr lang="ru-RU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По итогам </a:t>
            </a:r>
            <a:r>
              <a:rPr lang="ru-RU"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2019 года </a:t>
            </a:r>
            <a:r>
              <a:rPr lang="ru-RU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производство молока </a:t>
            </a:r>
            <a:r>
              <a:rPr lang="ru-RU"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составило 2154 т, зерна – 18191 т. </a:t>
            </a:r>
            <a:endParaRPr lang="ru-RU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58751" y="5657664"/>
            <a:ext cx="2813049" cy="819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Сельскохозяйственная организация, специализирующаяся на выращивании зерновых. </a:t>
            </a:r>
            <a:r>
              <a:rPr lang="ru-RU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Площадь пашни </a:t>
            </a:r>
            <a:r>
              <a:rPr lang="ru-RU"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38535 га</a:t>
            </a:r>
            <a:r>
              <a:rPr lang="ru-RU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 итогам </a:t>
            </a:r>
            <a:r>
              <a:rPr lang="ru-RU"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2019 года </a:t>
            </a:r>
            <a:r>
              <a:rPr lang="ru-RU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производство </a:t>
            </a:r>
            <a:r>
              <a:rPr lang="ru-RU"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зерна составило 21320 т. </a:t>
            </a:r>
            <a:endParaRPr lang="ru-RU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124200" y="5791200"/>
            <a:ext cx="2933699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Сельскохозяйственная организация, специализирующаяся на выращивании зерновых и производстве молока. </a:t>
            </a:r>
            <a:r>
              <a:rPr lang="ru-RU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Площадь пашни </a:t>
            </a:r>
            <a:r>
              <a:rPr lang="ru-RU"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13509 га</a:t>
            </a:r>
            <a:r>
              <a:rPr lang="ru-RU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поголовье </a:t>
            </a:r>
            <a:r>
              <a:rPr lang="ru-RU"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КРС 1270 голов  </a:t>
            </a:r>
            <a:r>
              <a:rPr lang="ru-RU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 итогам </a:t>
            </a:r>
            <a:r>
              <a:rPr lang="ru-RU"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2019 года </a:t>
            </a:r>
            <a:r>
              <a:rPr lang="ru-RU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производство </a:t>
            </a:r>
            <a:r>
              <a:rPr lang="ru-RU"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молока составило 2304 т, зерна – 11549 т. </a:t>
            </a:r>
            <a:endParaRPr lang="ru-RU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240262" y="5780843"/>
            <a:ext cx="27432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Хозяйство, специализирующееся на выращивании зерновых. </a:t>
            </a:r>
            <a:r>
              <a:rPr lang="ru-RU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Площадь пашни </a:t>
            </a:r>
            <a:r>
              <a:rPr lang="ru-RU"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4196 га.  </a:t>
            </a:r>
            <a:r>
              <a:rPr lang="ru-RU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 итогам </a:t>
            </a:r>
            <a:r>
              <a:rPr lang="ru-RU"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2019 года </a:t>
            </a:r>
            <a:r>
              <a:rPr lang="ru-RU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производство </a:t>
            </a:r>
            <a:r>
              <a:rPr lang="ru-RU"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зерна составило 4470 т</a:t>
            </a:r>
            <a:r>
              <a:rPr lang="ru-RU" sz="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08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750" y="383575"/>
            <a:ext cx="8985250" cy="394970"/>
          </a:xfrm>
          <a:custGeom>
            <a:avLst/>
            <a:gdLst/>
            <a:ahLst/>
            <a:cxnLst/>
            <a:rect l="l" t="t" r="r" b="b"/>
            <a:pathLst>
              <a:path w="3839845" h="394969">
                <a:moveTo>
                  <a:pt x="0" y="394817"/>
                </a:moveTo>
                <a:lnTo>
                  <a:pt x="3839298" y="394817"/>
                </a:lnTo>
                <a:lnTo>
                  <a:pt x="3839298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28599" y="381000"/>
            <a:ext cx="8763001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2500" b="1" spc="-45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Ключевые организации на территории района</a:t>
            </a:r>
            <a:endParaRPr sz="25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4568" y="3200400"/>
            <a:ext cx="273685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Фермерское хозяйство, специализирующееся на выращивании зерновых культур. Площадь пашни  4875 га.  По итогам 2019 года производство  зерна составило 3895 т. </a:t>
            </a:r>
            <a:endParaRPr lang="ru-RU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03116" y="4849743"/>
            <a:ext cx="2819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Хозяйство, специализирующееся на  выращивании зерновых культур. Площадь пашни 4737 га.</a:t>
            </a:r>
            <a:r>
              <a:rPr lang="ru-RU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По итогам </a:t>
            </a:r>
            <a:r>
              <a:rPr lang="ru-RU"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2019 года </a:t>
            </a:r>
            <a:r>
              <a:rPr lang="ru-RU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производство </a:t>
            </a:r>
            <a:r>
              <a:rPr lang="ru-RU"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зерна составило 3831 т. </a:t>
            </a:r>
            <a:endParaRPr lang="ru-RU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60489" y="2895600"/>
            <a:ext cx="2895600" cy="30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КФХ «Весна»</a:t>
            </a:r>
          </a:p>
        </p:txBody>
      </p:sp>
      <p:sp>
        <p:nvSpPr>
          <p:cNvPr id="6148" name="AutoShape 4" descr="https://xn-----7kcbekeiftdh9amwkb4d2o.xn--p1ai/wp-content/uploads/2016/06/proizvodstvo-syr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86100" y="4544943"/>
            <a:ext cx="2819400" cy="30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ИП Глава КФХ Крузе С.Я.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94568" y="2895600"/>
            <a:ext cx="2743200" cy="30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КФХ «Шрот»</a:t>
            </a:r>
          </a:p>
        </p:txBody>
      </p:sp>
      <p:sp>
        <p:nvSpPr>
          <p:cNvPr id="6156" name="AutoShape 12" descr="https://img-fotki.yandex.ru/get/5307/154918759.1ea/0_103a4f_7d140abf_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158" name="AutoShape 14" descr="https://img-fotki.yandex.ru/get/5307/154918759.1ea/0_103a4f_7d140abf_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4" name="Номер слайда 43"/>
          <p:cNvSpPr>
            <a:spLocks noGrp="1"/>
          </p:cNvSpPr>
          <p:nvPr>
            <p:ph type="sldNum" sz="quarter" idx="7"/>
          </p:nvPr>
        </p:nvSpPr>
        <p:spPr>
          <a:xfrm>
            <a:off x="6934200" y="6581001"/>
            <a:ext cx="210312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172200" y="1828800"/>
            <a:ext cx="2743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Фото или логотип</a:t>
            </a:r>
          </a:p>
          <a:p>
            <a:pPr algn="ctr"/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060489" y="3294824"/>
            <a:ext cx="29718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Фермерское хозяйство, специализирующееся на  выращивании зерновых и производстве круп. Площадь пашни 5823 га.</a:t>
            </a:r>
            <a:r>
              <a:rPr lang="ru-RU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По итогам </a:t>
            </a:r>
            <a:r>
              <a:rPr lang="ru-RU"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2019 года производство зерна составило 4607 т., круп – 463 т.</a:t>
            </a:r>
            <a:endParaRPr lang="ru-RU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1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715000" y="5460950"/>
            <a:ext cx="2895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705600" y="5326796"/>
            <a:ext cx="27432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442" y="2732688"/>
            <a:ext cx="2819400" cy="1812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68" y="1080386"/>
            <a:ext cx="2736850" cy="1812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611" y="1080386"/>
            <a:ext cx="2895600" cy="181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383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6" descr="http://mining24.ru/wp-content/uploads/2017/03/modernizaciya-gazpromneft-onpz.jpg"/>
          <p:cNvPicPr>
            <a:picLocks noChangeAspect="1" noChangeArrowheads="1"/>
          </p:cNvPicPr>
          <p:nvPr/>
        </p:nvPicPr>
        <p:blipFill>
          <a:blip r:embed="rId2" cstate="print"/>
          <a:srcRect t="9763" b="6081"/>
          <a:stretch>
            <a:fillRect/>
          </a:stretch>
        </p:blipFill>
        <p:spPr bwMode="auto">
          <a:xfrm>
            <a:off x="228600" y="1219200"/>
            <a:ext cx="2743200" cy="1524000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172200" y="5715000"/>
            <a:ext cx="2743200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ИП Глава КФХ </a:t>
            </a:r>
            <a:r>
              <a:rPr lang="ru-RU" sz="1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Рутковкий</a:t>
            </a:r>
            <a:r>
              <a:rPr lang="ru-RU" sz="1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А.В.</a:t>
            </a:r>
            <a:endParaRPr 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28600" y="5715000"/>
            <a:ext cx="2743200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ИП Глава КФХ Сотников И.В.</a:t>
            </a:r>
            <a:endParaRPr 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28600" y="3124200"/>
            <a:ext cx="2743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Срок реализации – </a:t>
            </a:r>
            <a:r>
              <a:rPr lang="ru-RU"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2019 </a:t>
            </a:r>
            <a:r>
              <a:rPr lang="ru-RU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г.</a:t>
            </a:r>
          </a:p>
          <a:p>
            <a:pPr lvl="0" algn="ctr"/>
            <a:r>
              <a:rPr lang="ru-RU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Реконструкция животноводческих помещений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28600" y="2743200"/>
            <a:ext cx="2743200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ОАО "Целинное"</a:t>
            </a:r>
            <a:endParaRPr 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124200" y="2743200"/>
            <a:ext cx="2743200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АО "Раздольное"</a:t>
            </a:r>
            <a:endParaRPr 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124200" y="5715000"/>
            <a:ext cx="2743200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АО "Раздольное"</a:t>
            </a:r>
            <a:endParaRPr 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172200" y="2743200"/>
            <a:ext cx="2743200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ОАО "</a:t>
            </a:r>
            <a:r>
              <a:rPr lang="ru-RU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Хлебодаровское</a:t>
            </a:r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"</a:t>
            </a:r>
            <a:endParaRPr 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object 10"/>
          <p:cNvSpPr txBox="1"/>
          <p:nvPr/>
        </p:nvSpPr>
        <p:spPr>
          <a:xfrm>
            <a:off x="1752600" y="1025104"/>
            <a:ext cx="112017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150"/>
              </a:lnSpc>
            </a:pPr>
            <a:r>
              <a:rPr lang="ru-RU" sz="1150" b="1" spc="3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4,3 млн. руб.</a:t>
            </a:r>
            <a:endParaRPr sz="1725" baseline="2415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Номер слайда 4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46" name="object 31"/>
          <p:cNvSpPr txBox="1"/>
          <p:nvPr/>
        </p:nvSpPr>
        <p:spPr>
          <a:xfrm>
            <a:off x="152400" y="457200"/>
            <a:ext cx="88392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b="1" spc="-45" dirty="0" smtClean="0">
                <a:solidFill>
                  <a:srgbClr val="FFFFFF"/>
                </a:solidFill>
                <a:latin typeface="Arial"/>
                <a:cs typeface="Arial"/>
              </a:rPr>
              <a:t>Нефтехимическая промышленность: предприятия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47" name="object 2"/>
          <p:cNvSpPr/>
          <p:nvPr/>
        </p:nvSpPr>
        <p:spPr>
          <a:xfrm>
            <a:off x="152400" y="457200"/>
            <a:ext cx="8991600" cy="394970"/>
          </a:xfrm>
          <a:custGeom>
            <a:avLst/>
            <a:gdLst/>
            <a:ahLst/>
            <a:cxnLst/>
            <a:rect l="l" t="t" r="r" b="b"/>
            <a:pathLst>
              <a:path w="3839845" h="394969">
                <a:moveTo>
                  <a:pt x="0" y="394817"/>
                </a:moveTo>
                <a:lnTo>
                  <a:pt x="3839298" y="394817"/>
                </a:lnTo>
                <a:lnTo>
                  <a:pt x="3839298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31"/>
          <p:cNvSpPr txBox="1"/>
          <p:nvPr/>
        </p:nvSpPr>
        <p:spPr>
          <a:xfrm>
            <a:off x="228600" y="457200"/>
            <a:ext cx="88392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b="1" spc="-45" dirty="0" smtClean="0">
                <a:solidFill>
                  <a:srgbClr val="FFFFFF"/>
                </a:solidFill>
                <a:latin typeface="Arial"/>
                <a:cs typeface="Arial"/>
              </a:rPr>
              <a:t>Примеры реализованных инвестиционных проектов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1676400" y="973348"/>
            <a:ext cx="1295400" cy="228600"/>
          </a:xfrm>
          <a:prstGeom prst="rect">
            <a:avLst/>
          </a:prstGeom>
          <a:noFill/>
          <a:ln w="127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4572000" y="973348"/>
            <a:ext cx="1295400" cy="228600"/>
          </a:xfrm>
          <a:prstGeom prst="rect">
            <a:avLst/>
          </a:prstGeom>
          <a:noFill/>
          <a:ln w="127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object 10"/>
          <p:cNvSpPr txBox="1"/>
          <p:nvPr/>
        </p:nvSpPr>
        <p:spPr>
          <a:xfrm>
            <a:off x="7696200" y="1025104"/>
            <a:ext cx="112017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150"/>
              </a:lnSpc>
            </a:pPr>
            <a:r>
              <a:rPr lang="ru-RU" sz="1100" b="1" spc="3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2,0 млн. руб.</a:t>
            </a:r>
            <a:endParaRPr sz="1600" b="1" baseline="2415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7620000" y="973348"/>
            <a:ext cx="1295400" cy="228600"/>
          </a:xfrm>
          <a:prstGeom prst="rect">
            <a:avLst/>
          </a:prstGeom>
          <a:noFill/>
          <a:ln w="127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object 10"/>
          <p:cNvSpPr txBox="1"/>
          <p:nvPr/>
        </p:nvSpPr>
        <p:spPr>
          <a:xfrm>
            <a:off x="1676399" y="3749564"/>
            <a:ext cx="1299839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150"/>
              </a:lnSpc>
            </a:pPr>
            <a:r>
              <a:rPr lang="ru-RU" sz="1100" b="1" spc="3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37,8 млн. руб.</a:t>
            </a:r>
            <a:endParaRPr sz="1600" b="1" baseline="2415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1676400" y="3709356"/>
            <a:ext cx="1295400" cy="228600"/>
          </a:xfrm>
          <a:prstGeom prst="rect">
            <a:avLst/>
          </a:prstGeom>
          <a:noFill/>
          <a:ln w="127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object 10"/>
          <p:cNvSpPr txBox="1"/>
          <p:nvPr/>
        </p:nvSpPr>
        <p:spPr>
          <a:xfrm>
            <a:off x="4639574" y="3749564"/>
            <a:ext cx="112017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150"/>
              </a:lnSpc>
            </a:pPr>
            <a:r>
              <a:rPr lang="ru-RU" sz="1100" b="1" spc="3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26,1 млн. руб.</a:t>
            </a:r>
            <a:endParaRPr sz="1600" b="1" baseline="2415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4563374" y="3709356"/>
            <a:ext cx="1295400" cy="228600"/>
          </a:xfrm>
          <a:prstGeom prst="rect">
            <a:avLst/>
          </a:prstGeom>
          <a:noFill/>
          <a:ln w="127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object 10"/>
          <p:cNvSpPr txBox="1"/>
          <p:nvPr/>
        </p:nvSpPr>
        <p:spPr>
          <a:xfrm>
            <a:off x="7696200" y="3749564"/>
            <a:ext cx="112017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150"/>
              </a:lnSpc>
            </a:pPr>
            <a:r>
              <a:rPr lang="ru-RU" sz="1100" b="1" spc="3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13,7 млн. руб.</a:t>
            </a:r>
            <a:endParaRPr sz="1600" b="1" baseline="2415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7620000" y="3709356"/>
            <a:ext cx="1295400" cy="228600"/>
          </a:xfrm>
          <a:prstGeom prst="rect">
            <a:avLst/>
          </a:prstGeom>
          <a:noFill/>
          <a:ln w="127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3124200" y="1828800"/>
            <a:ext cx="2743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latin typeface="Arial" pitchFamily="34" charset="0"/>
                <a:cs typeface="Arial" pitchFamily="34" charset="0"/>
              </a:rPr>
              <a:t>Фото или логотип</a:t>
            </a:r>
          </a:p>
          <a:p>
            <a:pPr algn="ctr"/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172200" y="1752600"/>
            <a:ext cx="2743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latin typeface="Arial" pitchFamily="34" charset="0"/>
                <a:cs typeface="Arial" pitchFamily="34" charset="0"/>
              </a:rPr>
              <a:t>Фото или логотип</a:t>
            </a:r>
          </a:p>
          <a:p>
            <a:pPr algn="ctr"/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28600" y="4572000"/>
            <a:ext cx="2743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latin typeface="Arial" pitchFamily="34" charset="0"/>
                <a:cs typeface="Arial" pitchFamily="34" charset="0"/>
              </a:rPr>
              <a:t>Фото или логотип</a:t>
            </a:r>
          </a:p>
          <a:p>
            <a:pPr algn="ctr"/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124200" y="4572000"/>
            <a:ext cx="2743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latin typeface="Arial" pitchFamily="34" charset="0"/>
                <a:cs typeface="Arial" pitchFamily="34" charset="0"/>
              </a:rPr>
              <a:t>Фото или логотип</a:t>
            </a:r>
          </a:p>
          <a:p>
            <a:pPr algn="ctr"/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172200" y="4572000"/>
            <a:ext cx="2743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latin typeface="Arial" pitchFamily="34" charset="0"/>
                <a:cs typeface="Arial" pitchFamily="34" charset="0"/>
              </a:rPr>
              <a:t>Фото или логотип</a:t>
            </a:r>
          </a:p>
          <a:p>
            <a:pPr algn="ctr"/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object 10"/>
          <p:cNvSpPr txBox="1"/>
          <p:nvPr/>
        </p:nvSpPr>
        <p:spPr>
          <a:xfrm>
            <a:off x="4648200" y="990600"/>
            <a:ext cx="112017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150"/>
              </a:lnSpc>
            </a:pPr>
            <a:r>
              <a:rPr lang="ru-RU" sz="1150" b="1" spc="3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3,8 млн. руб.</a:t>
            </a:r>
            <a:endParaRPr sz="1725" baseline="2415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3124200" y="3124200"/>
            <a:ext cx="2743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Срок реализации – 2019 г.</a:t>
            </a:r>
          </a:p>
          <a:p>
            <a:pPr lvl="0" algn="ctr"/>
            <a:r>
              <a:rPr lang="ru-RU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Реконструкция и модернизация животноводческих помещений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6172200" y="3124200"/>
            <a:ext cx="2743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Срок реализации – 2019 г.</a:t>
            </a:r>
          </a:p>
          <a:p>
            <a:pPr lvl="0" algn="ctr"/>
            <a:r>
              <a:rPr lang="ru-RU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Реконструкция животноводческих помещений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228600" y="6096000"/>
            <a:ext cx="2743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Срок реализации – 2019 г.</a:t>
            </a:r>
          </a:p>
          <a:p>
            <a:pPr lvl="0" algn="ctr"/>
            <a:r>
              <a:rPr lang="ru-RU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Обновление машинно-тракторного парка и сельскохозяйственного оборудования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3124200" y="6096000"/>
            <a:ext cx="2743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Срок реализации – 2019 г.</a:t>
            </a:r>
          </a:p>
          <a:p>
            <a:pPr lvl="0" algn="ctr"/>
            <a:r>
              <a:rPr lang="ru-RU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Обновление машинно-тракторного парка и сельскохозяйственного оборудования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6172200" y="6096000"/>
            <a:ext cx="2743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Срок реализации – 2019 г.</a:t>
            </a:r>
          </a:p>
          <a:p>
            <a:pPr lvl="0" algn="ctr"/>
            <a:r>
              <a:rPr lang="ru-RU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Обновление машинно-тракторного парка и сельскохозяйственного оборудования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39" y="1199565"/>
            <a:ext cx="2743200" cy="1543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078" y="1179626"/>
            <a:ext cx="2747639" cy="15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477" y="1177039"/>
            <a:ext cx="2743200" cy="15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273" y="4096960"/>
            <a:ext cx="2743200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96959"/>
            <a:ext cx="2743200" cy="162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096960"/>
            <a:ext cx="2743200" cy="1618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152400"/>
            <a:ext cx="6885940" cy="382270"/>
          </a:xfrm>
          <a:custGeom>
            <a:avLst/>
            <a:gdLst/>
            <a:ahLst/>
            <a:cxnLst/>
            <a:rect l="l" t="t" r="r" b="b"/>
            <a:pathLst>
              <a:path w="6885940" h="382269">
                <a:moveTo>
                  <a:pt x="0" y="382270"/>
                </a:moveTo>
                <a:lnTo>
                  <a:pt x="6885762" y="382270"/>
                </a:lnTo>
                <a:lnTo>
                  <a:pt x="6885762" y="0"/>
                </a:lnTo>
                <a:lnTo>
                  <a:pt x="0" y="0"/>
                </a:lnTo>
                <a:lnTo>
                  <a:pt x="0" y="382270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52599" y="165947"/>
            <a:ext cx="644715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10" dirty="0">
                <a:solidFill>
                  <a:srgbClr val="FFFFFF"/>
                </a:solidFill>
              </a:rPr>
              <a:t>Перспективные </a:t>
            </a:r>
            <a:r>
              <a:rPr sz="1900" spc="5" dirty="0">
                <a:solidFill>
                  <a:srgbClr val="FFFFFF"/>
                </a:solidFill>
              </a:rPr>
              <a:t>отрасли </a:t>
            </a:r>
            <a:r>
              <a:rPr lang="ru-RU" sz="1900" spc="30" dirty="0" smtClean="0">
                <a:solidFill>
                  <a:srgbClr val="FFFFFF"/>
                </a:solidFill>
              </a:rPr>
              <a:t>инвестирования</a:t>
            </a:r>
            <a:endParaRPr sz="1900" dirty="0"/>
          </a:p>
        </p:txBody>
      </p:sp>
      <p:sp>
        <p:nvSpPr>
          <p:cNvPr id="13" name="object 13"/>
          <p:cNvSpPr/>
          <p:nvPr/>
        </p:nvSpPr>
        <p:spPr>
          <a:xfrm>
            <a:off x="1219200" y="1410119"/>
            <a:ext cx="1290320" cy="1290320"/>
          </a:xfrm>
          <a:custGeom>
            <a:avLst/>
            <a:gdLst/>
            <a:ahLst/>
            <a:cxnLst/>
            <a:rect l="l" t="t" r="r" b="b"/>
            <a:pathLst>
              <a:path w="1595120" h="1595120">
                <a:moveTo>
                  <a:pt x="797306" y="0"/>
                </a:moveTo>
                <a:lnTo>
                  <a:pt x="748736" y="1455"/>
                </a:lnTo>
                <a:lnTo>
                  <a:pt x="700937" y="5764"/>
                </a:lnTo>
                <a:lnTo>
                  <a:pt x="653990" y="12845"/>
                </a:lnTo>
                <a:lnTo>
                  <a:pt x="607980" y="22613"/>
                </a:lnTo>
                <a:lnTo>
                  <a:pt x="562989" y="34986"/>
                </a:lnTo>
                <a:lnTo>
                  <a:pt x="519102" y="49880"/>
                </a:lnTo>
                <a:lnTo>
                  <a:pt x="476401" y="67211"/>
                </a:lnTo>
                <a:lnTo>
                  <a:pt x="434970" y="86897"/>
                </a:lnTo>
                <a:lnTo>
                  <a:pt x="394892" y="108853"/>
                </a:lnTo>
                <a:lnTo>
                  <a:pt x="356252" y="132997"/>
                </a:lnTo>
                <a:lnTo>
                  <a:pt x="319131" y="159244"/>
                </a:lnTo>
                <a:lnTo>
                  <a:pt x="283614" y="187512"/>
                </a:lnTo>
                <a:lnTo>
                  <a:pt x="249784" y="217718"/>
                </a:lnTo>
                <a:lnTo>
                  <a:pt x="217724" y="249777"/>
                </a:lnTo>
                <a:lnTo>
                  <a:pt x="187518" y="283606"/>
                </a:lnTo>
                <a:lnTo>
                  <a:pt x="159249" y="319123"/>
                </a:lnTo>
                <a:lnTo>
                  <a:pt x="133001" y="356243"/>
                </a:lnTo>
                <a:lnTo>
                  <a:pt x="108856" y="394883"/>
                </a:lnTo>
                <a:lnTo>
                  <a:pt x="86900" y="434960"/>
                </a:lnTo>
                <a:lnTo>
                  <a:pt x="67213" y="476390"/>
                </a:lnTo>
                <a:lnTo>
                  <a:pt x="49882" y="519091"/>
                </a:lnTo>
                <a:lnTo>
                  <a:pt x="34987" y="562978"/>
                </a:lnTo>
                <a:lnTo>
                  <a:pt x="22614" y="607968"/>
                </a:lnTo>
                <a:lnTo>
                  <a:pt x="12845" y="653978"/>
                </a:lnTo>
                <a:lnTo>
                  <a:pt x="5764" y="700924"/>
                </a:lnTo>
                <a:lnTo>
                  <a:pt x="1455" y="748724"/>
                </a:lnTo>
                <a:lnTo>
                  <a:pt x="0" y="797293"/>
                </a:lnTo>
                <a:lnTo>
                  <a:pt x="1455" y="845862"/>
                </a:lnTo>
                <a:lnTo>
                  <a:pt x="5764" y="893661"/>
                </a:lnTo>
                <a:lnTo>
                  <a:pt x="12845" y="940608"/>
                </a:lnTo>
                <a:lnTo>
                  <a:pt x="22614" y="986618"/>
                </a:lnTo>
                <a:lnTo>
                  <a:pt x="34987" y="1031609"/>
                </a:lnTo>
                <a:lnTo>
                  <a:pt x="49882" y="1075496"/>
                </a:lnTo>
                <a:lnTo>
                  <a:pt x="67213" y="1118197"/>
                </a:lnTo>
                <a:lnTo>
                  <a:pt x="86900" y="1159628"/>
                </a:lnTo>
                <a:lnTo>
                  <a:pt x="108856" y="1199706"/>
                </a:lnTo>
                <a:lnTo>
                  <a:pt x="133001" y="1238347"/>
                </a:lnTo>
                <a:lnTo>
                  <a:pt x="159249" y="1275467"/>
                </a:lnTo>
                <a:lnTo>
                  <a:pt x="187518" y="1310985"/>
                </a:lnTo>
                <a:lnTo>
                  <a:pt x="217724" y="1344815"/>
                </a:lnTo>
                <a:lnTo>
                  <a:pt x="249784" y="1376875"/>
                </a:lnTo>
                <a:lnTo>
                  <a:pt x="283614" y="1407081"/>
                </a:lnTo>
                <a:lnTo>
                  <a:pt x="319131" y="1435349"/>
                </a:lnTo>
                <a:lnTo>
                  <a:pt x="356252" y="1461598"/>
                </a:lnTo>
                <a:lnTo>
                  <a:pt x="394892" y="1485742"/>
                </a:lnTo>
                <a:lnTo>
                  <a:pt x="434970" y="1507699"/>
                </a:lnTo>
                <a:lnTo>
                  <a:pt x="476401" y="1527385"/>
                </a:lnTo>
                <a:lnTo>
                  <a:pt x="519102" y="1544717"/>
                </a:lnTo>
                <a:lnTo>
                  <a:pt x="562989" y="1559611"/>
                </a:lnTo>
                <a:lnTo>
                  <a:pt x="607980" y="1571984"/>
                </a:lnTo>
                <a:lnTo>
                  <a:pt x="653990" y="1581753"/>
                </a:lnTo>
                <a:lnTo>
                  <a:pt x="700937" y="1588834"/>
                </a:lnTo>
                <a:lnTo>
                  <a:pt x="748736" y="1593144"/>
                </a:lnTo>
                <a:lnTo>
                  <a:pt x="797306" y="1594599"/>
                </a:lnTo>
                <a:lnTo>
                  <a:pt x="845875" y="1593144"/>
                </a:lnTo>
                <a:lnTo>
                  <a:pt x="893674" y="1588834"/>
                </a:lnTo>
                <a:lnTo>
                  <a:pt x="940621" y="1581753"/>
                </a:lnTo>
                <a:lnTo>
                  <a:pt x="986631" y="1571984"/>
                </a:lnTo>
                <a:lnTo>
                  <a:pt x="1031622" y="1559611"/>
                </a:lnTo>
                <a:lnTo>
                  <a:pt x="1075509" y="1544717"/>
                </a:lnTo>
                <a:lnTo>
                  <a:pt x="1118210" y="1527385"/>
                </a:lnTo>
                <a:lnTo>
                  <a:pt x="1159641" y="1507699"/>
                </a:lnTo>
                <a:lnTo>
                  <a:pt x="1199719" y="1485742"/>
                </a:lnTo>
                <a:lnTo>
                  <a:pt x="1238359" y="1461598"/>
                </a:lnTo>
                <a:lnTo>
                  <a:pt x="1275480" y="1435349"/>
                </a:lnTo>
                <a:lnTo>
                  <a:pt x="1310997" y="1407081"/>
                </a:lnTo>
                <a:lnTo>
                  <a:pt x="1344827" y="1376875"/>
                </a:lnTo>
                <a:lnTo>
                  <a:pt x="1376887" y="1344815"/>
                </a:lnTo>
                <a:lnTo>
                  <a:pt x="1407093" y="1310985"/>
                </a:lnTo>
                <a:lnTo>
                  <a:pt x="1435362" y="1275467"/>
                </a:lnTo>
                <a:lnTo>
                  <a:pt x="1461610" y="1238347"/>
                </a:lnTo>
                <a:lnTo>
                  <a:pt x="1485755" y="1199706"/>
                </a:lnTo>
                <a:lnTo>
                  <a:pt x="1507711" y="1159628"/>
                </a:lnTo>
                <a:lnTo>
                  <a:pt x="1527398" y="1118197"/>
                </a:lnTo>
                <a:lnTo>
                  <a:pt x="1544729" y="1075496"/>
                </a:lnTo>
                <a:lnTo>
                  <a:pt x="1559624" y="1031609"/>
                </a:lnTo>
                <a:lnTo>
                  <a:pt x="1571997" y="986618"/>
                </a:lnTo>
                <a:lnTo>
                  <a:pt x="1581766" y="940608"/>
                </a:lnTo>
                <a:lnTo>
                  <a:pt x="1588847" y="893661"/>
                </a:lnTo>
                <a:lnTo>
                  <a:pt x="1593156" y="845862"/>
                </a:lnTo>
                <a:lnTo>
                  <a:pt x="1594612" y="797293"/>
                </a:lnTo>
                <a:lnTo>
                  <a:pt x="1593156" y="748724"/>
                </a:lnTo>
                <a:lnTo>
                  <a:pt x="1588847" y="700924"/>
                </a:lnTo>
                <a:lnTo>
                  <a:pt x="1581766" y="653978"/>
                </a:lnTo>
                <a:lnTo>
                  <a:pt x="1571997" y="607968"/>
                </a:lnTo>
                <a:lnTo>
                  <a:pt x="1559624" y="562978"/>
                </a:lnTo>
                <a:lnTo>
                  <a:pt x="1544729" y="519091"/>
                </a:lnTo>
                <a:lnTo>
                  <a:pt x="1527398" y="476390"/>
                </a:lnTo>
                <a:lnTo>
                  <a:pt x="1507711" y="434960"/>
                </a:lnTo>
                <a:lnTo>
                  <a:pt x="1485755" y="394883"/>
                </a:lnTo>
                <a:lnTo>
                  <a:pt x="1461610" y="356243"/>
                </a:lnTo>
                <a:lnTo>
                  <a:pt x="1435362" y="319123"/>
                </a:lnTo>
                <a:lnTo>
                  <a:pt x="1407093" y="283606"/>
                </a:lnTo>
                <a:lnTo>
                  <a:pt x="1376887" y="249777"/>
                </a:lnTo>
                <a:lnTo>
                  <a:pt x="1344827" y="217718"/>
                </a:lnTo>
                <a:lnTo>
                  <a:pt x="1310997" y="187512"/>
                </a:lnTo>
                <a:lnTo>
                  <a:pt x="1275480" y="159244"/>
                </a:lnTo>
                <a:lnTo>
                  <a:pt x="1238359" y="132997"/>
                </a:lnTo>
                <a:lnTo>
                  <a:pt x="1199719" y="108853"/>
                </a:lnTo>
                <a:lnTo>
                  <a:pt x="1159641" y="86897"/>
                </a:lnTo>
                <a:lnTo>
                  <a:pt x="1118210" y="67211"/>
                </a:lnTo>
                <a:lnTo>
                  <a:pt x="1075509" y="49880"/>
                </a:lnTo>
                <a:lnTo>
                  <a:pt x="1031622" y="34986"/>
                </a:lnTo>
                <a:lnTo>
                  <a:pt x="986631" y="22613"/>
                </a:lnTo>
                <a:lnTo>
                  <a:pt x="940621" y="12845"/>
                </a:lnTo>
                <a:lnTo>
                  <a:pt x="893674" y="5764"/>
                </a:lnTo>
                <a:lnTo>
                  <a:pt x="845875" y="1455"/>
                </a:lnTo>
                <a:lnTo>
                  <a:pt x="797306" y="0"/>
                </a:lnTo>
                <a:close/>
              </a:path>
            </a:pathLst>
          </a:custGeom>
          <a:solidFill>
            <a:srgbClr val="FFF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07774" y="1633849"/>
            <a:ext cx="836941" cy="8369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53315" y="2931583"/>
            <a:ext cx="4040504" cy="571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3180" marR="5080" indent="-31115" algn="ctr">
              <a:lnSpc>
                <a:spcPct val="100899"/>
              </a:lnSpc>
              <a:spcBef>
                <a:spcPts val="95"/>
              </a:spcBef>
            </a:pPr>
            <a:r>
              <a:rPr lang="ru-RU" sz="1200" b="1" spc="15" dirty="0" smtClean="0">
                <a:solidFill>
                  <a:srgbClr val="0066B3"/>
                </a:solidFill>
                <a:latin typeface="Arial"/>
                <a:cs typeface="Arial"/>
              </a:rPr>
              <a:t> Производство и переработка сельскохозяйственной продукции, развитие животноводства</a:t>
            </a:r>
            <a:endParaRPr sz="1200" dirty="0">
              <a:latin typeface="Arial"/>
              <a:cs typeface="Arial"/>
            </a:endParaRPr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91440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806388"/>
            <a:ext cx="164590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838200"/>
            <a:ext cx="1877791" cy="909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6348" y="2246035"/>
            <a:ext cx="1371600" cy="1345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357" y="2170029"/>
            <a:ext cx="1818443" cy="1333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1447</TotalTime>
  <Words>1124</Words>
  <Application>Microsoft Office PowerPoint</Application>
  <PresentationFormat>Экран (4:3)</PresentationFormat>
  <Paragraphs>238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Office Theme</vt:lpstr>
      <vt:lpstr>Русско-Полянский муниципальный район Омской области                                                   Инвестиционный паспорт</vt:lpstr>
      <vt:lpstr>Презентация PowerPoint</vt:lpstr>
      <vt:lpstr>Презентация PowerPoint</vt:lpstr>
      <vt:lpstr>Наши преимущества</vt:lpstr>
      <vt:lpstr>Ключевые отрасли района</vt:lpstr>
      <vt:lpstr>Презентация PowerPoint</vt:lpstr>
      <vt:lpstr>Презентация PowerPoint</vt:lpstr>
      <vt:lpstr>Презентация PowerPoint</vt:lpstr>
      <vt:lpstr>Перспективные отрасли инвестирования</vt:lpstr>
      <vt:lpstr>Проекты, требующие финансирования</vt:lpstr>
      <vt:lpstr>Земельные участки для реализации проектов</vt:lpstr>
      <vt:lpstr>Земельные участки для реализации проектов</vt:lpstr>
      <vt:lpstr>Презентация PowerPoint</vt:lpstr>
      <vt:lpstr>Контактная информация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ОМСКАЯ ОБЛАСТЬ Конкурентные преимущества</dc:title>
  <dc:creator>ksamodinskiy</dc:creator>
  <cp:lastModifiedBy>Didkovskiy</cp:lastModifiedBy>
  <cp:revision>168</cp:revision>
  <cp:lastPrinted>2020-07-31T09:58:01Z</cp:lastPrinted>
  <dcterms:created xsi:type="dcterms:W3CDTF">2019-02-22T07:19:09Z</dcterms:created>
  <dcterms:modified xsi:type="dcterms:W3CDTF">2020-08-10T05:14:03Z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2019-02-22T00:00:00Z</vt:filetime>
  </property>
  <property fmtid="{D5CDD505-2E9C-101B-9397-08002B2CF9AE}" pid="3" name="Creator">
    <vt:lpwstr>Adobe InDesign CS5 (7.0)</vt:lpwstr>
  </property>
  <property fmtid="{D5CDD505-2E9C-101B-9397-08002B2CF9AE}" pid="4" name="LastSaved">
    <vt:filetime>2019-02-22T00:00:00Z</vt:filetime>
  </property>
</Properties>
</file>