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61" r:id="rId2"/>
    <p:sldId id="262" r:id="rId3"/>
    <p:sldId id="323" r:id="rId4"/>
    <p:sldId id="286" r:id="rId5"/>
    <p:sldId id="298" r:id="rId6"/>
    <p:sldId id="294" r:id="rId7"/>
    <p:sldId id="295" r:id="rId8"/>
    <p:sldId id="309" r:id="rId9"/>
    <p:sldId id="314" r:id="rId10"/>
    <p:sldId id="322" r:id="rId11"/>
    <p:sldId id="315" r:id="rId12"/>
    <p:sldId id="321" r:id="rId13"/>
    <p:sldId id="299" r:id="rId14"/>
  </p:sldIdLst>
  <p:sldSz cx="9906000" cy="6858000" type="A4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F66F"/>
    <a:srgbClr val="80F2F8"/>
    <a:srgbClr val="FFE89F"/>
    <a:srgbClr val="B0B0FE"/>
    <a:srgbClr val="7B7BFD"/>
    <a:srgbClr val="CCD8EC"/>
    <a:srgbClr val="F4D7D4"/>
    <a:srgbClr val="F0C6C2"/>
    <a:srgbClr val="B4C6E2"/>
    <a:srgbClr val="E7A8A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2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1404" y="-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6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2;&#1080;&#1085;&#1087;&#1088;&#1080;&#1088;&#1086;&#1076;&#1099;\&#1051;&#1077;&#1089;&#1086;&#1055;&#1088;&#1086;&#1084;&#1099;&#1096;&#1050;&#1083;&#1072;&#1089;&#1090;&#1077;&#1088;\&#1050;&#1086;&#1085;&#1094;&#1077;&#1087;&#1094;&#1080;&#1103;%20&#1051;&#1055;&#1050;\&#1043;&#1088;&#1072;&#1092;&#1080;&#1082;&#1080;%20&#1080;%20&#1076;&#1080;&#1072;&#1075;&#1088;&#1072;&#1084;&#1084;&#1099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>
        <c:manualLayout>
          <c:layoutTarget val="inner"/>
          <c:xMode val="edge"/>
          <c:yMode val="edge"/>
          <c:x val="0.13350566090481267"/>
          <c:y val="6.9156258175624999E-2"/>
          <c:w val="0.77085850067558415"/>
          <c:h val="0.466768546454836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schemeClr val="accent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spPr>
              <a:solidFill>
                <a:schemeClr val="accent3"/>
              </a:solidFill>
              <a:ln>
                <a:solidFill>
                  <a:schemeClr val="accent1"/>
                </a:solidFill>
              </a:ln>
            </c:spPr>
          </c:dPt>
          <c:dPt>
            <c:idx val="2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Лесоводство</c:v>
                </c:pt>
                <c:pt idx="1">
                  <c:v>Лесозаготовка</c:v>
                </c:pt>
                <c:pt idx="2">
                  <c:v>Деревообработка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10</c:v>
                </c:pt>
                <c:pt idx="2">
                  <c:v>87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26950354609929078"/>
          <c:y val="0.52783505154639265"/>
          <c:w val="0.70567375886524819"/>
          <c:h val="0.30721649484536162"/>
        </c:manualLayout>
      </c:layout>
      <c:txPr>
        <a:bodyPr/>
        <a:lstStyle/>
        <a:p>
          <a:pPr>
            <a:defRPr sz="1599"/>
          </a:pPr>
          <a:endParaRPr lang="ru-RU"/>
        </a:p>
      </c:txPr>
    </c:legend>
    <c:plotVisOnly val="1"/>
    <c:dispBlanksAs val="zero"/>
  </c:chart>
  <c:txPr>
    <a:bodyPr/>
    <a:lstStyle/>
    <a:p>
      <a:pPr>
        <a:defRPr sz="1798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>
        <c:manualLayout>
          <c:layoutTarget val="inner"/>
          <c:xMode val="edge"/>
          <c:yMode val="edge"/>
          <c:x val="0.24403853287470137"/>
          <c:y val="0.21444708844584992"/>
          <c:w val="0.45603886906048074"/>
          <c:h val="0.31500233887236362"/>
        </c:manualLayout>
      </c:layout>
      <c:pieChart>
        <c:varyColors val="1"/>
        <c:ser>
          <c:idx val="0"/>
          <c:order val="0"/>
          <c:tx>
            <c:strRef>
              <c:f>'П 1 (2)'!$B$5</c:f>
              <c:strCache>
                <c:ptCount val="1"/>
              </c:strCache>
            </c:strRef>
          </c:tx>
          <c:dPt>
            <c:idx val="0"/>
            <c:spPr>
              <a:solidFill>
                <a:srgbClr val="10CF9B"/>
              </a:solidFill>
            </c:spPr>
          </c:dPt>
          <c:dPt>
            <c:idx val="1"/>
            <c:spPr>
              <a:solidFill>
                <a:srgbClr val="0BD0D9"/>
              </a:solidFill>
            </c:spPr>
          </c:dPt>
          <c:dPt>
            <c:idx val="2"/>
            <c:spPr>
              <a:solidFill>
                <a:srgbClr val="00B0F0"/>
              </a:solidFill>
              <a:ln w="28575">
                <a:solidFill>
                  <a:srgbClr val="0F6FC6"/>
                </a:solidFill>
              </a:ln>
            </c:spPr>
          </c:dPt>
          <c:dPt>
            <c:idx val="3"/>
            <c:spPr>
              <a:solidFill>
                <a:srgbClr val="AE0CC4">
                  <a:alpha val="67059"/>
                </a:srgbClr>
              </a:solidFill>
              <a:ln w="28575">
                <a:solidFill>
                  <a:srgbClr val="0F6FC6"/>
                </a:solidFill>
              </a:ln>
              <a:effectLst>
                <a:outerShdw blurRad="40000" dist="20000" dir="5400000" rotWithShape="0">
                  <a:srgbClr val="FFFF00">
                    <a:alpha val="38000"/>
                  </a:srgbClr>
                </a:outerShdw>
              </a:effectLst>
            </c:spPr>
          </c:dPt>
          <c:dPt>
            <c:idx val="4"/>
            <c:spPr>
              <a:ln w="28575">
                <a:solidFill>
                  <a:srgbClr val="0F6FC6"/>
                </a:solidFill>
              </a:ln>
            </c:spPr>
          </c:dPt>
          <c:dPt>
            <c:idx val="5"/>
            <c:spPr>
              <a:solidFill>
                <a:sysClr val="window" lastClr="FFFFFF">
                  <a:lumMod val="75000"/>
                </a:sysClr>
              </a:solidFill>
              <a:ln w="28575">
                <a:solidFill>
                  <a:srgbClr val="0F6FC6"/>
                </a:solidFill>
              </a:ln>
            </c:spPr>
          </c:dPt>
          <c:dLbls>
            <c:dLbl>
              <c:idx val="0"/>
              <c:layout>
                <c:manualLayout>
                  <c:x val="-2.8195162005022556E-3"/>
                  <c:y val="9.6188595482070705E-3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'П 1 (2)'!$A$6:$A$11</c:f>
              <c:strCache>
                <c:ptCount val="6"/>
                <c:pt idx="0">
                  <c:v>Лесоводство</c:v>
                </c:pt>
                <c:pt idx="1">
                  <c:v>Лесозаготовки </c:v>
                </c:pt>
                <c:pt idx="2">
                  <c:v>Распиловка и строгание древесины</c:v>
                </c:pt>
                <c:pt idx="3">
                  <c:v>Производство шпона, фанеры, плит, панелей</c:v>
                </c:pt>
                <c:pt idx="4">
                  <c:v>Производство деревянных строительных конструкций</c:v>
                </c:pt>
                <c:pt idx="5">
                  <c:v>Производство деревянной тары</c:v>
                </c:pt>
              </c:strCache>
            </c:strRef>
          </c:cat>
          <c:val>
            <c:numRef>
              <c:f>'П 1 (2)'!$B$6:$B$11</c:f>
              <c:numCache>
                <c:formatCode>0%</c:formatCode>
                <c:ptCount val="6"/>
                <c:pt idx="0">
                  <c:v>3.1173798850571421E-2</c:v>
                </c:pt>
                <c:pt idx="1">
                  <c:v>9.740677096251181E-2</c:v>
                </c:pt>
                <c:pt idx="2">
                  <c:v>0.33785851573465076</c:v>
                </c:pt>
                <c:pt idx="3">
                  <c:v>0.14084911395492189</c:v>
                </c:pt>
                <c:pt idx="4">
                  <c:v>0.32955656014315626</c:v>
                </c:pt>
                <c:pt idx="5">
                  <c:v>6.3155240354193093E-2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lnSpc>
                <a:spcPts val="1600"/>
              </a:lnSpc>
              <a:defRPr sz="16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lnSpc>
                <a:spcPts val="1600"/>
              </a:lnSpc>
              <a:defRPr sz="16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lnSpc>
                <a:spcPts val="1600"/>
              </a:lnSpc>
              <a:defRPr sz="16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lnSpc>
                <a:spcPts val="1600"/>
              </a:lnSpc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12065945216679215"/>
          <c:y val="0.5456666728469225"/>
          <c:w val="0.82319906290414568"/>
          <c:h val="0.30806912190072366"/>
        </c:manualLayout>
      </c:layout>
      <c:txPr>
        <a:bodyPr/>
        <a:lstStyle/>
        <a:p>
          <a:pPr>
            <a:lnSpc>
              <a:spcPts val="1600"/>
            </a:lnSpc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796" dirty="0" smtClean="0"/>
              <a:t>Природный</a:t>
            </a:r>
            <a:r>
              <a:rPr lang="ru-RU" sz="1796" baseline="0" dirty="0" smtClean="0"/>
              <a:t> состав </a:t>
            </a:r>
            <a:endParaRPr lang="ru-RU" sz="1800" dirty="0"/>
          </a:p>
        </c:rich>
      </c:tx>
      <c:layout>
        <c:manualLayout>
          <c:xMode val="edge"/>
          <c:yMode val="edge"/>
          <c:x val="0.19411368542960908"/>
          <c:y val="0.19767723335101248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explosion val="4"/>
          <c:dPt>
            <c:idx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1"/>
            <c:spPr>
              <a:solidFill>
                <a:srgbClr val="FFC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2"/>
            <c:spPr>
              <a:solidFill>
                <a:schemeClr val="accent5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Lbls>
            <c:dLbl>
              <c:idx val="2"/>
              <c:layout>
                <c:manualLayout>
                  <c:x val="9.2412111471056171E-2"/>
                  <c:y val="0.1182149750594540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8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Береза</c:v>
                </c:pt>
                <c:pt idx="1">
                  <c:v>Осина</c:v>
                </c:pt>
                <c:pt idx="2">
                  <c:v>Хвойные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</c:v>
                </c:pt>
                <c:pt idx="1">
                  <c:v>17</c:v>
                </c:pt>
                <c:pt idx="2">
                  <c:v>10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374">
          <a:noFill/>
        </a:ln>
      </c:spPr>
    </c:plotArea>
    <c:legend>
      <c:legendPos val="r"/>
      <c:layout>
        <c:manualLayout>
          <c:xMode val="edge"/>
          <c:yMode val="edge"/>
          <c:x val="0.6238805970149256"/>
          <c:y val="0.39677419354838783"/>
          <c:w val="0.33731343283582216"/>
          <c:h val="0.3290322580645163"/>
        </c:manualLayout>
      </c:layout>
      <c:txPr>
        <a:bodyPr/>
        <a:lstStyle/>
        <a:p>
          <a:pPr>
            <a:defRPr sz="1596"/>
          </a:pPr>
          <a:endParaRPr lang="ru-RU"/>
        </a:p>
      </c:txPr>
    </c:legend>
    <c:plotVisOnly val="1"/>
    <c:dispBlanksAs val="zero"/>
  </c:chart>
  <c:txPr>
    <a:bodyPr/>
    <a:lstStyle/>
    <a:p>
      <a:pPr>
        <a:defRPr sz="1796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796" dirty="0" smtClean="0"/>
              <a:t>Возрастная структура</a:t>
            </a:r>
            <a:endParaRPr lang="ru-RU" sz="1800" dirty="0"/>
          </a:p>
        </c:rich>
      </c:tx>
      <c:layout>
        <c:manualLayout>
          <c:xMode val="edge"/>
          <c:yMode val="edge"/>
          <c:x val="0.15261639592348294"/>
          <c:y val="0.11669706136869151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explosion val="4"/>
          <c:dPt>
            <c:idx val="0"/>
            <c:spPr>
              <a:solidFill>
                <a:srgbClr val="FF505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1"/>
            <c:spPr>
              <a:solidFill>
                <a:srgbClr val="FF9999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2"/>
            <c:spPr>
              <a:solidFill>
                <a:srgbClr val="41EB45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3"/>
            <c:spPr>
              <a:solidFill>
                <a:srgbClr val="00FFCC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Lbls>
            <c:dLbl>
              <c:idx val="2"/>
              <c:layout>
                <c:manualLayout>
                  <c:x val="0.13669943008708904"/>
                  <c:y val="-4.9714179136677826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9763163746771268E-2"/>
                  <c:y val="0.11879401824488819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8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Перестойные и спелые</c:v>
                </c:pt>
                <c:pt idx="1">
                  <c:v>Приспевающие</c:v>
                </c:pt>
                <c:pt idx="2">
                  <c:v>Средневозрастные</c:v>
                </c:pt>
                <c:pt idx="3">
                  <c:v>Молодняки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13</c:v>
                </c:pt>
                <c:pt idx="2">
                  <c:v>27</c:v>
                </c:pt>
                <c:pt idx="3">
                  <c:v>10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375">
          <a:noFill/>
        </a:ln>
      </c:spPr>
    </c:plotArea>
    <c:legend>
      <c:legendPos val="r"/>
      <c:layout>
        <c:manualLayout>
          <c:xMode val="edge"/>
          <c:yMode val="edge"/>
          <c:x val="0.5646067415730337"/>
          <c:y val="0.23389830508474579"/>
          <c:w val="0.43539325842696625"/>
          <c:h val="0.6271186440677966"/>
        </c:manualLayout>
      </c:layout>
      <c:txPr>
        <a:bodyPr/>
        <a:lstStyle/>
        <a:p>
          <a:pPr algn="just">
            <a:lnSpc>
              <a:spcPts val="1500"/>
            </a:lnSpc>
            <a:defRPr sz="1596"/>
          </a:pPr>
          <a:endParaRPr lang="ru-RU"/>
        </a:p>
      </c:txPr>
    </c:legend>
    <c:plotVisOnly val="1"/>
    <c:dispBlanksAs val="zero"/>
  </c:chart>
  <c:txPr>
    <a:bodyPr/>
    <a:lstStyle/>
    <a:p>
      <a:pPr>
        <a:defRPr sz="1796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798" dirty="0" smtClean="0"/>
              <a:t>Возможность   </a:t>
            </a:r>
            <a:r>
              <a:rPr lang="ru-RU" sz="1798" baseline="0" dirty="0" smtClean="0"/>
              <a:t> использования</a:t>
            </a:r>
            <a:endParaRPr lang="ru-RU" sz="1800" dirty="0"/>
          </a:p>
        </c:rich>
      </c:tx>
      <c:layout>
        <c:manualLayout>
          <c:xMode val="edge"/>
          <c:yMode val="edge"/>
          <c:x val="0.27363826375250078"/>
          <c:y val="4.1571157771944998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explosion val="4"/>
          <c:dPt>
            <c:idx val="0"/>
            <c:spPr>
              <a:solidFill>
                <a:srgbClr val="0099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1"/>
            <c:spPr>
              <a:solidFill>
                <a:srgbClr val="FF0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2"/>
            <c:spPr>
              <a:solidFill>
                <a:srgbClr val="FF33CC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3"/>
            <c:spPr>
              <a:solidFill>
                <a:srgbClr val="AE0CC4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Lbls>
            <c:dLbl>
              <c:idx val="2"/>
              <c:layout>
                <c:manualLayout>
                  <c:x val="0.13669943008708901"/>
                  <c:y val="-4.9714179136677819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9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Деловая древесина</c:v>
                </c:pt>
                <c:pt idx="1">
                  <c:v>Низколиквид древес.</c:v>
                </c:pt>
                <c:pt idx="2">
                  <c:v>Отходы заготовки</c:v>
                </c:pt>
                <c:pt idx="3">
                  <c:v>Дрова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</c:v>
                </c:pt>
                <c:pt idx="1">
                  <c:v>25</c:v>
                </c:pt>
                <c:pt idx="2">
                  <c:v>22</c:v>
                </c:pt>
                <c:pt idx="3">
                  <c:v>15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0.53561253561253552"/>
          <c:y val="0.22837370242214533"/>
          <c:w val="0.4643874643874662"/>
          <c:h val="0.7335640138408307"/>
        </c:manualLayout>
      </c:layout>
      <c:txPr>
        <a:bodyPr/>
        <a:lstStyle/>
        <a:p>
          <a:pPr algn="just">
            <a:lnSpc>
              <a:spcPts val="1500"/>
            </a:lnSpc>
            <a:defRPr sz="1599"/>
          </a:pPr>
          <a:endParaRPr lang="ru-RU"/>
        </a:p>
      </c:txPr>
    </c:legend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599"/>
            </a:pPr>
            <a:r>
              <a:rPr lang="ru-RU" sz="1599" dirty="0"/>
              <a:t>Объем товаров и услуг</a:t>
            </a:r>
          </a:p>
        </c:rich>
      </c:tx>
    </c:title>
    <c:plotArea>
      <c:layout/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</c:v>
                </c:pt>
              </c:strCache>
            </c:strRef>
          </c:tx>
          <c:spPr>
            <a:solidFill>
              <a:schemeClr val="accent2"/>
            </a:solidFill>
          </c:spPr>
          <c:cat>
            <c:numRef>
              <c:f>Лист1!$A$2:$A$4</c:f>
              <c:numCache>
                <c:formatCode>0</c:formatCode>
                <c:ptCount val="3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1471</c:v>
                </c:pt>
                <c:pt idx="1">
                  <c:v>8171</c:v>
                </c:pt>
                <c:pt idx="2">
                  <c:v>11636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Лз</c:v>
                </c:pt>
              </c:strCache>
            </c:strRef>
          </c:tx>
          <c:spPr>
            <a:solidFill>
              <a:schemeClr val="accent3"/>
            </a:solidFill>
          </c:spPr>
          <c:cat>
            <c:numRef>
              <c:f>Лист1!$A$2:$A$4</c:f>
              <c:numCache>
                <c:formatCode>0</c:formatCode>
                <c:ptCount val="3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165</c:v>
                </c:pt>
                <c:pt idx="1">
                  <c:v>253.5</c:v>
                </c:pt>
                <c:pt idx="2">
                  <c:v>342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Лв</c:v>
                </c:pt>
              </c:strCache>
            </c:strRef>
          </c:tx>
          <c:spPr>
            <a:solidFill>
              <a:schemeClr val="accent5"/>
            </a:solidFill>
            <a:ln w="25362">
              <a:noFill/>
            </a:ln>
          </c:spPr>
          <c:cat>
            <c:numRef>
              <c:f>Лист1!$A$2:$A$4</c:f>
              <c:numCache>
                <c:formatCode>0</c:formatCode>
                <c:ptCount val="3"/>
                <c:pt idx="0">
                  <c:v>2012</c:v>
                </c:pt>
                <c:pt idx="1">
                  <c:v>2020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54</c:v>
                </c:pt>
                <c:pt idx="1">
                  <c:v>76.05</c:v>
                </c:pt>
                <c:pt idx="2">
                  <c:v>98.1</c:v>
                </c:pt>
              </c:numCache>
            </c:numRef>
          </c:val>
        </c:ser>
        <c:dLbls/>
        <c:axId val="115607040"/>
        <c:axId val="115608576"/>
      </c:areaChart>
      <c:catAx>
        <c:axId val="115607040"/>
        <c:scaling>
          <c:orientation val="minMax"/>
        </c:scaling>
        <c:axPos val="b"/>
        <c:numFmt formatCode="0" sourceLinked="1"/>
        <c:majorTickMark val="none"/>
        <c:tickLblPos val="nextTo"/>
        <c:txPr>
          <a:bodyPr/>
          <a:lstStyle/>
          <a:p>
            <a:pPr>
              <a:defRPr sz="1399"/>
            </a:pPr>
            <a:endParaRPr lang="ru-RU"/>
          </a:p>
        </c:txPr>
        <c:crossAx val="115608576"/>
        <c:crosses val="autoZero"/>
        <c:auto val="1"/>
        <c:lblAlgn val="ctr"/>
        <c:lblOffset val="100"/>
      </c:catAx>
      <c:valAx>
        <c:axId val="1156085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5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dirty="0"/>
                  <a:t>млн.руб.</a:t>
                </a:r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399"/>
            </a:pPr>
            <a:endParaRPr lang="ru-RU"/>
          </a:p>
        </c:txPr>
        <c:crossAx val="115607040"/>
        <c:crosses val="autoZero"/>
        <c:crossBetween val="midCat"/>
      </c:valAx>
      <c:spPr>
        <a:noFill/>
        <a:ln w="25381">
          <a:noFill/>
        </a:ln>
      </c:spPr>
    </c:plotArea>
    <c:plotVisOnly val="1"/>
    <c:dispBlanksAs val="zero"/>
  </c:chart>
  <c:txPr>
    <a:bodyPr/>
    <a:lstStyle/>
    <a:p>
      <a:pPr>
        <a:defRPr sz="1599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C1382-F53F-46E8-8191-D647CC50F73C}" type="doc">
      <dgm:prSet loTypeId="urn:microsoft.com/office/officeart/2005/8/layout/chevron1" loCatId="process" qsTypeId="urn:microsoft.com/office/officeart/2005/8/quickstyle/simple1" qsCatId="simple" csTypeId="urn:microsoft.com/office/officeart/2005/8/colors/colorful1#1" csCatId="colorful" phldr="1"/>
      <dgm:spPr/>
    </dgm:pt>
    <dgm:pt modelId="{3F65D0A3-2B00-4A41-BCCF-1C036AE432D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dirty="0" smtClean="0"/>
            <a:t>Лесоводство</a:t>
          </a:r>
          <a:endParaRPr lang="ru-RU" sz="1600" b="1" dirty="0"/>
        </a:p>
      </dgm:t>
    </dgm:pt>
    <dgm:pt modelId="{64087388-50D4-4BA5-8253-F617C9E4B270}" type="parTrans" cxnId="{51BB5B94-2B9B-44A6-9AF0-6C54149BE1A2}">
      <dgm:prSet/>
      <dgm:spPr/>
      <dgm:t>
        <a:bodyPr/>
        <a:lstStyle/>
        <a:p>
          <a:endParaRPr lang="ru-RU" b="1"/>
        </a:p>
      </dgm:t>
    </dgm:pt>
    <dgm:pt modelId="{EE4B6639-23AC-4AD3-A9B6-352463EC0221}" type="sibTrans" cxnId="{51BB5B94-2B9B-44A6-9AF0-6C54149BE1A2}">
      <dgm:prSet/>
      <dgm:spPr/>
      <dgm:t>
        <a:bodyPr/>
        <a:lstStyle/>
        <a:p>
          <a:endParaRPr lang="ru-RU" b="1"/>
        </a:p>
      </dgm:t>
    </dgm:pt>
    <dgm:pt modelId="{89038E77-79B0-49AD-A972-484006307C3F}">
      <dgm:prSet phldrT="[Текст]" custT="1"/>
      <dgm:spPr/>
      <dgm:t>
        <a:bodyPr/>
        <a:lstStyle/>
        <a:p>
          <a:r>
            <a:rPr lang="ru-RU" sz="1600" b="1" dirty="0" smtClean="0"/>
            <a:t>Лесозаготовка (товарная продукция и отходы)</a:t>
          </a:r>
          <a:endParaRPr lang="ru-RU" sz="1600" b="1" dirty="0"/>
        </a:p>
      </dgm:t>
    </dgm:pt>
    <dgm:pt modelId="{DFF5E439-AE6D-4A00-848B-15FAA69367C3}" type="parTrans" cxnId="{12FE9AAF-2C1C-45DA-B9EA-FBB40F1319D2}">
      <dgm:prSet/>
      <dgm:spPr/>
      <dgm:t>
        <a:bodyPr/>
        <a:lstStyle/>
        <a:p>
          <a:endParaRPr lang="ru-RU" b="1"/>
        </a:p>
      </dgm:t>
    </dgm:pt>
    <dgm:pt modelId="{87BCB9E1-D03A-4FBC-93F5-C53359F2E536}" type="sibTrans" cxnId="{12FE9AAF-2C1C-45DA-B9EA-FBB40F1319D2}">
      <dgm:prSet/>
      <dgm:spPr/>
      <dgm:t>
        <a:bodyPr/>
        <a:lstStyle/>
        <a:p>
          <a:endParaRPr lang="ru-RU" b="1"/>
        </a:p>
      </dgm:t>
    </dgm:pt>
    <dgm:pt modelId="{6F0B9EC2-CF50-447F-985D-36E66D492955}" type="pres">
      <dgm:prSet presAssocID="{461C1382-F53F-46E8-8191-D647CC50F73C}" presName="Name0" presStyleCnt="0">
        <dgm:presLayoutVars>
          <dgm:dir/>
          <dgm:animLvl val="lvl"/>
          <dgm:resizeHandles val="exact"/>
        </dgm:presLayoutVars>
      </dgm:prSet>
      <dgm:spPr/>
    </dgm:pt>
    <dgm:pt modelId="{4A2BD538-B23A-4824-BEEB-B42841CB3B97}" type="pres">
      <dgm:prSet presAssocID="{3F65D0A3-2B00-4A41-BCCF-1C036AE432D8}" presName="parTxOnly" presStyleLbl="node1" presStyleIdx="0" presStyleCnt="2" custScaleX="690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90F39-D56C-48DB-823F-639F2D9822D1}" type="pres">
      <dgm:prSet presAssocID="{EE4B6639-23AC-4AD3-A9B6-352463EC0221}" presName="parTxOnlySpace" presStyleCnt="0"/>
      <dgm:spPr/>
    </dgm:pt>
    <dgm:pt modelId="{A448083C-2FCB-44FE-8C91-E4043F18F4D8}" type="pres">
      <dgm:prSet presAssocID="{89038E77-79B0-49AD-A972-484006307C3F}" presName="parTxOnly" presStyleLbl="node1" presStyleIdx="1" presStyleCnt="2" custScaleX="1090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FE9AAF-2C1C-45DA-B9EA-FBB40F1319D2}" srcId="{461C1382-F53F-46E8-8191-D647CC50F73C}" destId="{89038E77-79B0-49AD-A972-484006307C3F}" srcOrd="1" destOrd="0" parTransId="{DFF5E439-AE6D-4A00-848B-15FAA69367C3}" sibTransId="{87BCB9E1-D03A-4FBC-93F5-C53359F2E536}"/>
    <dgm:cxn modelId="{51BB5B94-2B9B-44A6-9AF0-6C54149BE1A2}" srcId="{461C1382-F53F-46E8-8191-D647CC50F73C}" destId="{3F65D0A3-2B00-4A41-BCCF-1C036AE432D8}" srcOrd="0" destOrd="0" parTransId="{64087388-50D4-4BA5-8253-F617C9E4B270}" sibTransId="{EE4B6639-23AC-4AD3-A9B6-352463EC0221}"/>
    <dgm:cxn modelId="{DD00CEC6-8790-45EF-A525-8923BAE6EE87}" type="presOf" srcId="{3F65D0A3-2B00-4A41-BCCF-1C036AE432D8}" destId="{4A2BD538-B23A-4824-BEEB-B42841CB3B97}" srcOrd="0" destOrd="0" presId="urn:microsoft.com/office/officeart/2005/8/layout/chevron1"/>
    <dgm:cxn modelId="{C431D695-C8FE-47F6-A7CE-AAC8BA0EA8BE}" type="presOf" srcId="{461C1382-F53F-46E8-8191-D647CC50F73C}" destId="{6F0B9EC2-CF50-447F-985D-36E66D492955}" srcOrd="0" destOrd="0" presId="urn:microsoft.com/office/officeart/2005/8/layout/chevron1"/>
    <dgm:cxn modelId="{BEBEE183-965B-4C9A-8774-91D4D6303F53}" type="presOf" srcId="{89038E77-79B0-49AD-A972-484006307C3F}" destId="{A448083C-2FCB-44FE-8C91-E4043F18F4D8}" srcOrd="0" destOrd="0" presId="urn:microsoft.com/office/officeart/2005/8/layout/chevron1"/>
    <dgm:cxn modelId="{F68B4DC7-02D6-40A5-B35F-B7F4D74E2D8A}" type="presParOf" srcId="{6F0B9EC2-CF50-447F-985D-36E66D492955}" destId="{4A2BD538-B23A-4824-BEEB-B42841CB3B97}" srcOrd="0" destOrd="0" presId="urn:microsoft.com/office/officeart/2005/8/layout/chevron1"/>
    <dgm:cxn modelId="{4AFCF01E-3C68-4430-A039-D24ECDFA0767}" type="presParOf" srcId="{6F0B9EC2-CF50-447F-985D-36E66D492955}" destId="{F7A90F39-D56C-48DB-823F-639F2D9822D1}" srcOrd="1" destOrd="0" presId="urn:microsoft.com/office/officeart/2005/8/layout/chevron1"/>
    <dgm:cxn modelId="{4904E9B3-0809-47C2-81C0-C124397EE1F9}" type="presParOf" srcId="{6F0B9EC2-CF50-447F-985D-36E66D492955}" destId="{A448083C-2FCB-44FE-8C91-E4043F18F4D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1C1382-F53F-46E8-8191-D647CC50F73C}" type="doc">
      <dgm:prSet loTypeId="urn:microsoft.com/office/officeart/2005/8/layout/chevron1" loCatId="process" qsTypeId="urn:microsoft.com/office/officeart/2005/8/quickstyle/simple1" qsCatId="simple" csTypeId="urn:microsoft.com/office/officeart/2005/8/colors/colorful1#2" csCatId="colorful" phldr="1"/>
      <dgm:spPr/>
    </dgm:pt>
    <dgm:pt modelId="{3F65D0A3-2B00-4A41-BCCF-1C036AE432D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dirty="0" smtClean="0"/>
            <a:t>3,000 млн.куб.</a:t>
          </a:r>
          <a:endParaRPr lang="ru-RU" sz="1600" dirty="0"/>
        </a:p>
      </dgm:t>
    </dgm:pt>
    <dgm:pt modelId="{64087388-50D4-4BA5-8253-F617C9E4B270}" type="parTrans" cxnId="{51BB5B94-2B9B-44A6-9AF0-6C54149BE1A2}">
      <dgm:prSet/>
      <dgm:spPr/>
      <dgm:t>
        <a:bodyPr/>
        <a:lstStyle/>
        <a:p>
          <a:endParaRPr lang="ru-RU" sz="1600"/>
        </a:p>
      </dgm:t>
    </dgm:pt>
    <dgm:pt modelId="{EE4B6639-23AC-4AD3-A9B6-352463EC0221}" type="sibTrans" cxnId="{51BB5B94-2B9B-44A6-9AF0-6C54149BE1A2}">
      <dgm:prSet/>
      <dgm:spPr/>
      <dgm:t>
        <a:bodyPr/>
        <a:lstStyle/>
        <a:p>
          <a:endParaRPr lang="ru-RU" sz="1600"/>
        </a:p>
      </dgm:t>
    </dgm:pt>
    <dgm:pt modelId="{89038E77-79B0-49AD-A972-484006307C3F}">
      <dgm:prSet phldrT="[Текст]" custT="1"/>
      <dgm:spPr/>
      <dgm:t>
        <a:bodyPr/>
        <a:lstStyle/>
        <a:p>
          <a:r>
            <a:rPr lang="ru-RU" sz="1600" dirty="0" smtClean="0"/>
            <a:t>3,000 млн.куб.</a:t>
          </a:r>
          <a:endParaRPr lang="ru-RU" sz="1600" dirty="0"/>
        </a:p>
      </dgm:t>
    </dgm:pt>
    <dgm:pt modelId="{DFF5E439-AE6D-4A00-848B-15FAA69367C3}" type="parTrans" cxnId="{12FE9AAF-2C1C-45DA-B9EA-FBB40F1319D2}">
      <dgm:prSet/>
      <dgm:spPr/>
      <dgm:t>
        <a:bodyPr/>
        <a:lstStyle/>
        <a:p>
          <a:endParaRPr lang="ru-RU" sz="1600"/>
        </a:p>
      </dgm:t>
    </dgm:pt>
    <dgm:pt modelId="{87BCB9E1-D03A-4FBC-93F5-C53359F2E536}" type="sibTrans" cxnId="{12FE9AAF-2C1C-45DA-B9EA-FBB40F1319D2}">
      <dgm:prSet/>
      <dgm:spPr/>
      <dgm:t>
        <a:bodyPr/>
        <a:lstStyle/>
        <a:p>
          <a:endParaRPr lang="ru-RU" sz="1600"/>
        </a:p>
      </dgm:t>
    </dgm:pt>
    <dgm:pt modelId="{6F0B9EC2-CF50-447F-985D-36E66D492955}" type="pres">
      <dgm:prSet presAssocID="{461C1382-F53F-46E8-8191-D647CC50F73C}" presName="Name0" presStyleCnt="0">
        <dgm:presLayoutVars>
          <dgm:dir/>
          <dgm:animLvl val="lvl"/>
          <dgm:resizeHandles val="exact"/>
        </dgm:presLayoutVars>
      </dgm:prSet>
      <dgm:spPr/>
    </dgm:pt>
    <dgm:pt modelId="{4A2BD538-B23A-4824-BEEB-B42841CB3B97}" type="pres">
      <dgm:prSet presAssocID="{3F65D0A3-2B00-4A41-BCCF-1C036AE432D8}" presName="parTxOnly" presStyleLbl="node1" presStyleIdx="0" presStyleCnt="2" custScaleX="63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90F39-D56C-48DB-823F-639F2D9822D1}" type="pres">
      <dgm:prSet presAssocID="{EE4B6639-23AC-4AD3-A9B6-352463EC0221}" presName="parTxOnlySpace" presStyleCnt="0"/>
      <dgm:spPr/>
    </dgm:pt>
    <dgm:pt modelId="{A448083C-2FCB-44FE-8C91-E4043F18F4D8}" type="pres">
      <dgm:prSet presAssocID="{89038E77-79B0-49AD-A972-484006307C3F}" presName="parTxOnly" presStyleLbl="node1" presStyleIdx="1" presStyleCnt="2" custScaleX="949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FE9AAF-2C1C-45DA-B9EA-FBB40F1319D2}" srcId="{461C1382-F53F-46E8-8191-D647CC50F73C}" destId="{89038E77-79B0-49AD-A972-484006307C3F}" srcOrd="1" destOrd="0" parTransId="{DFF5E439-AE6D-4A00-848B-15FAA69367C3}" sibTransId="{87BCB9E1-D03A-4FBC-93F5-C53359F2E536}"/>
    <dgm:cxn modelId="{51BB5B94-2B9B-44A6-9AF0-6C54149BE1A2}" srcId="{461C1382-F53F-46E8-8191-D647CC50F73C}" destId="{3F65D0A3-2B00-4A41-BCCF-1C036AE432D8}" srcOrd="0" destOrd="0" parTransId="{64087388-50D4-4BA5-8253-F617C9E4B270}" sibTransId="{EE4B6639-23AC-4AD3-A9B6-352463EC0221}"/>
    <dgm:cxn modelId="{F7AD9408-4787-46E3-941F-226E108017AF}" type="presOf" srcId="{3F65D0A3-2B00-4A41-BCCF-1C036AE432D8}" destId="{4A2BD538-B23A-4824-BEEB-B42841CB3B97}" srcOrd="0" destOrd="0" presId="urn:microsoft.com/office/officeart/2005/8/layout/chevron1"/>
    <dgm:cxn modelId="{B9A35DE3-22B5-4B0B-9C08-0CCC89781BC0}" type="presOf" srcId="{89038E77-79B0-49AD-A972-484006307C3F}" destId="{A448083C-2FCB-44FE-8C91-E4043F18F4D8}" srcOrd="0" destOrd="0" presId="urn:microsoft.com/office/officeart/2005/8/layout/chevron1"/>
    <dgm:cxn modelId="{9CFAE0E1-BD60-4EF9-940D-2F915A1AD3D0}" type="presOf" srcId="{461C1382-F53F-46E8-8191-D647CC50F73C}" destId="{6F0B9EC2-CF50-447F-985D-36E66D492955}" srcOrd="0" destOrd="0" presId="urn:microsoft.com/office/officeart/2005/8/layout/chevron1"/>
    <dgm:cxn modelId="{29764B0D-22CF-402B-B5D4-438E77A21B55}" type="presParOf" srcId="{6F0B9EC2-CF50-447F-985D-36E66D492955}" destId="{4A2BD538-B23A-4824-BEEB-B42841CB3B97}" srcOrd="0" destOrd="0" presId="urn:microsoft.com/office/officeart/2005/8/layout/chevron1"/>
    <dgm:cxn modelId="{BA17EDF4-EA25-4C90-B31A-D29AAC35F37D}" type="presParOf" srcId="{6F0B9EC2-CF50-447F-985D-36E66D492955}" destId="{F7A90F39-D56C-48DB-823F-639F2D9822D1}" srcOrd="1" destOrd="0" presId="urn:microsoft.com/office/officeart/2005/8/layout/chevron1"/>
    <dgm:cxn modelId="{7FA9EBBF-6006-4492-8C16-CE121800D582}" type="presParOf" srcId="{6F0B9EC2-CF50-447F-985D-36E66D492955}" destId="{A448083C-2FCB-44FE-8C91-E4043F18F4D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1C1382-F53F-46E8-8191-D647CC50F73C}" type="doc">
      <dgm:prSet loTypeId="urn:microsoft.com/office/officeart/2005/8/layout/chevron1" loCatId="process" qsTypeId="urn:microsoft.com/office/officeart/2005/8/quickstyle/simple1" qsCatId="simple" csTypeId="urn:microsoft.com/office/officeart/2005/8/colors/colorful1#1" csCatId="colorful" phldr="1"/>
      <dgm:spPr/>
    </dgm:pt>
    <dgm:pt modelId="{83255BEF-84DC-421A-811B-740AE72EA6EC}">
      <dgm:prSet phldrT="[Текст]" custT="1"/>
      <dgm:spPr/>
      <dgm:t>
        <a:bodyPr/>
        <a:lstStyle/>
        <a:p>
          <a:r>
            <a:rPr lang="ru-RU" sz="1600" b="1" dirty="0" smtClean="0"/>
            <a:t>Переработка  древесины и утилизация отходов (со всех пределов)</a:t>
          </a:r>
          <a:endParaRPr lang="ru-RU" sz="1600" b="1" dirty="0"/>
        </a:p>
      </dgm:t>
    </dgm:pt>
    <dgm:pt modelId="{27BB774E-6EE5-486D-966A-34F04236AB8D}" type="parTrans" cxnId="{0AE04747-ABBA-4E98-8904-587FC2365548}">
      <dgm:prSet/>
      <dgm:spPr/>
      <dgm:t>
        <a:bodyPr/>
        <a:lstStyle/>
        <a:p>
          <a:endParaRPr lang="ru-RU" b="1"/>
        </a:p>
      </dgm:t>
    </dgm:pt>
    <dgm:pt modelId="{59B55871-141F-4BC1-978C-88572B664141}" type="sibTrans" cxnId="{0AE04747-ABBA-4E98-8904-587FC2365548}">
      <dgm:prSet/>
      <dgm:spPr/>
      <dgm:t>
        <a:bodyPr/>
        <a:lstStyle/>
        <a:p>
          <a:endParaRPr lang="ru-RU" b="1"/>
        </a:p>
      </dgm:t>
    </dgm:pt>
    <dgm:pt modelId="{6F0B9EC2-CF50-447F-985D-36E66D492955}" type="pres">
      <dgm:prSet presAssocID="{461C1382-F53F-46E8-8191-D647CC50F73C}" presName="Name0" presStyleCnt="0">
        <dgm:presLayoutVars>
          <dgm:dir/>
          <dgm:animLvl val="lvl"/>
          <dgm:resizeHandles val="exact"/>
        </dgm:presLayoutVars>
      </dgm:prSet>
      <dgm:spPr/>
    </dgm:pt>
    <dgm:pt modelId="{380ACC91-FF0E-48A9-9ABA-D6308E65DE98}" type="pres">
      <dgm:prSet presAssocID="{83255BEF-84DC-421A-811B-740AE72EA6EC}" presName="parTxOnly" presStyleLbl="node1" presStyleIdx="0" presStyleCnt="1" custScaleX="121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E04747-ABBA-4E98-8904-587FC2365548}" srcId="{461C1382-F53F-46E8-8191-D647CC50F73C}" destId="{83255BEF-84DC-421A-811B-740AE72EA6EC}" srcOrd="0" destOrd="0" parTransId="{27BB774E-6EE5-486D-966A-34F04236AB8D}" sibTransId="{59B55871-141F-4BC1-978C-88572B664141}"/>
    <dgm:cxn modelId="{EE70FC4B-B6B4-4E59-AD0A-D011969ED6E3}" type="presOf" srcId="{461C1382-F53F-46E8-8191-D647CC50F73C}" destId="{6F0B9EC2-CF50-447F-985D-36E66D492955}" srcOrd="0" destOrd="0" presId="urn:microsoft.com/office/officeart/2005/8/layout/chevron1"/>
    <dgm:cxn modelId="{52C54AA5-81FB-4B4F-AEDB-52ADD60C95F1}" type="presOf" srcId="{83255BEF-84DC-421A-811B-740AE72EA6EC}" destId="{380ACC91-FF0E-48A9-9ABA-D6308E65DE98}" srcOrd="0" destOrd="0" presId="urn:microsoft.com/office/officeart/2005/8/layout/chevron1"/>
    <dgm:cxn modelId="{27C823F2-669B-42C5-965F-29673A0BB054}" type="presParOf" srcId="{6F0B9EC2-CF50-447F-985D-36E66D492955}" destId="{380ACC91-FF0E-48A9-9ABA-D6308E65DE9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1C1382-F53F-46E8-8191-D647CC50F73C}" type="doc">
      <dgm:prSet loTypeId="urn:microsoft.com/office/officeart/2005/8/layout/chevron1" loCatId="process" qsTypeId="urn:microsoft.com/office/officeart/2005/8/quickstyle/simple1" qsCatId="simple" csTypeId="urn:microsoft.com/office/officeart/2005/8/colors/colorful1#2" csCatId="colorful" phldr="1"/>
      <dgm:spPr/>
    </dgm:pt>
    <dgm:pt modelId="{83255BEF-84DC-421A-811B-740AE72EA6EC}">
      <dgm:prSet phldrT="[Текст]" custT="1"/>
      <dgm:spPr/>
      <dgm:t>
        <a:bodyPr/>
        <a:lstStyle/>
        <a:p>
          <a:r>
            <a:rPr lang="ru-RU" sz="1600" dirty="0" smtClean="0"/>
            <a:t>2,850 млн.куб.</a:t>
          </a:r>
          <a:endParaRPr lang="ru-RU" sz="1600" dirty="0"/>
        </a:p>
      </dgm:t>
    </dgm:pt>
    <dgm:pt modelId="{27BB774E-6EE5-486D-966A-34F04236AB8D}" type="parTrans" cxnId="{0AE04747-ABBA-4E98-8904-587FC2365548}">
      <dgm:prSet/>
      <dgm:spPr/>
      <dgm:t>
        <a:bodyPr/>
        <a:lstStyle/>
        <a:p>
          <a:endParaRPr lang="ru-RU" sz="1600"/>
        </a:p>
      </dgm:t>
    </dgm:pt>
    <dgm:pt modelId="{59B55871-141F-4BC1-978C-88572B664141}" type="sibTrans" cxnId="{0AE04747-ABBA-4E98-8904-587FC2365548}">
      <dgm:prSet/>
      <dgm:spPr/>
      <dgm:t>
        <a:bodyPr/>
        <a:lstStyle/>
        <a:p>
          <a:endParaRPr lang="ru-RU" sz="1600"/>
        </a:p>
      </dgm:t>
    </dgm:pt>
    <dgm:pt modelId="{6F0B9EC2-CF50-447F-985D-36E66D492955}" type="pres">
      <dgm:prSet presAssocID="{461C1382-F53F-46E8-8191-D647CC50F73C}" presName="Name0" presStyleCnt="0">
        <dgm:presLayoutVars>
          <dgm:dir/>
          <dgm:animLvl val="lvl"/>
          <dgm:resizeHandles val="exact"/>
        </dgm:presLayoutVars>
      </dgm:prSet>
      <dgm:spPr/>
    </dgm:pt>
    <dgm:pt modelId="{380ACC91-FF0E-48A9-9ABA-D6308E65DE98}" type="pres">
      <dgm:prSet presAssocID="{83255BEF-84DC-421A-811B-740AE72EA6EC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E04747-ABBA-4E98-8904-587FC2365548}" srcId="{461C1382-F53F-46E8-8191-D647CC50F73C}" destId="{83255BEF-84DC-421A-811B-740AE72EA6EC}" srcOrd="0" destOrd="0" parTransId="{27BB774E-6EE5-486D-966A-34F04236AB8D}" sibTransId="{59B55871-141F-4BC1-978C-88572B664141}"/>
    <dgm:cxn modelId="{CD646D3B-B071-40CB-B3A6-4B864655B91D}" type="presOf" srcId="{83255BEF-84DC-421A-811B-740AE72EA6EC}" destId="{380ACC91-FF0E-48A9-9ABA-D6308E65DE98}" srcOrd="0" destOrd="0" presId="urn:microsoft.com/office/officeart/2005/8/layout/chevron1"/>
    <dgm:cxn modelId="{236D2119-BE80-495B-8601-AA9380303EF9}" type="presOf" srcId="{461C1382-F53F-46E8-8191-D647CC50F73C}" destId="{6F0B9EC2-CF50-447F-985D-36E66D492955}" srcOrd="0" destOrd="0" presId="urn:microsoft.com/office/officeart/2005/8/layout/chevron1"/>
    <dgm:cxn modelId="{D48082AD-EA1E-4620-AF0A-6C32B77F9578}" type="presParOf" srcId="{6F0B9EC2-CF50-447F-985D-36E66D492955}" destId="{380ACC91-FF0E-48A9-9ABA-D6308E65DE9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C3497C-4E5D-49D1-B267-D20815FFF111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4A6E3391-3FA8-4DAE-9498-D4EBCEDC9732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dirty="0" smtClean="0"/>
            <a:t>Переработка низко-ликвидной древесины – 0,700 млн.куб.</a:t>
          </a:r>
          <a:endParaRPr lang="ru-RU" sz="1800" dirty="0"/>
        </a:p>
      </dgm:t>
    </dgm:pt>
    <dgm:pt modelId="{2DEB5B42-3B65-48E7-9539-944170DCB361}" type="parTrans" cxnId="{7E05A3F0-D9CD-4B6B-BC21-5BC5EAF3965C}">
      <dgm:prSet/>
      <dgm:spPr/>
      <dgm:t>
        <a:bodyPr/>
        <a:lstStyle/>
        <a:p>
          <a:endParaRPr lang="ru-RU"/>
        </a:p>
      </dgm:t>
    </dgm:pt>
    <dgm:pt modelId="{AC6A8170-5520-473D-AAD9-9ACDFEE0FD1D}" type="sibTrans" cxnId="{7E05A3F0-D9CD-4B6B-BC21-5BC5EAF3965C}">
      <dgm:prSet/>
      <dgm:spPr/>
      <dgm:t>
        <a:bodyPr/>
        <a:lstStyle/>
        <a:p>
          <a:endParaRPr lang="ru-RU" dirty="0"/>
        </a:p>
      </dgm:t>
    </dgm:pt>
    <dgm:pt modelId="{A811C53E-8A0D-4255-9955-8455FCBE92D5}">
      <dgm:prSet phldrT="[Текст]" custT="1"/>
      <dgm:spPr>
        <a:solidFill>
          <a:srgbClr val="FF33CC"/>
        </a:solidFill>
      </dgm:spPr>
      <dgm:t>
        <a:bodyPr/>
        <a:lstStyle/>
        <a:p>
          <a:r>
            <a:rPr lang="ru-RU" sz="1800" dirty="0" smtClean="0"/>
            <a:t>Использование отходов лесозаготовки и обработки – 1,307 млн.куб.</a:t>
          </a:r>
          <a:endParaRPr lang="ru-RU" sz="1800" dirty="0"/>
        </a:p>
      </dgm:t>
    </dgm:pt>
    <dgm:pt modelId="{BAD2BB0D-3E14-4B69-95B6-B3101BBF0A43}" type="parTrans" cxnId="{805443AB-1D66-4EF4-B2ED-304F1AED6CB8}">
      <dgm:prSet/>
      <dgm:spPr/>
      <dgm:t>
        <a:bodyPr/>
        <a:lstStyle/>
        <a:p>
          <a:endParaRPr lang="ru-RU"/>
        </a:p>
      </dgm:t>
    </dgm:pt>
    <dgm:pt modelId="{DA54AF27-F96F-400B-B649-8015FBF4FFCA}" type="sibTrans" cxnId="{805443AB-1D66-4EF4-B2ED-304F1AED6CB8}">
      <dgm:prSet/>
      <dgm:spPr/>
      <dgm:t>
        <a:bodyPr/>
        <a:lstStyle/>
        <a:p>
          <a:endParaRPr lang="ru-RU" dirty="0"/>
        </a:p>
      </dgm:t>
    </dgm:pt>
    <dgm:pt modelId="{CA30B51B-F9F6-4031-8B31-E5136F3AAD8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800" dirty="0" smtClean="0"/>
            <a:t>2,007 млн.куб</a:t>
          </a:r>
          <a:r>
            <a:rPr lang="ru-RU" sz="1600" dirty="0" smtClean="0"/>
            <a:t>.</a:t>
          </a:r>
          <a:endParaRPr lang="ru-RU" sz="1600" dirty="0"/>
        </a:p>
      </dgm:t>
    </dgm:pt>
    <dgm:pt modelId="{A1B9A735-48C9-463B-8CC3-8EE1DBB22426}" type="parTrans" cxnId="{A579F9D4-014B-4243-A1C1-93AC56BF6C12}">
      <dgm:prSet/>
      <dgm:spPr/>
      <dgm:t>
        <a:bodyPr/>
        <a:lstStyle/>
        <a:p>
          <a:endParaRPr lang="ru-RU"/>
        </a:p>
      </dgm:t>
    </dgm:pt>
    <dgm:pt modelId="{09D63801-ECDF-4883-A6AF-2DA9809D27C0}" type="sibTrans" cxnId="{A579F9D4-014B-4243-A1C1-93AC56BF6C12}">
      <dgm:prSet/>
      <dgm:spPr/>
      <dgm:t>
        <a:bodyPr/>
        <a:lstStyle/>
        <a:p>
          <a:endParaRPr lang="ru-RU"/>
        </a:p>
      </dgm:t>
    </dgm:pt>
    <dgm:pt modelId="{88965ECB-738E-43AC-B414-9B5B7F397E03}" type="pres">
      <dgm:prSet presAssocID="{DDC3497C-4E5D-49D1-B267-D20815FFF111}" presName="linearFlow" presStyleCnt="0">
        <dgm:presLayoutVars>
          <dgm:dir/>
          <dgm:resizeHandles val="exact"/>
        </dgm:presLayoutVars>
      </dgm:prSet>
      <dgm:spPr/>
    </dgm:pt>
    <dgm:pt modelId="{63C3AECE-8473-49A9-85B3-928B4D078500}" type="pres">
      <dgm:prSet presAssocID="{4A6E3391-3FA8-4DAE-9498-D4EBCEDC9732}" presName="node" presStyleLbl="node1" presStyleIdx="0" presStyleCnt="3" custScaleX="699403" custScaleY="189280" custLinFactNeighborX="45765" custLinFactNeighborY="14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BD130-8D0C-4EE7-A651-892D455F9E0E}" type="pres">
      <dgm:prSet presAssocID="{AC6A8170-5520-473D-AAD9-9ACDFEE0FD1D}" presName="spacerL" presStyleCnt="0"/>
      <dgm:spPr/>
    </dgm:pt>
    <dgm:pt modelId="{B57C1564-B68E-4704-AFDE-769F4DA76590}" type="pres">
      <dgm:prSet presAssocID="{AC6A8170-5520-473D-AAD9-9ACDFEE0FD1D}" presName="sibTrans" presStyleLbl="sibTrans2D1" presStyleIdx="0" presStyleCnt="2" custScaleX="54104" custScaleY="58394" custLinFactNeighborX="44650" custLinFactNeighborY="25008"/>
      <dgm:spPr/>
      <dgm:t>
        <a:bodyPr/>
        <a:lstStyle/>
        <a:p>
          <a:endParaRPr lang="ru-RU"/>
        </a:p>
      </dgm:t>
    </dgm:pt>
    <dgm:pt modelId="{02A89F2C-33EE-4331-9C1D-C722D92A78E1}" type="pres">
      <dgm:prSet presAssocID="{AC6A8170-5520-473D-AAD9-9ACDFEE0FD1D}" presName="spacerR" presStyleCnt="0"/>
      <dgm:spPr/>
    </dgm:pt>
    <dgm:pt modelId="{5D10A95D-72F3-4FC5-A0DD-4CC6BD912C68}" type="pres">
      <dgm:prSet presAssocID="{A811C53E-8A0D-4255-9955-8455FCBE92D5}" presName="node" presStyleLbl="node1" presStyleIdx="1" presStyleCnt="3" custScaleX="812065" custScaleY="182943" custLinFactNeighborY="1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6F3A3-5005-4C2A-9D69-50F518B57EC1}" type="pres">
      <dgm:prSet presAssocID="{DA54AF27-F96F-400B-B649-8015FBF4FFCA}" presName="spacerL" presStyleCnt="0"/>
      <dgm:spPr/>
    </dgm:pt>
    <dgm:pt modelId="{5A585542-A441-4CFC-BC34-61712087FD51}" type="pres">
      <dgm:prSet presAssocID="{DA54AF27-F96F-400B-B649-8015FBF4FFCA}" presName="sibTrans" presStyleLbl="sibTrans2D1" presStyleIdx="1" presStyleCnt="2" custScaleX="60547" custScaleY="57248" custLinFactNeighborY="34386"/>
      <dgm:spPr/>
      <dgm:t>
        <a:bodyPr/>
        <a:lstStyle/>
        <a:p>
          <a:endParaRPr lang="ru-RU"/>
        </a:p>
      </dgm:t>
    </dgm:pt>
    <dgm:pt modelId="{20B41FFC-BB65-4E35-9F4E-C027DB5567DA}" type="pres">
      <dgm:prSet presAssocID="{DA54AF27-F96F-400B-B649-8015FBF4FFCA}" presName="spacerR" presStyleCnt="0"/>
      <dgm:spPr/>
    </dgm:pt>
    <dgm:pt modelId="{4D9D18B7-0377-4966-A173-3C79427CECF1}" type="pres">
      <dgm:prSet presAssocID="{CA30B51B-F9F6-4031-8B31-E5136F3AAD8E}" presName="node" presStyleLbl="node1" presStyleIdx="2" presStyleCnt="3" custScaleX="259616" custScaleY="154519" custLinFactNeighborY="16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CCC56-85CC-451A-9518-9F648CDB37B6}" type="presOf" srcId="{AC6A8170-5520-473D-AAD9-9ACDFEE0FD1D}" destId="{B57C1564-B68E-4704-AFDE-769F4DA76590}" srcOrd="0" destOrd="0" presId="urn:microsoft.com/office/officeart/2005/8/layout/equation1"/>
    <dgm:cxn modelId="{805443AB-1D66-4EF4-B2ED-304F1AED6CB8}" srcId="{DDC3497C-4E5D-49D1-B267-D20815FFF111}" destId="{A811C53E-8A0D-4255-9955-8455FCBE92D5}" srcOrd="1" destOrd="0" parTransId="{BAD2BB0D-3E14-4B69-95B6-B3101BBF0A43}" sibTransId="{DA54AF27-F96F-400B-B649-8015FBF4FFCA}"/>
    <dgm:cxn modelId="{4EAB3053-0AFA-4D3A-A349-B143D77F445F}" type="presOf" srcId="{DA54AF27-F96F-400B-B649-8015FBF4FFCA}" destId="{5A585542-A441-4CFC-BC34-61712087FD51}" srcOrd="0" destOrd="0" presId="urn:microsoft.com/office/officeart/2005/8/layout/equation1"/>
    <dgm:cxn modelId="{7966C2D2-C745-4982-81FA-C52BC0D6643B}" type="presOf" srcId="{DDC3497C-4E5D-49D1-B267-D20815FFF111}" destId="{88965ECB-738E-43AC-B414-9B5B7F397E03}" srcOrd="0" destOrd="0" presId="urn:microsoft.com/office/officeart/2005/8/layout/equation1"/>
    <dgm:cxn modelId="{437A0143-6A6F-4785-AE08-A949B257236E}" type="presOf" srcId="{4A6E3391-3FA8-4DAE-9498-D4EBCEDC9732}" destId="{63C3AECE-8473-49A9-85B3-928B4D078500}" srcOrd="0" destOrd="0" presId="urn:microsoft.com/office/officeart/2005/8/layout/equation1"/>
    <dgm:cxn modelId="{7E05A3F0-D9CD-4B6B-BC21-5BC5EAF3965C}" srcId="{DDC3497C-4E5D-49D1-B267-D20815FFF111}" destId="{4A6E3391-3FA8-4DAE-9498-D4EBCEDC9732}" srcOrd="0" destOrd="0" parTransId="{2DEB5B42-3B65-48E7-9539-944170DCB361}" sibTransId="{AC6A8170-5520-473D-AAD9-9ACDFEE0FD1D}"/>
    <dgm:cxn modelId="{A579F9D4-014B-4243-A1C1-93AC56BF6C12}" srcId="{DDC3497C-4E5D-49D1-B267-D20815FFF111}" destId="{CA30B51B-F9F6-4031-8B31-E5136F3AAD8E}" srcOrd="2" destOrd="0" parTransId="{A1B9A735-48C9-463B-8CC3-8EE1DBB22426}" sibTransId="{09D63801-ECDF-4883-A6AF-2DA9809D27C0}"/>
    <dgm:cxn modelId="{54CB91E5-2A49-4654-BD5D-510CB88D2B9B}" type="presOf" srcId="{CA30B51B-F9F6-4031-8B31-E5136F3AAD8E}" destId="{4D9D18B7-0377-4966-A173-3C79427CECF1}" srcOrd="0" destOrd="0" presId="urn:microsoft.com/office/officeart/2005/8/layout/equation1"/>
    <dgm:cxn modelId="{89076F59-CC5D-46A8-AF8B-C9CC71B00A92}" type="presOf" srcId="{A811C53E-8A0D-4255-9955-8455FCBE92D5}" destId="{5D10A95D-72F3-4FC5-A0DD-4CC6BD912C68}" srcOrd="0" destOrd="0" presId="urn:microsoft.com/office/officeart/2005/8/layout/equation1"/>
    <dgm:cxn modelId="{016EEE14-361E-40BB-996D-0989B2EBF18D}" type="presParOf" srcId="{88965ECB-738E-43AC-B414-9B5B7F397E03}" destId="{63C3AECE-8473-49A9-85B3-928B4D078500}" srcOrd="0" destOrd="0" presId="urn:microsoft.com/office/officeart/2005/8/layout/equation1"/>
    <dgm:cxn modelId="{5C5E52DD-A187-405A-8CE5-AAB3FAB4CEED}" type="presParOf" srcId="{88965ECB-738E-43AC-B414-9B5B7F397E03}" destId="{417BD130-8D0C-4EE7-A651-892D455F9E0E}" srcOrd="1" destOrd="0" presId="urn:microsoft.com/office/officeart/2005/8/layout/equation1"/>
    <dgm:cxn modelId="{E0C8512B-4E56-42CF-B050-CEBF424071BD}" type="presParOf" srcId="{88965ECB-738E-43AC-B414-9B5B7F397E03}" destId="{B57C1564-B68E-4704-AFDE-769F4DA76590}" srcOrd="2" destOrd="0" presId="urn:microsoft.com/office/officeart/2005/8/layout/equation1"/>
    <dgm:cxn modelId="{C5AAB2D5-73BC-43AA-B091-6ECCDF3B64CB}" type="presParOf" srcId="{88965ECB-738E-43AC-B414-9B5B7F397E03}" destId="{02A89F2C-33EE-4331-9C1D-C722D92A78E1}" srcOrd="3" destOrd="0" presId="urn:microsoft.com/office/officeart/2005/8/layout/equation1"/>
    <dgm:cxn modelId="{21D6F923-AD22-4553-8053-04E4633CA201}" type="presParOf" srcId="{88965ECB-738E-43AC-B414-9B5B7F397E03}" destId="{5D10A95D-72F3-4FC5-A0DD-4CC6BD912C68}" srcOrd="4" destOrd="0" presId="urn:microsoft.com/office/officeart/2005/8/layout/equation1"/>
    <dgm:cxn modelId="{DBDEB3BE-9270-4DEB-A383-9F5D54E61B89}" type="presParOf" srcId="{88965ECB-738E-43AC-B414-9B5B7F397E03}" destId="{B2C6F3A3-5005-4C2A-9D69-50F518B57EC1}" srcOrd="5" destOrd="0" presId="urn:microsoft.com/office/officeart/2005/8/layout/equation1"/>
    <dgm:cxn modelId="{B5F98BC1-D88B-4D3B-9036-BE0A521978F9}" type="presParOf" srcId="{88965ECB-738E-43AC-B414-9B5B7F397E03}" destId="{5A585542-A441-4CFC-BC34-61712087FD51}" srcOrd="6" destOrd="0" presId="urn:microsoft.com/office/officeart/2005/8/layout/equation1"/>
    <dgm:cxn modelId="{E628CCBB-183E-4607-AA70-DD532D13D6C2}" type="presParOf" srcId="{88965ECB-738E-43AC-B414-9B5B7F397E03}" destId="{20B41FFC-BB65-4E35-9F4E-C027DB5567DA}" srcOrd="7" destOrd="0" presId="urn:microsoft.com/office/officeart/2005/8/layout/equation1"/>
    <dgm:cxn modelId="{8D789138-22AE-4196-A278-979D96507E87}" type="presParOf" srcId="{88965ECB-738E-43AC-B414-9B5B7F397E03}" destId="{4D9D18B7-0377-4966-A173-3C79427CECF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E11808-9001-448E-A704-3F96C511E40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DD131E-3970-4840-81F9-0B40C9B718A3}">
      <dgm:prSet phldrT="[Текст]" custT="1"/>
      <dgm:spPr>
        <a:solidFill>
          <a:srgbClr val="009900"/>
        </a:solidFill>
      </dgm:spPr>
      <dgm:t>
        <a:bodyPr/>
        <a:lstStyle/>
        <a:p>
          <a:r>
            <a:rPr lang="ru-RU" sz="1900" dirty="0" smtClean="0"/>
            <a:t>Биотопливо</a:t>
          </a:r>
        </a:p>
      </dgm:t>
    </dgm:pt>
    <dgm:pt modelId="{728D1A2D-E8C7-4B78-B73E-0CA11473E843}" type="parTrans" cxnId="{0ACC7F6E-5661-44DD-81CD-CA416D7B7B12}">
      <dgm:prSet/>
      <dgm:spPr/>
      <dgm:t>
        <a:bodyPr/>
        <a:lstStyle/>
        <a:p>
          <a:endParaRPr lang="ru-RU"/>
        </a:p>
      </dgm:t>
    </dgm:pt>
    <dgm:pt modelId="{5A91B28C-8421-46A0-956F-9C7B0E4E3F08}" type="sibTrans" cxnId="{0ACC7F6E-5661-44DD-81CD-CA416D7B7B12}">
      <dgm:prSet/>
      <dgm:spPr/>
      <dgm:t>
        <a:bodyPr/>
        <a:lstStyle/>
        <a:p>
          <a:endParaRPr lang="ru-RU"/>
        </a:p>
      </dgm:t>
    </dgm:pt>
    <dgm:pt modelId="{0082A9AF-0502-464E-8A71-4EE90915F09B}">
      <dgm:prSet phldrT="[Текст]" custT="1"/>
      <dgm:spPr>
        <a:solidFill>
          <a:srgbClr val="009900">
            <a:alpha val="20000"/>
          </a:srgbClr>
        </a:solidFill>
      </dgm:spPr>
      <dgm:t>
        <a:bodyPr/>
        <a:lstStyle/>
        <a:p>
          <a:r>
            <a:rPr lang="ru-RU" sz="1800" dirty="0" smtClean="0"/>
            <a:t>Перевод котельных на биотопливо (щепа, топливные брикеты)  с замещением 0,340  млн. тон. у.т. в год</a:t>
          </a:r>
          <a:endParaRPr lang="ru-RU" sz="1800" dirty="0"/>
        </a:p>
      </dgm:t>
    </dgm:pt>
    <dgm:pt modelId="{89C6371C-5F25-4876-8E97-AA15599EAC2D}" type="parTrans" cxnId="{13B5914D-7E39-458F-BB5F-25BE8FA185CE}">
      <dgm:prSet/>
      <dgm:spPr/>
      <dgm:t>
        <a:bodyPr/>
        <a:lstStyle/>
        <a:p>
          <a:endParaRPr lang="ru-RU"/>
        </a:p>
      </dgm:t>
    </dgm:pt>
    <dgm:pt modelId="{589FD261-0EE2-400B-9D6C-9A3D06CD97E0}" type="sibTrans" cxnId="{13B5914D-7E39-458F-BB5F-25BE8FA185CE}">
      <dgm:prSet/>
      <dgm:spPr/>
      <dgm:t>
        <a:bodyPr/>
        <a:lstStyle/>
        <a:p>
          <a:endParaRPr lang="ru-RU"/>
        </a:p>
      </dgm:t>
    </dgm:pt>
    <dgm:pt modelId="{375B0EC9-7C71-4C84-A8B5-B662F7646E74}">
      <dgm:prSet phldrT="[Текст]" custT="1"/>
      <dgm:spPr>
        <a:solidFill>
          <a:srgbClr val="009900"/>
        </a:solidFill>
      </dgm:spPr>
      <dgm:t>
        <a:bodyPr/>
        <a:lstStyle/>
        <a:p>
          <a:r>
            <a:rPr lang="ru-RU" sz="1900" dirty="0" smtClean="0"/>
            <a:t>Эффективность и </a:t>
          </a:r>
        </a:p>
        <a:p>
          <a:r>
            <a:rPr lang="ru-RU" sz="1900" dirty="0" smtClean="0"/>
            <a:t>экологичность ЖКХ</a:t>
          </a:r>
          <a:endParaRPr lang="ru-RU" sz="1900" dirty="0"/>
        </a:p>
      </dgm:t>
    </dgm:pt>
    <dgm:pt modelId="{627F6358-A088-4B17-86DE-35470078239D}" type="parTrans" cxnId="{9A6EDA11-F93F-4060-B30D-14597D69C78F}">
      <dgm:prSet/>
      <dgm:spPr/>
      <dgm:t>
        <a:bodyPr/>
        <a:lstStyle/>
        <a:p>
          <a:endParaRPr lang="ru-RU"/>
        </a:p>
      </dgm:t>
    </dgm:pt>
    <dgm:pt modelId="{641BE68C-5C64-4078-9990-64140A835BBF}" type="sibTrans" cxnId="{9A6EDA11-F93F-4060-B30D-14597D69C78F}">
      <dgm:prSet/>
      <dgm:spPr/>
      <dgm:t>
        <a:bodyPr/>
        <a:lstStyle/>
        <a:p>
          <a:endParaRPr lang="ru-RU"/>
        </a:p>
      </dgm:t>
    </dgm:pt>
    <dgm:pt modelId="{7406E13F-0842-4857-AD07-683FDDDF65AB}">
      <dgm:prSet phldrT="[Текст]" custT="1"/>
      <dgm:spPr>
        <a:solidFill>
          <a:srgbClr val="009900">
            <a:alpha val="20000"/>
          </a:srgbClr>
        </a:solidFill>
      </dgm:spPr>
      <dgm:t>
        <a:bodyPr/>
        <a:lstStyle/>
        <a:p>
          <a:r>
            <a:rPr lang="ru-RU" sz="1800" dirty="0" smtClean="0"/>
            <a:t>Снижение затрат на выработку энергии</a:t>
          </a:r>
          <a:endParaRPr lang="ru-RU" sz="1800" dirty="0"/>
        </a:p>
      </dgm:t>
    </dgm:pt>
    <dgm:pt modelId="{70FD53EF-D62E-4C09-B82B-A4A1E4B54521}" type="parTrans" cxnId="{B9F07D63-4D93-4476-A419-7F7BE9874976}">
      <dgm:prSet/>
      <dgm:spPr/>
      <dgm:t>
        <a:bodyPr/>
        <a:lstStyle/>
        <a:p>
          <a:endParaRPr lang="ru-RU"/>
        </a:p>
      </dgm:t>
    </dgm:pt>
    <dgm:pt modelId="{20FADC5D-76A9-47CF-9A6B-CF768AEF4AD0}" type="sibTrans" cxnId="{B9F07D63-4D93-4476-A419-7F7BE9874976}">
      <dgm:prSet/>
      <dgm:spPr/>
      <dgm:t>
        <a:bodyPr/>
        <a:lstStyle/>
        <a:p>
          <a:endParaRPr lang="ru-RU"/>
        </a:p>
      </dgm:t>
    </dgm:pt>
    <dgm:pt modelId="{208D77C4-47F5-4FF6-BAF7-18A4973D7516}">
      <dgm:prSet phldrT="[Текст]" custT="1"/>
      <dgm:spPr>
        <a:solidFill>
          <a:srgbClr val="009900">
            <a:alpha val="20000"/>
          </a:srgbClr>
        </a:solidFill>
      </dgm:spPr>
      <dgm:t>
        <a:bodyPr/>
        <a:lstStyle/>
        <a:p>
          <a:r>
            <a:rPr lang="ru-RU" sz="1800" dirty="0" smtClean="0"/>
            <a:t>Отсутствие вредных выбросов и шлако-отходов</a:t>
          </a:r>
          <a:endParaRPr lang="ru-RU" sz="1800" dirty="0"/>
        </a:p>
      </dgm:t>
    </dgm:pt>
    <dgm:pt modelId="{A5A835EE-9392-4CEB-97DD-B220AFFF5807}" type="parTrans" cxnId="{ED15787C-BCAE-47E6-9837-FE4E1172EF32}">
      <dgm:prSet/>
      <dgm:spPr/>
      <dgm:t>
        <a:bodyPr/>
        <a:lstStyle/>
        <a:p>
          <a:endParaRPr lang="ru-RU"/>
        </a:p>
      </dgm:t>
    </dgm:pt>
    <dgm:pt modelId="{BAF247F1-959E-4414-B9AC-5EFECE975954}" type="sibTrans" cxnId="{ED15787C-BCAE-47E6-9837-FE4E1172EF32}">
      <dgm:prSet/>
      <dgm:spPr/>
      <dgm:t>
        <a:bodyPr/>
        <a:lstStyle/>
        <a:p>
          <a:endParaRPr lang="ru-RU"/>
        </a:p>
      </dgm:t>
    </dgm:pt>
    <dgm:pt modelId="{D515C4AA-C13F-463F-BB71-2F83E68086C7}" type="pres">
      <dgm:prSet presAssocID="{C3E11808-9001-448E-A704-3F96C511E4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A7CE52-9942-4F6E-97FC-356C71E38493}" type="pres">
      <dgm:prSet presAssocID="{DBDD131E-3970-4840-81F9-0B40C9B718A3}" presName="linNode" presStyleCnt="0"/>
      <dgm:spPr/>
    </dgm:pt>
    <dgm:pt modelId="{8B73B657-DCD8-45E0-ABA6-81F936DA4A64}" type="pres">
      <dgm:prSet presAssocID="{DBDD131E-3970-4840-81F9-0B40C9B718A3}" presName="parentText" presStyleLbl="node1" presStyleIdx="0" presStyleCnt="2" custScaleX="123092" custScaleY="770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C25A8-378C-4E0D-8672-1907E0B4C2C5}" type="pres">
      <dgm:prSet presAssocID="{DBDD131E-3970-4840-81F9-0B40C9B718A3}" presName="descendantText" presStyleLbl="alignAccFollowNode1" presStyleIdx="0" presStyleCnt="2" custScaleY="91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53918-B007-44AD-9F60-B1C99928719B}" type="pres">
      <dgm:prSet presAssocID="{5A91B28C-8421-46A0-956F-9C7B0E4E3F08}" presName="sp" presStyleCnt="0"/>
      <dgm:spPr/>
    </dgm:pt>
    <dgm:pt modelId="{E1A84883-633B-4ADD-A3EC-899BF24D6893}" type="pres">
      <dgm:prSet presAssocID="{375B0EC9-7C71-4C84-A8B5-B662F7646E74}" presName="linNode" presStyleCnt="0"/>
      <dgm:spPr/>
    </dgm:pt>
    <dgm:pt modelId="{A95EE8F1-DA83-4A7E-811A-03795F21DE42}" type="pres">
      <dgm:prSet presAssocID="{375B0EC9-7C71-4C84-A8B5-B662F7646E74}" presName="parentText" presStyleLbl="node1" presStyleIdx="1" presStyleCnt="2" custScaleX="1292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0FF53-DD5A-47BA-B4E2-2568FD853644}" type="pres">
      <dgm:prSet presAssocID="{375B0EC9-7C71-4C84-A8B5-B662F7646E74}" presName="descendantText" presStyleLbl="alignAccFollowNode1" presStyleIdx="1" presStyleCnt="2" custScaleY="11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6EDA11-F93F-4060-B30D-14597D69C78F}" srcId="{C3E11808-9001-448E-A704-3F96C511E40F}" destId="{375B0EC9-7C71-4C84-A8B5-B662F7646E74}" srcOrd="1" destOrd="0" parTransId="{627F6358-A088-4B17-86DE-35470078239D}" sibTransId="{641BE68C-5C64-4078-9990-64140A835BBF}"/>
    <dgm:cxn modelId="{D0C30C30-D021-4D85-834B-8ED6BA687B77}" type="presOf" srcId="{208D77C4-47F5-4FF6-BAF7-18A4973D7516}" destId="{E5E0FF53-DD5A-47BA-B4E2-2568FD853644}" srcOrd="0" destOrd="1" presId="urn:microsoft.com/office/officeart/2005/8/layout/vList5"/>
    <dgm:cxn modelId="{BBFB73DA-855E-4911-B808-71EC71AE378C}" type="presOf" srcId="{375B0EC9-7C71-4C84-A8B5-B662F7646E74}" destId="{A95EE8F1-DA83-4A7E-811A-03795F21DE42}" srcOrd="0" destOrd="0" presId="urn:microsoft.com/office/officeart/2005/8/layout/vList5"/>
    <dgm:cxn modelId="{40347695-89EC-42F3-8C48-F8EF1DA81B41}" type="presOf" srcId="{7406E13F-0842-4857-AD07-683FDDDF65AB}" destId="{E5E0FF53-DD5A-47BA-B4E2-2568FD853644}" srcOrd="0" destOrd="0" presId="urn:microsoft.com/office/officeart/2005/8/layout/vList5"/>
    <dgm:cxn modelId="{13B5914D-7E39-458F-BB5F-25BE8FA185CE}" srcId="{DBDD131E-3970-4840-81F9-0B40C9B718A3}" destId="{0082A9AF-0502-464E-8A71-4EE90915F09B}" srcOrd="0" destOrd="0" parTransId="{89C6371C-5F25-4876-8E97-AA15599EAC2D}" sibTransId="{589FD261-0EE2-400B-9D6C-9A3D06CD97E0}"/>
    <dgm:cxn modelId="{ED15787C-BCAE-47E6-9837-FE4E1172EF32}" srcId="{375B0EC9-7C71-4C84-A8B5-B662F7646E74}" destId="{208D77C4-47F5-4FF6-BAF7-18A4973D7516}" srcOrd="1" destOrd="0" parTransId="{A5A835EE-9392-4CEB-97DD-B220AFFF5807}" sibTransId="{BAF247F1-959E-4414-B9AC-5EFECE975954}"/>
    <dgm:cxn modelId="{313D55B8-255C-4B41-899F-5890E27D9C47}" type="presOf" srcId="{DBDD131E-3970-4840-81F9-0B40C9B718A3}" destId="{8B73B657-DCD8-45E0-ABA6-81F936DA4A64}" srcOrd="0" destOrd="0" presId="urn:microsoft.com/office/officeart/2005/8/layout/vList5"/>
    <dgm:cxn modelId="{893C23F5-0AE6-4BF9-8D67-7380D572737C}" type="presOf" srcId="{C3E11808-9001-448E-A704-3F96C511E40F}" destId="{D515C4AA-C13F-463F-BB71-2F83E68086C7}" srcOrd="0" destOrd="0" presId="urn:microsoft.com/office/officeart/2005/8/layout/vList5"/>
    <dgm:cxn modelId="{D1A68D89-3CA0-4E74-97EE-2948CE6466EA}" type="presOf" srcId="{0082A9AF-0502-464E-8A71-4EE90915F09B}" destId="{E79C25A8-378C-4E0D-8672-1907E0B4C2C5}" srcOrd="0" destOrd="0" presId="urn:microsoft.com/office/officeart/2005/8/layout/vList5"/>
    <dgm:cxn modelId="{B9F07D63-4D93-4476-A419-7F7BE9874976}" srcId="{375B0EC9-7C71-4C84-A8B5-B662F7646E74}" destId="{7406E13F-0842-4857-AD07-683FDDDF65AB}" srcOrd="0" destOrd="0" parTransId="{70FD53EF-D62E-4C09-B82B-A4A1E4B54521}" sibTransId="{20FADC5D-76A9-47CF-9A6B-CF768AEF4AD0}"/>
    <dgm:cxn modelId="{0ACC7F6E-5661-44DD-81CD-CA416D7B7B12}" srcId="{C3E11808-9001-448E-A704-3F96C511E40F}" destId="{DBDD131E-3970-4840-81F9-0B40C9B718A3}" srcOrd="0" destOrd="0" parTransId="{728D1A2D-E8C7-4B78-B73E-0CA11473E843}" sibTransId="{5A91B28C-8421-46A0-956F-9C7B0E4E3F08}"/>
    <dgm:cxn modelId="{11955E4B-BB17-4833-9AE5-4E65A9342E03}" type="presParOf" srcId="{D515C4AA-C13F-463F-BB71-2F83E68086C7}" destId="{61A7CE52-9942-4F6E-97FC-356C71E38493}" srcOrd="0" destOrd="0" presId="urn:microsoft.com/office/officeart/2005/8/layout/vList5"/>
    <dgm:cxn modelId="{7E70F36E-A701-404D-8827-27CACABEA485}" type="presParOf" srcId="{61A7CE52-9942-4F6E-97FC-356C71E38493}" destId="{8B73B657-DCD8-45E0-ABA6-81F936DA4A64}" srcOrd="0" destOrd="0" presId="urn:microsoft.com/office/officeart/2005/8/layout/vList5"/>
    <dgm:cxn modelId="{0096AC5A-AE4B-4B0E-9802-AA1123180626}" type="presParOf" srcId="{61A7CE52-9942-4F6E-97FC-356C71E38493}" destId="{E79C25A8-378C-4E0D-8672-1907E0B4C2C5}" srcOrd="1" destOrd="0" presId="urn:microsoft.com/office/officeart/2005/8/layout/vList5"/>
    <dgm:cxn modelId="{EB7BC4D9-1708-4565-9DF6-5486B1385ACE}" type="presParOf" srcId="{D515C4AA-C13F-463F-BB71-2F83E68086C7}" destId="{84E53918-B007-44AD-9F60-B1C99928719B}" srcOrd="1" destOrd="0" presId="urn:microsoft.com/office/officeart/2005/8/layout/vList5"/>
    <dgm:cxn modelId="{1E4048E1-C67D-46C2-8155-A8EAF59789F5}" type="presParOf" srcId="{D515C4AA-C13F-463F-BB71-2F83E68086C7}" destId="{E1A84883-633B-4ADD-A3EC-899BF24D6893}" srcOrd="2" destOrd="0" presId="urn:microsoft.com/office/officeart/2005/8/layout/vList5"/>
    <dgm:cxn modelId="{2738DF5F-3F75-446E-811D-8442455CCB3F}" type="presParOf" srcId="{E1A84883-633B-4ADD-A3EC-899BF24D6893}" destId="{A95EE8F1-DA83-4A7E-811A-03795F21DE42}" srcOrd="0" destOrd="0" presId="urn:microsoft.com/office/officeart/2005/8/layout/vList5"/>
    <dgm:cxn modelId="{FE962BF7-B438-4A70-965E-E0840DF0D959}" type="presParOf" srcId="{E1A84883-633B-4ADD-A3EC-899BF24D6893}" destId="{E5E0FF53-DD5A-47BA-B4E2-2568FD8536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E11808-9001-448E-A704-3F96C511E40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DD131E-3970-4840-81F9-0B40C9B718A3}">
      <dgm:prSet phldrT="[Текст]"/>
      <dgm:spPr>
        <a:solidFill>
          <a:srgbClr val="009900"/>
        </a:solidFill>
      </dgm:spPr>
      <dgm:t>
        <a:bodyPr/>
        <a:lstStyle/>
        <a:p>
          <a:r>
            <a:rPr lang="ru-RU" dirty="0" smtClean="0"/>
            <a:t>ОСП</a:t>
          </a:r>
          <a:endParaRPr lang="ru-RU" dirty="0"/>
        </a:p>
      </dgm:t>
    </dgm:pt>
    <dgm:pt modelId="{728D1A2D-E8C7-4B78-B73E-0CA11473E843}" type="parTrans" cxnId="{0ACC7F6E-5661-44DD-81CD-CA416D7B7B12}">
      <dgm:prSet/>
      <dgm:spPr/>
      <dgm:t>
        <a:bodyPr/>
        <a:lstStyle/>
        <a:p>
          <a:endParaRPr lang="ru-RU"/>
        </a:p>
      </dgm:t>
    </dgm:pt>
    <dgm:pt modelId="{5A91B28C-8421-46A0-956F-9C7B0E4E3F08}" type="sibTrans" cxnId="{0ACC7F6E-5661-44DD-81CD-CA416D7B7B12}">
      <dgm:prSet/>
      <dgm:spPr/>
      <dgm:t>
        <a:bodyPr/>
        <a:lstStyle/>
        <a:p>
          <a:endParaRPr lang="ru-RU"/>
        </a:p>
      </dgm:t>
    </dgm:pt>
    <dgm:pt modelId="{0082A9AF-0502-464E-8A71-4EE90915F09B}">
      <dgm:prSet phldrT="[Текст]" custT="1"/>
      <dgm:spPr>
        <a:solidFill>
          <a:srgbClr val="009900">
            <a:alpha val="20000"/>
          </a:srgbClr>
        </a:solidFill>
      </dgm:spPr>
      <dgm:t>
        <a:bodyPr/>
        <a:lstStyle/>
        <a:p>
          <a:r>
            <a:rPr lang="ru-RU" sz="1800" dirty="0" smtClean="0"/>
            <a:t>Строительство завода и производство 0,300 млн.куб. ОСП в год</a:t>
          </a:r>
          <a:endParaRPr lang="ru-RU" sz="1800" dirty="0"/>
        </a:p>
      </dgm:t>
    </dgm:pt>
    <dgm:pt modelId="{89C6371C-5F25-4876-8E97-AA15599EAC2D}" type="parTrans" cxnId="{13B5914D-7E39-458F-BB5F-25BE8FA185CE}">
      <dgm:prSet/>
      <dgm:spPr/>
      <dgm:t>
        <a:bodyPr/>
        <a:lstStyle/>
        <a:p>
          <a:endParaRPr lang="ru-RU"/>
        </a:p>
      </dgm:t>
    </dgm:pt>
    <dgm:pt modelId="{589FD261-0EE2-400B-9D6C-9A3D06CD97E0}" type="sibTrans" cxnId="{13B5914D-7E39-458F-BB5F-25BE8FA185CE}">
      <dgm:prSet/>
      <dgm:spPr/>
      <dgm:t>
        <a:bodyPr/>
        <a:lstStyle/>
        <a:p>
          <a:endParaRPr lang="ru-RU"/>
        </a:p>
      </dgm:t>
    </dgm:pt>
    <dgm:pt modelId="{375B0EC9-7C71-4C84-A8B5-B662F7646E74}">
      <dgm:prSet phldrT="[Текст]"/>
      <dgm:spPr>
        <a:solidFill>
          <a:srgbClr val="009900"/>
        </a:solidFill>
      </dgm:spPr>
      <dgm:t>
        <a:bodyPr/>
        <a:lstStyle/>
        <a:p>
          <a:r>
            <a:rPr lang="ru-RU" dirty="0" smtClean="0"/>
            <a:t>«Доступное жилье»</a:t>
          </a:r>
          <a:endParaRPr lang="ru-RU" dirty="0"/>
        </a:p>
      </dgm:t>
    </dgm:pt>
    <dgm:pt modelId="{627F6358-A088-4B17-86DE-35470078239D}" type="parTrans" cxnId="{9A6EDA11-F93F-4060-B30D-14597D69C78F}">
      <dgm:prSet/>
      <dgm:spPr/>
      <dgm:t>
        <a:bodyPr/>
        <a:lstStyle/>
        <a:p>
          <a:endParaRPr lang="ru-RU"/>
        </a:p>
      </dgm:t>
    </dgm:pt>
    <dgm:pt modelId="{641BE68C-5C64-4078-9990-64140A835BBF}" type="sibTrans" cxnId="{9A6EDA11-F93F-4060-B30D-14597D69C78F}">
      <dgm:prSet/>
      <dgm:spPr/>
      <dgm:t>
        <a:bodyPr/>
        <a:lstStyle/>
        <a:p>
          <a:endParaRPr lang="ru-RU"/>
        </a:p>
      </dgm:t>
    </dgm:pt>
    <dgm:pt modelId="{7406E13F-0842-4857-AD07-683FDDDF65AB}">
      <dgm:prSet phldrT="[Текст]"/>
      <dgm:spPr>
        <a:solidFill>
          <a:srgbClr val="009900">
            <a:alpha val="20000"/>
          </a:srgbClr>
        </a:solidFill>
      </dgm:spPr>
      <dgm:t>
        <a:bodyPr/>
        <a:lstStyle/>
        <a:p>
          <a:r>
            <a:rPr lang="ru-RU" dirty="0" smtClean="0"/>
            <a:t>Строительство 1 млн. кв.м. в год  доступного и комфортного жилья *</a:t>
          </a:r>
          <a:endParaRPr lang="ru-RU" dirty="0"/>
        </a:p>
      </dgm:t>
    </dgm:pt>
    <dgm:pt modelId="{70FD53EF-D62E-4C09-B82B-A4A1E4B54521}" type="parTrans" cxnId="{B9F07D63-4D93-4476-A419-7F7BE9874976}">
      <dgm:prSet/>
      <dgm:spPr/>
      <dgm:t>
        <a:bodyPr/>
        <a:lstStyle/>
        <a:p>
          <a:endParaRPr lang="ru-RU"/>
        </a:p>
      </dgm:t>
    </dgm:pt>
    <dgm:pt modelId="{20FADC5D-76A9-47CF-9A6B-CF768AEF4AD0}" type="sibTrans" cxnId="{B9F07D63-4D93-4476-A419-7F7BE9874976}">
      <dgm:prSet/>
      <dgm:spPr/>
      <dgm:t>
        <a:bodyPr/>
        <a:lstStyle/>
        <a:p>
          <a:endParaRPr lang="ru-RU"/>
        </a:p>
      </dgm:t>
    </dgm:pt>
    <dgm:pt modelId="{15D8D15F-12FC-4AD5-B5B8-4D63D1657C25}">
      <dgm:prSet phldrT="[Текст]"/>
      <dgm:spPr>
        <a:solidFill>
          <a:srgbClr val="009900"/>
        </a:solidFill>
      </dgm:spPr>
      <dgm:t>
        <a:bodyPr/>
        <a:lstStyle/>
        <a:p>
          <a:r>
            <a:rPr lang="ru-RU" dirty="0" smtClean="0"/>
            <a:t>Развитие кластера</a:t>
          </a:r>
          <a:endParaRPr lang="ru-RU" dirty="0"/>
        </a:p>
      </dgm:t>
    </dgm:pt>
    <dgm:pt modelId="{49420170-1108-4ACA-89EA-11845E79A447}" type="parTrans" cxnId="{501AA197-BD30-4096-99E4-4924D352FBAA}">
      <dgm:prSet/>
      <dgm:spPr/>
      <dgm:t>
        <a:bodyPr/>
        <a:lstStyle/>
        <a:p>
          <a:endParaRPr lang="ru-RU"/>
        </a:p>
      </dgm:t>
    </dgm:pt>
    <dgm:pt modelId="{574479D1-5053-4141-8B42-B8536D5FF8B6}" type="sibTrans" cxnId="{501AA197-BD30-4096-99E4-4924D352FBAA}">
      <dgm:prSet/>
      <dgm:spPr/>
      <dgm:t>
        <a:bodyPr/>
        <a:lstStyle/>
        <a:p>
          <a:endParaRPr lang="ru-RU"/>
        </a:p>
      </dgm:t>
    </dgm:pt>
    <dgm:pt modelId="{B3206E41-244A-4E9D-BB2F-4EEBAE49D585}">
      <dgm:prSet phldrT="[Текст]" custT="1"/>
      <dgm:spPr>
        <a:solidFill>
          <a:srgbClr val="009900">
            <a:alpha val="20000"/>
          </a:srgbClr>
        </a:solidFill>
      </dgm:spPr>
      <dgm:t>
        <a:bodyPr lIns="72000" tIns="36000" rIns="0"/>
        <a:lstStyle/>
        <a:p>
          <a:pPr>
            <a:lnSpc>
              <a:spcPts val="1600"/>
            </a:lnSpc>
          </a:pPr>
          <a:r>
            <a:rPr lang="ru-RU" sz="1800" dirty="0" smtClean="0"/>
            <a:t>Рост объемов обработки древесины в 2 раза (плитные, лесопиление)</a:t>
          </a:r>
          <a:endParaRPr lang="ru-RU" sz="1800" dirty="0"/>
        </a:p>
      </dgm:t>
    </dgm:pt>
    <dgm:pt modelId="{3BD68330-7C8E-4931-9E36-03D1FA63EFA8}" type="parTrans" cxnId="{6E357BED-0ECD-4BDC-B59D-C555AB7EDF86}">
      <dgm:prSet/>
      <dgm:spPr/>
      <dgm:t>
        <a:bodyPr/>
        <a:lstStyle/>
        <a:p>
          <a:endParaRPr lang="ru-RU"/>
        </a:p>
      </dgm:t>
    </dgm:pt>
    <dgm:pt modelId="{A0509864-03BA-4A25-A8C4-EB885FC65D3F}" type="sibTrans" cxnId="{6E357BED-0ECD-4BDC-B59D-C555AB7EDF86}">
      <dgm:prSet/>
      <dgm:spPr/>
      <dgm:t>
        <a:bodyPr/>
        <a:lstStyle/>
        <a:p>
          <a:endParaRPr lang="ru-RU"/>
        </a:p>
      </dgm:t>
    </dgm:pt>
    <dgm:pt modelId="{D515C4AA-C13F-463F-BB71-2F83E68086C7}" type="pres">
      <dgm:prSet presAssocID="{C3E11808-9001-448E-A704-3F96C511E4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A7CE52-9942-4F6E-97FC-356C71E38493}" type="pres">
      <dgm:prSet presAssocID="{DBDD131E-3970-4840-81F9-0B40C9B718A3}" presName="linNode" presStyleCnt="0"/>
      <dgm:spPr/>
    </dgm:pt>
    <dgm:pt modelId="{8B73B657-DCD8-45E0-ABA6-81F936DA4A64}" type="pres">
      <dgm:prSet presAssocID="{DBDD131E-3970-4840-81F9-0B40C9B718A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C25A8-378C-4E0D-8672-1907E0B4C2C5}" type="pres">
      <dgm:prSet presAssocID="{DBDD131E-3970-4840-81F9-0B40C9B718A3}" presName="descendantText" presStyleLbl="alignAccFollowNode1" presStyleIdx="0" presStyleCnt="3" custScaleY="115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53918-B007-44AD-9F60-B1C99928719B}" type="pres">
      <dgm:prSet presAssocID="{5A91B28C-8421-46A0-956F-9C7B0E4E3F08}" presName="sp" presStyleCnt="0"/>
      <dgm:spPr/>
    </dgm:pt>
    <dgm:pt modelId="{E1A84883-633B-4ADD-A3EC-899BF24D6893}" type="pres">
      <dgm:prSet presAssocID="{375B0EC9-7C71-4C84-A8B5-B662F7646E74}" presName="linNode" presStyleCnt="0"/>
      <dgm:spPr/>
    </dgm:pt>
    <dgm:pt modelId="{A95EE8F1-DA83-4A7E-811A-03795F21DE42}" type="pres">
      <dgm:prSet presAssocID="{375B0EC9-7C71-4C84-A8B5-B662F7646E7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0FF53-DD5A-47BA-B4E2-2568FD853644}" type="pres">
      <dgm:prSet presAssocID="{375B0EC9-7C71-4C84-A8B5-B662F7646E7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44654-590E-44F9-9583-632D6E43B245}" type="pres">
      <dgm:prSet presAssocID="{641BE68C-5C64-4078-9990-64140A835BBF}" presName="sp" presStyleCnt="0"/>
      <dgm:spPr/>
    </dgm:pt>
    <dgm:pt modelId="{F94284A0-205F-4023-835F-94F56B6F2BCD}" type="pres">
      <dgm:prSet presAssocID="{15D8D15F-12FC-4AD5-B5B8-4D63D1657C25}" presName="linNode" presStyleCnt="0"/>
      <dgm:spPr/>
    </dgm:pt>
    <dgm:pt modelId="{CA95E0DF-884D-435C-BDA8-E06D4A7ECA31}" type="pres">
      <dgm:prSet presAssocID="{15D8D15F-12FC-4AD5-B5B8-4D63D1657C25}" presName="parentText" presStyleLbl="node1" presStyleIdx="2" presStyleCnt="3" custScaleY="604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03BC8-C528-45CB-9F0F-00B741FED0E7}" type="pres">
      <dgm:prSet presAssocID="{15D8D15F-12FC-4AD5-B5B8-4D63D1657C25}" presName="descendantText" presStyleLbl="alignAccFollowNode1" presStyleIdx="2" presStyleCnt="3" custScaleY="58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B5914D-7E39-458F-BB5F-25BE8FA185CE}" srcId="{DBDD131E-3970-4840-81F9-0B40C9B718A3}" destId="{0082A9AF-0502-464E-8A71-4EE90915F09B}" srcOrd="0" destOrd="0" parTransId="{89C6371C-5F25-4876-8E97-AA15599EAC2D}" sibTransId="{589FD261-0EE2-400B-9D6C-9A3D06CD97E0}"/>
    <dgm:cxn modelId="{0ACC7F6E-5661-44DD-81CD-CA416D7B7B12}" srcId="{C3E11808-9001-448E-A704-3F96C511E40F}" destId="{DBDD131E-3970-4840-81F9-0B40C9B718A3}" srcOrd="0" destOrd="0" parTransId="{728D1A2D-E8C7-4B78-B73E-0CA11473E843}" sibTransId="{5A91B28C-8421-46A0-956F-9C7B0E4E3F08}"/>
    <dgm:cxn modelId="{C302DD8C-C414-45DD-9A6F-BE5687F2D5AD}" type="presOf" srcId="{0082A9AF-0502-464E-8A71-4EE90915F09B}" destId="{E79C25A8-378C-4E0D-8672-1907E0B4C2C5}" srcOrd="0" destOrd="0" presId="urn:microsoft.com/office/officeart/2005/8/layout/vList5"/>
    <dgm:cxn modelId="{87C1CEEB-7548-4925-A505-60E8A2AF91BA}" type="presOf" srcId="{C3E11808-9001-448E-A704-3F96C511E40F}" destId="{D515C4AA-C13F-463F-BB71-2F83E68086C7}" srcOrd="0" destOrd="0" presId="urn:microsoft.com/office/officeart/2005/8/layout/vList5"/>
    <dgm:cxn modelId="{B9F07D63-4D93-4476-A419-7F7BE9874976}" srcId="{375B0EC9-7C71-4C84-A8B5-B662F7646E74}" destId="{7406E13F-0842-4857-AD07-683FDDDF65AB}" srcOrd="0" destOrd="0" parTransId="{70FD53EF-D62E-4C09-B82B-A4A1E4B54521}" sibTransId="{20FADC5D-76A9-47CF-9A6B-CF768AEF4AD0}"/>
    <dgm:cxn modelId="{501AA197-BD30-4096-99E4-4924D352FBAA}" srcId="{C3E11808-9001-448E-A704-3F96C511E40F}" destId="{15D8D15F-12FC-4AD5-B5B8-4D63D1657C25}" srcOrd="2" destOrd="0" parTransId="{49420170-1108-4ACA-89EA-11845E79A447}" sibTransId="{574479D1-5053-4141-8B42-B8536D5FF8B6}"/>
    <dgm:cxn modelId="{1F207808-A171-4A9A-A9B9-D89400B7773F}" type="presOf" srcId="{DBDD131E-3970-4840-81F9-0B40C9B718A3}" destId="{8B73B657-DCD8-45E0-ABA6-81F936DA4A64}" srcOrd="0" destOrd="0" presId="urn:microsoft.com/office/officeart/2005/8/layout/vList5"/>
    <dgm:cxn modelId="{197FB7B7-9173-4A42-9606-1406C6BD4B7B}" type="presOf" srcId="{375B0EC9-7C71-4C84-A8B5-B662F7646E74}" destId="{A95EE8F1-DA83-4A7E-811A-03795F21DE42}" srcOrd="0" destOrd="0" presId="urn:microsoft.com/office/officeart/2005/8/layout/vList5"/>
    <dgm:cxn modelId="{A6CDDC63-7EBC-41CF-9EF2-B1F6F99C550E}" type="presOf" srcId="{B3206E41-244A-4E9D-BB2F-4EEBAE49D585}" destId="{64903BC8-C528-45CB-9F0F-00B741FED0E7}" srcOrd="0" destOrd="0" presId="urn:microsoft.com/office/officeart/2005/8/layout/vList5"/>
    <dgm:cxn modelId="{DBF60E55-A095-40D2-B5A0-BD51AD41A1B9}" type="presOf" srcId="{7406E13F-0842-4857-AD07-683FDDDF65AB}" destId="{E5E0FF53-DD5A-47BA-B4E2-2568FD853644}" srcOrd="0" destOrd="0" presId="urn:microsoft.com/office/officeart/2005/8/layout/vList5"/>
    <dgm:cxn modelId="{9A6EDA11-F93F-4060-B30D-14597D69C78F}" srcId="{C3E11808-9001-448E-A704-3F96C511E40F}" destId="{375B0EC9-7C71-4C84-A8B5-B662F7646E74}" srcOrd="1" destOrd="0" parTransId="{627F6358-A088-4B17-86DE-35470078239D}" sibTransId="{641BE68C-5C64-4078-9990-64140A835BBF}"/>
    <dgm:cxn modelId="{1E8B9243-EC5A-4070-97E2-749DB640E2CC}" type="presOf" srcId="{15D8D15F-12FC-4AD5-B5B8-4D63D1657C25}" destId="{CA95E0DF-884D-435C-BDA8-E06D4A7ECA31}" srcOrd="0" destOrd="0" presId="urn:microsoft.com/office/officeart/2005/8/layout/vList5"/>
    <dgm:cxn modelId="{6E357BED-0ECD-4BDC-B59D-C555AB7EDF86}" srcId="{15D8D15F-12FC-4AD5-B5B8-4D63D1657C25}" destId="{B3206E41-244A-4E9D-BB2F-4EEBAE49D585}" srcOrd="0" destOrd="0" parTransId="{3BD68330-7C8E-4931-9E36-03D1FA63EFA8}" sibTransId="{A0509864-03BA-4A25-A8C4-EB885FC65D3F}"/>
    <dgm:cxn modelId="{62E4060A-58AC-4E77-9743-97DFE84CCA47}" type="presParOf" srcId="{D515C4AA-C13F-463F-BB71-2F83E68086C7}" destId="{61A7CE52-9942-4F6E-97FC-356C71E38493}" srcOrd="0" destOrd="0" presId="urn:microsoft.com/office/officeart/2005/8/layout/vList5"/>
    <dgm:cxn modelId="{CFE2EDB9-4FCC-4973-A261-0B3F147B463D}" type="presParOf" srcId="{61A7CE52-9942-4F6E-97FC-356C71E38493}" destId="{8B73B657-DCD8-45E0-ABA6-81F936DA4A64}" srcOrd="0" destOrd="0" presId="urn:microsoft.com/office/officeart/2005/8/layout/vList5"/>
    <dgm:cxn modelId="{FFFB072C-DB1D-4283-A71F-AF7375733862}" type="presParOf" srcId="{61A7CE52-9942-4F6E-97FC-356C71E38493}" destId="{E79C25A8-378C-4E0D-8672-1907E0B4C2C5}" srcOrd="1" destOrd="0" presId="urn:microsoft.com/office/officeart/2005/8/layout/vList5"/>
    <dgm:cxn modelId="{6D6DB76A-10C2-4078-947B-2022E88C17B9}" type="presParOf" srcId="{D515C4AA-C13F-463F-BB71-2F83E68086C7}" destId="{84E53918-B007-44AD-9F60-B1C99928719B}" srcOrd="1" destOrd="0" presId="urn:microsoft.com/office/officeart/2005/8/layout/vList5"/>
    <dgm:cxn modelId="{F9CE2DF2-9832-45D6-B5D9-C8AB0D4E7A88}" type="presParOf" srcId="{D515C4AA-C13F-463F-BB71-2F83E68086C7}" destId="{E1A84883-633B-4ADD-A3EC-899BF24D6893}" srcOrd="2" destOrd="0" presId="urn:microsoft.com/office/officeart/2005/8/layout/vList5"/>
    <dgm:cxn modelId="{CBF0023E-C8CA-49DF-81FB-C685623DFB33}" type="presParOf" srcId="{E1A84883-633B-4ADD-A3EC-899BF24D6893}" destId="{A95EE8F1-DA83-4A7E-811A-03795F21DE42}" srcOrd="0" destOrd="0" presId="urn:microsoft.com/office/officeart/2005/8/layout/vList5"/>
    <dgm:cxn modelId="{717B2488-EE2A-4FFC-B203-D6D18D73DCA2}" type="presParOf" srcId="{E1A84883-633B-4ADD-A3EC-899BF24D6893}" destId="{E5E0FF53-DD5A-47BA-B4E2-2568FD853644}" srcOrd="1" destOrd="0" presId="urn:microsoft.com/office/officeart/2005/8/layout/vList5"/>
    <dgm:cxn modelId="{2F1152D3-EB2D-45E4-A664-47EE798B48FE}" type="presParOf" srcId="{D515C4AA-C13F-463F-BB71-2F83E68086C7}" destId="{7CA44654-590E-44F9-9583-632D6E43B245}" srcOrd="3" destOrd="0" presId="urn:microsoft.com/office/officeart/2005/8/layout/vList5"/>
    <dgm:cxn modelId="{19B8D336-0D60-4673-9A6A-DD8F7759DD95}" type="presParOf" srcId="{D515C4AA-C13F-463F-BB71-2F83E68086C7}" destId="{F94284A0-205F-4023-835F-94F56B6F2BCD}" srcOrd="4" destOrd="0" presId="urn:microsoft.com/office/officeart/2005/8/layout/vList5"/>
    <dgm:cxn modelId="{F7CE4673-6D61-4837-83E9-54D7D020DE37}" type="presParOf" srcId="{F94284A0-205F-4023-835F-94F56B6F2BCD}" destId="{CA95E0DF-884D-435C-BDA8-E06D4A7ECA31}" srcOrd="0" destOrd="0" presId="urn:microsoft.com/office/officeart/2005/8/layout/vList5"/>
    <dgm:cxn modelId="{19C46276-1A56-4781-94C8-62C29160E367}" type="presParOf" srcId="{F94284A0-205F-4023-835F-94F56B6F2BCD}" destId="{64903BC8-C528-45CB-9F0F-00B741FED0E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2BD538-B23A-4824-BEEB-B42841CB3B97}">
      <dsp:nvSpPr>
        <dsp:cNvPr id="0" name=""/>
        <dsp:cNvSpPr/>
      </dsp:nvSpPr>
      <dsp:spPr>
        <a:xfrm>
          <a:off x="830" y="0"/>
          <a:ext cx="3764442" cy="502418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Лесоводство</a:t>
          </a:r>
          <a:endParaRPr lang="ru-RU" sz="1600" b="1" kern="1200" dirty="0"/>
        </a:p>
      </dsp:txBody>
      <dsp:txXfrm>
        <a:off x="830" y="0"/>
        <a:ext cx="3764442" cy="502418"/>
      </dsp:txXfrm>
    </dsp:sp>
    <dsp:sp modelId="{A448083C-2FCB-44FE-8C91-E4043F18F4D8}">
      <dsp:nvSpPr>
        <dsp:cNvPr id="0" name=""/>
        <dsp:cNvSpPr/>
      </dsp:nvSpPr>
      <dsp:spPr>
        <a:xfrm>
          <a:off x="3220388" y="0"/>
          <a:ext cx="5940710" cy="50241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Лесозаготовка (товарная продукция и отходы)</a:t>
          </a:r>
          <a:endParaRPr lang="ru-RU" sz="1600" b="1" kern="1200" dirty="0"/>
        </a:p>
      </dsp:txBody>
      <dsp:txXfrm>
        <a:off x="3220388" y="0"/>
        <a:ext cx="5940710" cy="5024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2BD538-B23A-4824-BEEB-B42841CB3B97}">
      <dsp:nvSpPr>
        <dsp:cNvPr id="0" name=""/>
        <dsp:cNvSpPr/>
      </dsp:nvSpPr>
      <dsp:spPr>
        <a:xfrm>
          <a:off x="1354" y="0"/>
          <a:ext cx="3889997" cy="247930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3,000 млн.куб.</a:t>
          </a:r>
          <a:endParaRPr lang="ru-RU" sz="1600" kern="1200" dirty="0"/>
        </a:p>
      </dsp:txBody>
      <dsp:txXfrm>
        <a:off x="1354" y="0"/>
        <a:ext cx="3889997" cy="247930"/>
      </dsp:txXfrm>
    </dsp:sp>
    <dsp:sp modelId="{A448083C-2FCB-44FE-8C91-E4043F18F4D8}">
      <dsp:nvSpPr>
        <dsp:cNvPr id="0" name=""/>
        <dsp:cNvSpPr/>
      </dsp:nvSpPr>
      <dsp:spPr>
        <a:xfrm>
          <a:off x="3276157" y="0"/>
          <a:ext cx="5839118" cy="2479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3,000 млн.куб.</a:t>
          </a:r>
          <a:endParaRPr lang="ru-RU" sz="1600" kern="1200" dirty="0"/>
        </a:p>
      </dsp:txBody>
      <dsp:txXfrm>
        <a:off x="3276157" y="0"/>
        <a:ext cx="5839118" cy="2479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0ACC91-FF0E-48A9-9ABA-D6308E65DE98}">
      <dsp:nvSpPr>
        <dsp:cNvPr id="0" name=""/>
        <dsp:cNvSpPr/>
      </dsp:nvSpPr>
      <dsp:spPr>
        <a:xfrm>
          <a:off x="1258" y="0"/>
          <a:ext cx="9362547" cy="5024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Переработка  древесины и утилизация отходов (со всех пределов)</a:t>
          </a:r>
          <a:endParaRPr lang="ru-RU" sz="1600" b="1" kern="1200" dirty="0"/>
        </a:p>
      </dsp:txBody>
      <dsp:txXfrm>
        <a:off x="1258" y="0"/>
        <a:ext cx="9362547" cy="50241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0ACC91-FF0E-48A9-9ABA-D6308E65DE98}">
      <dsp:nvSpPr>
        <dsp:cNvPr id="0" name=""/>
        <dsp:cNvSpPr/>
      </dsp:nvSpPr>
      <dsp:spPr>
        <a:xfrm>
          <a:off x="4451" y="0"/>
          <a:ext cx="9107727" cy="2479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2,850 млн.куб.</a:t>
          </a:r>
          <a:endParaRPr lang="ru-RU" sz="1600" kern="1200" dirty="0"/>
        </a:p>
      </dsp:txBody>
      <dsp:txXfrm>
        <a:off x="4451" y="0"/>
        <a:ext cx="9107727" cy="2479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C3AECE-8473-49A9-85B3-928B4D078500}">
      <dsp:nvSpPr>
        <dsp:cNvPr id="0" name=""/>
        <dsp:cNvSpPr/>
      </dsp:nvSpPr>
      <dsp:spPr>
        <a:xfrm>
          <a:off x="41155" y="1003"/>
          <a:ext cx="3538424" cy="95760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Переработка низко-ликвидной древесины – 0,700 млн.куб.</a:t>
          </a:r>
          <a:endParaRPr lang="ru-RU" sz="1800" kern="1200" dirty="0"/>
        </a:p>
      </dsp:txBody>
      <dsp:txXfrm>
        <a:off x="41155" y="1003"/>
        <a:ext cx="3538424" cy="957606"/>
      </dsp:txXfrm>
    </dsp:sp>
    <dsp:sp modelId="{B57C1564-B68E-4704-AFDE-769F4DA76590}">
      <dsp:nvSpPr>
        <dsp:cNvPr id="0" name=""/>
        <dsp:cNvSpPr/>
      </dsp:nvSpPr>
      <dsp:spPr>
        <a:xfrm>
          <a:off x="3620203" y="467013"/>
          <a:ext cx="158759" cy="17134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620203" y="467013"/>
        <a:ext cx="158759" cy="171347"/>
      </dsp:txXfrm>
    </dsp:sp>
    <dsp:sp modelId="{5D10A95D-72F3-4FC5-A0DD-4CC6BD912C68}">
      <dsp:nvSpPr>
        <dsp:cNvPr id="0" name=""/>
        <dsp:cNvSpPr/>
      </dsp:nvSpPr>
      <dsp:spPr>
        <a:xfrm>
          <a:off x="3801700" y="33063"/>
          <a:ext cx="4108404" cy="925546"/>
        </a:xfrm>
        <a:prstGeom prst="ellipse">
          <a:avLst/>
        </a:prstGeom>
        <a:solidFill>
          <a:srgbClr val="FF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Использование отходов лесозаготовки и обработки – 1,307 млн.куб.</a:t>
          </a:r>
          <a:endParaRPr lang="ru-RU" sz="1800" kern="1200" dirty="0"/>
        </a:p>
      </dsp:txBody>
      <dsp:txXfrm>
        <a:off x="3801700" y="33063"/>
        <a:ext cx="4108404" cy="925546"/>
      </dsp:txXfrm>
    </dsp:sp>
    <dsp:sp modelId="{5A585542-A441-4CFC-BC34-61712087FD51}">
      <dsp:nvSpPr>
        <dsp:cNvPr id="0" name=""/>
        <dsp:cNvSpPr/>
      </dsp:nvSpPr>
      <dsp:spPr>
        <a:xfrm>
          <a:off x="7951186" y="496212"/>
          <a:ext cx="177665" cy="16798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7951186" y="496212"/>
        <a:ext cx="177665" cy="167985"/>
      </dsp:txXfrm>
    </dsp:sp>
    <dsp:sp modelId="{4D9D18B7-0377-4966-A173-3C79427CECF1}">
      <dsp:nvSpPr>
        <dsp:cNvPr id="0" name=""/>
        <dsp:cNvSpPr/>
      </dsp:nvSpPr>
      <dsp:spPr>
        <a:xfrm>
          <a:off x="8169932" y="170984"/>
          <a:ext cx="1313451" cy="78174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2,007 млн.куб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8169932" y="170984"/>
        <a:ext cx="1313451" cy="78174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9C25A8-378C-4E0D-8672-1907E0B4C2C5}">
      <dsp:nvSpPr>
        <dsp:cNvPr id="0" name=""/>
        <dsp:cNvSpPr/>
      </dsp:nvSpPr>
      <dsp:spPr>
        <a:xfrm rot="5400000">
          <a:off x="2883287" y="-851559"/>
          <a:ext cx="1128160" cy="2890251"/>
        </a:xfrm>
        <a:prstGeom prst="round2SameRect">
          <a:avLst/>
        </a:prstGeom>
        <a:solidFill>
          <a:srgbClr val="009900">
            <a:alpha val="2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Перевод котельных на биотопливо (щепа, топливные брикеты)  с замещением 0,340  млн. тон. у.т. в год</a:t>
          </a:r>
          <a:endParaRPr lang="ru-RU" sz="1800" kern="1200" dirty="0"/>
        </a:p>
      </dsp:txBody>
      <dsp:txXfrm rot="5400000">
        <a:off x="2883287" y="-851559"/>
        <a:ext cx="1128160" cy="2890251"/>
      </dsp:txXfrm>
    </dsp:sp>
    <dsp:sp modelId="{8B73B657-DCD8-45E0-ABA6-81F936DA4A64}">
      <dsp:nvSpPr>
        <dsp:cNvPr id="0" name=""/>
        <dsp:cNvSpPr/>
      </dsp:nvSpPr>
      <dsp:spPr>
        <a:xfrm>
          <a:off x="1053" y="1164"/>
          <a:ext cx="2001188" cy="1184803"/>
        </a:xfrm>
        <a:prstGeom prst="roundRect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Биотопливо</a:t>
          </a:r>
        </a:p>
      </dsp:txBody>
      <dsp:txXfrm>
        <a:off x="1053" y="1164"/>
        <a:ext cx="2001188" cy="1184803"/>
      </dsp:txXfrm>
    </dsp:sp>
    <dsp:sp modelId="{E5E0FF53-DD5A-47BA-B4E2-2568FD853644}">
      <dsp:nvSpPr>
        <dsp:cNvPr id="0" name=""/>
        <dsp:cNvSpPr/>
      </dsp:nvSpPr>
      <dsp:spPr>
        <a:xfrm rot="5400000">
          <a:off x="2770988" y="615581"/>
          <a:ext cx="1409137" cy="2832140"/>
        </a:xfrm>
        <a:prstGeom prst="round2SameRect">
          <a:avLst/>
        </a:prstGeom>
        <a:solidFill>
          <a:srgbClr val="009900">
            <a:alpha val="2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Снижение затрат на выработку энергии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Отсутствие вредных выбросов и шлако-отходов</a:t>
          </a:r>
          <a:endParaRPr lang="ru-RU" sz="1800" kern="1200" dirty="0"/>
        </a:p>
      </dsp:txBody>
      <dsp:txXfrm rot="5400000">
        <a:off x="2770988" y="615581"/>
        <a:ext cx="1409137" cy="2832140"/>
      </dsp:txXfrm>
    </dsp:sp>
    <dsp:sp modelId="{A95EE8F1-DA83-4A7E-811A-03795F21DE42}">
      <dsp:nvSpPr>
        <dsp:cNvPr id="0" name=""/>
        <dsp:cNvSpPr/>
      </dsp:nvSpPr>
      <dsp:spPr>
        <a:xfrm>
          <a:off x="1053" y="1262847"/>
          <a:ext cx="2058433" cy="1537607"/>
        </a:xfrm>
        <a:prstGeom prst="roundRect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Эффективность и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экологичность ЖКХ</a:t>
          </a:r>
          <a:endParaRPr lang="ru-RU" sz="1900" kern="1200" dirty="0"/>
        </a:p>
      </dsp:txBody>
      <dsp:txXfrm>
        <a:off x="1053" y="1262847"/>
        <a:ext cx="2058433" cy="153760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9C25A8-378C-4E0D-8672-1907E0B4C2C5}">
      <dsp:nvSpPr>
        <dsp:cNvPr id="0" name=""/>
        <dsp:cNvSpPr/>
      </dsp:nvSpPr>
      <dsp:spPr>
        <a:xfrm rot="5400000">
          <a:off x="2248224" y="-670716"/>
          <a:ext cx="1255493" cy="2706796"/>
        </a:xfrm>
        <a:prstGeom prst="round2SameRect">
          <a:avLst/>
        </a:prstGeom>
        <a:solidFill>
          <a:srgbClr val="009900">
            <a:alpha val="2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Строительство завода и производство 0,300 млн.куб. ОСП в год</a:t>
          </a:r>
          <a:endParaRPr lang="ru-RU" sz="1800" kern="1200" dirty="0"/>
        </a:p>
      </dsp:txBody>
      <dsp:txXfrm rot="5400000">
        <a:off x="2248224" y="-670716"/>
        <a:ext cx="1255493" cy="2706796"/>
      </dsp:txXfrm>
    </dsp:sp>
    <dsp:sp modelId="{8B73B657-DCD8-45E0-ABA6-81F936DA4A64}">
      <dsp:nvSpPr>
        <dsp:cNvPr id="0" name=""/>
        <dsp:cNvSpPr/>
      </dsp:nvSpPr>
      <dsp:spPr>
        <a:xfrm>
          <a:off x="0" y="372"/>
          <a:ext cx="1522573" cy="1364619"/>
        </a:xfrm>
        <a:prstGeom prst="roundRect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ОСП</a:t>
          </a:r>
          <a:endParaRPr lang="ru-RU" sz="1800" kern="1200" dirty="0"/>
        </a:p>
      </dsp:txBody>
      <dsp:txXfrm>
        <a:off x="0" y="372"/>
        <a:ext cx="1522573" cy="1364619"/>
      </dsp:txXfrm>
    </dsp:sp>
    <dsp:sp modelId="{E5E0FF53-DD5A-47BA-B4E2-2568FD853644}">
      <dsp:nvSpPr>
        <dsp:cNvPr id="0" name=""/>
        <dsp:cNvSpPr/>
      </dsp:nvSpPr>
      <dsp:spPr>
        <a:xfrm rot="5400000">
          <a:off x="2330123" y="762134"/>
          <a:ext cx="1091695" cy="2706796"/>
        </a:xfrm>
        <a:prstGeom prst="round2SameRect">
          <a:avLst/>
        </a:prstGeom>
        <a:solidFill>
          <a:srgbClr val="009900">
            <a:alpha val="2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Строительство 1 млн. кв.м. в год  доступного и комфортного жилья *</a:t>
          </a:r>
          <a:endParaRPr lang="ru-RU" sz="1800" kern="1200" dirty="0"/>
        </a:p>
      </dsp:txBody>
      <dsp:txXfrm rot="5400000">
        <a:off x="2330123" y="762134"/>
        <a:ext cx="1091695" cy="2706796"/>
      </dsp:txXfrm>
    </dsp:sp>
    <dsp:sp modelId="{A95EE8F1-DA83-4A7E-811A-03795F21DE42}">
      <dsp:nvSpPr>
        <dsp:cNvPr id="0" name=""/>
        <dsp:cNvSpPr/>
      </dsp:nvSpPr>
      <dsp:spPr>
        <a:xfrm>
          <a:off x="0" y="1433222"/>
          <a:ext cx="1522573" cy="1364619"/>
        </a:xfrm>
        <a:prstGeom prst="roundRect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«Доступное жилье»</a:t>
          </a:r>
          <a:endParaRPr lang="ru-RU" sz="1800" kern="1200" dirty="0"/>
        </a:p>
      </dsp:txBody>
      <dsp:txXfrm>
        <a:off x="0" y="1433222"/>
        <a:ext cx="1522573" cy="1364619"/>
      </dsp:txXfrm>
    </dsp:sp>
    <dsp:sp modelId="{64903BC8-C528-45CB-9F0F-00B741FED0E7}">
      <dsp:nvSpPr>
        <dsp:cNvPr id="0" name=""/>
        <dsp:cNvSpPr/>
      </dsp:nvSpPr>
      <dsp:spPr>
        <a:xfrm rot="5400000">
          <a:off x="2557933" y="1925383"/>
          <a:ext cx="636076" cy="2706796"/>
        </a:xfrm>
        <a:prstGeom prst="round2SameRect">
          <a:avLst/>
        </a:prstGeom>
        <a:solidFill>
          <a:srgbClr val="009900">
            <a:alpha val="2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36000" rIns="0" bIns="34290" numCol="1" spcCol="1270" anchor="ctr" anchorCtr="0">
          <a:noAutofit/>
        </a:bodyPr>
        <a:lstStyle/>
        <a:p>
          <a:pPr marL="171450" lvl="1" indent="-171450" algn="l" defTabSz="800100">
            <a:lnSpc>
              <a:spcPts val="16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Рост объемов обработки древесины в 2 раза (плитные, лесопиление)</a:t>
          </a:r>
          <a:endParaRPr lang="ru-RU" sz="1800" kern="1200" dirty="0"/>
        </a:p>
      </dsp:txBody>
      <dsp:txXfrm rot="5400000">
        <a:off x="2557933" y="1925383"/>
        <a:ext cx="636076" cy="2706796"/>
      </dsp:txXfrm>
    </dsp:sp>
    <dsp:sp modelId="{CA95E0DF-884D-435C-BDA8-E06D4A7ECA31}">
      <dsp:nvSpPr>
        <dsp:cNvPr id="0" name=""/>
        <dsp:cNvSpPr/>
      </dsp:nvSpPr>
      <dsp:spPr>
        <a:xfrm>
          <a:off x="0" y="2866073"/>
          <a:ext cx="1522573" cy="825417"/>
        </a:xfrm>
        <a:prstGeom prst="roundRect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кластера</a:t>
          </a:r>
          <a:endParaRPr lang="ru-RU" sz="1800" kern="1200" dirty="0"/>
        </a:p>
      </dsp:txBody>
      <dsp:txXfrm>
        <a:off x="0" y="2866073"/>
        <a:ext cx="1522573" cy="825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70BE86F-E391-4DFA-BA99-67BF62D80CB6}" type="datetimeFigureOut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D4D70D-CE02-4F74-AF1A-9F57897FB9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4720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02B3A-FE91-4B3B-A564-A834AC60CE6E}" type="datetime1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D9CF-F722-4574-A44A-01A5AC9DC1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464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7F4A7-23DC-4472-915A-7BEE06644B34}" type="datetime1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91EAD-6C1E-491E-85E2-4F81B16080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963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9E30-9E17-449E-95F4-599297EEA7A7}" type="datetime1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455F9-415C-46EF-8A10-CA9379A8F1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8243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825625"/>
            <a:ext cx="4195763" cy="2098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4076700"/>
            <a:ext cx="4195763" cy="2100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C2AD2-B7D8-4303-8409-C7888BE18BE4}" type="datetime1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05F86-B262-4390-BF77-65CCDEB9DA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329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5E44-DFCD-4E53-AA92-AD84D30A6293}" type="datetime1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86B98-5421-4EA8-B7AC-F6B7DD24EF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538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8457-8D04-4613-81FF-C0EBF4336843}" type="datetime1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FDF8-1780-44D7-AD35-D8B08ED081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630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D0A2-467D-4EC4-B315-B02B8099850C}" type="datetime1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6778A-8F38-4668-9AF6-583B535CC6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280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A69C4-D3CD-4B8B-A0C8-BAE4A2CD1330}" type="datetime1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64A2E-BFDB-472B-B28B-E47889AA65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83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D4B4-43C1-4BCF-96A1-40B63B5914B9}" type="datetime1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D71C0-4BD2-4D24-9625-047F0A8BC7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197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21894-DC62-446A-A00A-8930CF5BA5EC}" type="datetime1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A9B1-6CB2-44FD-85B0-1BD2CE88F6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120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8A619-74C2-4356-813B-9B54C3B6238D}" type="datetime1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5CC93-7870-42E4-AA82-E820EE77B2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522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8FD0C-DD3F-44A3-BF01-7F4905E324A3}" type="datetime1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13F18-BD81-4DD7-8EAE-FF534135BC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267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rgbClr val="CCFFCC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4FDDB1-4F6E-4F64-A075-1579FA3852E5}" type="datetime1">
              <a:rPr lang="ru-RU"/>
              <a:pPr>
                <a:defRPr/>
              </a:pPr>
              <a:t>20.10.2016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7C279B-AB4D-4094-B278-4FA7F51EC6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chart" Target="../charts/chart2.xm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chart" Target="../charts/chart1.xml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17.png"/><Relationship Id="rId4" Type="http://schemas.openxmlformats.org/officeDocument/2006/relationships/diagramData" Target="../diagrams/data1.xml"/><Relationship Id="rId9" Type="http://schemas.openxmlformats.org/officeDocument/2006/relationships/image" Target="../media/image16.jpeg"/><Relationship Id="rId14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nv-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75" y="96838"/>
            <a:ext cx="8675688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/>
          </p:cNvSpPr>
          <p:nvPr>
            <p:ph type="ctrTitle"/>
          </p:nvPr>
        </p:nvSpPr>
        <p:spPr>
          <a:xfrm>
            <a:off x="890588" y="1166813"/>
            <a:ext cx="8402637" cy="4408487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3"/>
          <p:cNvSpPr>
            <a:spLocks noGrp="1"/>
          </p:cNvSpPr>
          <p:nvPr>
            <p:ph type="subTitle" idx="1"/>
          </p:nvPr>
        </p:nvSpPr>
        <p:spPr>
          <a:xfrm>
            <a:off x="1504950" y="927100"/>
            <a:ext cx="7356475" cy="4560888"/>
          </a:xfrm>
        </p:spPr>
        <p:txBody>
          <a:bodyPr/>
          <a:lstStyle/>
          <a:p>
            <a:pPr eaLnBrk="1" hangingPunct="1"/>
            <a:endParaRPr lang="ru-RU" sz="3200" dirty="0" smtClean="0">
              <a:solidFill>
                <a:srgbClr val="000000"/>
              </a:solidFill>
            </a:endParaRPr>
          </a:p>
          <a:p>
            <a:pPr eaLnBrk="1" hangingPunct="1"/>
            <a:endParaRPr lang="ru-RU" sz="3200" dirty="0" smtClean="0">
              <a:solidFill>
                <a:srgbClr val="000000"/>
              </a:solidFill>
            </a:endParaRPr>
          </a:p>
          <a:p>
            <a:pPr eaLnBrk="1" hangingPunct="1"/>
            <a:endParaRPr lang="ru-RU" sz="32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ru-RU" sz="3200" b="1" dirty="0" smtClean="0">
                <a:solidFill>
                  <a:srgbClr val="000000"/>
                </a:solidFill>
                <a:cs typeface="Times New Roman" pitchFamily="18" charset="0"/>
              </a:rPr>
              <a:t>КОНЦЕПЦИЯ</a:t>
            </a:r>
            <a:br>
              <a:rPr lang="ru-RU" sz="3200" b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</a:rPr>
              <a:t>развития </a:t>
            </a: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лесопромышленного кластера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Омской области </a:t>
            </a:r>
            <a:r>
              <a:rPr lang="ru-RU" b="1" dirty="0" smtClean="0">
                <a:solidFill>
                  <a:srgbClr val="000000"/>
                </a:solidFill>
              </a:rPr>
              <a:t/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до 2025 года</a:t>
            </a:r>
          </a:p>
          <a:p>
            <a:pPr eaLnBrk="1" hangingPunct="1"/>
            <a:endParaRPr lang="ru-RU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/>
            <a:endParaRPr lang="ru-RU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125" name="Picture 62" descr="http://upload.wikimedia.org/wikipedia/commons/2/2c/Coat_of_arms_of_Omsk_Obla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063" y="698500"/>
            <a:ext cx="1522412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6E504-1E8A-40A0-A62B-30D56A017259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2" descr="http://upload.wikimedia.org/wikipedia/commons/2/2c/Coat_of_arms_of_Omsk_Obla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5575"/>
            <a:ext cx="727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9"/>
          <p:cNvSpPr>
            <a:spLocks noChangeArrowheads="1"/>
          </p:cNvSpPr>
          <p:nvPr/>
        </p:nvSpPr>
        <p:spPr bwMode="auto">
          <a:xfrm>
            <a:off x="295275" y="1062038"/>
            <a:ext cx="9120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Описание ключевого инвестиционного проекта «Перевод котельных на биотопливо»</a:t>
            </a:r>
            <a:endParaRPr lang="ru-RU" dirty="0">
              <a:latin typeface="+mn-lt"/>
            </a:endParaRPr>
          </a:p>
        </p:txBody>
      </p:sp>
      <p:sp>
        <p:nvSpPr>
          <p:cNvPr id="19460" name="Line 52"/>
          <p:cNvSpPr>
            <a:spLocks noChangeShapeType="1"/>
          </p:cNvSpPr>
          <p:nvPr/>
        </p:nvSpPr>
        <p:spPr bwMode="auto">
          <a:xfrm>
            <a:off x="288925" y="1011238"/>
            <a:ext cx="9369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CC220-184A-4225-A836-73B0EDB1381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314325" y="2524125"/>
            <a:ext cx="6281738" cy="739775"/>
          </a:xfrm>
          <a:prstGeom prst="roundRect">
            <a:avLst>
              <a:gd name="adj" fmla="val 3972"/>
            </a:avLst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 lIns="18000" rIns="18000"/>
          <a:lstStyle/>
          <a:p>
            <a:pPr marL="92075" indent="-92075" algn="just">
              <a:lnSpc>
                <a:spcPts val="1300"/>
              </a:lnSpc>
              <a:spcAft>
                <a:spcPts val="0"/>
              </a:spcAft>
              <a:buClr>
                <a:srgbClr val="990033"/>
              </a:buClr>
              <a:buSzPct val="120000"/>
              <a:buFontTx/>
              <a:buChar char="•"/>
              <a:defRPr/>
            </a:pPr>
            <a:r>
              <a:rPr lang="ru-RU" sz="1500" dirty="0">
                <a:latin typeface="+mn-lt"/>
              </a:rPr>
              <a:t>   Реконструкция котельных (при необходимости), направленная на возможность потребления древесной щепы в качестве топлива;</a:t>
            </a:r>
          </a:p>
          <a:p>
            <a:pPr marL="92075" indent="-92075" algn="just">
              <a:lnSpc>
                <a:spcPts val="1300"/>
              </a:lnSpc>
              <a:spcAft>
                <a:spcPts val="0"/>
              </a:spcAft>
              <a:buClr>
                <a:srgbClr val="990033"/>
              </a:buClr>
              <a:buSzPct val="120000"/>
              <a:buFontTx/>
              <a:buChar char="•"/>
              <a:defRPr/>
            </a:pPr>
            <a:r>
              <a:rPr lang="ru-RU" sz="1500" dirty="0">
                <a:latin typeface="+mn-lt"/>
              </a:rPr>
              <a:t>   Переработка 0,990 млн. пл. куб. м отходов лесозаготовки и деревообработки в топливную щепу.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304800" y="3544888"/>
            <a:ext cx="6302375" cy="2389187"/>
          </a:xfrm>
          <a:prstGeom prst="roundRect">
            <a:avLst>
              <a:gd name="adj" fmla="val 3972"/>
            </a:avLst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 lIns="18000" rIns="18000"/>
          <a:lstStyle/>
          <a:p>
            <a:pPr indent="-285750" algn="just">
              <a:lnSpc>
                <a:spcPts val="1300"/>
              </a:lnSpc>
              <a:buClr>
                <a:srgbClr val="990033"/>
              </a:buClr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latin typeface="+mn-lt"/>
              </a:rPr>
              <a:t>Проект предполагает изготовление товарной продукции – топливной щепы из отходов лесозаготовки непосредственно в делянах, а так же переработку кусковых отходов деревообработки в щепу непосредственно на д/о производствах. Суммарный объем – 0,990 млн. пл. куб. м</a:t>
            </a:r>
          </a:p>
          <a:p>
            <a:pPr indent="-285750" algn="just">
              <a:lnSpc>
                <a:spcPts val="1300"/>
              </a:lnSpc>
              <a:buClr>
                <a:srgbClr val="990033"/>
              </a:buClr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latin typeface="+mn-lt"/>
              </a:rPr>
              <a:t>В качестве оборудования используются специальные мобильные дробильные установки.</a:t>
            </a:r>
          </a:p>
          <a:p>
            <a:pPr indent="-285750" algn="just">
              <a:lnSpc>
                <a:spcPts val="1300"/>
              </a:lnSpc>
              <a:buClr>
                <a:srgbClr val="990033"/>
              </a:buClr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latin typeface="+mn-lt"/>
              </a:rPr>
              <a:t>Отходы лесозаготовки и деревообработки (дрова-долготье, кусковые отходы и пр.) поступают в дробильную установку.</a:t>
            </a:r>
          </a:p>
          <a:p>
            <a:pPr indent="-285750" algn="just">
              <a:lnSpc>
                <a:spcPts val="1300"/>
              </a:lnSpc>
              <a:buClr>
                <a:srgbClr val="990033"/>
              </a:buClr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latin typeface="+mn-lt"/>
              </a:rPr>
              <a:t>Готовая щепа ссыпается непосредственно в кузов автомашины-щеповоза или на площадку (с последующей погрузкой).</a:t>
            </a:r>
          </a:p>
          <a:p>
            <a:pPr indent="-285750" algn="just">
              <a:lnSpc>
                <a:spcPts val="1300"/>
              </a:lnSpc>
              <a:buClr>
                <a:srgbClr val="990033"/>
              </a:buClr>
              <a:buSzPct val="120000"/>
              <a:buFont typeface="Arial" pitchFamily="34" charset="0"/>
              <a:buChar char="•"/>
              <a:defRPr/>
            </a:pPr>
            <a:r>
              <a:rPr lang="ru-RU" sz="1500" dirty="0">
                <a:latin typeface="+mn-lt"/>
              </a:rPr>
              <a:t>Топливная щепа непосредственно с делян поступает на склад котельной, либо на промежуточный склад, откуда развозится в последующем по установленному графику.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287338" y="1768475"/>
            <a:ext cx="6291262" cy="458788"/>
          </a:xfrm>
          <a:prstGeom prst="roundRect">
            <a:avLst>
              <a:gd name="adj" fmla="val 3972"/>
            </a:avLst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 lIns="18000" rIns="18000"/>
          <a:lstStyle/>
          <a:p>
            <a:pPr marL="92075" indent="-92075" algn="just">
              <a:lnSpc>
                <a:spcPts val="1300"/>
              </a:lnSpc>
              <a:spcAft>
                <a:spcPct val="50000"/>
              </a:spcAft>
              <a:buClr>
                <a:srgbClr val="990033"/>
              </a:buClr>
              <a:buSzPct val="120000"/>
              <a:buFontTx/>
              <a:buChar char="•"/>
              <a:defRPr/>
            </a:pPr>
            <a:r>
              <a:rPr lang="ru-RU" sz="1500" dirty="0">
                <a:latin typeface="+mn-lt"/>
              </a:rPr>
              <a:t>    Замещение угля и мазута более дешевым, экологически чистым топливом – топливной древесной щепой.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87338" y="1492250"/>
            <a:ext cx="6291262" cy="322263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500" b="1" dirty="0">
                <a:solidFill>
                  <a:schemeClr val="bg1"/>
                </a:solidFill>
                <a:latin typeface="+mn-lt"/>
              </a:rPr>
              <a:t>Цель проекта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95275" y="2232025"/>
            <a:ext cx="6302375" cy="32385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500" b="1" dirty="0">
                <a:solidFill>
                  <a:schemeClr val="bg1"/>
                </a:solidFill>
                <a:latin typeface="+mn-lt"/>
              </a:rPr>
              <a:t>Идея проекта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14325" y="3260725"/>
            <a:ext cx="6291263" cy="32385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500" b="1" dirty="0">
                <a:solidFill>
                  <a:schemeClr val="bg1"/>
                </a:solidFill>
                <a:latin typeface="+mn-lt"/>
              </a:rPr>
              <a:t>Описание проекта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331788" y="6240463"/>
            <a:ext cx="6292850" cy="214312"/>
          </a:xfrm>
          <a:prstGeom prst="roundRect">
            <a:avLst>
              <a:gd name="adj" fmla="val 3972"/>
            </a:avLst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 lIns="18000" rIns="18000"/>
          <a:lstStyle/>
          <a:p>
            <a:pPr marL="92075" indent="-92075" algn="just">
              <a:lnSpc>
                <a:spcPts val="1300"/>
              </a:lnSpc>
              <a:spcAft>
                <a:spcPct val="50000"/>
              </a:spcAft>
              <a:buClr>
                <a:srgbClr val="990033"/>
              </a:buClr>
              <a:buSzPct val="120000"/>
              <a:buFontTx/>
              <a:buChar char="•"/>
              <a:defRPr/>
            </a:pPr>
            <a:r>
              <a:rPr lang="ru-RU" sz="1500" dirty="0">
                <a:latin typeface="+mn-lt"/>
              </a:rPr>
              <a:t>     Около 850 млн. рублей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31788" y="5945188"/>
            <a:ext cx="6292850" cy="322262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500" b="1" dirty="0">
                <a:solidFill>
                  <a:schemeClr val="bg1"/>
                </a:solidFill>
                <a:latin typeface="+mn-lt"/>
              </a:rPr>
              <a:t>Инвестиции в оборудование по производству щепы</a:t>
            </a:r>
          </a:p>
        </p:txBody>
      </p:sp>
      <p:pic>
        <p:nvPicPr>
          <p:cNvPr id="19470" name="Picture 13" descr="http://www.okorka.ru/upload/shop_1/2/2/3/item_223/shop_items_catalog_image2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0213" y="3219450"/>
            <a:ext cx="25876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http://belisa.org.by/other/catalog17/image/project/2007328-001-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675" y="5100638"/>
            <a:ext cx="2587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7" descr="http://agrokurier.ru/wp-content/uploads/2013/10/Strug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485900"/>
            <a:ext cx="2597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46"/>
          <p:cNvSpPr>
            <a:spLocks noChangeArrowheads="1"/>
          </p:cNvSpPr>
          <p:nvPr/>
        </p:nvSpPr>
        <p:spPr bwMode="auto">
          <a:xfrm>
            <a:off x="1984339" y="347166"/>
            <a:ext cx="64597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СТРАТЕГИЯ  И  ТАКТИКА  РАЗВИТИЯ  КЛАСТЕРА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107950" y="3255963"/>
            <a:ext cx="8929688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 dirty="0"/>
          </a:p>
        </p:txBody>
      </p:sp>
      <p:pic>
        <p:nvPicPr>
          <p:cNvPr id="20483" name="Picture 62" descr="http://upload.wikimedia.org/wikipedia/commons/2/2c/Coat_of_arms_of_Omsk_Obla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925" y="174625"/>
            <a:ext cx="727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49"/>
          <p:cNvSpPr>
            <a:spLocks noChangeArrowheads="1"/>
          </p:cNvSpPr>
          <p:nvPr/>
        </p:nvSpPr>
        <p:spPr bwMode="auto">
          <a:xfrm>
            <a:off x="2720975" y="1362075"/>
            <a:ext cx="3387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Задачи реализации концепции</a:t>
            </a:r>
            <a:endParaRPr lang="ru-RU" dirty="0">
              <a:latin typeface="+mn-lt"/>
            </a:endParaRPr>
          </a:p>
        </p:txBody>
      </p:sp>
      <p:sp>
        <p:nvSpPr>
          <p:cNvPr id="20485" name="Line 52"/>
          <p:cNvSpPr>
            <a:spLocks noChangeShapeType="1"/>
          </p:cNvSpPr>
          <p:nvPr/>
        </p:nvSpPr>
        <p:spPr bwMode="auto">
          <a:xfrm>
            <a:off x="304800" y="1054100"/>
            <a:ext cx="9369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0E2D0-6171-45EE-ABFA-BEA1674A100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2100" y="1828800"/>
            <a:ext cx="9255125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создание рабочей группы по развитию лесопромышленного кластера для повышения эффективности взаимодействия между участниками лесопромышленного кластера, взаимодействия с органами исполнительной власти Омской области и федеральными органами государственной власти;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создание экспертной публичной площадки объединяющей интеллектуальный потенциал экспертов в различных направлениях профессиональной, экономической, общественной деятельности для выработки предложений и механизмов, направленных на эффективное развитие лесопромышленного кластера Омской области;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построение "цепочек" взаимодействия участников кластера  и продуктов  кластера на текущий момент времени и в рамках создаваемого кластера;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обеспечение подготовки квалифицированных кадров для предприятий лесопромышленного кластера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содействие доступу к финансированию;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содействие продвижению продукции лесопромышленного кластера Омской области;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совершенствование механизмов государственной поддержки участников лесопромышленного кластера Омской области;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 анализ планов развития существующих кластерообразующих предприятий;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разработка программы по переводу котельных на биотопливо с последующей ее реализацией;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разработка системы производства и обеспечения котельных топливной щепой, выработка предложений для потенциальных инвесторов;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разработка системы оптимального использования запасов древесины;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поиск инвестора для строительства завода по производству ОСП;</a:t>
            </a:r>
          </a:p>
          <a:p>
            <a:pPr lvl="0"/>
            <a:endParaRPr lang="ru-RU" sz="1600" dirty="0">
              <a:latin typeface="+mn-lt"/>
            </a:endParaRPr>
          </a:p>
        </p:txBody>
      </p:sp>
      <p:sp>
        <p:nvSpPr>
          <p:cNvPr id="18" name="Rectangle 146"/>
          <p:cNvSpPr>
            <a:spLocks noChangeArrowheads="1"/>
          </p:cNvSpPr>
          <p:nvPr/>
        </p:nvSpPr>
        <p:spPr bwMode="auto">
          <a:xfrm>
            <a:off x="1984339" y="347166"/>
            <a:ext cx="64597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СТРАТЕГИЯ  И  ТАКТИКА  РАЗВИТИЯ  КЛАСТЕРА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107950" y="3255963"/>
            <a:ext cx="8929688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 dirty="0"/>
          </a:p>
        </p:txBody>
      </p:sp>
      <p:pic>
        <p:nvPicPr>
          <p:cNvPr id="21507" name="Picture 62" descr="http://upload.wikimedia.org/wikipedia/commons/2/2c/Coat_of_arms_of_Omsk_Obla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925" y="174625"/>
            <a:ext cx="727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49"/>
          <p:cNvSpPr>
            <a:spLocks noChangeArrowheads="1"/>
          </p:cNvSpPr>
          <p:nvPr/>
        </p:nvSpPr>
        <p:spPr bwMode="auto">
          <a:xfrm>
            <a:off x="2676525" y="1098550"/>
            <a:ext cx="3446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Задачи реализации концепции </a:t>
            </a:r>
          </a:p>
          <a:p>
            <a:pPr algn="ctr">
              <a:defRPr/>
            </a:pPr>
            <a:r>
              <a:rPr lang="ru-RU" dirty="0">
                <a:latin typeface="+mn-lt"/>
              </a:rPr>
              <a:t>(продолжение)</a:t>
            </a:r>
          </a:p>
        </p:txBody>
      </p:sp>
      <p:sp>
        <p:nvSpPr>
          <p:cNvPr id="21509" name="Line 52"/>
          <p:cNvSpPr>
            <a:spLocks noChangeShapeType="1"/>
          </p:cNvSpPr>
          <p:nvPr/>
        </p:nvSpPr>
        <p:spPr bwMode="auto">
          <a:xfrm>
            <a:off x="304800" y="1054100"/>
            <a:ext cx="9369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58607-EC76-4D7E-96AB-FAD862AB117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09563" y="1792288"/>
            <a:ext cx="9301162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формирование банка данных по состоянию лесного фонда и лесной инфраструктуры в два этапа (неформальный – аналитика по данным лесничеств и формальный – официальные данные по факту проведения лесоустройства);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формирование условия для инвестирования: оценка людских ресурсов, подбор промплощадок (под ТУ проектов, включая энергетику, в т.ч. упрощенный доступ к энергетическим ресурсам, формирование конкурентоспособных тарифов), софинансирование, налоговые и иные преференции;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анализ возможности развития ремонтной базы для оборудования и техники предприятий лесопромышленного кластера в машиностроительном кластере области;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разработка программы повышения квалификации работников отрасли, а так же программы обучения специалистов лесопромышленной отрасли;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разработка методологии упрощенного доступа малого и среднего бизнеса к сезонному финансированию и лизингу;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обеспечение строительства и поддержания в удовлетворительном состоянии лесовозных и лесных дорог;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разработка программы стимулирования лесозаготовителей в части строительства лесовозных дорог;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инициирование на федеральном уровне обсуждения вопроса по формированию конкурентоспособных ставок на перевозки;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+mn-lt"/>
              </a:rPr>
              <a:t>разработка программы по стимулированию производства продукции с высокой добавленной стоимостью.</a:t>
            </a:r>
          </a:p>
          <a:p>
            <a:pPr indent="92075" algn="just">
              <a:defRPr/>
            </a:pPr>
            <a:endParaRPr lang="ru-RU" sz="1600" dirty="0"/>
          </a:p>
        </p:txBody>
      </p:sp>
      <p:sp>
        <p:nvSpPr>
          <p:cNvPr id="9" name="Rectangle 146"/>
          <p:cNvSpPr>
            <a:spLocks noChangeArrowheads="1"/>
          </p:cNvSpPr>
          <p:nvPr/>
        </p:nvSpPr>
        <p:spPr bwMode="auto">
          <a:xfrm>
            <a:off x="1984339" y="347166"/>
            <a:ext cx="64597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СТРАТЕГИЯ  И  ТАКТИКА  РАЗВИТИЯ  КЛАСТЕРА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2" descr="http://upload.wikimedia.org/wikipedia/commons/2/2c/Coat_of_arms_of_Omsk_Obla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5575"/>
            <a:ext cx="727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Line 52"/>
          <p:cNvSpPr>
            <a:spLocks noChangeShapeType="1"/>
          </p:cNvSpPr>
          <p:nvPr/>
        </p:nvSpPr>
        <p:spPr bwMode="auto">
          <a:xfrm>
            <a:off x="288925" y="1011238"/>
            <a:ext cx="9369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84761-C027-4670-9586-3AD84D6008B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1350" y="1371600"/>
            <a:ext cx="5338763" cy="45550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ru-RU" sz="1600" dirty="0" smtClean="0">
                <a:latin typeface="+mn-lt"/>
              </a:rPr>
              <a:t>Увеличение </a:t>
            </a:r>
            <a:r>
              <a:rPr lang="ru-RU" sz="1600" dirty="0">
                <a:latin typeface="+mn-lt"/>
              </a:rPr>
              <a:t>объема произведенной продукции и оказанных услуг относительно 2012 г., к 2020 г. на сумму не менее 6 800 млн</a:t>
            </a:r>
            <a:r>
              <a:rPr lang="ru-RU" sz="1600" dirty="0" smtClean="0">
                <a:latin typeface="+mn-lt"/>
              </a:rPr>
              <a:t>. руб</a:t>
            </a:r>
            <a:r>
              <a:rPr lang="ru-RU" sz="1600" dirty="0">
                <a:latin typeface="+mn-lt"/>
              </a:rPr>
              <a:t>. или в 5 раз к </a:t>
            </a:r>
            <a:r>
              <a:rPr lang="ru-RU" sz="1600" dirty="0" smtClean="0">
                <a:latin typeface="+mn-lt"/>
              </a:rPr>
              <a:t>2025 г. на </a:t>
            </a:r>
            <a:r>
              <a:rPr lang="ru-RU" sz="1600" dirty="0">
                <a:latin typeface="+mn-lt"/>
              </a:rPr>
              <a:t>10390 млн</a:t>
            </a:r>
            <a:r>
              <a:rPr lang="ru-RU" sz="1600" dirty="0" smtClean="0">
                <a:latin typeface="+mn-lt"/>
              </a:rPr>
              <a:t>. руб</a:t>
            </a:r>
            <a:r>
              <a:rPr lang="ru-RU" sz="1600" dirty="0">
                <a:latin typeface="+mn-lt"/>
              </a:rPr>
              <a:t>. или в 7 раз.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600" dirty="0">
                <a:latin typeface="+mn-lt"/>
              </a:rPr>
              <a:t>Привлечение инвестиций к </a:t>
            </a:r>
            <a:r>
              <a:rPr lang="ru-RU" sz="1600" dirty="0" smtClean="0">
                <a:latin typeface="+mn-lt"/>
              </a:rPr>
              <a:t>2025 </a:t>
            </a:r>
            <a:r>
              <a:rPr lang="ru-RU" sz="1600" dirty="0">
                <a:latin typeface="+mn-lt"/>
              </a:rPr>
              <a:t>г. в сумме не менее </a:t>
            </a:r>
            <a:r>
              <a:rPr lang="ru-RU" sz="1600" dirty="0" smtClean="0">
                <a:latin typeface="+mn-lt"/>
              </a:rPr>
              <a:t>10000 </a:t>
            </a:r>
            <a:r>
              <a:rPr lang="ru-RU" sz="1600" dirty="0">
                <a:latin typeface="+mn-lt"/>
              </a:rPr>
              <a:t>млн</a:t>
            </a:r>
            <a:r>
              <a:rPr lang="ru-RU" sz="1600" dirty="0" smtClean="0">
                <a:latin typeface="+mn-lt"/>
              </a:rPr>
              <a:t>. руб</a:t>
            </a:r>
            <a:r>
              <a:rPr lang="ru-RU" sz="1600" dirty="0">
                <a:latin typeface="+mn-lt"/>
              </a:rPr>
              <a:t>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600" dirty="0">
                <a:latin typeface="+mn-lt"/>
              </a:rPr>
              <a:t>Создание дополнительных </a:t>
            </a:r>
            <a:r>
              <a:rPr lang="ru-RU" sz="1600" dirty="0" smtClean="0">
                <a:latin typeface="+mn-lt"/>
              </a:rPr>
              <a:t>рабочих мест к </a:t>
            </a:r>
            <a:r>
              <a:rPr lang="ru-RU" sz="1600" dirty="0">
                <a:latin typeface="+mn-lt"/>
              </a:rPr>
              <a:t>2020 г., преимущественно в северных районах области, в количестве не менее, чем на 5 000 человек.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600" dirty="0">
                <a:latin typeface="+mn-lt"/>
              </a:rPr>
              <a:t>С 2020 г. ежегодное увеличение поступлений в региональный бюджет в сумме не менее </a:t>
            </a:r>
            <a:r>
              <a:rPr lang="ru-RU" sz="1600" dirty="0" smtClean="0">
                <a:latin typeface="+mn-lt"/>
              </a:rPr>
              <a:t>650 </a:t>
            </a:r>
            <a:r>
              <a:rPr lang="ru-RU" sz="1600" dirty="0">
                <a:latin typeface="+mn-lt"/>
              </a:rPr>
              <a:t>млн</a:t>
            </a:r>
            <a:r>
              <a:rPr lang="ru-RU" sz="1600" dirty="0" smtClean="0">
                <a:latin typeface="+mn-lt"/>
              </a:rPr>
              <a:t>. руб</a:t>
            </a:r>
            <a:r>
              <a:rPr lang="ru-RU" sz="1600" dirty="0">
                <a:latin typeface="+mn-lt"/>
              </a:rPr>
              <a:t>. и в федеральный бюджет не менее </a:t>
            </a:r>
            <a:r>
              <a:rPr lang="ru-RU" sz="1600" dirty="0" smtClean="0">
                <a:latin typeface="+mn-lt"/>
              </a:rPr>
              <a:t>600 </a:t>
            </a:r>
            <a:r>
              <a:rPr lang="ru-RU" sz="1600" dirty="0">
                <a:latin typeface="+mn-lt"/>
              </a:rPr>
              <a:t>млн</a:t>
            </a:r>
            <a:r>
              <a:rPr lang="ru-RU" sz="1600" dirty="0" smtClean="0">
                <a:latin typeface="+mn-lt"/>
              </a:rPr>
              <a:t>. руб</a:t>
            </a:r>
            <a:r>
              <a:rPr lang="ru-RU" sz="1600" dirty="0">
                <a:latin typeface="+mn-lt"/>
              </a:rPr>
              <a:t>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600" dirty="0">
                <a:latin typeface="+mn-lt"/>
              </a:rPr>
              <a:t>Производство материалов для осуществления ежегодного строительства не менее 1 млн. кв.м. комфортного и доступного жилья.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600" dirty="0">
                <a:latin typeface="+mn-lt"/>
              </a:rPr>
              <a:t>Экономический эффект от перевода котельных на биотопливо не менее 50 млн.руб. ежегодно.</a:t>
            </a:r>
          </a:p>
          <a:p>
            <a:pPr marL="342900" indent="-342900" algn="just">
              <a:defRPr/>
            </a:pPr>
            <a:endParaRPr lang="ru-RU" dirty="0">
              <a:latin typeface="+mn-lt"/>
            </a:endParaRPr>
          </a:p>
        </p:txBody>
      </p:sp>
      <p:graphicFrame>
        <p:nvGraphicFramePr>
          <p:cNvPr id="2" name="Диаграмма 8"/>
          <p:cNvGraphicFramePr>
            <a:graphicFrameLocks/>
          </p:cNvGraphicFramePr>
          <p:nvPr/>
        </p:nvGraphicFramePr>
        <p:xfrm>
          <a:off x="5957888" y="1055688"/>
          <a:ext cx="3797300" cy="516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Восьмиугольник 7"/>
          <p:cNvSpPr/>
          <p:nvPr/>
        </p:nvSpPr>
        <p:spPr bwMode="auto">
          <a:xfrm>
            <a:off x="7046913" y="5230813"/>
            <a:ext cx="823912" cy="452437"/>
          </a:xfrm>
          <a:prstGeom prst="octagon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</a:rPr>
              <a:t>1 690</a:t>
            </a:r>
          </a:p>
        </p:txBody>
      </p:sp>
      <p:sp>
        <p:nvSpPr>
          <p:cNvPr id="9" name="Восьмиугольник 8"/>
          <p:cNvSpPr/>
          <p:nvPr/>
        </p:nvSpPr>
        <p:spPr bwMode="auto">
          <a:xfrm>
            <a:off x="7391400" y="2941638"/>
            <a:ext cx="823913" cy="452437"/>
          </a:xfrm>
          <a:prstGeom prst="octagon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</a:rPr>
              <a:t>8 500</a:t>
            </a:r>
          </a:p>
        </p:txBody>
      </p:sp>
      <p:sp>
        <p:nvSpPr>
          <p:cNvPr id="10" name="Восьмиугольник 9"/>
          <p:cNvSpPr/>
          <p:nvPr/>
        </p:nvSpPr>
        <p:spPr bwMode="auto">
          <a:xfrm>
            <a:off x="8505825" y="1782763"/>
            <a:ext cx="917575" cy="452437"/>
          </a:xfrm>
          <a:prstGeom prst="octagon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</a:rPr>
              <a:t>12 000</a:t>
            </a:r>
          </a:p>
        </p:txBody>
      </p:sp>
      <p:sp>
        <p:nvSpPr>
          <p:cNvPr id="11" name="Rectangle 146"/>
          <p:cNvSpPr>
            <a:spLocks noChangeArrowheads="1"/>
          </p:cNvSpPr>
          <p:nvPr/>
        </p:nvSpPr>
        <p:spPr bwMode="auto">
          <a:xfrm>
            <a:off x="1407876" y="347166"/>
            <a:ext cx="76126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ОЖИДАЕМЫЕ  РЕЗУЛЬТАТЫ  РЕАЛИЗАЦИИ КОНЦЕПЦИИ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Карта 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25638"/>
            <a:ext cx="3144838" cy="4208462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107950" y="3255963"/>
            <a:ext cx="8929688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ru-RU" dirty="0"/>
          </a:p>
        </p:txBody>
      </p:sp>
      <p:sp>
        <p:nvSpPr>
          <p:cNvPr id="3076" name="AutoShape 11"/>
          <p:cNvSpPr>
            <a:spLocks noChangeArrowheads="1"/>
          </p:cNvSpPr>
          <p:nvPr/>
        </p:nvSpPr>
        <p:spPr bwMode="auto">
          <a:xfrm>
            <a:off x="3978275" y="2738438"/>
            <a:ext cx="5699125" cy="936625"/>
          </a:xfrm>
          <a:prstGeom prst="flowChartAlternateProcess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ru-RU" dirty="0">
                <a:solidFill>
                  <a:srgbClr val="FFFFFF"/>
                </a:solidFill>
                <a:latin typeface="+mn-lt"/>
              </a:rPr>
              <a:t>Создание регионального лесопромышленного </a:t>
            </a:r>
          </a:p>
          <a:p>
            <a:pPr algn="ctr">
              <a:lnSpc>
                <a:spcPct val="85000"/>
              </a:lnSpc>
              <a:defRPr/>
            </a:pPr>
            <a:r>
              <a:rPr lang="ru-RU" dirty="0">
                <a:solidFill>
                  <a:srgbClr val="FFFFFF"/>
                </a:solidFill>
                <a:latin typeface="+mn-lt"/>
              </a:rPr>
              <a:t>комплекса на основе передовых технологий </a:t>
            </a:r>
          </a:p>
          <a:p>
            <a:pPr algn="ctr">
              <a:lnSpc>
                <a:spcPct val="85000"/>
              </a:lnSpc>
              <a:defRPr/>
            </a:pPr>
            <a:r>
              <a:rPr lang="ru-RU" dirty="0">
                <a:solidFill>
                  <a:srgbClr val="FFFFFF"/>
                </a:solidFill>
                <a:latin typeface="+mn-lt"/>
              </a:rPr>
              <a:t>и высокого качества труда</a:t>
            </a:r>
          </a:p>
        </p:txBody>
      </p:sp>
      <p:pic>
        <p:nvPicPr>
          <p:cNvPr id="6149" name="Picture 62" descr="http://upload.wikimedia.org/wikipedia/commons/2/2c/Coat_of_arms_of_Omsk_Obla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00" y="255588"/>
            <a:ext cx="727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49"/>
          <p:cNvSpPr>
            <a:spLocks noChangeArrowheads="1"/>
          </p:cNvSpPr>
          <p:nvPr/>
        </p:nvSpPr>
        <p:spPr bwMode="auto">
          <a:xfrm>
            <a:off x="2422525" y="1290638"/>
            <a:ext cx="50530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tabLst>
                <a:tab pos="180975" algn="l"/>
              </a:tabLst>
              <a:defRPr/>
            </a:pPr>
            <a:r>
              <a:rPr lang="ru-RU" b="1" dirty="0">
                <a:latin typeface="+mn-lt"/>
              </a:rPr>
              <a:t>Цели развития лесопромышленного кластера </a:t>
            </a:r>
          </a:p>
          <a:p>
            <a:pPr algn="ctr" eaLnBrk="1" hangingPunct="1">
              <a:tabLst>
                <a:tab pos="180975" algn="l"/>
              </a:tabLst>
              <a:defRPr/>
            </a:pPr>
            <a:r>
              <a:rPr lang="ru-RU" b="1" dirty="0">
                <a:latin typeface="+mn-lt"/>
              </a:rPr>
              <a:t>Омской области до 2025 года </a:t>
            </a:r>
          </a:p>
        </p:txBody>
      </p:sp>
      <p:sp>
        <p:nvSpPr>
          <p:cNvPr id="6151" name="Line 52"/>
          <p:cNvSpPr>
            <a:spLocks noChangeShapeType="1"/>
          </p:cNvSpPr>
          <p:nvPr/>
        </p:nvSpPr>
        <p:spPr bwMode="auto">
          <a:xfrm>
            <a:off x="314325" y="1139825"/>
            <a:ext cx="9369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080" name="AutoShape 54"/>
          <p:cNvSpPr>
            <a:spLocks noChangeArrowheads="1"/>
          </p:cNvSpPr>
          <p:nvPr/>
        </p:nvSpPr>
        <p:spPr bwMode="auto">
          <a:xfrm>
            <a:off x="3989388" y="3871913"/>
            <a:ext cx="5648325" cy="671512"/>
          </a:xfrm>
          <a:prstGeom prst="flowChartAlternateProcess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buFont typeface="Symbol" pitchFamily="18" charset="2"/>
              <a:buNone/>
              <a:defRPr/>
            </a:pPr>
            <a:r>
              <a:rPr lang="ru-RU" dirty="0">
                <a:solidFill>
                  <a:srgbClr val="FFFFFF"/>
                </a:solidFill>
                <a:latin typeface="+mn-lt"/>
              </a:rPr>
              <a:t>Увеличение доли производства продукции</a:t>
            </a:r>
          </a:p>
          <a:p>
            <a:pPr algn="ctr">
              <a:lnSpc>
                <a:spcPct val="85000"/>
              </a:lnSpc>
              <a:buFont typeface="Symbol" pitchFamily="18" charset="2"/>
              <a:buNone/>
              <a:defRPr/>
            </a:pPr>
            <a:r>
              <a:rPr lang="ru-RU" dirty="0">
                <a:solidFill>
                  <a:srgbClr val="FFFFFF"/>
                </a:solidFill>
                <a:latin typeface="+mn-lt"/>
              </a:rPr>
              <a:t>из древесины с высокой добавленной стоимостью</a:t>
            </a:r>
          </a:p>
        </p:txBody>
      </p:sp>
      <p:sp>
        <p:nvSpPr>
          <p:cNvPr id="3081" name="AutoShape 55"/>
          <p:cNvSpPr>
            <a:spLocks noChangeArrowheads="1"/>
          </p:cNvSpPr>
          <p:nvPr/>
        </p:nvSpPr>
        <p:spPr bwMode="auto">
          <a:xfrm>
            <a:off x="3975100" y="4751388"/>
            <a:ext cx="5699125" cy="735012"/>
          </a:xfrm>
          <a:prstGeom prst="flowChartAlternateProcess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ru-RU" dirty="0">
                <a:solidFill>
                  <a:srgbClr val="FFFFFF"/>
                </a:solidFill>
                <a:latin typeface="+mn-lt"/>
              </a:rPr>
              <a:t>Создание новых высокотехнологичных, </a:t>
            </a:r>
          </a:p>
          <a:p>
            <a:pPr algn="ctr">
              <a:lnSpc>
                <a:spcPct val="85000"/>
              </a:lnSpc>
              <a:defRPr/>
            </a:pPr>
            <a:r>
              <a:rPr lang="ru-RU" dirty="0">
                <a:solidFill>
                  <a:srgbClr val="FFFFFF"/>
                </a:solidFill>
                <a:latin typeface="+mn-lt"/>
              </a:rPr>
              <a:t>высокопроизводительных рабочих мест</a:t>
            </a:r>
          </a:p>
        </p:txBody>
      </p:sp>
      <p:sp>
        <p:nvSpPr>
          <p:cNvPr id="3083" name="AutoShape 61"/>
          <p:cNvSpPr>
            <a:spLocks noChangeArrowheads="1"/>
          </p:cNvSpPr>
          <p:nvPr/>
        </p:nvSpPr>
        <p:spPr bwMode="auto">
          <a:xfrm>
            <a:off x="3630613" y="2119313"/>
            <a:ext cx="150812" cy="376237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>
              <a:latin typeface="+mn-lt"/>
            </a:endParaRPr>
          </a:p>
        </p:txBody>
      </p:sp>
      <p:sp>
        <p:nvSpPr>
          <p:cNvPr id="3084" name="AutoShape 62"/>
          <p:cNvSpPr>
            <a:spLocks noChangeArrowheads="1"/>
          </p:cNvSpPr>
          <p:nvPr/>
        </p:nvSpPr>
        <p:spPr bwMode="auto">
          <a:xfrm>
            <a:off x="3632200" y="2944813"/>
            <a:ext cx="150813" cy="376237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>
              <a:latin typeface="+mn-lt"/>
            </a:endParaRPr>
          </a:p>
        </p:txBody>
      </p:sp>
      <p:sp>
        <p:nvSpPr>
          <p:cNvPr id="3085" name="AutoShape 63"/>
          <p:cNvSpPr>
            <a:spLocks noChangeArrowheads="1"/>
          </p:cNvSpPr>
          <p:nvPr/>
        </p:nvSpPr>
        <p:spPr bwMode="auto">
          <a:xfrm>
            <a:off x="3632200" y="3994150"/>
            <a:ext cx="150813" cy="376238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>
              <a:latin typeface="+mn-lt"/>
            </a:endParaRPr>
          </a:p>
        </p:txBody>
      </p:sp>
      <p:sp>
        <p:nvSpPr>
          <p:cNvPr id="3086" name="AutoShape 64"/>
          <p:cNvSpPr>
            <a:spLocks noChangeArrowheads="1"/>
          </p:cNvSpPr>
          <p:nvPr/>
        </p:nvSpPr>
        <p:spPr bwMode="auto">
          <a:xfrm>
            <a:off x="3630613" y="5748338"/>
            <a:ext cx="150812" cy="376237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32DEB-61CD-4942-8901-5176CE5B35A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944938" y="1990725"/>
            <a:ext cx="5699125" cy="519113"/>
          </a:xfrm>
          <a:prstGeom prst="flowChartAlternateProcess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ru-RU" dirty="0">
                <a:solidFill>
                  <a:srgbClr val="FFFFFF"/>
                </a:solidFill>
                <a:latin typeface="+mn-lt"/>
              </a:rPr>
              <a:t>Эффективное использование лесных ресурсов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3978275" y="5694363"/>
            <a:ext cx="5699125" cy="519112"/>
          </a:xfrm>
          <a:prstGeom prst="flowChartAlternateProcess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defRPr/>
            </a:pPr>
            <a:r>
              <a:rPr lang="ru-RU" dirty="0">
                <a:solidFill>
                  <a:srgbClr val="FFFFFF"/>
                </a:solidFill>
                <a:latin typeface="+mn-lt"/>
              </a:rPr>
              <a:t>Сохранение лесистости на уровне не менее 32,4%</a:t>
            </a:r>
          </a:p>
        </p:txBody>
      </p:sp>
      <p:sp>
        <p:nvSpPr>
          <p:cNvPr id="18" name="AutoShape 64"/>
          <p:cNvSpPr>
            <a:spLocks noChangeArrowheads="1"/>
          </p:cNvSpPr>
          <p:nvPr/>
        </p:nvSpPr>
        <p:spPr bwMode="auto">
          <a:xfrm>
            <a:off x="3648075" y="4911725"/>
            <a:ext cx="150813" cy="376238"/>
          </a:xfrm>
          <a:prstGeom prst="star4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92306" y="181674"/>
            <a:ext cx="8444753" cy="707886"/>
          </a:xfrm>
          <a:prstGeom prst="rect">
            <a:avLst/>
          </a:prstGeom>
          <a:solidFill>
            <a:srgbClr val="0099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ЛЕСОПРОМЫШЛЕННЫЙ   КЛАСТЕР</a:t>
            </a:r>
          </a:p>
          <a:p>
            <a:pPr algn="ctr">
              <a:defRPr/>
            </a:pPr>
            <a:r>
              <a:rPr lang="ru-RU" sz="20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ОМСКОЙ   ОБЛАСТИ</a:t>
            </a:r>
            <a:endParaRPr lang="ru-RU" sz="2000" dirty="0"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Скругленный прямоугольник 123"/>
          <p:cNvSpPr/>
          <p:nvPr/>
        </p:nvSpPr>
        <p:spPr bwMode="auto">
          <a:xfrm>
            <a:off x="6696456" y="1035065"/>
            <a:ext cx="3081528" cy="3205241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solidFill>
              <a:srgbClr val="F0C6C2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 bwMode="auto">
          <a:xfrm>
            <a:off x="291711" y="1056251"/>
            <a:ext cx="1956817" cy="2450408"/>
          </a:xfrm>
          <a:prstGeom prst="roundRect">
            <a:avLst/>
          </a:prstGeom>
          <a:solidFill>
            <a:srgbClr val="B4C6E2">
              <a:alpha val="0"/>
            </a:srgbClr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ts val="0"/>
              </a:lnSpc>
              <a:defRPr/>
            </a:pPr>
            <a:r>
              <a:rPr lang="ru-RU" sz="1200" b="1" kern="0" dirty="0" smtClean="0">
                <a:solidFill>
                  <a:schemeClr val="tx1"/>
                </a:solidFill>
              </a:rPr>
              <a:t>Образование</a:t>
            </a:r>
            <a:endParaRPr lang="ru-RU" sz="1200" b="1" dirty="0">
              <a:ln>
                <a:solidFill>
                  <a:schemeClr val="accent2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2" name="Скругленный прямоугольник 181"/>
          <p:cNvSpPr/>
          <p:nvPr/>
        </p:nvSpPr>
        <p:spPr bwMode="auto">
          <a:xfrm>
            <a:off x="3264408" y="1243584"/>
            <a:ext cx="2660904" cy="5477256"/>
          </a:xfrm>
          <a:prstGeom prst="roundRect">
            <a:avLst/>
          </a:prstGeom>
          <a:solidFill>
            <a:srgbClr val="00F66F"/>
          </a:solidFill>
          <a:ln w="9525" cap="flat" cmpd="sng" algn="ctr">
            <a:solidFill>
              <a:srgbClr val="80F2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8" name="Стрелка вправо 167"/>
          <p:cNvSpPr/>
          <p:nvPr/>
        </p:nvSpPr>
        <p:spPr bwMode="auto">
          <a:xfrm rot="10800000">
            <a:off x="2176272" y="3956304"/>
            <a:ext cx="877824" cy="71323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0" name="Стрелка вправо 159"/>
          <p:cNvSpPr/>
          <p:nvPr/>
        </p:nvSpPr>
        <p:spPr bwMode="auto">
          <a:xfrm>
            <a:off x="2248528" y="1858742"/>
            <a:ext cx="1051560" cy="1063752"/>
          </a:xfrm>
          <a:prstGeom prst="rightArrow">
            <a:avLst/>
          </a:prstGeom>
          <a:solidFill>
            <a:srgbClr val="CCD8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9" name="Стрелка влево 158"/>
          <p:cNvSpPr/>
          <p:nvPr/>
        </p:nvSpPr>
        <p:spPr bwMode="auto">
          <a:xfrm>
            <a:off x="5919216" y="2239025"/>
            <a:ext cx="777240" cy="1414272"/>
          </a:xfrm>
          <a:prstGeom prst="leftArrow">
            <a:avLst/>
          </a:prstGeom>
          <a:solidFill>
            <a:srgbClr val="F4D7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623" y="749808"/>
            <a:ext cx="4186945" cy="7143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+mn-lt"/>
              </a:rPr>
              <a:t>Схема кластера и взаимодействие</a:t>
            </a:r>
            <a:endParaRPr lang="ru-RU" sz="1800" b="1" dirty="0">
              <a:latin typeface="+mn-lt"/>
            </a:endParaRPr>
          </a:p>
        </p:txBody>
      </p:sp>
      <p:grpSp>
        <p:nvGrpSpPr>
          <p:cNvPr id="3" name="Группа 19"/>
          <p:cNvGrpSpPr/>
          <p:nvPr/>
        </p:nvGrpSpPr>
        <p:grpSpPr>
          <a:xfrm>
            <a:off x="354668" y="1295211"/>
            <a:ext cx="1862989" cy="1567267"/>
            <a:chOff x="445073" y="1777964"/>
            <a:chExt cx="2006296" cy="2367360"/>
          </a:xfrm>
        </p:grpSpPr>
        <p:sp>
          <p:nvSpPr>
            <p:cNvPr id="110" name="TextBox 109"/>
            <p:cNvSpPr txBox="1"/>
            <p:nvPr/>
          </p:nvSpPr>
          <p:spPr>
            <a:xfrm>
              <a:off x="445073" y="1777964"/>
              <a:ext cx="1988306" cy="61278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</p:spPr>
          <p:txBody>
            <a:bodyPr wrap="square" lIns="36000" tIns="0" rIns="36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 smtClean="0">
                  <a:latin typeface="+mn-lt"/>
                </a:rPr>
                <a:t>Омский государственный аграрный университет 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45073" y="3308509"/>
              <a:ext cx="2006296" cy="83681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</p:spPr>
          <p:txBody>
            <a:bodyPr wrap="square" lIns="36000" tIns="0" rIns="3600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 smtClean="0">
                  <a:latin typeface="+mn-lt"/>
                </a:rPr>
                <a:t>Омский техникум строительства и лесного хозяйства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grpSp>
        <p:nvGrpSpPr>
          <p:cNvPr id="4" name="Группа 22"/>
          <p:cNvGrpSpPr/>
          <p:nvPr/>
        </p:nvGrpSpPr>
        <p:grpSpPr>
          <a:xfrm>
            <a:off x="3310129" y="1567080"/>
            <a:ext cx="2543840" cy="2520280"/>
            <a:chOff x="2843808" y="1628800"/>
            <a:chExt cx="2304256" cy="2227748"/>
          </a:xfrm>
        </p:grpSpPr>
        <p:sp>
          <p:nvSpPr>
            <p:cNvPr id="119" name="Скругленный прямоугольник 118"/>
            <p:cNvSpPr/>
            <p:nvPr/>
          </p:nvSpPr>
          <p:spPr>
            <a:xfrm>
              <a:off x="2843808" y="1628800"/>
              <a:ext cx="2304256" cy="2227748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36000" tIns="0" rIns="36000" b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Производственное "ядро" кластера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Скругленный прямоугольник 119"/>
            <p:cNvSpPr/>
            <p:nvPr/>
          </p:nvSpPr>
          <p:spPr>
            <a:xfrm>
              <a:off x="2911961" y="2033846"/>
              <a:ext cx="2161407" cy="346993"/>
            </a:xfrm>
            <a:prstGeom prst="round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1F497D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lIns="0" tIns="3600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Предприятия производящие </a:t>
              </a:r>
              <a:r>
                <a:rPr lang="ru-RU" sz="1200" kern="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+mn-lt"/>
                </a:rPr>
                <a:t> пиломатериалы и изделия 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+mn-lt"/>
                </a:rPr>
                <a:t>из древесины  ( в т.ч. мебель)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" name="Группа 26"/>
          <p:cNvGrpSpPr/>
          <p:nvPr/>
        </p:nvGrpSpPr>
        <p:grpSpPr>
          <a:xfrm>
            <a:off x="3323809" y="4499951"/>
            <a:ext cx="2537495" cy="2160240"/>
            <a:chOff x="2776036" y="1364771"/>
            <a:chExt cx="2304256" cy="2299610"/>
          </a:xfrm>
        </p:grpSpPr>
        <p:sp>
          <p:nvSpPr>
            <p:cNvPr id="125" name="Скругленный прямоугольник 124"/>
            <p:cNvSpPr/>
            <p:nvPr/>
          </p:nvSpPr>
          <p:spPr>
            <a:xfrm>
              <a:off x="2776036" y="1364771"/>
              <a:ext cx="2304256" cy="2299610"/>
            </a:xfrm>
            <a:prstGeom prst="roundRect">
              <a:avLst/>
            </a:prstGeom>
            <a:solidFill>
              <a:srgbClr val="4BACC6">
                <a:lumMod val="75000"/>
              </a:srgbClr>
            </a:solidFill>
            <a:ln w="25400" cap="flat" cmpd="sng" algn="ctr">
              <a:solidFill>
                <a:srgbClr val="4BACC6">
                  <a:lumMod val="50000"/>
                </a:srgbClr>
              </a:solidFill>
              <a:prstDash val="solid"/>
            </a:ln>
            <a:effectLst/>
          </p:spPr>
          <p:txBody>
            <a:bodyPr lIns="36000" tIns="0" rIns="36000" b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kern="0" dirty="0" smtClean="0">
                  <a:solidFill>
                    <a:sysClr val="window" lastClr="FFFFFF"/>
                  </a:solidFill>
                  <a:latin typeface="+mn-lt"/>
                </a:rPr>
                <a:t>Сырьевое "ядро" кластера</a:t>
              </a:r>
              <a:endParaRPr lang="ru-RU" sz="1200" b="1" kern="0" dirty="0">
                <a:solidFill>
                  <a:sysClr val="window" lastClr="FFFFFF"/>
                </a:solidFill>
                <a:latin typeface="+mn-lt"/>
              </a:endParaRPr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2834082" y="2011566"/>
              <a:ext cx="2160241" cy="643360"/>
            </a:xfrm>
            <a:prstGeom prst="roundRect">
              <a:avLst/>
            </a:prstGeom>
            <a:solidFill>
              <a:srgbClr val="4BACC6">
                <a:lumMod val="60000"/>
                <a:lumOff val="40000"/>
              </a:srgbClr>
            </a:solidFill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Предприятия занимающиеся лесоводством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" name="Группа 101"/>
          <p:cNvGrpSpPr/>
          <p:nvPr/>
        </p:nvGrpSpPr>
        <p:grpSpPr>
          <a:xfrm>
            <a:off x="6769609" y="1120409"/>
            <a:ext cx="2898647" cy="1588445"/>
            <a:chOff x="2920590" y="-840171"/>
            <a:chExt cx="4090078" cy="1092554"/>
          </a:xfrm>
        </p:grpSpPr>
        <p:sp>
          <p:nvSpPr>
            <p:cNvPr id="138" name="Скругленный прямоугольник 137"/>
            <p:cNvSpPr/>
            <p:nvPr/>
          </p:nvSpPr>
          <p:spPr>
            <a:xfrm>
              <a:off x="2920590" y="-840171"/>
              <a:ext cx="4090078" cy="1092554"/>
            </a:xfrm>
            <a:prstGeom prst="round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solidFill>
                <a:srgbClr val="C0504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lIns="36000" tIns="0" rIns="36000" b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Органы исполнительной власти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9" name="Скругленный прямоугольник 138"/>
            <p:cNvSpPr/>
            <p:nvPr/>
          </p:nvSpPr>
          <p:spPr>
            <a:xfrm>
              <a:off x="3010906" y="-671514"/>
              <a:ext cx="1922466" cy="504305"/>
            </a:xfrm>
            <a:prstGeom prst="roundRect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lIns="36000" tIns="36000" rIns="3600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Министерство природных</a:t>
              </a:r>
              <a:r>
                <a:rPr kumimoji="0" lang="ru-RU" sz="12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ресурсов и экологии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1" name="Прямоугольник 140"/>
          <p:cNvSpPr/>
          <p:nvPr/>
        </p:nvSpPr>
        <p:spPr>
          <a:xfrm>
            <a:off x="4188873" y="4207819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Древесина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8" name="Группа 237"/>
          <p:cNvGrpSpPr/>
          <p:nvPr/>
        </p:nvGrpSpPr>
        <p:grpSpPr>
          <a:xfrm>
            <a:off x="6808631" y="5052953"/>
            <a:ext cx="2868769" cy="1576447"/>
            <a:chOff x="7884368" y="1700808"/>
            <a:chExt cx="1080120" cy="3672408"/>
          </a:xfrm>
        </p:grpSpPr>
        <p:sp>
          <p:nvSpPr>
            <p:cNvPr id="161" name="Скругленный прямоугольник 160"/>
            <p:cNvSpPr/>
            <p:nvPr/>
          </p:nvSpPr>
          <p:spPr>
            <a:xfrm>
              <a:off x="7884368" y="1700808"/>
              <a:ext cx="1080120" cy="3672408"/>
            </a:xfrm>
            <a:prstGeom prst="roundRect">
              <a:avLst/>
            </a:prstGeom>
            <a:noFill/>
            <a:ln w="22225" cap="flat" cmpd="sng" algn="ctr">
              <a:solidFill>
                <a:srgbClr val="AF6C0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952308" y="2287840"/>
              <a:ext cx="919225" cy="599553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Торговые компании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952303" y="2987464"/>
              <a:ext cx="919229" cy="599553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Строительные компании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7951966" y="4398370"/>
              <a:ext cx="933928" cy="599553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rPr>
                <a:t>Физические и юридические лица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5928360" y="2693210"/>
            <a:ext cx="850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Создание условий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+mn-lt"/>
              </a:rPr>
              <a:t>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90" name="Прямая соединительная линия 189"/>
          <p:cNvCxnSpPr/>
          <p:nvPr/>
        </p:nvCxnSpPr>
        <p:spPr>
          <a:xfrm>
            <a:off x="9906000" y="6115198"/>
            <a:ext cx="684777" cy="7706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96" name="Стрелка вверх 195"/>
          <p:cNvSpPr/>
          <p:nvPr/>
        </p:nvSpPr>
        <p:spPr>
          <a:xfrm>
            <a:off x="3792584" y="4142224"/>
            <a:ext cx="1693816" cy="360000"/>
          </a:xfrm>
          <a:prstGeom prst="upArrow">
            <a:avLst/>
          </a:prstGeom>
          <a:noFill/>
          <a:ln w="25400" cap="flat" cmpd="sng" algn="ctr">
            <a:solidFill>
              <a:srgbClr val="4BACC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7" name="Скругленный прямоугольник 196"/>
          <p:cNvSpPr/>
          <p:nvPr/>
        </p:nvSpPr>
        <p:spPr>
          <a:xfrm>
            <a:off x="3429525" y="2902614"/>
            <a:ext cx="2312275" cy="396607"/>
          </a:xfrm>
          <a:prstGeom prst="round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+mn-lt"/>
              </a:rPr>
              <a:t>Предприятия производящие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деревянные строительные конструкции</a:t>
            </a:r>
          </a:p>
        </p:txBody>
      </p:sp>
      <p:sp>
        <p:nvSpPr>
          <p:cNvPr id="198" name="Скругленный прямоугольник 197"/>
          <p:cNvSpPr/>
          <p:nvPr/>
        </p:nvSpPr>
        <p:spPr>
          <a:xfrm>
            <a:off x="3440037" y="3363764"/>
            <a:ext cx="2301764" cy="288032"/>
          </a:xfrm>
          <a:prstGeom prst="round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+mn-lt"/>
              </a:rPr>
              <a:t>Предприятия производящие деревянную тару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6816093" y="2765334"/>
            <a:ext cx="2842660" cy="5107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ОАО "Корпорация развития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Омкой области"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811158" y="3312750"/>
            <a:ext cx="2834866" cy="2847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Омская торгово-промышленная палата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3429526" y="2483973"/>
            <a:ext cx="2333295" cy="363557"/>
          </a:xfrm>
          <a:prstGeom prst="round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+mn-lt"/>
              </a:rPr>
              <a:t>Предприятия производящие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шпон, фанеру, плиты, панели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3390992" y="5773307"/>
            <a:ext cx="2397160" cy="728077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+mn-lt"/>
              </a:rPr>
              <a:t>Предприятия занимающиеся л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есозаготовкой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(в т.ч. заготовкой  дров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производством щепы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4669" y="1825045"/>
            <a:ext cx="1845705" cy="405683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square" lIns="36000" tIns="0" rIns="3600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Омский государственный технический университет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3555649" y="3703451"/>
            <a:ext cx="2070539" cy="288032"/>
          </a:xfrm>
          <a:prstGeom prst="round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+mn-lt"/>
              </a:rPr>
              <a:t>Предприятия производящие древесный угль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1" name="Группа 9"/>
          <p:cNvGrpSpPr>
            <a:grpSpLocks/>
          </p:cNvGrpSpPr>
          <p:nvPr/>
        </p:nvGrpSpPr>
        <p:grpSpPr bwMode="auto">
          <a:xfrm>
            <a:off x="177595" y="3667497"/>
            <a:ext cx="2121198" cy="1057621"/>
            <a:chOff x="310600" y="1463582"/>
            <a:chExt cx="1829294" cy="2263078"/>
          </a:xfrm>
        </p:grpSpPr>
        <p:sp>
          <p:nvSpPr>
            <p:cNvPr id="102" name="Прямоугольник с двумя скругленными соседними углами 101"/>
            <p:cNvSpPr/>
            <p:nvPr/>
          </p:nvSpPr>
          <p:spPr>
            <a:xfrm rot="10800000">
              <a:off x="310600" y="2061882"/>
              <a:ext cx="1758481" cy="1664778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Прямоугольник 102"/>
            <p:cNvSpPr/>
            <p:nvPr/>
          </p:nvSpPr>
          <p:spPr>
            <a:xfrm>
              <a:off x="311557" y="1463582"/>
              <a:ext cx="1828337" cy="1779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6400" tIns="396000" rIns="92456" bIns="92456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tx1"/>
                  </a:solidFill>
                  <a:ea typeface="Verdana" pitchFamily="34" charset="0"/>
                  <a:cs typeface="Verdana" pitchFamily="34" charset="0"/>
                </a:rPr>
                <a:t>Кластер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tx1"/>
                  </a:solidFill>
                  <a:ea typeface="Verdana" pitchFamily="34" charset="0"/>
                  <a:cs typeface="Verdana" pitchFamily="34" charset="0"/>
                </a:rPr>
                <a:t> нефтепереработки 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tx1"/>
                  </a:solidFill>
                  <a:ea typeface="Verdana" pitchFamily="34" charset="0"/>
                  <a:cs typeface="Verdana" pitchFamily="34" charset="0"/>
                </a:rPr>
                <a:t>и </a:t>
              </a:r>
              <a:r>
                <a:rPr lang="ru-RU" sz="1200" b="1" dirty="0">
                  <a:solidFill>
                    <a:schemeClr val="tx1"/>
                  </a:solidFill>
                  <a:ea typeface="Verdana" pitchFamily="34" charset="0"/>
                  <a:cs typeface="Verdana" pitchFamily="34" charset="0"/>
                </a:rPr>
                <a:t>нефтехимии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Группа 12"/>
          <p:cNvGrpSpPr>
            <a:grpSpLocks/>
          </p:cNvGrpSpPr>
          <p:nvPr/>
        </p:nvGrpSpPr>
        <p:grpSpPr bwMode="auto">
          <a:xfrm>
            <a:off x="210312" y="4240375"/>
            <a:ext cx="2011680" cy="1443207"/>
            <a:chOff x="2325546" y="1305850"/>
            <a:chExt cx="1774100" cy="2745042"/>
          </a:xfrm>
        </p:grpSpPr>
        <p:sp>
          <p:nvSpPr>
            <p:cNvPr id="105" name="Прямоугольник с двумя скругленными соседними углами 104"/>
            <p:cNvSpPr/>
            <p:nvPr/>
          </p:nvSpPr>
          <p:spPr>
            <a:xfrm rot="10800000">
              <a:off x="2325546" y="2380493"/>
              <a:ext cx="1758481" cy="1670399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FFE48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Прямоугольник 105"/>
            <p:cNvSpPr/>
            <p:nvPr/>
          </p:nvSpPr>
          <p:spPr>
            <a:xfrm>
              <a:off x="2443598" y="1305850"/>
              <a:ext cx="1656048" cy="1619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2456" tIns="648000" rIns="92456" bIns="92456"/>
            <a:lstStyle/>
            <a:p>
              <a:pPr algn="ctr" defTabSz="577850">
                <a:lnSpc>
                  <a:spcPts val="1925"/>
                </a:lnSpc>
              </a:pPr>
              <a:r>
                <a:rPr lang="ru-RU" sz="1200" b="1" dirty="0" smtClean="0">
                  <a:solidFill>
                    <a:schemeClr val="tx1"/>
                  </a:solidFill>
                  <a:ea typeface="Verdana" pitchFamily="34" charset="0"/>
                  <a:cs typeface="Verdana" pitchFamily="34" charset="0"/>
                </a:rPr>
                <a:t>Агропищевой </a:t>
              </a:r>
              <a:endParaRPr lang="ru-RU" sz="12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endParaRPr>
            </a:p>
            <a:p>
              <a:pPr algn="ctr" defTabSz="577850">
                <a:lnSpc>
                  <a:spcPts val="1925"/>
                </a:lnSpc>
              </a:pPr>
              <a:r>
                <a:rPr lang="ru-RU" sz="1200" b="1" dirty="0">
                  <a:solidFill>
                    <a:schemeClr val="tx1"/>
                  </a:solidFill>
                  <a:ea typeface="Verdana" pitchFamily="34" charset="0"/>
                  <a:cs typeface="Verdana" pitchFamily="34" charset="0"/>
                </a:rPr>
                <a:t>кластер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Группа 15"/>
          <p:cNvGrpSpPr>
            <a:grpSpLocks/>
          </p:cNvGrpSpPr>
          <p:nvPr/>
        </p:nvGrpSpPr>
        <p:grpSpPr bwMode="auto">
          <a:xfrm>
            <a:off x="234688" y="5653398"/>
            <a:ext cx="1985383" cy="1021703"/>
            <a:chOff x="4388922" y="1805134"/>
            <a:chExt cx="1758481" cy="1911434"/>
          </a:xfrm>
        </p:grpSpPr>
        <p:sp>
          <p:nvSpPr>
            <p:cNvPr id="113" name="Прямоугольник с двумя скругленными соседними углами 112"/>
            <p:cNvSpPr/>
            <p:nvPr/>
          </p:nvSpPr>
          <p:spPr>
            <a:xfrm rot="10800000">
              <a:off x="4388922" y="2054919"/>
              <a:ext cx="1758481" cy="1661649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7B7BF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4" name="Прямоугольник 113"/>
            <p:cNvSpPr/>
            <p:nvPr/>
          </p:nvSpPr>
          <p:spPr>
            <a:xfrm>
              <a:off x="4435785" y="1805134"/>
              <a:ext cx="1656538" cy="1609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2456" tIns="324000" rIns="92456" bIns="92456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  <a:ea typeface="Verdana" pitchFamily="34" charset="0"/>
                  <a:cs typeface="Verdana" pitchFamily="34" charset="0"/>
                </a:rPr>
                <a:t>Кластер высокотехно-логичных компонентов и систем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363447" y="2946106"/>
            <a:ext cx="1851553" cy="369332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+mn-lt"/>
              </a:rPr>
              <a:t>Иногородние учебные заведения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7844618" y="5060521"/>
            <a:ext cx="652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kern="0" dirty="0" smtClean="0">
                <a:latin typeface="+mn-lt"/>
              </a:rPr>
              <a:t>Рынок</a:t>
            </a:r>
            <a:endParaRPr lang="ru-RU" sz="1200" b="1" dirty="0">
              <a:ln>
                <a:solidFill>
                  <a:schemeClr val="accent2"/>
                </a:solidFill>
              </a:ln>
              <a:latin typeface="+mn-lt"/>
            </a:endParaRPr>
          </a:p>
        </p:txBody>
      </p:sp>
      <p:sp>
        <p:nvSpPr>
          <p:cNvPr id="207" name="Скругленный прямоугольник 206"/>
          <p:cNvSpPr/>
          <p:nvPr/>
        </p:nvSpPr>
        <p:spPr>
          <a:xfrm>
            <a:off x="8223504" y="1384977"/>
            <a:ext cx="1353312" cy="320648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+mn-lt"/>
              </a:rPr>
              <a:t>Министерство экономики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8" name="Скругленный прямоугольник 207"/>
          <p:cNvSpPr/>
          <p:nvPr/>
        </p:nvSpPr>
        <p:spPr>
          <a:xfrm>
            <a:off x="8232648" y="1733058"/>
            <a:ext cx="1342267" cy="52120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+mn-lt"/>
              </a:rPr>
              <a:t>Министерство строительства и ЖКК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9" name="Скругленный прямоугольник 208"/>
          <p:cNvSpPr/>
          <p:nvPr/>
        </p:nvSpPr>
        <p:spPr>
          <a:xfrm>
            <a:off x="8260080" y="2253971"/>
            <a:ext cx="1316735" cy="402629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+mn-lt"/>
              </a:rPr>
              <a:t>Министерство образования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6989064" y="5905419"/>
            <a:ext cx="2459736" cy="257369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Теплогенерирующие  компании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6821424" y="2140881"/>
            <a:ext cx="1383792" cy="497432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+mn-lt"/>
              </a:rPr>
              <a:t>Главное управление лесного хозяйства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853471" y="3623287"/>
            <a:ext cx="2765658" cy="4890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Омский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региональный бизнес-инкубатор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330824" y="2233679"/>
            <a:ext cx="85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Кадры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+mn-lt"/>
              </a:rPr>
              <a:t>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2" name="Стрелка вправо 161"/>
          <p:cNvSpPr/>
          <p:nvPr/>
        </p:nvSpPr>
        <p:spPr bwMode="auto">
          <a:xfrm>
            <a:off x="5907024" y="5288280"/>
            <a:ext cx="880872" cy="1377696"/>
          </a:xfrm>
          <a:prstGeom prst="rightArrow">
            <a:avLst/>
          </a:prstGeom>
          <a:solidFill>
            <a:srgbClr val="00F6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836920" y="5699793"/>
            <a:ext cx="91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Продукция и услуги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+mn-lt"/>
              </a:rPr>
              <a:t>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5" name="Стрелка вправо 164"/>
          <p:cNvSpPr/>
          <p:nvPr/>
        </p:nvSpPr>
        <p:spPr bwMode="auto">
          <a:xfrm>
            <a:off x="2338458" y="3968496"/>
            <a:ext cx="895470" cy="71323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231136" y="4173603"/>
            <a:ext cx="934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Продукция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+mn-lt"/>
              </a:rPr>
              <a:t>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0" name="Стрелка вправо 169"/>
          <p:cNvSpPr/>
          <p:nvPr/>
        </p:nvSpPr>
        <p:spPr bwMode="auto">
          <a:xfrm rot="10800000">
            <a:off x="2182368" y="4840224"/>
            <a:ext cx="826008" cy="871728"/>
          </a:xfrm>
          <a:prstGeom prst="rightArrow">
            <a:avLst/>
          </a:prstGeom>
          <a:solidFill>
            <a:srgbClr val="FFE89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1" name="Стрелка вправо 170"/>
          <p:cNvSpPr/>
          <p:nvPr/>
        </p:nvSpPr>
        <p:spPr bwMode="auto">
          <a:xfrm>
            <a:off x="2450592" y="4852416"/>
            <a:ext cx="789432" cy="890016"/>
          </a:xfrm>
          <a:prstGeom prst="rightArrow">
            <a:avLst/>
          </a:prstGeom>
          <a:solidFill>
            <a:srgbClr val="FFE89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237232" y="5057523"/>
            <a:ext cx="93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Продукция и услуги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+mn-lt"/>
              </a:rPr>
              <a:t>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5" name="Стрелка вправо 174"/>
          <p:cNvSpPr/>
          <p:nvPr/>
        </p:nvSpPr>
        <p:spPr bwMode="auto">
          <a:xfrm rot="10800000">
            <a:off x="2170176" y="5724144"/>
            <a:ext cx="826008" cy="871728"/>
          </a:xfrm>
          <a:prstGeom prst="rightArrow">
            <a:avLst/>
          </a:prstGeom>
          <a:solidFill>
            <a:srgbClr val="B0B0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7" name="Стрелка вправо 176"/>
          <p:cNvSpPr/>
          <p:nvPr/>
        </p:nvSpPr>
        <p:spPr bwMode="auto">
          <a:xfrm>
            <a:off x="2438400" y="5736336"/>
            <a:ext cx="789432" cy="890016"/>
          </a:xfrm>
          <a:prstGeom prst="rightArrow">
            <a:avLst/>
          </a:prstGeom>
          <a:solidFill>
            <a:srgbClr val="B0B0F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2225040" y="5941443"/>
            <a:ext cx="93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Продукция и услуги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+mn-lt"/>
              </a:rPr>
              <a:t>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83" name="Picture 62" descr="http://upload.wikimedia.org/wikipedia/commons/2/2c/Coat_of_arms_of_Omsk_Obla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268" y="128143"/>
            <a:ext cx="727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" name="Line 52"/>
          <p:cNvSpPr>
            <a:spLocks noChangeShapeType="1"/>
          </p:cNvSpPr>
          <p:nvPr/>
        </p:nvSpPr>
        <p:spPr bwMode="auto">
          <a:xfrm>
            <a:off x="288925" y="938086"/>
            <a:ext cx="9369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85" name="Rectangle 146"/>
          <p:cNvSpPr>
            <a:spLocks noChangeArrowheads="1"/>
          </p:cNvSpPr>
          <p:nvPr/>
        </p:nvSpPr>
        <p:spPr bwMode="auto">
          <a:xfrm>
            <a:off x="2257429" y="365095"/>
            <a:ext cx="63796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АНАЛИЗ  ЛЕСОПРОМЫШЛЕННОГО   КЛАСТЕРА</a:t>
            </a:r>
          </a:p>
        </p:txBody>
      </p:sp>
      <p:sp>
        <p:nvSpPr>
          <p:cNvPr id="192" name="Прямоугольник 191"/>
          <p:cNvSpPr/>
          <p:nvPr/>
        </p:nvSpPr>
        <p:spPr>
          <a:xfrm>
            <a:off x="3319272" y="1262713"/>
            <a:ext cx="2587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kern="0" dirty="0" smtClean="0">
                <a:latin typeface="+mn-lt"/>
              </a:rPr>
              <a:t>Лесопромышленный кластер</a:t>
            </a:r>
            <a:endParaRPr lang="ru-RU" sz="1400" b="1" dirty="0">
              <a:ln>
                <a:solidFill>
                  <a:schemeClr val="accent2"/>
                </a:solidFill>
              </a:ln>
              <a:latin typeface="+mn-lt"/>
            </a:endParaRPr>
          </a:p>
        </p:txBody>
      </p:sp>
      <p:sp>
        <p:nvSpPr>
          <p:cNvPr id="70" name="Номер слайда 69"/>
          <p:cNvSpPr>
            <a:spLocks noGrp="1"/>
          </p:cNvSpPr>
          <p:nvPr/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3F86B98-5421-4EA8-B7AC-F6B7DD24EFC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6938682" y="4307832"/>
            <a:ext cx="2832847" cy="6933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3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Компании - поставщики лесозаготовительного и деревообрабатывающего оборудования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2" name="Стрелка влево 71"/>
          <p:cNvSpPr/>
          <p:nvPr/>
        </p:nvSpPr>
        <p:spPr bwMode="auto">
          <a:xfrm>
            <a:off x="5928180" y="3942319"/>
            <a:ext cx="992573" cy="1414272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47677" y="4378576"/>
            <a:ext cx="1189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Технологии оборудование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+mn-lt"/>
              </a:rPr>
              <a:t>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2" descr="http://upload.wikimedia.org/wikipedia/commons/2/2c/Coat_of_arms_of_Omsk_Obla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25" y="146050"/>
            <a:ext cx="727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52"/>
          <p:cNvSpPr>
            <a:spLocks noChangeShapeType="1"/>
          </p:cNvSpPr>
          <p:nvPr/>
        </p:nvSpPr>
        <p:spPr bwMode="auto">
          <a:xfrm>
            <a:off x="288925" y="1011238"/>
            <a:ext cx="9369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D121F-DEBA-45AF-951B-171ADBE7064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7" name="Picture 13" descr="C:\Работа\лесоводство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3" y="1284288"/>
            <a:ext cx="1119187" cy="831850"/>
          </a:xfrm>
          <a:prstGeom prst="rect">
            <a:avLst/>
          </a:prstGeom>
          <a:solidFill>
            <a:srgbClr val="00B050"/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12" descr="C:\Работа\лесозаготовка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" y="3302000"/>
            <a:ext cx="1184275" cy="787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graphicFrame>
        <p:nvGraphicFramePr>
          <p:cNvPr id="2" name="Диаграмма 9"/>
          <p:cNvGraphicFramePr>
            <a:graphicFrameLocks/>
          </p:cNvGraphicFramePr>
          <p:nvPr/>
        </p:nvGraphicFramePr>
        <p:xfrm>
          <a:off x="2830513" y="1335088"/>
          <a:ext cx="2682875" cy="461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32" name="AutoShape 4" descr="data:image/jpeg;base64,/9j/4AAQSkZJRgABAQAAAQABAAD/2wCEAAkGBwgHBgkIBwgKCgkLDRYPDQwMDRsUFRAWIB0iIiAdHx8kKDQsJCYxJx8fLT0tMTU3Ojo6Iys/RD84QzQ5OjcBCgoKDQwNGg8PGjclHyU3Nzc3Nzc3Nzc3Nzc3Nzc3Nzc3Nzc3Nzc3Nzc3Nzc3Nzc3Nzc3Nzc3Nzc3Nzc3Nzc3N//AABEIAHsApAMBIgACEQEDEQH/xAAbAAACAwEBAQAAAAAAAAAAAAAEBQIDBgABB//EADwQAAIBAwMBBgMHAwMCBwAAAAECAwAEERIhMQUTIkFRYXEGgcEUMpGhsdHwFSPhM0LxB1IkQ1NiY5Ky/8QAGgEAAwEBAQEAAAAAAAAAAAAAAAECAwQFBv/EACERAAIDAAICAgMAAAAAAAAAAAABAgMREiExQQQiE3Gh/9oADAMBAAIRAxEAPwD5/ZWzSWUGEUqRk6vc0D1G0Nv1KKLIJMQOSPfyp50ZLgWcWYe0iK5DKMaQPPzNLviFpB1yIlArCAd0b4+9TYkFKWexikeEtp21xn/b6HkHn+Gr47eKa9IkmysykgOApI8NsYzjy/Go2U/2azKxFQJNIYaSW3AyM+HzqVugS7j7K0KydkxKN4EHA38sGp9jHHSUjW0u0Vgq6MFgvGdv1x+FCWsC3HUbpFcYFvhDEPvL9ORV1tK0HT9Dr2QkVdIUfkc0ssg8U1wY3ddFu2rDaSdwcUSBM9+IFgt5WijL9spAKBsqo5BB8/T1pFPI7SzkhASQD4fzimXUyGmVVVWbs1y67knGd+d80sK4M2rkPgkYPnUAShBxnV3Rx70ZJJrgiXvZVTsTtz4eVCRFymAx058cfzxoqBCFB5BDDejAA3z2ox4jfeveZAoIxjyqTY+0Acd2oKpM4GPA7imM4YZsAe29GQzPFPbl8MqtkDHvtVEKhrvTtgjb13o+SNftFsraUAfHahQcgZ8PHf1qWICuwywSSaSqSHbY4O/h+npiqrW4eNIGiADJtwN+Px4q/qlxNNCwknkl04wG4Bzvj0/zQERwic52+tP0DG/TrqS2u5ZoTh9DDcf92x/Wh+pxFL4lwA0kSvgHbfyrrJLiW5AtiTL4bjn5mu6mnZ9TaNk7MxqqlM5wQdxSQgZBqOCCd8ACrtTxSFHXSQMbjGKn05IpLx0kwE0sQRvjAzQ8r4kYo2xO3h/xTGMI+rSrGqmKJyoxqZAx/GupMef811PsRvemLItnbrlEQRLvzvgb+GKy/wAUyxv1xGj0YEOk9mds97861tqmLOBFGBoG48NqyXxdF2fV4QM96EE6vc1bAY26xQRFjF2jLpIJC+Pl88Hc1XdsHvI5EBijCnBXx58t/Dyq60tluI1QSaXGxC+I9sb8H8K8u0YXyAtgE4HpuwG22KALoIIZAp7aRjGBlWckZ9jUZMtfSCFSw+yknfYYI/xRVuD2eZlAI9c558PxpfdmRr7CSaGeJk7xxsSOPWm/Al5KLyOJUUGRxJoD6VHJxjGPD1pPEjMZGLd4ybr7gnNNJLSJlYTsUcLjGQeP3pTaOUlzGMHA4GazKDbRAFhdBq3OQdzyOBRcEaSwRHGGUPqYeO+1V2cMQWJmJbVnIAHOdj7cUbaRns42GxKuT/8AaqSASygm63O4X61EnEw3yN+KKljH26ZFU/6OfnVLwlJACpU68YPhtSY0dBj7Ucg/dbGPOjL+5jM0TJH3VJAU+Xe58PGgsFbnYf7TU5s6otXOv6VLQA16QU48sb8VVEP7aYzn/mrLr/Sz7Y9d6jEB2cfe3z92gTC7a5e3l7RcNhSMMuQQQQdvnQ7u0lyzscscHJqacNkEDB4qkn+6/ntQgLbX/WBIDd45zxUJGztjwHFdGcO/ucV4eW8DttTAjgeVdUsDy/OuoA+gQypG0cJOGKkgeeMVlvjUg9YtT/8ACP8A9GnkmP6lbMdyEf5bikHxlv1Kzxz2X1q2BprK0eCIzqoBxgALnGCdz50D1AD+o25PcLZLyeRwdzmnFvcSRx7pqQE7qdxufCkfUSz9SskZRG0gJCg5CjHt5Y5+VIBpFErxFhjJGc+fO9KLtP8Ax0LszHC8egGcU3dJFyqgRgDbG+aWSgtewKeTkn8MfWmLCiWxhMU/dBeNTqLf7QQd/U7etIYXEExDd7VEuR55Ap91YzR28scZBiWNuPDb/mlEkSidsnLKikbbHuj9M1BQw6ciK6FsLmOMDbOdRP7UfYBeyjTUMiNyduMtQXRozFrI1BQpJONs6NsH28K8tHk0RuCR2gJbHONtqOWBh69uD1m4XkLAudsVTeaJHEuF1m5VSoHHdP7Uxthq6z1IgjIjQflQco19rp1YXqEY3431/tUyZpFArIGvgpxjQcg+9eSwk9gScs0uPng/tVs6FOo5xxDqIHqa8jMjTwxqhLfaO6Bvk6T+9NyWk8WL76MpEmvxI9zVEf8Aoxb7k5x8qP65G6/Z2cFcgnHpQSDuwoBknwz6UtTWoJRcemWqdnz5Gh2P9xz6j9aISOV0mKrkICGPlQZJ1NnxzTRBdCcsfc/rUUOck+VRiYgkioKx0/KqAIyK6qRk11AG1kcDqSA+ERP50i+KWBvrQnfu/WinuHaQTaySFwMUr627XFzau2Fwvy5qmI10N3oHuT+poPqTsbu0bVqyT+ZUfWgPtkJ8Dn0rpZldo2TJ0EE7+oP0owZoZQ6SdosjFCe8hGce1CQASuspA1DyPG5H0oBupSN3Y2I9Cc1RBfzJkqAdtyc+ZqcaGsGPV4XazmAbAI3wOf5mlEqPb9QkmGdQ3BxxgUXHez3TGINE2R91iEz6ZJxXX87hU7W30atx6jiocl4NFF5pVDKYo2jjTG5UeO2MfSiYI5UkSMQnSFKAhSRvz+G/4UPBMqyh5VfA3HZnGT9a1PR/jSKzi7IdJjlKBCkjuSV0sxz6fextXPZZPzFG0K4tdsGn+HOrWNxcTrbmZJkV9cYyFGcb+VL26fdx9Na4MLBZeoW7Qj/vJ17e9fVvhz4ytepWrreQW8QA0syEgfp5UZ8QdN6f1W1cdvFHDGy3JYOcIRwwAGRv4jeuV/JmsUjZwjF9rD48Ok3151GTNnKDFENagFSBvgHPjzT7p3wtfx3nSeoLBFEZJ5ALeVyCpRGzk5/mOd6n1TovxHF1S4ay6pczu0SuJ+2ZTLHyPmPL1rI3q9QL5v3uWYOcGcscnx5q4zdnshv8S1I0X/VTp9tF0ywkie2kuLVFhcwSBsA6gM+f3M+maxl3FA3UkSyGqDA0FW8Aozv71DqzSCBBIRp17DyODVVmtyiRyDZguBtzXVVDjBLTmnZy7YwW0cI6oTpkO+2frS+3te0g7Uq2Gk05CncZxTON7iKEmQAqFJ45rzpWoWMOAMgkjCnxNNNpGQHZ2RMR1OUY5GNBPiamelc6XB2wMCmETvGh7RFB1O25xsTn615LcuUJUISP+080cpAB/wBPk8ZDxiuq83T/APpnPsa6jlIQFBdYOlgMeVdcr9pKkgAqMYoCN9RGT+VM4Y1Met5PbBrpGDE4HfUqRtVhds93Gk4wahKMnJ1YxnJ3zRsMUMr20Ko8XakK8zOCu5xnGNsVDlx7ZpCty8A0coSQFhg+NEAq33PLcBqKf4c6ibx7WFe3lRSWKDCgDPj8vx2on4W6BN1i+a2VZIyuNb4zjzGDjBPkfI1m74Jbpovjy3GU9N6dHeq8Gl+3cf2m53AORgeeMe9EdN+F7y9aSKMBHVzGSd8tkjHvmn1rZdU6LfTWtxFbzrEpXOoKXUkEHnkgg4249NthYz9L6dDCsqiKQSJlCPvoc4xn3P51w2/KknkTtj8aKgpZpgLP4QvJLh4mikLxqTInOkY2Ocb8eG/G1a/p3/Ta2uLdXZm7R4onxq0gZZssOf8AaOPWn7W3RzdSXVpdyazlcRSLpGPb2G9T6lJcWUquepvZqsSDtCmtWGW29NsfjWKuk2+X8CePFBZ+wrofwd07o8ks8Ku8kmdWtiQdzyM870T1j+nvb9nev/bUk4GoasDg459uKxl/8ZXEcirFMJwq6SELKCcnkNWf6l8Q33UWcvJpRgRoViqke2abhz8IwlsXs5Gl6p8UdMhjRItF5KudLqe4MeB+o9K+f9RvWu7q4kJUSPISUUeg4Ht41XKjMxwUIGNy+2KHIJV3CEK5JBbH71vVRGHfsync5LBd17PYISgRi/0qyGbFtFmDI0LvjnahesrcuqKYpNIbOrG35Uz6c8hs0B1RaVVSrDGdvOurPqjnYFLfSmB0EDkMpXJXzqyxe6SGONID9zG7gY+o/wAUyd9Knt01DOrUUGM+9V6oSC7Rqy6tiop70AK8N3LGQWIyfuiPIIHhnO/jVdwrmEajkahgCMgURNelBjQNQ8MUFcXTvpAO2oHeluiJlZzxHj2XH0rqibpCd8V1PBC+2T7x8gcA+PFNbW2nSN5R2ZVQNSEgtgnGRS+yha5uVjBQKzKhdvuqCcZNbL4O6VFF1m6tuoTWzK0BAMEol1nzBHgME+G1FtvCOo7KalJ/ZCeFIl6HeRpAZLguGlJXDRIMYIOcjc+XjRXQ+gSvJBNeRRm3JEnZvMFYp5+3HyrVfDXSI2v57cyL2EjAOjkM57p3Owx47+1avqvT+n9O6OJI1JkRJNAUZIBO/h6nbj8q8+z5T7S9nd+KuEo8gfpXUkuElF3Gk66C0W67JkYXGfDb8t6aW/TYryVJ1lSynhkBZkGDImAd/mfWkVj03FrFcdkmbRAWxHkEncEbE55JHtvUumNbwtJ/T7wzLM2RFNLlhkgsMHjb5/hXD700nFPeJsr2G2EcspEcskiCNjpGw3P6fSsb1S7s7ZtXUI2lZSShaL7oB4yM7bb84zQd/wBTv7S4mlmuu+2USJkTGM8gqfTxpH1DqcsoYTSsEdsJCrAqvt5V0KuVktME1Qvs9L+s3lpMkkNpAyB04lx3GwQMMMkrpZtiNvClayXi25ha5do1GBFksNI4Bz71Wq/2zgLluSeSM+tUtc9lIy6Wym7BV329K7IVKKw5LL5S9k8Y1a/PYL+PhXqRq0MaMneI2CYBH82qDSxStqVHZgoJOfu+hqQlfu6wpLHDac5Xbn9PCtMOfTxY9ayMYhgDByOPlUZEWKJVCREEgnJK4+dW9umypqyuQ2oj9Kr7Xs5g+k6W7rMxB/L+c0xELi3aeRcnuc8cemfxqgqxJVv9RcEZOAff8vwou4VjIJUkIGknSCN/5iqHYMFkWESSqgGoHcimhEGaQg6FChN8MuxwPPxFeuVfSHQZOMMTkk1SqyK4RkccsQRn+fSvUt2yHWVdGrZc7kUwILb28kLanYEbHIIFBTW4k7sCuSMhV08Y2opggYLqddx3c5/I/vXhuHZVUSBcZ+8oI/nzqloCtraYHDKc/wDuXJrqZfabglu9Dz7V1VoYbboPw1bXsVsPsAWIWxZZopCG1sSMeOR6H9OdR0P4M6ZZyo+m5eMIdQyFDEgA7DfgenJ8zWZ+G/jVbq6hiuIZFSKDVgDvswwBjy5Naq3+I2hupssVGrdpEOgIMDc4yDvnevHlKyMske3NSktrA+q/BKRSXHUbGa3Qgjs2Bk1Rp4g7kE/hSi+64/Tp5rSxE1xbIgXWzDnbOSfu+Ax77eW4j6jFcWGLe5S57Rt8ONWPHbwx7Vk/iPqcr9JvrOe1CEjIlWMkMBjCt4jbPh+9KUlKWYTU540+wf7b1lhbvbXMKREs08EgcBF5yOfP2/KoxdRki7lxIEMa/wBoxQtHnHkM6SBjbPhRPS+pdPsbZLCeNXgnBfRJFpEhIJ7vG/pttWf61c2kcznpDs1kxDiIgnSSMHk7cDmnCDl1hdlihvRG6kMsomJ1THIAYbn3x/BSjq0mbuEmMd0848PKvGuw0uFLd7GRnGOf5866d+xhQxIwyWwV9Rydtq9KMUkePOXJ6wo3CqmiNRr0nSoX6fKuSAyRxyyK4lBzqbcn0IP0oeDSGVYu0BbeSQDOfKpn7aJw2oJGNz5nz4pkF7B5ItMgCA8kZ2P8H6VQI0iuDnGcE/e5B/gqxzG0eSmXJGcnJO/vUmClgg14XdVYcfvQAEyRrMS0J7NiCCc88Y/GrtHe0r2bYOrBiGw8av7aFmbEmjAG4xnP6VSQIpgDPr1KBkg8g+nvRgiuVtbQxorRtJk62XOP2/Ku+xSatayHPOktzxk1ZBHEZGl1631EZKA6fQfLFTnXcFZTGy4PdT72aaApMcqXXex3xpHe58Tsfag7iK4AwUIWNiwA4O5xx+lFToWiLR9ojuMFH4I3JqRRfLkBTpO9UBRDCGb/AMtnY/eVRlcVSbTYExB0zkEEfrz50SJY07MBMZ2AZfGhLjtI4isCqipsCWIx7CjBHjQ6WISHA8jj9q8qqFZ2TUzDJJzXU8QGm6DHBaMYIeyZ+y1SKc5OGGd13x7+dPbvqEhljQf3ipkMyQoHWKMDPieMZyBnj5V84gjC38cal1QpEpCuRkNpyDjkbmtV8M3t1BYskM7qGfvHO574HPPG1edbTn2fZ9BC3l0lh71S8uOkRR21pOIpmkFzHcIhGqJh4g58RuPamNv1idulLLr+3faZRD28RK6cb7jPdfGT5fhST4lUTWVzLLl3wzgk8NlRkeXJpT8NyMba6hJBiIV9BAI1Z5qoVRnDTK6x1zxj+aSC4tIFc3HbwjvTM+FZDvgg7HOfkBQErQSExPG2s5XuudvP5VTbMZTiQ6gCqjPlqNQV2a/hjJ7mnOPlXTXWoo8y69zZGUKzFY1Cwr94E8eXNEyvh4HZl5IOpthscY96XxKGjdiMkBSD5HcfSh7R2m6hbpKxZdOrGfHSa1wwH3aO+YnwukbtjY77/l/ih/6lBcMVkJVBnJOx3/mK66HcO5/3HnypXFGkkxDrkA5A8u9ipSAMmfChBIX7uO6DkADjb5eNC/aLjLOhwxBIOrOCOTg/zaiUVY5VKKFKDYgcUZagTWavKAzHJJIpi0qsr6Hsu8j9qBksdifL6UQl0tzbZkQKgAJ73z38t6BswCJmIGoAYOOOKM6kxjtWKHBVdj86APbftBgRDKK3cOeRioXPaGGQjZ9gMjnfw/Gh3ZrZYBASgdMtv6r+5q+1RZ4XMw1nUefDijAKoYrmMkMvL4wWAAA8asaN0Udq6LliOc5ryFiVnJP3JsL6DA2odJpDbSOWJYKME+xpjbIXMcj3aMGDDfvggnjy/nNekERamDatW+rYbEcj5VFJXbtAW2yfD0pfIzM0eTnUyq3qNqeCDhcK2dJ2BxtXtI+pyPb3jRwsUQcAGuq+ItP/2Q=="/>
          <p:cNvSpPr>
            <a:spLocks noChangeAspect="1" noChangeArrowheads="1"/>
          </p:cNvSpPr>
          <p:nvPr/>
        </p:nvSpPr>
        <p:spPr bwMode="auto">
          <a:xfrm>
            <a:off x="611188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2" name="Picture 7" descr="C:\Работа\лесоводств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613" y="1755775"/>
            <a:ext cx="1149350" cy="733425"/>
          </a:xfrm>
          <a:prstGeom prst="rect">
            <a:avLst/>
          </a:prstGeom>
          <a:solidFill>
            <a:srgbClr val="00B050"/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8" descr="C:\Работа\заготов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413" y="3587750"/>
            <a:ext cx="939800" cy="89693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4" name="Picture 9" descr="C:\Работа\лесозаготовка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44663" y="4048125"/>
            <a:ext cx="881062" cy="8953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6" name="Picture 6" descr="C:\Работа\пожар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93825" y="2084388"/>
            <a:ext cx="1189038" cy="787400"/>
          </a:xfrm>
          <a:prstGeom prst="rect">
            <a:avLst/>
          </a:prstGeom>
          <a:solidFill>
            <a:srgbClr val="00B050"/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Picture 14" descr="C:\Работа\деревооб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250" y="5037138"/>
            <a:ext cx="884238" cy="7366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Picture 11" descr="C:\Работа\осп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2175" y="5394325"/>
            <a:ext cx="962025" cy="7239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Picture 15" descr="C:\Работа\деревооб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0" y="5822950"/>
            <a:ext cx="1077913" cy="72072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3" name="Нашивка 22"/>
          <p:cNvSpPr/>
          <p:nvPr/>
        </p:nvSpPr>
        <p:spPr>
          <a:xfrm rot="6814979">
            <a:off x="1504157" y="4625181"/>
            <a:ext cx="349250" cy="842963"/>
          </a:xfrm>
          <a:prstGeom prst="chevron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 rot="6656234">
            <a:off x="1184275" y="2570163"/>
            <a:ext cx="368300" cy="844550"/>
          </a:xfrm>
          <a:prstGeom prst="chevron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4775" y="5789613"/>
            <a:ext cx="707231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+mn-lt"/>
              </a:rPr>
              <a:t>Объем реализованной продукции и оказанных услуг в 2012 г. -1 690 млн.руб</a:t>
            </a:r>
            <a:r>
              <a:rPr lang="ru-RU" sz="1600" dirty="0"/>
              <a:t>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754313" y="6145213"/>
            <a:ext cx="62007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atin typeface="+mn-lt"/>
              </a:rPr>
              <a:t>* - в объеме реализованной продукции и оказанных услуг в 2012 г. по данным Государственной Статистики</a:t>
            </a: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5360894" y="277906"/>
          <a:ext cx="4545106" cy="6580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416300" y="1022350"/>
            <a:ext cx="24796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Структура кластера *</a:t>
            </a:r>
          </a:p>
        </p:txBody>
      </p:sp>
      <p:sp>
        <p:nvSpPr>
          <p:cNvPr id="35" name="Rectangle 146"/>
          <p:cNvSpPr>
            <a:spLocks noChangeArrowheads="1"/>
          </p:cNvSpPr>
          <p:nvPr/>
        </p:nvSpPr>
        <p:spPr bwMode="auto">
          <a:xfrm>
            <a:off x="2257429" y="365095"/>
            <a:ext cx="63796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АНАЛИЗ  ЛЕСОПРОМЫШЛЕННОГО   КЛАСТЕРА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6350" y="1436688"/>
            <a:ext cx="3302000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2" descr="http://upload.wikimedia.org/wikipedia/commons/2/2c/Coat_of_arms_of_Omsk_Obla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5575"/>
            <a:ext cx="727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Line 52"/>
          <p:cNvSpPr>
            <a:spLocks noChangeShapeType="1"/>
          </p:cNvSpPr>
          <p:nvPr/>
        </p:nvSpPr>
        <p:spPr bwMode="auto">
          <a:xfrm>
            <a:off x="288925" y="1011238"/>
            <a:ext cx="9369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aphicFrame>
        <p:nvGraphicFramePr>
          <p:cNvPr id="2" name="Диаграмма 14"/>
          <p:cNvGraphicFramePr>
            <a:graphicFrameLocks/>
          </p:cNvGraphicFramePr>
          <p:nvPr/>
        </p:nvGraphicFramePr>
        <p:xfrm>
          <a:off x="0" y="4149725"/>
          <a:ext cx="3186113" cy="294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16"/>
          <p:cNvGraphicFramePr>
            <a:graphicFrameLocks/>
          </p:cNvGraphicFramePr>
          <p:nvPr/>
        </p:nvGraphicFramePr>
        <p:xfrm>
          <a:off x="2963863" y="693738"/>
          <a:ext cx="3386137" cy="280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/>
        </p:nvGraphicFramePr>
        <p:xfrm>
          <a:off x="3167063" y="4110038"/>
          <a:ext cx="3333750" cy="274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186113" y="3316288"/>
            <a:ext cx="3208337" cy="584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FF0000"/>
                </a:solidFill>
              </a:rPr>
              <a:t>Объем перестойной древесины</a:t>
            </a:r>
          </a:p>
          <a:p>
            <a:pPr algn="ctr">
              <a:defRPr/>
            </a:pPr>
            <a:r>
              <a:rPr lang="ru-RU" sz="1600" dirty="0">
                <a:solidFill>
                  <a:srgbClr val="FF0000"/>
                </a:solidFill>
              </a:rPr>
              <a:t>157 млн.куб.,  спелой 155 млн.куб.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01765" y="2090058"/>
            <a:ext cx="492369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3B7E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52443" y="2213796"/>
            <a:ext cx="492369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3B7E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797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87908" y="3043552"/>
            <a:ext cx="492369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3B7E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80018" y="3506108"/>
            <a:ext cx="492369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3B7E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80171" y="2898429"/>
            <a:ext cx="492369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3B7E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425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63104" y="2181370"/>
            <a:ext cx="609602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3B7E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1161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49534" y="2545780"/>
            <a:ext cx="492369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3B7E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91205" y="3425308"/>
            <a:ext cx="492369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3B7E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234</a:t>
            </a:r>
          </a:p>
        </p:txBody>
      </p:sp>
      <p:sp>
        <p:nvSpPr>
          <p:cNvPr id="33" name="Пирог 32"/>
          <p:cNvSpPr/>
          <p:nvPr/>
        </p:nvSpPr>
        <p:spPr bwMode="auto">
          <a:xfrm rot="7943713">
            <a:off x="6714332" y="1540669"/>
            <a:ext cx="2476500" cy="3030537"/>
          </a:xfrm>
          <a:prstGeom prst="pie">
            <a:avLst/>
          </a:prstGeom>
          <a:solidFill>
            <a:srgbClr val="FFFFFF">
              <a:alpha val="0"/>
            </a:srgbClr>
          </a:solidFill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 bwMode="auto">
          <a:xfrm flipH="1">
            <a:off x="7143750" y="3057525"/>
            <a:ext cx="808038" cy="2147888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Двенадцатиугольник 36"/>
          <p:cNvSpPr/>
          <p:nvPr/>
        </p:nvSpPr>
        <p:spPr bwMode="auto">
          <a:xfrm>
            <a:off x="6481763" y="5145088"/>
            <a:ext cx="1455737" cy="1225550"/>
          </a:xfrm>
          <a:prstGeom prst="dodecagon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600" b="1" dirty="0">
                <a:latin typeface="+mn-lt"/>
              </a:rPr>
              <a:t>84%</a:t>
            </a:r>
          </a:p>
          <a:p>
            <a:pPr algn="ctr">
              <a:defRPr/>
            </a:pPr>
            <a:r>
              <a:rPr lang="ru-RU" sz="1600" b="1" dirty="0">
                <a:latin typeface="+mn-lt"/>
              </a:rPr>
              <a:t>3, 402</a:t>
            </a:r>
          </a:p>
          <a:p>
            <a:pPr algn="ctr">
              <a:defRPr/>
            </a:pPr>
            <a:r>
              <a:rPr lang="ru-RU" sz="1600" b="1" dirty="0">
                <a:latin typeface="+mn-lt"/>
              </a:rPr>
              <a:t> млн.куб. в год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42088" y="1062038"/>
            <a:ext cx="29194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Географическая привязка</a:t>
            </a:r>
          </a:p>
        </p:txBody>
      </p:sp>
      <p:grpSp>
        <p:nvGrpSpPr>
          <p:cNvPr id="2069" name="Группа 43"/>
          <p:cNvGrpSpPr>
            <a:grpSpLocks/>
          </p:cNvGrpSpPr>
          <p:nvPr/>
        </p:nvGrpSpPr>
        <p:grpSpPr bwMode="auto">
          <a:xfrm>
            <a:off x="336550" y="1423988"/>
            <a:ext cx="2692400" cy="323850"/>
            <a:chOff x="830413" y="342879"/>
            <a:chExt cx="890149" cy="14997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15439" y="342879"/>
              <a:ext cx="741616" cy="149974"/>
            </a:xfrm>
            <a:prstGeom prst="roundRect">
              <a:avLst>
                <a:gd name="adj" fmla="val 10000"/>
              </a:avLst>
            </a:prstGeom>
            <a:ln>
              <a:solidFill>
                <a:srgbClr val="3B7E2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830413" y="347290"/>
              <a:ext cx="890149" cy="14115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ts val="1500"/>
                </a:lnSpc>
                <a:spcAft>
                  <a:spcPts val="0"/>
                </a:spcAft>
                <a:defRPr/>
              </a:pPr>
              <a:r>
                <a:rPr lang="ru-RU" sz="1600" b="1" dirty="0"/>
                <a:t>Леса</a:t>
              </a:r>
              <a:r>
                <a:rPr lang="ru-RU" sz="1600" dirty="0"/>
                <a:t> 5 927,5 тыс.га.</a:t>
              </a:r>
              <a:r>
                <a:rPr lang="ru-RU" sz="1600" b="1" dirty="0"/>
                <a:t> </a:t>
              </a:r>
            </a:p>
          </p:txBody>
        </p:sp>
      </p:grpSp>
      <p:grpSp>
        <p:nvGrpSpPr>
          <p:cNvPr id="2070" name="Группа 46"/>
          <p:cNvGrpSpPr>
            <a:grpSpLocks/>
          </p:cNvGrpSpPr>
          <p:nvPr/>
        </p:nvGrpSpPr>
        <p:grpSpPr bwMode="auto">
          <a:xfrm>
            <a:off x="214313" y="1854200"/>
            <a:ext cx="1376362" cy="946150"/>
            <a:chOff x="43147" y="560768"/>
            <a:chExt cx="943812" cy="673001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3147" y="560768"/>
              <a:ext cx="943812" cy="673001"/>
            </a:xfrm>
            <a:prstGeom prst="roundRect">
              <a:avLst>
                <a:gd name="adj" fmla="val 10000"/>
              </a:avLst>
            </a:prstGeom>
            <a:ln>
              <a:solidFill>
                <a:srgbClr val="3B7E2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62742" y="579965"/>
              <a:ext cx="904623" cy="63460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ts val="1500"/>
                </a:lnSpc>
                <a:spcAft>
                  <a:spcPts val="0"/>
                </a:spcAft>
                <a:defRPr/>
              </a:pPr>
              <a:r>
                <a:rPr lang="ru-RU" sz="1600" b="1" dirty="0"/>
                <a:t>Защитные</a:t>
              </a:r>
            </a:p>
            <a:p>
              <a:pPr algn="ctr" defTabSz="711200">
                <a:lnSpc>
                  <a:spcPts val="1500"/>
                </a:lnSpc>
                <a:spcAft>
                  <a:spcPts val="0"/>
                </a:spcAft>
                <a:defRPr/>
              </a:pPr>
              <a:r>
                <a:rPr lang="ru-RU" sz="1600" dirty="0"/>
                <a:t>973 тыс.га. (16,4 %)</a:t>
              </a:r>
            </a:p>
          </p:txBody>
        </p:sp>
      </p:grpSp>
      <p:grpSp>
        <p:nvGrpSpPr>
          <p:cNvPr id="2071" name="Группа 49"/>
          <p:cNvGrpSpPr>
            <a:grpSpLocks/>
          </p:cNvGrpSpPr>
          <p:nvPr/>
        </p:nvGrpSpPr>
        <p:grpSpPr bwMode="auto">
          <a:xfrm>
            <a:off x="1651000" y="1866900"/>
            <a:ext cx="1497013" cy="963613"/>
            <a:chOff x="1807624" y="434389"/>
            <a:chExt cx="952824" cy="611456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1807624" y="434389"/>
              <a:ext cx="949792" cy="607427"/>
            </a:xfrm>
            <a:prstGeom prst="roundRect">
              <a:avLst>
                <a:gd name="adj" fmla="val 10000"/>
              </a:avLst>
            </a:prstGeom>
            <a:ln>
              <a:solidFill>
                <a:srgbClr val="3B7E2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Скругленный прямоугольник 4"/>
            <p:cNvSpPr/>
            <p:nvPr/>
          </p:nvSpPr>
          <p:spPr>
            <a:xfrm>
              <a:off x="1880374" y="473676"/>
              <a:ext cx="880074" cy="57216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ts val="1500"/>
                </a:lnSpc>
                <a:spcAft>
                  <a:spcPts val="0"/>
                </a:spcAft>
                <a:defRPr/>
              </a:pPr>
              <a:r>
                <a:rPr lang="ru-RU" sz="1600" b="1" dirty="0"/>
                <a:t>Эксплуатационные </a:t>
              </a:r>
            </a:p>
            <a:p>
              <a:pPr algn="ctr" defTabSz="711200">
                <a:lnSpc>
                  <a:spcPts val="1500"/>
                </a:lnSpc>
                <a:spcAft>
                  <a:spcPts val="0"/>
                </a:spcAft>
                <a:defRPr/>
              </a:pPr>
              <a:r>
                <a:rPr lang="ru-RU" sz="1600" dirty="0"/>
                <a:t>4 954,5 тыс.га. (83,6 %)</a:t>
              </a:r>
            </a:p>
          </p:txBody>
        </p:sp>
      </p:grpSp>
      <p:grpSp>
        <p:nvGrpSpPr>
          <p:cNvPr id="2072" name="Группа 52"/>
          <p:cNvGrpSpPr>
            <a:grpSpLocks/>
          </p:cNvGrpSpPr>
          <p:nvPr/>
        </p:nvGrpSpPr>
        <p:grpSpPr bwMode="auto">
          <a:xfrm>
            <a:off x="201613" y="2922588"/>
            <a:ext cx="1547812" cy="1054100"/>
            <a:chOff x="164776" y="1411391"/>
            <a:chExt cx="1446030" cy="896464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164776" y="1411391"/>
              <a:ext cx="1446030" cy="896464"/>
            </a:xfrm>
            <a:prstGeom prst="roundRect">
              <a:avLst>
                <a:gd name="adj" fmla="val 10000"/>
              </a:avLst>
            </a:prstGeom>
            <a:ln>
              <a:solidFill>
                <a:srgbClr val="3B7E2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191472" y="1437042"/>
              <a:ext cx="1392638" cy="84516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ts val="1500"/>
                </a:lnSpc>
                <a:spcAft>
                  <a:spcPts val="0"/>
                </a:spcAft>
                <a:defRPr/>
              </a:pPr>
              <a:r>
                <a:rPr lang="ru-RU" sz="1600" b="1" dirty="0"/>
                <a:t>Покрытые лесом</a:t>
              </a:r>
            </a:p>
            <a:p>
              <a:pPr algn="ctr" defTabSz="711200">
                <a:lnSpc>
                  <a:spcPts val="1500"/>
                </a:lnSpc>
                <a:spcAft>
                  <a:spcPts val="0"/>
                </a:spcAft>
                <a:defRPr/>
              </a:pPr>
              <a:r>
                <a:rPr lang="ru-RU" sz="1600" dirty="0"/>
                <a:t>4 559,3 тыс.га.</a:t>
              </a:r>
            </a:p>
            <a:p>
              <a:pPr algn="ctr" defTabSz="711200">
                <a:lnSpc>
                  <a:spcPts val="1500"/>
                </a:lnSpc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9900"/>
                  </a:solidFill>
                </a:rPr>
                <a:t>623,26 млн.куб</a:t>
              </a:r>
            </a:p>
          </p:txBody>
        </p:sp>
      </p:grpSp>
      <p:grpSp>
        <p:nvGrpSpPr>
          <p:cNvPr id="2073" name="Группа 55"/>
          <p:cNvGrpSpPr>
            <a:grpSpLocks/>
          </p:cNvGrpSpPr>
          <p:nvPr/>
        </p:nvGrpSpPr>
        <p:grpSpPr bwMode="auto">
          <a:xfrm>
            <a:off x="1862138" y="2898775"/>
            <a:ext cx="1243012" cy="1068388"/>
            <a:chOff x="2415370" y="1359038"/>
            <a:chExt cx="615774" cy="372044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415370" y="1359038"/>
              <a:ext cx="615774" cy="372044"/>
            </a:xfrm>
            <a:prstGeom prst="roundRect">
              <a:avLst>
                <a:gd name="adj" fmla="val 10000"/>
              </a:avLst>
            </a:prstGeom>
            <a:ln>
              <a:solidFill>
                <a:srgbClr val="3B7E2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2426380" y="1370094"/>
              <a:ext cx="593754" cy="34993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ts val="1500"/>
                </a:lnSpc>
                <a:spcAft>
                  <a:spcPts val="0"/>
                </a:spcAft>
                <a:defRPr/>
              </a:pPr>
              <a:r>
                <a:rPr lang="ru-RU" sz="1600" b="1" dirty="0"/>
                <a:t>Не покрытые лесом</a:t>
              </a:r>
            </a:p>
            <a:p>
              <a:pPr algn="ctr" defTabSz="711200">
                <a:lnSpc>
                  <a:spcPts val="1500"/>
                </a:lnSpc>
                <a:spcAft>
                  <a:spcPts val="0"/>
                </a:spcAft>
                <a:defRPr/>
              </a:pPr>
              <a:r>
                <a:rPr lang="ru-RU" sz="1600" dirty="0"/>
                <a:t>395,2 тыс.га.</a:t>
              </a:r>
            </a:p>
          </p:txBody>
        </p:sp>
      </p:grpSp>
      <p:cxnSp>
        <p:nvCxnSpPr>
          <p:cNvPr id="2074" name="Прямая соединительная линия 65"/>
          <p:cNvCxnSpPr>
            <a:cxnSpLocks noChangeShapeType="1"/>
            <a:stCxn id="45" idx="2"/>
            <a:endCxn id="48" idx="0"/>
          </p:cNvCxnSpPr>
          <p:nvPr/>
        </p:nvCxnSpPr>
        <p:spPr bwMode="auto">
          <a:xfrm flipH="1">
            <a:off x="901700" y="1747838"/>
            <a:ext cx="814388" cy="106362"/>
          </a:xfrm>
          <a:prstGeom prst="line">
            <a:avLst/>
          </a:prstGeom>
          <a:noFill/>
          <a:ln w="28575" algn="ctr">
            <a:solidFill>
              <a:srgbClr val="3B7E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75" name="Прямая соединительная линия 68"/>
          <p:cNvCxnSpPr>
            <a:cxnSpLocks noChangeShapeType="1"/>
            <a:stCxn id="51" idx="0"/>
            <a:endCxn id="46" idx="2"/>
          </p:cNvCxnSpPr>
          <p:nvPr/>
        </p:nvCxnSpPr>
        <p:spPr bwMode="auto">
          <a:xfrm flipH="1" flipV="1">
            <a:off x="1682750" y="1738313"/>
            <a:ext cx="714375" cy="128587"/>
          </a:xfrm>
          <a:prstGeom prst="line">
            <a:avLst/>
          </a:prstGeom>
          <a:noFill/>
          <a:ln w="28575" algn="ctr">
            <a:solidFill>
              <a:srgbClr val="3B7E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76" name="Прямая соединительная линия 71"/>
          <p:cNvCxnSpPr>
            <a:cxnSpLocks noChangeShapeType="1"/>
            <a:stCxn id="52" idx="2"/>
            <a:endCxn id="54" idx="0"/>
          </p:cNvCxnSpPr>
          <p:nvPr/>
        </p:nvCxnSpPr>
        <p:spPr bwMode="auto">
          <a:xfrm flipH="1">
            <a:off x="976313" y="2830513"/>
            <a:ext cx="1479550" cy="92075"/>
          </a:xfrm>
          <a:prstGeom prst="line">
            <a:avLst/>
          </a:prstGeom>
          <a:noFill/>
          <a:ln w="28575" algn="ctr">
            <a:solidFill>
              <a:srgbClr val="3B7E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77" name="Прямая соединительная линия 73"/>
          <p:cNvCxnSpPr>
            <a:cxnSpLocks noChangeShapeType="1"/>
            <a:stCxn id="52" idx="2"/>
            <a:endCxn id="57" idx="0"/>
          </p:cNvCxnSpPr>
          <p:nvPr/>
        </p:nvCxnSpPr>
        <p:spPr bwMode="auto">
          <a:xfrm>
            <a:off x="2455863" y="2830513"/>
            <a:ext cx="28575" cy="68262"/>
          </a:xfrm>
          <a:prstGeom prst="line">
            <a:avLst/>
          </a:prstGeom>
          <a:noFill/>
          <a:ln w="28575" algn="ctr">
            <a:solidFill>
              <a:srgbClr val="3B7E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078" name="Группа 81"/>
          <p:cNvGrpSpPr>
            <a:grpSpLocks/>
          </p:cNvGrpSpPr>
          <p:nvPr/>
        </p:nvGrpSpPr>
        <p:grpSpPr bwMode="auto">
          <a:xfrm>
            <a:off x="201613" y="4068763"/>
            <a:ext cx="2954337" cy="561975"/>
            <a:chOff x="164776" y="1411391"/>
            <a:chExt cx="1446030" cy="896464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164776" y="1411391"/>
              <a:ext cx="1446030" cy="896464"/>
            </a:xfrm>
            <a:prstGeom prst="roundRect">
              <a:avLst>
                <a:gd name="adj" fmla="val 10000"/>
              </a:avLst>
            </a:prstGeom>
            <a:ln>
              <a:solidFill>
                <a:srgbClr val="3B7E2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191195" y="1436715"/>
              <a:ext cx="1393193" cy="84581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ts val="1500"/>
                </a:lnSpc>
                <a:spcAft>
                  <a:spcPts val="0"/>
                </a:spcAft>
                <a:defRPr/>
              </a:pPr>
              <a:r>
                <a:rPr lang="ru-RU" sz="1600" b="1" dirty="0"/>
                <a:t>Допустимо к изъятию</a:t>
              </a:r>
            </a:p>
            <a:p>
              <a:pPr algn="ctr" defTabSz="711200">
                <a:lnSpc>
                  <a:spcPts val="1500"/>
                </a:lnSpc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9900"/>
                  </a:solidFill>
                </a:rPr>
                <a:t>13,9 млн.куб. </a:t>
              </a:r>
            </a:p>
            <a:p>
              <a:pPr algn="ctr" defTabSz="711200">
                <a:lnSpc>
                  <a:spcPts val="1500"/>
                </a:lnSpc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возможно</a:t>
              </a:r>
              <a:r>
                <a:rPr lang="ru-RU" sz="1600" dirty="0">
                  <a:solidFill>
                    <a:srgbClr val="009900"/>
                  </a:solidFill>
                </a:rPr>
                <a:t> 4 млн.куб. </a:t>
              </a:r>
              <a:endParaRPr lang="ru-RU" sz="1600" b="1" dirty="0">
                <a:solidFill>
                  <a:srgbClr val="009900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60400" y="1058863"/>
            <a:ext cx="18938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Лесные ресурсы</a:t>
            </a:r>
          </a:p>
        </p:txBody>
      </p:sp>
      <p:sp>
        <p:nvSpPr>
          <p:cNvPr id="61" name="Rectangle 146"/>
          <p:cNvSpPr>
            <a:spLocks noChangeArrowheads="1"/>
          </p:cNvSpPr>
          <p:nvPr/>
        </p:nvSpPr>
        <p:spPr bwMode="auto">
          <a:xfrm>
            <a:off x="2257429" y="365095"/>
            <a:ext cx="63796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АНАЛИЗ  ЛЕСОПРОМЫШЛЕННОГО   КЛАСТЕРА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2" descr="http://upload.wikimedia.org/wikipedia/commons/2/2c/Coat_of_arms_of_Omsk_Obla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88" y="130175"/>
            <a:ext cx="727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9"/>
          <p:cNvSpPr>
            <a:spLocks noChangeArrowheads="1"/>
          </p:cNvSpPr>
          <p:nvPr/>
        </p:nvSpPr>
        <p:spPr bwMode="auto">
          <a:xfrm>
            <a:off x="1300163" y="1063625"/>
            <a:ext cx="782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Использование лесного ресурса в 2020 году при реализации концепции</a:t>
            </a:r>
            <a:endParaRPr lang="ru-RU" dirty="0">
              <a:latin typeface="+mn-lt"/>
            </a:endParaRPr>
          </a:p>
        </p:txBody>
      </p:sp>
      <p:sp>
        <p:nvSpPr>
          <p:cNvPr id="13316" name="Line 52"/>
          <p:cNvSpPr>
            <a:spLocks noChangeShapeType="1"/>
          </p:cNvSpPr>
          <p:nvPr/>
        </p:nvSpPr>
        <p:spPr bwMode="auto">
          <a:xfrm>
            <a:off x="365125" y="960438"/>
            <a:ext cx="9369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077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FDB8999-8BE6-4D37-A865-863A7AF81CCB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3318" name="Picture 2" descr="D:\kartinka.jpeg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475" y="4984750"/>
            <a:ext cx="57467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хема 6"/>
          <p:cNvGraphicFramePr/>
          <p:nvPr/>
        </p:nvGraphicFramePr>
        <p:xfrm>
          <a:off x="519953" y="1422630"/>
          <a:ext cx="9161930" cy="502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033588"/>
            <a:ext cx="5619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588" y="3494088"/>
            <a:ext cx="549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Схема 19"/>
          <p:cNvGraphicFramePr/>
          <p:nvPr/>
        </p:nvGraphicFramePr>
        <p:xfrm>
          <a:off x="512466" y="6209881"/>
          <a:ext cx="9116630" cy="247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79638" y="2232025"/>
            <a:ext cx="960437" cy="965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ts val="1700"/>
              </a:lnSpc>
              <a:defRPr/>
            </a:pPr>
            <a:r>
              <a:rPr lang="ru-RU" sz="1500" b="1" dirty="0"/>
              <a:t>Береза</a:t>
            </a:r>
          </a:p>
          <a:p>
            <a:pPr algn="ctr">
              <a:lnSpc>
                <a:spcPts val="1700"/>
              </a:lnSpc>
              <a:defRPr/>
            </a:pPr>
            <a:r>
              <a:rPr lang="ru-RU" sz="1500" dirty="0"/>
              <a:t>2,190 млн.куб.  73%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79638" y="3713163"/>
            <a:ext cx="960437" cy="9636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ts val="1700"/>
              </a:lnSpc>
              <a:defRPr/>
            </a:pPr>
            <a:r>
              <a:rPr lang="ru-RU" sz="1500" b="1" dirty="0"/>
              <a:t>Осина</a:t>
            </a:r>
          </a:p>
          <a:p>
            <a:pPr algn="ctr">
              <a:lnSpc>
                <a:spcPts val="1700"/>
              </a:lnSpc>
              <a:defRPr/>
            </a:pPr>
            <a:r>
              <a:rPr lang="ru-RU" sz="1500" dirty="0"/>
              <a:t>0,510 млн.куб.  17%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79638" y="5137150"/>
            <a:ext cx="960437" cy="965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ts val="1700"/>
              </a:lnSpc>
              <a:defRPr/>
            </a:pPr>
            <a:r>
              <a:rPr lang="ru-RU" sz="1500" b="1" dirty="0"/>
              <a:t>Хвоя</a:t>
            </a:r>
          </a:p>
          <a:p>
            <a:pPr algn="ctr">
              <a:lnSpc>
                <a:spcPts val="1700"/>
              </a:lnSpc>
              <a:defRPr/>
            </a:pPr>
            <a:r>
              <a:rPr lang="ru-RU" sz="1500" dirty="0"/>
              <a:t>0,300 млн.куб.  10%</a:t>
            </a:r>
          </a:p>
        </p:txBody>
      </p:sp>
      <p:sp>
        <p:nvSpPr>
          <p:cNvPr id="29" name="Прямоугольник 18"/>
          <p:cNvSpPr>
            <a:spLocks noChangeArrowheads="1"/>
          </p:cNvSpPr>
          <p:nvPr/>
        </p:nvSpPr>
        <p:spPr bwMode="auto">
          <a:xfrm>
            <a:off x="3787775" y="2066925"/>
            <a:ext cx="4776788" cy="11826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ts val="1700"/>
              </a:lnSpc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rgbClr val="FF33CC"/>
                </a:solidFill>
              </a:rPr>
              <a:t>Отходы лесозаготовки: </a:t>
            </a:r>
            <a:r>
              <a:rPr lang="ru-RU" sz="1500" dirty="0">
                <a:solidFill>
                  <a:srgbClr val="FF33CC"/>
                </a:solidFill>
              </a:rPr>
              <a:t>0,438 млн.куб. – 20%</a:t>
            </a:r>
          </a:p>
          <a:p>
            <a:pPr algn="just">
              <a:lnSpc>
                <a:spcPts val="1700"/>
              </a:lnSpc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rgbClr val="FF0000"/>
                </a:solidFill>
              </a:rPr>
              <a:t> </a:t>
            </a:r>
            <a:r>
              <a:rPr lang="ru-RU" sz="1500" b="1" dirty="0">
                <a:solidFill>
                  <a:srgbClr val="FF0000"/>
                </a:solidFill>
              </a:rPr>
              <a:t>Сортимент </a:t>
            </a:r>
            <a:r>
              <a:rPr lang="en-US" sz="1500" b="1" dirty="0">
                <a:solidFill>
                  <a:srgbClr val="FF0000"/>
                </a:solidFill>
              </a:rPr>
              <a:t>d.8–18 </a:t>
            </a:r>
            <a:r>
              <a:rPr lang="ru-RU" sz="1500" b="1" dirty="0">
                <a:solidFill>
                  <a:srgbClr val="FF0000"/>
                </a:solidFill>
              </a:rPr>
              <a:t>см.:</a:t>
            </a:r>
            <a:r>
              <a:rPr lang="ru-RU" sz="1500" dirty="0">
                <a:solidFill>
                  <a:srgbClr val="FF0000"/>
                </a:solidFill>
              </a:rPr>
              <a:t> 0,394 млн.куб. – 18%</a:t>
            </a:r>
          </a:p>
          <a:p>
            <a:pPr algn="just">
              <a:lnSpc>
                <a:spcPts val="1700"/>
              </a:lnSpc>
              <a:buFont typeface="Arial" pitchFamily="34" charset="0"/>
              <a:buChar char="•"/>
              <a:defRPr/>
            </a:pPr>
            <a:r>
              <a:rPr lang="ru-RU" sz="1500" b="1" dirty="0"/>
              <a:t> </a:t>
            </a:r>
            <a:r>
              <a:rPr lang="ru-RU" sz="1500" b="1" dirty="0">
                <a:solidFill>
                  <a:srgbClr val="00B050"/>
                </a:solidFill>
              </a:rPr>
              <a:t>Пиловочник и фан. кряж: </a:t>
            </a:r>
            <a:r>
              <a:rPr lang="ru-RU" sz="1500" dirty="0">
                <a:solidFill>
                  <a:srgbClr val="00B050"/>
                </a:solidFill>
              </a:rPr>
              <a:t>0,876 млн.куб. – 40%</a:t>
            </a:r>
          </a:p>
          <a:p>
            <a:pPr algn="just">
              <a:lnSpc>
                <a:spcPts val="1700"/>
              </a:lnSpc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rgbClr val="0070C0"/>
                </a:solidFill>
              </a:rPr>
              <a:t> </a:t>
            </a:r>
            <a:r>
              <a:rPr lang="ru-RU" sz="1500" b="1" dirty="0">
                <a:solidFill>
                  <a:srgbClr val="0070C0"/>
                </a:solidFill>
              </a:rPr>
              <a:t>Комель и др. дров. древес.: </a:t>
            </a:r>
            <a:r>
              <a:rPr lang="ru-RU" sz="1500" dirty="0">
                <a:solidFill>
                  <a:srgbClr val="0070C0"/>
                </a:solidFill>
              </a:rPr>
              <a:t>0,372млн.куб. – 17%</a:t>
            </a:r>
          </a:p>
          <a:p>
            <a:pPr algn="just">
              <a:lnSpc>
                <a:spcPts val="1700"/>
              </a:lnSpc>
              <a:buFont typeface="Arial" pitchFamily="34" charset="0"/>
              <a:buChar char="•"/>
              <a:defRPr/>
            </a:pPr>
            <a:r>
              <a:rPr lang="ru-RU" sz="1500" dirty="0"/>
              <a:t> </a:t>
            </a:r>
            <a:r>
              <a:rPr lang="ru-RU" sz="1500" b="1" dirty="0">
                <a:solidFill>
                  <a:srgbClr val="7030A0"/>
                </a:solidFill>
              </a:rPr>
              <a:t>Потери:</a:t>
            </a:r>
            <a:r>
              <a:rPr lang="ru-RU" sz="1500" dirty="0">
                <a:solidFill>
                  <a:srgbClr val="7030A0"/>
                </a:solidFill>
              </a:rPr>
              <a:t>0,110 млн.куб. – 5%</a:t>
            </a:r>
          </a:p>
        </p:txBody>
      </p:sp>
      <p:sp>
        <p:nvSpPr>
          <p:cNvPr id="32" name="Прямоугольник 18"/>
          <p:cNvSpPr>
            <a:spLocks noChangeArrowheads="1"/>
          </p:cNvSpPr>
          <p:nvPr/>
        </p:nvSpPr>
        <p:spPr bwMode="auto">
          <a:xfrm>
            <a:off x="3787775" y="3603625"/>
            <a:ext cx="4776788" cy="1181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ts val="1700"/>
              </a:lnSpc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rgbClr val="FF33CC"/>
                </a:solidFill>
              </a:rPr>
              <a:t> Отходы лесозаготовки: </a:t>
            </a:r>
            <a:r>
              <a:rPr lang="ru-RU" sz="1500" dirty="0">
                <a:solidFill>
                  <a:srgbClr val="FF33CC"/>
                </a:solidFill>
              </a:rPr>
              <a:t>0,102 млн.куб. – 20%</a:t>
            </a:r>
          </a:p>
          <a:p>
            <a:pPr algn="just">
              <a:lnSpc>
                <a:spcPts val="1700"/>
              </a:lnSpc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rgbClr val="FF0000"/>
                </a:solidFill>
              </a:rPr>
              <a:t> Сортимент (без пил.) </a:t>
            </a:r>
            <a:r>
              <a:rPr lang="en-US" sz="1500" b="1" dirty="0">
                <a:solidFill>
                  <a:srgbClr val="FF0000"/>
                </a:solidFill>
              </a:rPr>
              <a:t>d. </a:t>
            </a:r>
            <a:r>
              <a:rPr lang="ru-RU" sz="1500" b="1" dirty="0">
                <a:solidFill>
                  <a:srgbClr val="FF0000"/>
                </a:solidFill>
              </a:rPr>
              <a:t>от </a:t>
            </a:r>
            <a:r>
              <a:rPr lang="en-US" sz="1500" b="1" dirty="0">
                <a:solidFill>
                  <a:srgbClr val="FF0000"/>
                </a:solidFill>
              </a:rPr>
              <a:t>8</a:t>
            </a:r>
            <a:r>
              <a:rPr lang="ru-RU" sz="1500" b="1" dirty="0">
                <a:solidFill>
                  <a:srgbClr val="FF0000"/>
                </a:solidFill>
              </a:rPr>
              <a:t>:  </a:t>
            </a:r>
            <a:r>
              <a:rPr lang="ru-RU" sz="1500" dirty="0">
                <a:solidFill>
                  <a:srgbClr val="FF0000"/>
                </a:solidFill>
              </a:rPr>
              <a:t>0,306 млн.куб. – 60%</a:t>
            </a:r>
          </a:p>
          <a:p>
            <a:pPr algn="just">
              <a:lnSpc>
                <a:spcPts val="1700"/>
              </a:lnSpc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rgbClr val="00B050"/>
                </a:solidFill>
              </a:rPr>
              <a:t> Пиловочник:  </a:t>
            </a:r>
            <a:r>
              <a:rPr lang="ru-RU" sz="1500" dirty="0">
                <a:solidFill>
                  <a:srgbClr val="00B050"/>
                </a:solidFill>
              </a:rPr>
              <a:t>0,051 млн.куб. – 10%</a:t>
            </a:r>
          </a:p>
          <a:p>
            <a:pPr algn="just">
              <a:lnSpc>
                <a:spcPts val="1700"/>
              </a:lnSpc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rgbClr val="0070C0"/>
                </a:solidFill>
              </a:rPr>
              <a:t> Комель и др. дров. древес.: </a:t>
            </a:r>
            <a:r>
              <a:rPr lang="ru-RU" sz="1500" dirty="0">
                <a:solidFill>
                  <a:srgbClr val="0070C0"/>
                </a:solidFill>
              </a:rPr>
              <a:t>0,026 млн.куб. – 5%</a:t>
            </a:r>
            <a:endParaRPr lang="ru-RU" sz="1500" dirty="0">
              <a:solidFill>
                <a:schemeClr val="tx1"/>
              </a:solidFill>
            </a:endParaRPr>
          </a:p>
          <a:p>
            <a:pPr algn="just">
              <a:lnSpc>
                <a:spcPts val="1700"/>
              </a:lnSpc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rgbClr val="7030A0"/>
                </a:solidFill>
              </a:rPr>
              <a:t> </a:t>
            </a:r>
            <a:r>
              <a:rPr lang="ru-RU" sz="1500" b="1" dirty="0">
                <a:solidFill>
                  <a:srgbClr val="7030A0"/>
                </a:solidFill>
              </a:rPr>
              <a:t>Потери:</a:t>
            </a:r>
            <a:r>
              <a:rPr lang="ru-RU" sz="1500" dirty="0">
                <a:solidFill>
                  <a:srgbClr val="7030A0"/>
                </a:solidFill>
              </a:rPr>
              <a:t>0,026 млн.куб. – 5%</a:t>
            </a:r>
          </a:p>
        </p:txBody>
      </p:sp>
      <p:sp>
        <p:nvSpPr>
          <p:cNvPr id="33" name="Прямоугольник 18"/>
          <p:cNvSpPr>
            <a:spLocks noChangeArrowheads="1"/>
          </p:cNvSpPr>
          <p:nvPr/>
        </p:nvSpPr>
        <p:spPr bwMode="auto">
          <a:xfrm>
            <a:off x="3787775" y="5137150"/>
            <a:ext cx="4776788" cy="9636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ts val="1700"/>
              </a:lnSpc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rgbClr val="FF33CC"/>
                </a:solidFill>
              </a:rPr>
              <a:t> Отходы лесозаготовки: </a:t>
            </a:r>
            <a:r>
              <a:rPr lang="ru-RU" sz="1500" dirty="0">
                <a:solidFill>
                  <a:srgbClr val="FF33CC"/>
                </a:solidFill>
              </a:rPr>
              <a:t>0,123 млн.куб. – 20%</a:t>
            </a:r>
          </a:p>
          <a:p>
            <a:pPr algn="just">
              <a:lnSpc>
                <a:spcPts val="1700"/>
              </a:lnSpc>
              <a:buFont typeface="Arial" pitchFamily="34" charset="0"/>
              <a:buChar char="•"/>
              <a:defRPr/>
            </a:pPr>
            <a:r>
              <a:rPr lang="ru-RU" sz="1500" dirty="0"/>
              <a:t> </a:t>
            </a:r>
            <a:r>
              <a:rPr lang="ru-RU" sz="1500" b="1" dirty="0">
                <a:solidFill>
                  <a:srgbClr val="00B050"/>
                </a:solidFill>
              </a:rPr>
              <a:t>Пиловочник:  </a:t>
            </a:r>
            <a:r>
              <a:rPr lang="ru-RU" sz="1500" dirty="0">
                <a:solidFill>
                  <a:srgbClr val="00B050"/>
                </a:solidFill>
              </a:rPr>
              <a:t>0,195 млн.куб. – 65%</a:t>
            </a:r>
          </a:p>
          <a:p>
            <a:pPr algn="just">
              <a:lnSpc>
                <a:spcPts val="1700"/>
              </a:lnSpc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rgbClr val="0070C0"/>
                </a:solidFill>
              </a:rPr>
              <a:t> Комель и др. дров. древес.: </a:t>
            </a:r>
            <a:r>
              <a:rPr lang="ru-RU" sz="1500" dirty="0">
                <a:solidFill>
                  <a:srgbClr val="0070C0"/>
                </a:solidFill>
              </a:rPr>
              <a:t>0,030 млн.куб. – 5%</a:t>
            </a:r>
            <a:endParaRPr lang="ru-RU" sz="1500" dirty="0"/>
          </a:p>
          <a:p>
            <a:pPr algn="just">
              <a:lnSpc>
                <a:spcPts val="1700"/>
              </a:lnSpc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rgbClr val="7030A0"/>
                </a:solidFill>
              </a:rPr>
              <a:t> </a:t>
            </a:r>
            <a:r>
              <a:rPr lang="ru-RU" sz="1500" b="1" dirty="0">
                <a:solidFill>
                  <a:srgbClr val="7030A0"/>
                </a:solidFill>
              </a:rPr>
              <a:t>Потери</a:t>
            </a:r>
            <a:r>
              <a:rPr lang="ru-RU" sz="1500" dirty="0">
                <a:solidFill>
                  <a:srgbClr val="7030A0"/>
                </a:solidFill>
              </a:rPr>
              <a:t>: 0,015 млн.куб. – 5%</a:t>
            </a:r>
          </a:p>
        </p:txBody>
      </p:sp>
      <p:sp>
        <p:nvSpPr>
          <p:cNvPr id="2" name="Стрелка вправо 1"/>
          <p:cNvSpPr/>
          <p:nvPr/>
        </p:nvSpPr>
        <p:spPr bwMode="auto">
          <a:xfrm>
            <a:off x="8842375" y="3494088"/>
            <a:ext cx="827088" cy="1470025"/>
          </a:xfrm>
          <a:prstGeom prst="rightArrow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19" name="Rectangle 146"/>
          <p:cNvSpPr>
            <a:spLocks noChangeArrowheads="1"/>
          </p:cNvSpPr>
          <p:nvPr/>
        </p:nvSpPr>
        <p:spPr bwMode="auto">
          <a:xfrm>
            <a:off x="2257429" y="365095"/>
            <a:ext cx="63796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АНАЛИЗ  ЛЕСОПРОМЫШЛЕННОГО   КЛАСТЕРА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2" descr="http://upload.wikimedia.org/wikipedia/commons/2/2c/Coat_of_arms_of_Omsk_Obla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88" y="130175"/>
            <a:ext cx="727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Line 52"/>
          <p:cNvSpPr>
            <a:spLocks noChangeShapeType="1"/>
          </p:cNvSpPr>
          <p:nvPr/>
        </p:nvSpPr>
        <p:spPr bwMode="auto">
          <a:xfrm>
            <a:off x="365125" y="960438"/>
            <a:ext cx="9369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4101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BFFD258-E212-4CDC-BBEB-AB2D2031CDBE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371496" y="1472745"/>
          <a:ext cx="9365064" cy="502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539361" y="6209093"/>
          <a:ext cx="9116630" cy="247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4" name="Стрелка вправо 33"/>
          <p:cNvSpPr/>
          <p:nvPr/>
        </p:nvSpPr>
        <p:spPr bwMode="auto">
          <a:xfrm>
            <a:off x="358775" y="3313113"/>
            <a:ext cx="827088" cy="1470025"/>
          </a:xfrm>
          <a:prstGeom prst="rightArrow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55713" y="2106613"/>
            <a:ext cx="1897062" cy="1308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>
              <a:lnSpc>
                <a:spcPts val="1700"/>
              </a:lnSpc>
              <a:defRPr/>
            </a:pPr>
            <a:endParaRPr lang="ru-RU" sz="1500" b="1" dirty="0">
              <a:solidFill>
                <a:schemeClr val="tx1"/>
              </a:solidFill>
            </a:endParaRPr>
          </a:p>
          <a:p>
            <a:pPr algn="ctr">
              <a:lnSpc>
                <a:spcPts val="1700"/>
              </a:lnSpc>
              <a:defRPr/>
            </a:pPr>
            <a:r>
              <a:rPr lang="ru-RU" sz="1500" b="1" dirty="0">
                <a:solidFill>
                  <a:srgbClr val="00B050"/>
                </a:solidFill>
              </a:rPr>
              <a:t>Деловая древесина - в деревообработку:</a:t>
            </a:r>
          </a:p>
          <a:p>
            <a:pPr algn="ctr">
              <a:lnSpc>
                <a:spcPts val="1700"/>
              </a:lnSpc>
              <a:defRPr/>
            </a:pPr>
            <a:endParaRPr lang="ru-RU" sz="1500" b="1" dirty="0">
              <a:solidFill>
                <a:schemeClr val="tx1"/>
              </a:solidFill>
            </a:endParaRPr>
          </a:p>
          <a:p>
            <a:pPr algn="ctr">
              <a:lnSpc>
                <a:spcPts val="1700"/>
              </a:lnSpc>
              <a:defRPr/>
            </a:pPr>
            <a:r>
              <a:rPr lang="ru-RU" sz="1500" dirty="0">
                <a:solidFill>
                  <a:srgbClr val="00B050"/>
                </a:solidFill>
              </a:rPr>
              <a:t>1,093 млн. куб сырья</a:t>
            </a:r>
          </a:p>
          <a:p>
            <a:pPr algn="ctr">
              <a:lnSpc>
                <a:spcPts val="1700"/>
              </a:lnSpc>
              <a:defRPr/>
            </a:pP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44850" y="2116138"/>
            <a:ext cx="1882775" cy="873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>
              <a:lnSpc>
                <a:spcPts val="1700"/>
              </a:lnSpc>
              <a:defRPr/>
            </a:pPr>
            <a:r>
              <a:rPr lang="ru-RU" sz="1500" b="1" dirty="0">
                <a:solidFill>
                  <a:schemeClr val="tx1"/>
                </a:solidFill>
              </a:rPr>
              <a:t>Получаемая товарная продукция:</a:t>
            </a:r>
          </a:p>
          <a:p>
            <a:pPr algn="ctr">
              <a:lnSpc>
                <a:spcPts val="1700"/>
              </a:lnSpc>
              <a:defRPr/>
            </a:pPr>
            <a:r>
              <a:rPr lang="ru-RU" sz="1500" dirty="0">
                <a:solidFill>
                  <a:schemeClr val="tx1"/>
                </a:solidFill>
              </a:rPr>
              <a:t>0,415 млн. куб.</a:t>
            </a:r>
          </a:p>
          <a:p>
            <a:pPr algn="ctr">
              <a:lnSpc>
                <a:spcPts val="1700"/>
              </a:lnSpc>
              <a:defRPr/>
            </a:pPr>
            <a:r>
              <a:rPr lang="ru-RU" sz="1500" dirty="0">
                <a:solidFill>
                  <a:schemeClr val="tx1"/>
                </a:solidFill>
              </a:rPr>
              <a:t>продукция из древес.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94300" y="2116138"/>
            <a:ext cx="1749425" cy="1308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>
              <a:lnSpc>
                <a:spcPts val="1700"/>
              </a:lnSpc>
              <a:defRPr/>
            </a:pPr>
            <a:endParaRPr lang="ru-RU" sz="1500" b="1" dirty="0">
              <a:solidFill>
                <a:srgbClr val="FF33CC"/>
              </a:solidFill>
            </a:endParaRPr>
          </a:p>
          <a:p>
            <a:pPr algn="ctr">
              <a:lnSpc>
                <a:spcPts val="1700"/>
              </a:lnSpc>
              <a:defRPr/>
            </a:pPr>
            <a:r>
              <a:rPr lang="ru-RU" sz="1500" b="1" dirty="0">
                <a:solidFill>
                  <a:srgbClr val="FF33CC"/>
                </a:solidFill>
              </a:rPr>
              <a:t>Отходы (щепа/опил/срезка):</a:t>
            </a:r>
          </a:p>
          <a:p>
            <a:pPr algn="ctr">
              <a:lnSpc>
                <a:spcPts val="1700"/>
              </a:lnSpc>
              <a:defRPr/>
            </a:pPr>
            <a:endParaRPr lang="ru-RU" sz="1500" dirty="0">
              <a:solidFill>
                <a:srgbClr val="FF33CC"/>
              </a:solidFill>
            </a:endParaRPr>
          </a:p>
          <a:p>
            <a:pPr algn="ctr">
              <a:lnSpc>
                <a:spcPts val="1700"/>
              </a:lnSpc>
              <a:defRPr/>
            </a:pPr>
            <a:r>
              <a:rPr lang="ru-RU" sz="1500" dirty="0">
                <a:solidFill>
                  <a:srgbClr val="FF33CC"/>
                </a:solidFill>
              </a:rPr>
              <a:t>0,317 млн. куб.</a:t>
            </a:r>
          </a:p>
          <a:p>
            <a:pPr algn="ctr">
              <a:lnSpc>
                <a:spcPts val="1700"/>
              </a:lnSpc>
              <a:defRPr/>
            </a:pPr>
            <a:endParaRPr lang="ru-RU" sz="1500" dirty="0">
              <a:solidFill>
                <a:srgbClr val="FF33CC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11263" y="4738688"/>
            <a:ext cx="1970087" cy="10906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>
              <a:lnSpc>
                <a:spcPts val="1700"/>
              </a:lnSpc>
              <a:defRPr/>
            </a:pPr>
            <a:r>
              <a:rPr lang="ru-RU" sz="1500" b="1" dirty="0">
                <a:solidFill>
                  <a:srgbClr val="FF0000"/>
                </a:solidFill>
              </a:rPr>
              <a:t>Низколиквидная  </a:t>
            </a:r>
          </a:p>
          <a:p>
            <a:pPr algn="ctr">
              <a:lnSpc>
                <a:spcPts val="1700"/>
              </a:lnSpc>
              <a:defRPr/>
            </a:pPr>
            <a:r>
              <a:rPr lang="ru-RU" sz="1500" b="1" dirty="0">
                <a:solidFill>
                  <a:srgbClr val="FF0000"/>
                </a:solidFill>
              </a:rPr>
              <a:t>древесина – </a:t>
            </a:r>
          </a:p>
          <a:p>
            <a:pPr algn="ctr">
              <a:lnSpc>
                <a:spcPts val="1700"/>
              </a:lnSpc>
              <a:defRPr/>
            </a:pPr>
            <a:r>
              <a:rPr lang="ru-RU" sz="1500" b="1" dirty="0">
                <a:solidFill>
                  <a:srgbClr val="FF0000"/>
                </a:solidFill>
              </a:rPr>
              <a:t>в производство </a:t>
            </a:r>
            <a:r>
              <a:rPr lang="en-US" sz="1500" b="1" dirty="0">
                <a:solidFill>
                  <a:srgbClr val="FF0000"/>
                </a:solidFill>
              </a:rPr>
              <a:t>O</a:t>
            </a:r>
            <a:r>
              <a:rPr lang="ru-RU" sz="1500" b="1" dirty="0">
                <a:solidFill>
                  <a:srgbClr val="FF0000"/>
                </a:solidFill>
              </a:rPr>
              <a:t>СП:</a:t>
            </a:r>
          </a:p>
          <a:p>
            <a:pPr algn="ctr">
              <a:lnSpc>
                <a:spcPts val="1700"/>
              </a:lnSpc>
              <a:defRPr/>
            </a:pPr>
            <a:endParaRPr lang="ru-RU" sz="1500" b="1" dirty="0">
              <a:solidFill>
                <a:srgbClr val="FF0000"/>
              </a:solidFill>
            </a:endParaRPr>
          </a:p>
          <a:p>
            <a:pPr algn="ctr">
              <a:lnSpc>
                <a:spcPts val="1700"/>
              </a:lnSpc>
              <a:defRPr/>
            </a:pPr>
            <a:r>
              <a:rPr lang="ru-RU" sz="1500" dirty="0">
                <a:solidFill>
                  <a:srgbClr val="FF0000"/>
                </a:solidFill>
              </a:rPr>
              <a:t>0,700 млн. куб. сырья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71838" y="4725988"/>
            <a:ext cx="1820862" cy="10906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>
              <a:lnSpc>
                <a:spcPts val="1700"/>
              </a:lnSpc>
              <a:defRPr/>
            </a:pPr>
            <a:r>
              <a:rPr lang="ru-RU" sz="1500" b="1" dirty="0">
                <a:solidFill>
                  <a:schemeClr val="tx1"/>
                </a:solidFill>
              </a:rPr>
              <a:t>Получаемая товарная продукция:</a:t>
            </a:r>
          </a:p>
          <a:p>
            <a:pPr algn="ctr">
              <a:lnSpc>
                <a:spcPts val="1700"/>
              </a:lnSpc>
              <a:defRPr/>
            </a:pPr>
            <a:r>
              <a:rPr lang="ru-RU" sz="1500" dirty="0">
                <a:solidFill>
                  <a:schemeClr val="tx1"/>
                </a:solidFill>
              </a:rPr>
              <a:t>0,300 млн. куб.</a:t>
            </a:r>
          </a:p>
          <a:p>
            <a:pPr algn="ctr">
              <a:lnSpc>
                <a:spcPts val="1700"/>
              </a:lnSpc>
              <a:defRPr/>
            </a:pPr>
            <a:r>
              <a:rPr lang="ru-RU" sz="1500" dirty="0">
                <a:solidFill>
                  <a:schemeClr val="tx1"/>
                </a:solidFill>
              </a:rPr>
              <a:t>ОСП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00650" y="4716463"/>
            <a:ext cx="1728788" cy="1089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>
              <a:lnSpc>
                <a:spcPts val="1700"/>
              </a:lnSpc>
              <a:defRPr/>
            </a:pPr>
            <a:endParaRPr lang="ru-RU" sz="1500" b="1" dirty="0">
              <a:solidFill>
                <a:srgbClr val="7030A0"/>
              </a:solidFill>
            </a:endParaRPr>
          </a:p>
          <a:p>
            <a:pPr algn="ctr">
              <a:lnSpc>
                <a:spcPts val="1700"/>
              </a:lnSpc>
              <a:defRPr/>
            </a:pPr>
            <a:r>
              <a:rPr lang="ru-RU" sz="1500" b="1" dirty="0">
                <a:solidFill>
                  <a:srgbClr val="7030A0"/>
                </a:solidFill>
              </a:rPr>
              <a:t>Отходы:</a:t>
            </a:r>
          </a:p>
          <a:p>
            <a:pPr algn="ctr">
              <a:lnSpc>
                <a:spcPts val="1700"/>
              </a:lnSpc>
              <a:defRPr/>
            </a:pPr>
            <a:endParaRPr lang="ru-RU" sz="1500" b="1" dirty="0">
              <a:solidFill>
                <a:srgbClr val="7030A0"/>
              </a:solidFill>
            </a:endParaRPr>
          </a:p>
          <a:p>
            <a:pPr algn="ctr">
              <a:lnSpc>
                <a:spcPts val="1700"/>
              </a:lnSpc>
              <a:defRPr/>
            </a:pPr>
            <a:r>
              <a:rPr lang="ru-RU" sz="1500" dirty="0">
                <a:solidFill>
                  <a:srgbClr val="7030A0"/>
                </a:solidFill>
              </a:rPr>
              <a:t>отсутствуют</a:t>
            </a:r>
          </a:p>
          <a:p>
            <a:pPr algn="ctr">
              <a:lnSpc>
                <a:spcPts val="1700"/>
              </a:lnSpc>
              <a:defRPr/>
            </a:pPr>
            <a:endParaRPr lang="ru-RU" sz="1500" dirty="0">
              <a:solidFill>
                <a:srgbClr val="FF33CC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46188" y="3714750"/>
            <a:ext cx="1939925" cy="873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>
              <a:lnSpc>
                <a:spcPts val="1700"/>
              </a:lnSpc>
              <a:defRPr/>
            </a:pPr>
            <a:r>
              <a:rPr lang="ru-RU" sz="1500" b="1" dirty="0">
                <a:solidFill>
                  <a:srgbClr val="FF33CC"/>
                </a:solidFill>
              </a:rPr>
              <a:t>Отходы лесозаготовки:</a:t>
            </a:r>
          </a:p>
          <a:p>
            <a:pPr algn="ctr">
              <a:lnSpc>
                <a:spcPts val="1700"/>
              </a:lnSpc>
              <a:defRPr/>
            </a:pPr>
            <a:endParaRPr lang="ru-RU" sz="1500" b="1" dirty="0">
              <a:solidFill>
                <a:srgbClr val="FF33CC"/>
              </a:solidFill>
            </a:endParaRPr>
          </a:p>
          <a:p>
            <a:pPr algn="ctr">
              <a:lnSpc>
                <a:spcPts val="1700"/>
              </a:lnSpc>
              <a:defRPr/>
            </a:pPr>
            <a:r>
              <a:rPr lang="ru-RU" sz="1500" dirty="0">
                <a:solidFill>
                  <a:srgbClr val="FF33CC"/>
                </a:solidFill>
              </a:rPr>
              <a:t>0,629 млн. куб. сырья</a:t>
            </a:r>
            <a:endParaRPr lang="ru-RU" sz="300" dirty="0">
              <a:solidFill>
                <a:srgbClr val="FF33C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65488" y="3711575"/>
            <a:ext cx="1858962" cy="873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>
              <a:lnSpc>
                <a:spcPts val="1700"/>
              </a:lnSpc>
              <a:defRPr/>
            </a:pPr>
            <a:r>
              <a:rPr lang="ru-RU" sz="1500" b="1" dirty="0">
                <a:solidFill>
                  <a:schemeClr val="tx1"/>
                </a:solidFill>
              </a:rPr>
              <a:t>Получаемая товарная продукция:</a:t>
            </a:r>
          </a:p>
          <a:p>
            <a:pPr algn="ctr">
              <a:lnSpc>
                <a:spcPts val="1700"/>
              </a:lnSpc>
              <a:defRPr/>
            </a:pPr>
            <a:r>
              <a:rPr lang="ru-RU" sz="1500" dirty="0">
                <a:solidFill>
                  <a:schemeClr val="tx1"/>
                </a:solidFill>
              </a:rPr>
              <a:t>0,629 млн. куб. топливной щепы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24463" y="3684588"/>
            <a:ext cx="1719262" cy="873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>
              <a:lnSpc>
                <a:spcPts val="1700"/>
              </a:lnSpc>
              <a:defRPr/>
            </a:pPr>
            <a:endParaRPr lang="ru-RU" sz="1500" b="1" dirty="0">
              <a:solidFill>
                <a:srgbClr val="7030A0"/>
              </a:solidFill>
            </a:endParaRPr>
          </a:p>
          <a:p>
            <a:pPr algn="ctr">
              <a:lnSpc>
                <a:spcPts val="1700"/>
              </a:lnSpc>
              <a:defRPr/>
            </a:pPr>
            <a:r>
              <a:rPr lang="ru-RU" sz="1500" b="1" dirty="0">
                <a:solidFill>
                  <a:srgbClr val="7030A0"/>
                </a:solidFill>
              </a:rPr>
              <a:t>Отходы:</a:t>
            </a:r>
          </a:p>
          <a:p>
            <a:pPr algn="ctr">
              <a:lnSpc>
                <a:spcPts val="1700"/>
              </a:lnSpc>
              <a:defRPr/>
            </a:pPr>
            <a:endParaRPr lang="ru-RU" sz="1500" b="1" dirty="0">
              <a:solidFill>
                <a:srgbClr val="7030A0"/>
              </a:solidFill>
            </a:endParaRPr>
          </a:p>
          <a:p>
            <a:pPr algn="ctr">
              <a:lnSpc>
                <a:spcPts val="1700"/>
              </a:lnSpc>
              <a:defRPr/>
            </a:pPr>
            <a:r>
              <a:rPr lang="ru-RU" sz="1500" dirty="0">
                <a:solidFill>
                  <a:srgbClr val="7030A0"/>
                </a:solidFill>
              </a:rPr>
              <a:t>отсутствуют</a:t>
            </a:r>
            <a:endParaRPr lang="ru-RU" sz="300" dirty="0">
              <a:solidFill>
                <a:srgbClr val="FF33CC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39838" y="5953125"/>
            <a:ext cx="5686425" cy="219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>
              <a:lnSpc>
                <a:spcPts val="1700"/>
              </a:lnSpc>
              <a:defRPr/>
            </a:pPr>
            <a:r>
              <a:rPr lang="ru-RU" sz="1500" b="1" dirty="0">
                <a:solidFill>
                  <a:schemeClr val="tx1"/>
                </a:solidFill>
              </a:rPr>
              <a:t>Дрова:                         </a:t>
            </a:r>
            <a:r>
              <a:rPr lang="ru-RU" sz="1500" dirty="0">
                <a:solidFill>
                  <a:schemeClr val="tx1"/>
                </a:solidFill>
              </a:rPr>
              <a:t>0,428 млн. куб</a:t>
            </a:r>
            <a:r>
              <a:rPr lang="ru-RU" sz="1500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64375" y="2120900"/>
            <a:ext cx="2436813" cy="1308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>
              <a:lnSpc>
                <a:spcPts val="1700"/>
              </a:lnSpc>
              <a:defRPr/>
            </a:pPr>
            <a:r>
              <a:rPr lang="ru-RU" sz="1500" dirty="0">
                <a:solidFill>
                  <a:srgbClr val="FF33CC"/>
                </a:solidFill>
              </a:rPr>
              <a:t>0,317 млн. куб. сырья для производства топливных брикетов </a:t>
            </a:r>
          </a:p>
          <a:p>
            <a:pPr algn="ctr">
              <a:lnSpc>
                <a:spcPts val="1700"/>
              </a:lnSpc>
              <a:defRPr/>
            </a:pPr>
            <a:r>
              <a:rPr lang="ru-RU" sz="1500" dirty="0">
                <a:solidFill>
                  <a:srgbClr val="FF33CC"/>
                </a:solidFill>
              </a:rPr>
              <a:t>=</a:t>
            </a:r>
          </a:p>
          <a:p>
            <a:pPr algn="ctr">
              <a:lnSpc>
                <a:spcPts val="1700"/>
              </a:lnSpc>
              <a:defRPr/>
            </a:pPr>
            <a:r>
              <a:rPr lang="ru-RU" sz="1500" dirty="0">
                <a:solidFill>
                  <a:srgbClr val="FF33CC"/>
                </a:solidFill>
              </a:rPr>
              <a:t> </a:t>
            </a:r>
            <a:r>
              <a:rPr lang="ru-RU" sz="1500" dirty="0">
                <a:solidFill>
                  <a:schemeClr val="tx1"/>
                </a:solidFill>
              </a:rPr>
              <a:t>0,150 млн. куб. топливных брикетов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41675" y="2962275"/>
            <a:ext cx="1903413" cy="434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>
              <a:lnSpc>
                <a:spcPts val="1700"/>
              </a:lnSpc>
              <a:defRPr/>
            </a:pPr>
            <a:r>
              <a:rPr lang="ru-RU" sz="1500" dirty="0">
                <a:solidFill>
                  <a:schemeClr val="tx1"/>
                </a:solidFill>
              </a:rPr>
              <a:t>0,361 млн. куб.-</a:t>
            </a:r>
          </a:p>
          <a:p>
            <a:pPr algn="ctr">
              <a:lnSpc>
                <a:spcPts val="1700"/>
              </a:lnSpc>
              <a:defRPr/>
            </a:pPr>
            <a:r>
              <a:rPr lang="ru-RU" sz="1500" dirty="0">
                <a:solidFill>
                  <a:schemeClr val="tx1"/>
                </a:solidFill>
              </a:rPr>
              <a:t> топливная щепа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505700" y="3983038"/>
            <a:ext cx="1835150" cy="15335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>
              <a:lnSpc>
                <a:spcPts val="1700"/>
              </a:lnSpc>
              <a:defRPr/>
            </a:pPr>
            <a:r>
              <a:rPr lang="ru-RU" sz="1500" b="1" dirty="0">
                <a:solidFill>
                  <a:schemeClr val="tx1"/>
                </a:solidFill>
              </a:rPr>
              <a:t>Топливная щепа </a:t>
            </a:r>
          </a:p>
          <a:p>
            <a:pPr algn="ctr">
              <a:lnSpc>
                <a:spcPts val="1700"/>
              </a:lnSpc>
              <a:defRPr/>
            </a:pPr>
            <a:r>
              <a:rPr lang="ru-RU" sz="1500" b="1" dirty="0">
                <a:solidFill>
                  <a:schemeClr val="tx1"/>
                </a:solidFill>
              </a:rPr>
              <a:t>ВСЕГО:</a:t>
            </a:r>
          </a:p>
          <a:p>
            <a:pPr algn="ctr">
              <a:lnSpc>
                <a:spcPts val="1700"/>
              </a:lnSpc>
              <a:defRPr/>
            </a:pPr>
            <a:endParaRPr lang="ru-RU" sz="1500" b="1" dirty="0">
              <a:solidFill>
                <a:schemeClr val="tx1"/>
              </a:solidFill>
            </a:endParaRPr>
          </a:p>
          <a:p>
            <a:pPr algn="ctr">
              <a:lnSpc>
                <a:spcPts val="1700"/>
              </a:lnSpc>
              <a:defRPr/>
            </a:pPr>
            <a:r>
              <a:rPr lang="ru-RU" sz="1500" dirty="0">
                <a:solidFill>
                  <a:schemeClr val="tx1"/>
                </a:solidFill>
              </a:rPr>
              <a:t>0,990 млн. куб.</a:t>
            </a:r>
          </a:p>
        </p:txBody>
      </p:sp>
      <p:sp>
        <p:nvSpPr>
          <p:cNvPr id="29" name="Стрелка углом 28"/>
          <p:cNvSpPr/>
          <p:nvPr/>
        </p:nvSpPr>
        <p:spPr bwMode="auto">
          <a:xfrm rot="5400000">
            <a:off x="6069806" y="1472407"/>
            <a:ext cx="363537" cy="4419600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 rot="16200000">
            <a:off x="3866357" y="3529806"/>
            <a:ext cx="285750" cy="80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" name="Rectangle 49"/>
          <p:cNvSpPr>
            <a:spLocks noChangeArrowheads="1"/>
          </p:cNvSpPr>
          <p:nvPr/>
        </p:nvSpPr>
        <p:spPr bwMode="auto">
          <a:xfrm>
            <a:off x="1300163" y="1063625"/>
            <a:ext cx="782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Использование лесного ресурса в 2020 году при реализации концепции</a:t>
            </a:r>
            <a:endParaRPr lang="ru-RU" dirty="0">
              <a:latin typeface="+mn-lt"/>
            </a:endParaRPr>
          </a:p>
        </p:txBody>
      </p:sp>
      <p:sp>
        <p:nvSpPr>
          <p:cNvPr id="26" name="Rectangle 146"/>
          <p:cNvSpPr>
            <a:spLocks noChangeArrowheads="1"/>
          </p:cNvSpPr>
          <p:nvPr/>
        </p:nvSpPr>
        <p:spPr bwMode="auto">
          <a:xfrm>
            <a:off x="2257429" y="365095"/>
            <a:ext cx="63796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АНАЛИЗ  ЛЕСОПРОМЫШЛЕННОГО   КЛАСТЕРА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2" descr="http://upload.wikimedia.org/wikipedia/commons/2/2c/Coat_of_arms_of_Omsk_Obla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763" y="134938"/>
            <a:ext cx="727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9"/>
          <p:cNvSpPr>
            <a:spLocks noChangeArrowheads="1"/>
          </p:cNvSpPr>
          <p:nvPr/>
        </p:nvSpPr>
        <p:spPr bwMode="auto">
          <a:xfrm>
            <a:off x="2250190" y="1002762"/>
            <a:ext cx="4804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Ключевые точки роста </a:t>
            </a:r>
            <a:r>
              <a:rPr lang="ru-RU" b="1" dirty="0" smtClean="0">
                <a:latin typeface="+mn-lt"/>
              </a:rPr>
              <a:t>кластера к 2020 году</a:t>
            </a:r>
            <a:endParaRPr lang="ru-RU" dirty="0">
              <a:latin typeface="+mn-lt"/>
            </a:endParaRPr>
          </a:p>
        </p:txBody>
      </p:sp>
      <p:sp>
        <p:nvSpPr>
          <p:cNvPr id="15364" name="Line 52"/>
          <p:cNvSpPr>
            <a:spLocks noChangeShapeType="1"/>
          </p:cNvSpPr>
          <p:nvPr/>
        </p:nvSpPr>
        <p:spPr bwMode="auto">
          <a:xfrm>
            <a:off x="293688" y="1001713"/>
            <a:ext cx="9369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5125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CF050FC-A31C-4AC9-808E-1057F87E369A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15155" y="1362635"/>
          <a:ext cx="9505739" cy="95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7" name="Стрелка вниз 6"/>
          <p:cNvSpPr>
            <a:spLocks noChangeArrowheads="1"/>
          </p:cNvSpPr>
          <p:nvPr/>
        </p:nvSpPr>
        <p:spPr bwMode="auto">
          <a:xfrm>
            <a:off x="1665288" y="2395538"/>
            <a:ext cx="484187" cy="2222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15368" name="Стрелка вниз 8"/>
          <p:cNvSpPr>
            <a:spLocks noChangeArrowheads="1"/>
          </p:cNvSpPr>
          <p:nvPr/>
        </p:nvSpPr>
        <p:spPr bwMode="auto">
          <a:xfrm>
            <a:off x="6119813" y="2355850"/>
            <a:ext cx="484187" cy="1984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813" y="6378575"/>
            <a:ext cx="87820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latin typeface="+mn-lt"/>
              </a:rPr>
              <a:t>* - согласно принятому в отрасли нормативу потребления в Европе 0,3 куб.м.  ОСП на 1 кв. м площади жилья</a:t>
            </a:r>
          </a:p>
        </p:txBody>
      </p:sp>
      <p:graphicFrame>
        <p:nvGraphicFramePr>
          <p:cNvPr id="20" name="Схема 19"/>
          <p:cNvGraphicFramePr/>
          <p:nvPr/>
        </p:nvGraphicFramePr>
        <p:xfrm>
          <a:off x="4732774" y="2644587"/>
          <a:ext cx="4893547" cy="2801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402920" y="2608728"/>
          <a:ext cx="4229370" cy="369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2" name="Группа 24"/>
          <p:cNvGrpSpPr/>
          <p:nvPr/>
        </p:nvGrpSpPr>
        <p:grpSpPr>
          <a:xfrm>
            <a:off x="4652387" y="5506497"/>
            <a:ext cx="5014127" cy="718939"/>
            <a:chOff x="1577527" y="2550532"/>
            <a:chExt cx="2804494" cy="926827"/>
          </a:xfrm>
          <a:solidFill>
            <a:srgbClr val="009900">
              <a:alpha val="15000"/>
            </a:srgbClr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5400000">
              <a:off x="2516360" y="1611699"/>
              <a:ext cx="926827" cy="2804494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1577527" y="2595776"/>
              <a:ext cx="2759250" cy="836339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34290" rIns="68580" bIns="34290" spcCol="1270" anchor="ctr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1600" dirty="0"/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1600" dirty="0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4970463" y="5534025"/>
            <a:ext cx="42719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1600" dirty="0">
                <a:latin typeface="+mn-lt"/>
              </a:rPr>
              <a:t> Обеспечение рентабельности заготовки древесины </a:t>
            </a:r>
            <a:r>
              <a:rPr lang="en-US" sz="1600" dirty="0">
                <a:latin typeface="+mn-lt"/>
              </a:rPr>
              <a:t>=&gt; </a:t>
            </a:r>
            <a:r>
              <a:rPr lang="ru-RU" sz="1600" dirty="0">
                <a:latin typeface="+mn-lt"/>
              </a:rPr>
              <a:t>РОСТ ОТРАСЛИ</a:t>
            </a:r>
          </a:p>
        </p:txBody>
      </p:sp>
      <p:sp>
        <p:nvSpPr>
          <p:cNvPr id="18" name="Rectangle 146"/>
          <p:cNvSpPr>
            <a:spLocks noChangeArrowheads="1"/>
          </p:cNvSpPr>
          <p:nvPr/>
        </p:nvSpPr>
        <p:spPr bwMode="auto">
          <a:xfrm>
            <a:off x="1984339" y="347166"/>
            <a:ext cx="64597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СТРАТЕГИЯ  И  ТАКТИКА  РАЗВИТИЯ  КЛАСТЕРА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2" descr="http://upload.wikimedia.org/wikipedia/commons/2/2c/Coat_of_arms_of_Omsk_Obla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5575"/>
            <a:ext cx="727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9"/>
          <p:cNvSpPr>
            <a:spLocks noChangeArrowheads="1"/>
          </p:cNvSpPr>
          <p:nvPr/>
        </p:nvSpPr>
        <p:spPr bwMode="auto">
          <a:xfrm>
            <a:off x="1536700" y="1062038"/>
            <a:ext cx="663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Описание ключевого инвестиционного проекта «Завод ОСП»</a:t>
            </a:r>
            <a:endParaRPr lang="ru-RU" dirty="0">
              <a:latin typeface="+mn-lt"/>
            </a:endParaRPr>
          </a:p>
        </p:txBody>
      </p:sp>
      <p:sp>
        <p:nvSpPr>
          <p:cNvPr id="18436" name="Line 52"/>
          <p:cNvSpPr>
            <a:spLocks noChangeShapeType="1"/>
          </p:cNvSpPr>
          <p:nvPr/>
        </p:nvSpPr>
        <p:spPr bwMode="auto">
          <a:xfrm>
            <a:off x="288925" y="1011238"/>
            <a:ext cx="9369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426325" y="6300788"/>
            <a:ext cx="2228850" cy="365125"/>
          </a:xfrm>
        </p:spPr>
        <p:txBody>
          <a:bodyPr/>
          <a:lstStyle/>
          <a:p>
            <a:pPr>
              <a:defRPr/>
            </a:pPr>
            <a:fld id="{B7F3E53D-422C-4A93-B58D-D579B79B88F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330200" y="2451100"/>
            <a:ext cx="5387975" cy="1017588"/>
          </a:xfrm>
          <a:prstGeom prst="roundRect">
            <a:avLst>
              <a:gd name="adj" fmla="val 3972"/>
            </a:avLst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 lIns="18000" rIns="18000"/>
          <a:lstStyle/>
          <a:p>
            <a:pPr marL="180000" indent="-180000" algn="just">
              <a:lnSpc>
                <a:spcPts val="1500"/>
              </a:lnSpc>
              <a:spcAft>
                <a:spcPts val="0"/>
              </a:spcAft>
              <a:buClr>
                <a:srgbClr val="990033"/>
              </a:buClr>
              <a:buSzPct val="120000"/>
              <a:buFontTx/>
              <a:buChar char="•"/>
              <a:defRPr/>
            </a:pPr>
            <a:r>
              <a:rPr lang="ru-RU" sz="1500" dirty="0">
                <a:latin typeface="+mn-lt"/>
              </a:rPr>
              <a:t>Эффективное использование лесных </a:t>
            </a:r>
            <a:r>
              <a:rPr lang="ru-RU" sz="1500" dirty="0" smtClean="0">
                <a:latin typeface="+mn-lt"/>
              </a:rPr>
              <a:t>ресурсов, переработка низколиквидной, </a:t>
            </a:r>
            <a:r>
              <a:rPr lang="ru-RU" sz="1500" dirty="0">
                <a:latin typeface="+mn-lt"/>
              </a:rPr>
              <a:t>не </a:t>
            </a:r>
            <a:r>
              <a:rPr lang="ru-RU" sz="1500" dirty="0" smtClean="0">
                <a:latin typeface="+mn-lt"/>
              </a:rPr>
              <a:t>востребованной древесины;</a:t>
            </a:r>
            <a:endParaRPr lang="ru-RU" sz="1500" dirty="0">
              <a:latin typeface="+mn-lt"/>
            </a:endParaRPr>
          </a:p>
          <a:p>
            <a:pPr marL="180000" indent="-180000" algn="just">
              <a:lnSpc>
                <a:spcPts val="1500"/>
              </a:lnSpc>
              <a:spcAft>
                <a:spcPts val="0"/>
              </a:spcAft>
              <a:buClr>
                <a:srgbClr val="990033"/>
              </a:buClr>
              <a:buSzPct val="120000"/>
              <a:buFontTx/>
              <a:buChar char="•"/>
              <a:defRPr/>
            </a:pPr>
            <a:r>
              <a:rPr lang="ru-RU" sz="1500" dirty="0">
                <a:latin typeface="+mn-lt"/>
              </a:rPr>
              <a:t>Формирование спроса на низколиквидную </a:t>
            </a:r>
            <a:r>
              <a:rPr lang="ru-RU" sz="1500" dirty="0" smtClean="0">
                <a:latin typeface="+mn-lt"/>
              </a:rPr>
              <a:t>древесину в целях  обеспечения рентабельности лесозаготовки </a:t>
            </a:r>
            <a:r>
              <a:rPr lang="ru-RU" sz="1500" dirty="0">
                <a:latin typeface="+mn-lt"/>
              </a:rPr>
              <a:t>и развития лесопромышленной отрасли.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341313" y="3697288"/>
            <a:ext cx="5378450" cy="2030412"/>
          </a:xfrm>
          <a:prstGeom prst="roundRect">
            <a:avLst>
              <a:gd name="adj" fmla="val 3972"/>
            </a:avLst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 lIns="18000" rIns="18000"/>
          <a:lstStyle/>
          <a:p>
            <a:pPr marL="180000" indent="-180000">
              <a:lnSpc>
                <a:spcPts val="1500"/>
              </a:lnSpc>
              <a:spcBef>
                <a:spcPts val="0"/>
              </a:spcBef>
              <a:buClr>
                <a:srgbClr val="AC0000"/>
              </a:buClr>
              <a:buSzPct val="125000"/>
              <a:buFontTx/>
              <a:buChar char="•"/>
              <a:defRPr/>
            </a:pPr>
            <a:r>
              <a:rPr lang="ru-RU" sz="1500" dirty="0">
                <a:latin typeface="+mn-lt"/>
              </a:rPr>
              <a:t>Мощность производства ОСП – 500 тыс.м</a:t>
            </a:r>
            <a:r>
              <a:rPr lang="ru-RU" sz="1500" baseline="24000" dirty="0">
                <a:latin typeface="+mn-lt"/>
              </a:rPr>
              <a:t>3</a:t>
            </a:r>
            <a:r>
              <a:rPr lang="ru-RU" sz="1500" dirty="0">
                <a:latin typeface="+mn-lt"/>
              </a:rPr>
              <a:t> плиты в год, </a:t>
            </a:r>
            <a:br>
              <a:rPr lang="ru-RU" sz="1500" dirty="0">
                <a:latin typeface="+mn-lt"/>
              </a:rPr>
            </a:br>
            <a:r>
              <a:rPr lang="ru-RU" sz="1500" dirty="0">
                <a:latin typeface="+mn-lt"/>
              </a:rPr>
              <a:t>потребность в сырье – 1000 тыс. м</a:t>
            </a:r>
            <a:r>
              <a:rPr lang="ru-RU" sz="1500" baseline="24000" dirty="0">
                <a:latin typeface="+mn-lt"/>
              </a:rPr>
              <a:t>3 </a:t>
            </a:r>
            <a:r>
              <a:rPr lang="ru-RU" sz="1500" dirty="0">
                <a:latin typeface="+mn-lt"/>
              </a:rPr>
              <a:t>/ год балансовой древесины</a:t>
            </a:r>
          </a:p>
          <a:p>
            <a:pPr marL="180000" indent="-180000">
              <a:lnSpc>
                <a:spcPts val="1500"/>
              </a:lnSpc>
              <a:spcBef>
                <a:spcPts val="0"/>
              </a:spcBef>
              <a:buClr>
                <a:srgbClr val="AC0000"/>
              </a:buClr>
              <a:buSzPct val="125000"/>
              <a:buFontTx/>
              <a:buChar char="•"/>
              <a:defRPr/>
            </a:pPr>
            <a:r>
              <a:rPr lang="ru-RU" sz="1500" dirty="0">
                <a:latin typeface="+mn-lt"/>
              </a:rPr>
              <a:t>Мощность производства ОСП на первом этапе строительства (к 2020 г.) – </a:t>
            </a:r>
            <a:r>
              <a:rPr lang="ru-RU" sz="1500" dirty="0" smtClean="0">
                <a:latin typeface="+mn-lt"/>
              </a:rPr>
              <a:t>300 </a:t>
            </a:r>
            <a:r>
              <a:rPr lang="ru-RU" sz="1500" dirty="0">
                <a:latin typeface="+mn-lt"/>
              </a:rPr>
              <a:t>тыс. м</a:t>
            </a:r>
            <a:r>
              <a:rPr lang="ru-RU" sz="1500" baseline="24000" dirty="0">
                <a:latin typeface="+mn-lt"/>
              </a:rPr>
              <a:t>3 </a:t>
            </a:r>
            <a:r>
              <a:rPr lang="ru-RU" sz="1500" dirty="0">
                <a:latin typeface="+mn-lt"/>
              </a:rPr>
              <a:t>плиты в год</a:t>
            </a:r>
          </a:p>
          <a:p>
            <a:pPr marL="180000" indent="-180000">
              <a:lnSpc>
                <a:spcPts val="1500"/>
              </a:lnSpc>
              <a:spcBef>
                <a:spcPts val="0"/>
              </a:spcBef>
              <a:buClr>
                <a:srgbClr val="AC0000"/>
              </a:buClr>
              <a:buSzPct val="125000"/>
              <a:buFontTx/>
              <a:buChar char="•"/>
              <a:defRPr/>
            </a:pPr>
            <a:r>
              <a:rPr lang="ru-RU" sz="1500" dirty="0">
                <a:latin typeface="+mn-lt"/>
              </a:rPr>
              <a:t>Технология – непрерывное </a:t>
            </a:r>
            <a:r>
              <a:rPr lang="ru-RU" sz="1500" dirty="0" smtClean="0">
                <a:latin typeface="+mn-lt"/>
              </a:rPr>
              <a:t>прессование с </a:t>
            </a:r>
            <a:r>
              <a:rPr lang="ru-RU" sz="1500" dirty="0">
                <a:latin typeface="+mn-lt"/>
              </a:rPr>
              <a:t>использованием высокой температуры и давления</a:t>
            </a:r>
          </a:p>
          <a:p>
            <a:pPr marL="180000" indent="-180000">
              <a:lnSpc>
                <a:spcPts val="1500"/>
              </a:lnSpc>
              <a:spcBef>
                <a:spcPts val="0"/>
              </a:spcBef>
              <a:buClr>
                <a:srgbClr val="AC0000"/>
              </a:buClr>
              <a:buSzPct val="125000"/>
              <a:buFontTx/>
              <a:buChar char="•"/>
              <a:defRPr/>
            </a:pPr>
            <a:r>
              <a:rPr lang="ru-RU" sz="1500" dirty="0">
                <a:latin typeface="+mn-lt"/>
              </a:rPr>
              <a:t>Предлагаемое место реализации – </a:t>
            </a:r>
            <a:r>
              <a:rPr lang="ru-RU" sz="1500" dirty="0" smtClean="0">
                <a:latin typeface="+mn-lt"/>
              </a:rPr>
              <a:t>г. Тара  </a:t>
            </a:r>
            <a:r>
              <a:rPr lang="ru-RU" sz="1500" dirty="0">
                <a:latin typeface="+mn-lt"/>
              </a:rPr>
              <a:t>Омской области</a:t>
            </a:r>
          </a:p>
          <a:p>
            <a:pPr marL="180000" indent="-180000">
              <a:lnSpc>
                <a:spcPts val="1500"/>
              </a:lnSpc>
              <a:spcBef>
                <a:spcPts val="0"/>
              </a:spcBef>
              <a:buClr>
                <a:srgbClr val="AC0000"/>
              </a:buClr>
              <a:buSzPct val="125000"/>
              <a:buFontTx/>
              <a:buChar char="•"/>
              <a:defRPr/>
            </a:pPr>
            <a:r>
              <a:rPr lang="ru-RU" sz="1500" dirty="0">
                <a:latin typeface="+mn-lt"/>
              </a:rPr>
              <a:t>Срок окупаемости – </a:t>
            </a:r>
            <a:r>
              <a:rPr lang="ru-RU" sz="1500" dirty="0" smtClean="0">
                <a:latin typeface="+mn-lt"/>
              </a:rPr>
              <a:t>10 </a:t>
            </a:r>
            <a:r>
              <a:rPr lang="ru-RU" sz="1500" dirty="0">
                <a:latin typeface="+mn-lt"/>
              </a:rPr>
              <a:t>лет</a:t>
            </a:r>
          </a:p>
          <a:p>
            <a:pPr marL="180000" indent="-180000">
              <a:lnSpc>
                <a:spcPts val="1500"/>
              </a:lnSpc>
              <a:spcBef>
                <a:spcPts val="0"/>
              </a:spcBef>
              <a:buClr>
                <a:srgbClr val="AC0000"/>
              </a:buClr>
              <a:buSzPct val="125000"/>
              <a:buFontTx/>
              <a:buChar char="•"/>
              <a:defRPr/>
            </a:pPr>
            <a:endParaRPr lang="ru-RU" sz="1500" dirty="0">
              <a:latin typeface="+mn-lt"/>
            </a:endParaRPr>
          </a:p>
          <a:p>
            <a:pPr marL="342900" indent="-342900">
              <a:lnSpc>
                <a:spcPts val="1500"/>
              </a:lnSpc>
              <a:spcBef>
                <a:spcPct val="40000"/>
              </a:spcBef>
              <a:buClr>
                <a:srgbClr val="AC0000"/>
              </a:buClr>
              <a:buSzPct val="125000"/>
              <a:buFontTx/>
              <a:buChar char="•"/>
              <a:defRPr/>
            </a:pPr>
            <a:endParaRPr lang="ru-RU" sz="1500" dirty="0">
              <a:latin typeface="+mn-lt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322263" y="1730375"/>
            <a:ext cx="5360987" cy="492125"/>
          </a:xfrm>
          <a:prstGeom prst="roundRect">
            <a:avLst>
              <a:gd name="adj" fmla="val 3972"/>
            </a:avLst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 lIns="18000" rIns="18000"/>
          <a:lstStyle/>
          <a:p>
            <a:pPr marL="180000" indent="-180000" algn="just">
              <a:lnSpc>
                <a:spcPts val="1500"/>
              </a:lnSpc>
              <a:spcAft>
                <a:spcPct val="50000"/>
              </a:spcAft>
              <a:buClr>
                <a:srgbClr val="990033"/>
              </a:buClr>
              <a:buSzPct val="120000"/>
              <a:buFontTx/>
              <a:buChar char="•"/>
              <a:defRPr/>
            </a:pPr>
            <a:r>
              <a:rPr lang="ru-RU" sz="1500" dirty="0">
                <a:latin typeface="+mn-lt"/>
              </a:rPr>
              <a:t>Переработка низколиквидной древесины лиственных пород в продукцию с высокой добавленной стоимостью.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04800" y="1454150"/>
            <a:ext cx="5395913" cy="284163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  <a:spcBef>
                <a:spcPct val="50000"/>
              </a:spcBef>
              <a:defRPr/>
            </a:pPr>
            <a:r>
              <a:rPr lang="ru-RU" sz="1500" b="1" dirty="0">
                <a:solidFill>
                  <a:schemeClr val="bg1"/>
                </a:solidFill>
                <a:latin typeface="+mn-lt"/>
              </a:rPr>
              <a:t>Цель проекта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14325" y="2203450"/>
            <a:ext cx="5405438" cy="28575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  <a:spcBef>
                <a:spcPct val="50000"/>
              </a:spcBef>
              <a:defRPr/>
            </a:pPr>
            <a:r>
              <a:rPr lang="ru-RU" sz="1500" b="1" dirty="0">
                <a:solidFill>
                  <a:schemeClr val="bg1"/>
                </a:solidFill>
                <a:latin typeface="+mn-lt"/>
              </a:rPr>
              <a:t>Идея проекта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31788" y="3457575"/>
            <a:ext cx="5395912" cy="28575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  <a:spcBef>
                <a:spcPct val="50000"/>
              </a:spcBef>
              <a:defRPr/>
            </a:pPr>
            <a:r>
              <a:rPr lang="ru-RU" sz="1500" b="1" dirty="0">
                <a:solidFill>
                  <a:schemeClr val="bg1"/>
                </a:solidFill>
                <a:latin typeface="+mn-lt"/>
              </a:rPr>
              <a:t>Описание проекта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349250" y="5970588"/>
            <a:ext cx="5397500" cy="214312"/>
          </a:xfrm>
          <a:prstGeom prst="roundRect">
            <a:avLst>
              <a:gd name="adj" fmla="val 3972"/>
            </a:avLst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 lIns="18000" rIns="18000"/>
          <a:lstStyle/>
          <a:p>
            <a:pPr marL="92075" indent="-92075" algn="just">
              <a:lnSpc>
                <a:spcPts val="1300"/>
              </a:lnSpc>
              <a:spcAft>
                <a:spcPct val="50000"/>
              </a:spcAft>
              <a:buClr>
                <a:srgbClr val="990033"/>
              </a:buClr>
              <a:buSzPct val="120000"/>
              <a:buFontTx/>
              <a:buChar char="•"/>
              <a:defRPr/>
            </a:pPr>
            <a:r>
              <a:rPr lang="ru-RU" sz="1500" dirty="0">
                <a:latin typeface="+mn-lt"/>
              </a:rPr>
              <a:t>     9 000 млн. рублей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39725" y="5692775"/>
            <a:ext cx="5397500" cy="28575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500"/>
              </a:lnSpc>
              <a:spcBef>
                <a:spcPct val="50000"/>
              </a:spcBef>
              <a:defRPr/>
            </a:pPr>
            <a:r>
              <a:rPr lang="ru-RU" sz="1500" b="1" dirty="0">
                <a:solidFill>
                  <a:schemeClr val="bg1"/>
                </a:solidFill>
                <a:latin typeface="+mn-lt"/>
              </a:rPr>
              <a:t>Инвестиции</a:t>
            </a:r>
          </a:p>
        </p:txBody>
      </p:sp>
      <p:sp>
        <p:nvSpPr>
          <p:cNvPr id="26" name="Rectangle 146"/>
          <p:cNvSpPr>
            <a:spLocks noChangeArrowheads="1"/>
          </p:cNvSpPr>
          <p:nvPr/>
        </p:nvSpPr>
        <p:spPr bwMode="auto">
          <a:xfrm>
            <a:off x="1984339" y="347166"/>
            <a:ext cx="64597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СТРАТЕГИЯ  И  ТАКТИКА  РАЗВИТИЯ  КЛАСТЕРА</a:t>
            </a:r>
          </a:p>
        </p:txBody>
      </p:sp>
      <p:pic>
        <p:nvPicPr>
          <p:cNvPr id="1844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4213" y="1416050"/>
            <a:ext cx="3894137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973644" y="1932196"/>
            <a:ext cx="492369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3B7E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0838" y="2181440"/>
            <a:ext cx="492369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3B7E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797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57010" y="3082914"/>
            <a:ext cx="492369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3B7E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48367" y="3778552"/>
            <a:ext cx="492369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3B7E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887155" y="2928826"/>
            <a:ext cx="492369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3B7E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425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28041" y="2211767"/>
            <a:ext cx="609602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3B7E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1161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78612" y="2665825"/>
            <a:ext cx="492369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3B7E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84100" y="4032679"/>
            <a:ext cx="492369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3B7E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37785" y="2192172"/>
            <a:ext cx="492369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00421" y="2371466"/>
            <a:ext cx="492369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640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125252" y="2981067"/>
            <a:ext cx="599867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1243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914067" y="3214149"/>
            <a:ext cx="492369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547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88797" y="4236124"/>
            <a:ext cx="492369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723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70633" y="4029937"/>
            <a:ext cx="492369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856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78325" y="2998993"/>
            <a:ext cx="492369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671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52184" y="3402408"/>
            <a:ext cx="492369" cy="338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357</a:t>
            </a:r>
          </a:p>
        </p:txBody>
      </p:sp>
      <p:sp>
        <p:nvSpPr>
          <p:cNvPr id="44" name="Кольцо 43"/>
          <p:cNvSpPr/>
          <p:nvPr/>
        </p:nvSpPr>
        <p:spPr bwMode="auto">
          <a:xfrm>
            <a:off x="8304213" y="3290888"/>
            <a:ext cx="188912" cy="179387"/>
          </a:xfrm>
          <a:prstGeom prst="donu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15896" y="5850498"/>
            <a:ext cx="597163" cy="30777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n w="1905"/>
                <a:solidFill>
                  <a:srgbClr val="3B7E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3,402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64263" y="5842000"/>
            <a:ext cx="32718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latin typeface="+mn-lt"/>
              </a:rPr>
              <a:t>- объем лесного ресурса (млн.куб. в год)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25042" y="6034096"/>
            <a:ext cx="574048" cy="30777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5263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51563" y="6021388"/>
            <a:ext cx="30480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Char char="-"/>
              <a:defRPr/>
            </a:pPr>
            <a:r>
              <a:rPr lang="ru-RU" sz="1400" dirty="0">
                <a:latin typeface="+mn-lt"/>
              </a:rPr>
              <a:t> численность не занятого населения </a:t>
            </a:r>
          </a:p>
          <a:p>
            <a:pPr>
              <a:defRPr/>
            </a:pPr>
            <a:r>
              <a:rPr lang="ru-RU" sz="1400" dirty="0" smtClean="0">
                <a:latin typeface="+mn-lt"/>
              </a:rPr>
              <a:t>(чел. на </a:t>
            </a:r>
            <a:r>
              <a:rPr lang="ru-RU" sz="1400" dirty="0">
                <a:latin typeface="+mn-lt"/>
              </a:rPr>
              <a:t>15.11.13.)</a:t>
            </a:r>
          </a:p>
        </p:txBody>
      </p:sp>
      <p:pic>
        <p:nvPicPr>
          <p:cNvPr id="18469" name="Picture 2" descr="D:\Минприроды\ЛесоПромышКластер\ОСП\пре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1338" y="4941888"/>
            <a:ext cx="14922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5913" y="4178300"/>
            <a:ext cx="21383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Прямая соединительная линия 51"/>
          <p:cNvCxnSpPr>
            <a:stCxn id="44" idx="3"/>
            <a:endCxn id="34821" idx="0"/>
          </p:cNvCxnSpPr>
          <p:nvPr/>
        </p:nvCxnSpPr>
        <p:spPr bwMode="auto">
          <a:xfrm flipH="1">
            <a:off x="7735888" y="3444875"/>
            <a:ext cx="596900" cy="733425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7833</TotalTime>
  <Words>1621</Words>
  <Application>Microsoft Office PowerPoint</Application>
  <PresentationFormat>Лист A4 (210x297 мм)</PresentationFormat>
  <Paragraphs>307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</vt:lpstr>
      <vt:lpstr>Слайд 2</vt:lpstr>
      <vt:lpstr>Схема кластера и взаимодействие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Фиалковский Андрей Михайлович</dc:creator>
  <cp:lastModifiedBy>vkachanova</cp:lastModifiedBy>
  <cp:revision>580</cp:revision>
  <dcterms:created xsi:type="dcterms:W3CDTF">2013-08-08T03:06:50Z</dcterms:created>
  <dcterms:modified xsi:type="dcterms:W3CDTF">2016-10-20T03:48:19Z</dcterms:modified>
</cp:coreProperties>
</file>