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67" r:id="rId5"/>
    <p:sldId id="263" r:id="rId6"/>
    <p:sldId id="268" r:id="rId7"/>
    <p:sldId id="264" r:id="rId8"/>
    <p:sldId id="270" r:id="rId9"/>
    <p:sldId id="262" r:id="rId10"/>
  </p:sldIdLst>
  <p:sldSz cx="9144000" cy="6858000" type="screen4x3"/>
  <p:notesSz cx="9144000" cy="6858000"/>
  <p:embeddedFontLst>
    <p:embeddedFont>
      <p:font typeface="Calibri" pitchFamily="34" charset="0"/>
      <p:regular r:id="rId12"/>
      <p:bold r:id="rId13"/>
      <p:italic r:id="rId14"/>
      <p:boldItalic r:id="rId15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749" y="163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AF0569-47F9-4059-ADBD-C05489EAE126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3553AB-1EA2-4CFB-98E8-4A001B4902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8623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553AB-1EA2-4CFB-98E8-4A001B49027B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1092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350" y="4389500"/>
            <a:ext cx="9137015" cy="2468880"/>
          </a:xfrm>
          <a:custGeom>
            <a:avLst/>
            <a:gdLst/>
            <a:ahLst/>
            <a:cxnLst/>
            <a:rect l="l" t="t" r="r" b="b"/>
            <a:pathLst>
              <a:path w="9137015" h="2468879">
                <a:moveTo>
                  <a:pt x="9136761" y="0"/>
                </a:moveTo>
                <a:lnTo>
                  <a:pt x="0" y="0"/>
                </a:lnTo>
                <a:lnTo>
                  <a:pt x="0" y="2468499"/>
                </a:lnTo>
                <a:lnTo>
                  <a:pt x="9136761" y="2468499"/>
                </a:lnTo>
                <a:lnTo>
                  <a:pt x="9136761" y="0"/>
                </a:lnTo>
                <a:close/>
              </a:path>
            </a:pathLst>
          </a:custGeom>
          <a:solidFill>
            <a:srgbClr val="00A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81756" y="4787236"/>
            <a:ext cx="2927223" cy="1944751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50" y="4787236"/>
            <a:ext cx="3287649" cy="1944751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425945" y="4787236"/>
            <a:ext cx="2718054" cy="1944751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0" y="3981322"/>
            <a:ext cx="9144000" cy="833119"/>
          </a:xfrm>
          <a:custGeom>
            <a:avLst/>
            <a:gdLst/>
            <a:ahLst/>
            <a:cxnLst/>
            <a:rect l="l" t="t" r="r" b="b"/>
            <a:pathLst>
              <a:path w="9144000" h="833120">
                <a:moveTo>
                  <a:pt x="1301115" y="832993"/>
                </a:moveTo>
                <a:lnTo>
                  <a:pt x="747534" y="219583"/>
                </a:lnTo>
                <a:lnTo>
                  <a:pt x="76" y="219583"/>
                </a:lnTo>
                <a:lnTo>
                  <a:pt x="0" y="832993"/>
                </a:lnTo>
                <a:lnTo>
                  <a:pt x="1301115" y="832993"/>
                </a:lnTo>
                <a:close/>
              </a:path>
              <a:path w="9144000" h="833120">
                <a:moveTo>
                  <a:pt x="9144000" y="0"/>
                </a:moveTo>
                <a:lnTo>
                  <a:pt x="7842885" y="0"/>
                </a:lnTo>
                <a:lnTo>
                  <a:pt x="8396478" y="613410"/>
                </a:lnTo>
                <a:lnTo>
                  <a:pt x="9143873" y="613410"/>
                </a:lnTo>
                <a:lnTo>
                  <a:pt x="9144000" y="0"/>
                </a:lnTo>
                <a:close/>
              </a:path>
            </a:pathLst>
          </a:custGeom>
          <a:solidFill>
            <a:srgbClr val="8900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377736" y="4090161"/>
            <a:ext cx="8378825" cy="613410"/>
          </a:xfrm>
          <a:custGeom>
            <a:avLst/>
            <a:gdLst/>
            <a:ahLst/>
            <a:cxnLst/>
            <a:rect l="l" t="t" r="r" b="b"/>
            <a:pathLst>
              <a:path w="8378825" h="613410">
                <a:moveTo>
                  <a:pt x="7825066" y="0"/>
                </a:moveTo>
                <a:lnTo>
                  <a:pt x="0" y="0"/>
                </a:lnTo>
                <a:lnTo>
                  <a:pt x="553593" y="613410"/>
                </a:lnTo>
                <a:lnTo>
                  <a:pt x="8378659" y="613410"/>
                </a:lnTo>
                <a:lnTo>
                  <a:pt x="7825066" y="0"/>
                </a:lnTo>
                <a:close/>
              </a:path>
            </a:pathLst>
          </a:custGeom>
          <a:solidFill>
            <a:srgbClr val="AF04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65784" y="2339467"/>
            <a:ext cx="7412431" cy="5137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AF043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3/9/2021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3/9/2021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3/9/2021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400050"/>
            <a:ext cx="1304290" cy="615315"/>
          </a:xfrm>
          <a:custGeom>
            <a:avLst/>
            <a:gdLst/>
            <a:ahLst/>
            <a:cxnLst/>
            <a:rect l="l" t="t" r="r" b="b"/>
            <a:pathLst>
              <a:path w="1304290" h="615315">
                <a:moveTo>
                  <a:pt x="749261" y="0"/>
                </a:moveTo>
                <a:lnTo>
                  <a:pt x="76" y="0"/>
                </a:lnTo>
                <a:lnTo>
                  <a:pt x="0" y="614807"/>
                </a:lnTo>
                <a:lnTo>
                  <a:pt x="1304163" y="614807"/>
                </a:lnTo>
                <a:lnTo>
                  <a:pt x="749261" y="0"/>
                </a:lnTo>
                <a:close/>
              </a:path>
            </a:pathLst>
          </a:custGeom>
          <a:solidFill>
            <a:srgbClr val="8900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7861045" y="179959"/>
            <a:ext cx="1283335" cy="615315"/>
          </a:xfrm>
          <a:custGeom>
            <a:avLst/>
            <a:gdLst/>
            <a:ahLst/>
            <a:cxnLst/>
            <a:rect l="l" t="t" r="r" b="b"/>
            <a:pathLst>
              <a:path w="1283334" h="615315">
                <a:moveTo>
                  <a:pt x="1282953" y="0"/>
                </a:moveTo>
                <a:lnTo>
                  <a:pt x="0" y="0"/>
                </a:lnTo>
                <a:lnTo>
                  <a:pt x="554862" y="614807"/>
                </a:lnTo>
                <a:lnTo>
                  <a:pt x="1282953" y="614807"/>
                </a:lnTo>
                <a:lnTo>
                  <a:pt x="1282953" y="0"/>
                </a:lnTo>
                <a:close/>
              </a:path>
            </a:pathLst>
          </a:custGeom>
          <a:solidFill>
            <a:srgbClr val="89002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710043" y="966469"/>
            <a:ext cx="272033" cy="326771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053451" y="1029144"/>
            <a:ext cx="797941" cy="187642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378612" y="289052"/>
            <a:ext cx="8398510" cy="615315"/>
          </a:xfrm>
          <a:custGeom>
            <a:avLst/>
            <a:gdLst/>
            <a:ahLst/>
            <a:cxnLst/>
            <a:rect l="l" t="t" r="r" b="b"/>
            <a:pathLst>
              <a:path w="8398510" h="615315">
                <a:moveTo>
                  <a:pt x="7843240" y="0"/>
                </a:moveTo>
                <a:lnTo>
                  <a:pt x="0" y="0"/>
                </a:lnTo>
                <a:lnTo>
                  <a:pt x="554875" y="614807"/>
                </a:lnTo>
                <a:lnTo>
                  <a:pt x="8398103" y="614807"/>
                </a:lnTo>
                <a:lnTo>
                  <a:pt x="7843240" y="0"/>
                </a:lnTo>
                <a:close/>
              </a:path>
            </a:pathLst>
          </a:custGeom>
          <a:solidFill>
            <a:srgbClr val="AF04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442844" y="380491"/>
            <a:ext cx="4258310" cy="3308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651628" y="1744217"/>
            <a:ext cx="4284980" cy="16719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jpeg"/><Relationship Id="rId4" Type="http://schemas.openxmlformats.org/officeDocument/2006/relationships/image" Target="../media/image8.png"/><Relationship Id="rId9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investomsk.ru" TargetMode="External"/><Relationship Id="rId2" Type="http://schemas.openxmlformats.org/officeDocument/2006/relationships/hyperlink" Target="mailto:arvd@mail.ru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arvd.ru/" TargetMode="External"/><Relationship Id="rId4" Type="http://schemas.openxmlformats.org/officeDocument/2006/relationships/hyperlink" Target="http://www.investomsk.r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30504">
              <a:lnSpc>
                <a:spcPct val="100000"/>
              </a:lnSpc>
              <a:spcBef>
                <a:spcPts val="105"/>
              </a:spcBef>
            </a:pPr>
            <a:r>
              <a:rPr spc="-15" dirty="0" smtClean="0"/>
              <a:t>«</a:t>
            </a:r>
            <a:r>
              <a:rPr lang="ru-RU" spc="-15" dirty="0" smtClean="0"/>
              <a:t>Грязелечение </a:t>
            </a:r>
            <a:r>
              <a:rPr dirty="0" smtClean="0"/>
              <a:t>в</a:t>
            </a:r>
            <a:r>
              <a:rPr spc="-45" dirty="0" smtClean="0"/>
              <a:t> </a:t>
            </a:r>
            <a:r>
              <a:rPr spc="-15" dirty="0"/>
              <a:t>Омской</a:t>
            </a:r>
            <a:r>
              <a:rPr spc="-90" dirty="0"/>
              <a:t> </a:t>
            </a:r>
            <a:r>
              <a:rPr spc="-15" dirty="0"/>
              <a:t>области»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84551" y="4103878"/>
            <a:ext cx="516128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5" dirty="0">
                <a:solidFill>
                  <a:srgbClr val="FFFFFF"/>
                </a:solidFill>
                <a:latin typeface="Arial"/>
                <a:cs typeface="Arial"/>
              </a:rPr>
              <a:t>ПЕРСПЕКТИВЫ</a:t>
            </a:r>
            <a:r>
              <a:rPr sz="30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b="1" spc="-40" dirty="0">
                <a:solidFill>
                  <a:srgbClr val="FFFFFF"/>
                </a:solidFill>
                <a:latin typeface="Arial"/>
                <a:cs typeface="Arial"/>
              </a:rPr>
              <a:t>РАЗВИТИЯ</a:t>
            </a:r>
            <a:endParaRPr sz="30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207636" y="440944"/>
            <a:ext cx="728980" cy="876935"/>
            <a:chOff x="4207636" y="440944"/>
            <a:chExt cx="728980" cy="876935"/>
          </a:xfrm>
        </p:grpSpPr>
        <p:sp>
          <p:nvSpPr>
            <p:cNvPr id="5" name="object 5"/>
            <p:cNvSpPr/>
            <p:nvPr/>
          </p:nvSpPr>
          <p:spPr>
            <a:xfrm>
              <a:off x="4207637" y="440943"/>
              <a:ext cx="728980" cy="321310"/>
            </a:xfrm>
            <a:custGeom>
              <a:avLst/>
              <a:gdLst/>
              <a:ahLst/>
              <a:cxnLst/>
              <a:rect l="l" t="t" r="r" b="b"/>
              <a:pathLst>
                <a:path w="728979" h="321309">
                  <a:moveTo>
                    <a:pt x="728726" y="272415"/>
                  </a:moveTo>
                  <a:lnTo>
                    <a:pt x="713232" y="226822"/>
                  </a:lnTo>
                  <a:lnTo>
                    <a:pt x="494284" y="81915"/>
                  </a:lnTo>
                  <a:lnTo>
                    <a:pt x="368173" y="0"/>
                  </a:lnTo>
                  <a:lnTo>
                    <a:pt x="31242" y="218948"/>
                  </a:lnTo>
                  <a:lnTo>
                    <a:pt x="1905" y="260350"/>
                  </a:lnTo>
                  <a:lnTo>
                    <a:pt x="0" y="278511"/>
                  </a:lnTo>
                  <a:lnTo>
                    <a:pt x="0" y="320802"/>
                  </a:lnTo>
                  <a:lnTo>
                    <a:pt x="367411" y="81915"/>
                  </a:lnTo>
                  <a:lnTo>
                    <a:pt x="728726" y="316484"/>
                  </a:lnTo>
                  <a:lnTo>
                    <a:pt x="728726" y="272415"/>
                  </a:lnTo>
                  <a:close/>
                </a:path>
              </a:pathLst>
            </a:custGeom>
            <a:solidFill>
              <a:srgbClr val="D511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208907" y="553973"/>
              <a:ext cx="641350" cy="321310"/>
            </a:xfrm>
            <a:custGeom>
              <a:avLst/>
              <a:gdLst/>
              <a:ahLst/>
              <a:cxnLst/>
              <a:rect l="l" t="t" r="r" b="b"/>
              <a:pathLst>
                <a:path w="641350" h="321309">
                  <a:moveTo>
                    <a:pt x="641223" y="212852"/>
                  </a:moveTo>
                  <a:lnTo>
                    <a:pt x="622046" y="164465"/>
                  </a:lnTo>
                  <a:lnTo>
                    <a:pt x="496824" y="82042"/>
                  </a:lnTo>
                  <a:lnTo>
                    <a:pt x="368046" y="0"/>
                  </a:lnTo>
                  <a:lnTo>
                    <a:pt x="29972" y="219710"/>
                  </a:lnTo>
                  <a:lnTo>
                    <a:pt x="1905" y="259461"/>
                  </a:lnTo>
                  <a:lnTo>
                    <a:pt x="0" y="277114"/>
                  </a:lnTo>
                  <a:lnTo>
                    <a:pt x="0" y="320802"/>
                  </a:lnTo>
                  <a:lnTo>
                    <a:pt x="367411" y="82042"/>
                  </a:lnTo>
                  <a:lnTo>
                    <a:pt x="641223" y="256794"/>
                  </a:lnTo>
                  <a:lnTo>
                    <a:pt x="641223" y="212852"/>
                  </a:lnTo>
                  <a:close/>
                </a:path>
              </a:pathLst>
            </a:custGeom>
            <a:solidFill>
              <a:srgbClr val="AF04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207637" y="669035"/>
              <a:ext cx="728980" cy="648970"/>
            </a:xfrm>
            <a:custGeom>
              <a:avLst/>
              <a:gdLst/>
              <a:ahLst/>
              <a:cxnLst/>
              <a:rect l="l" t="t" r="r" b="b"/>
              <a:pathLst>
                <a:path w="728979" h="648969">
                  <a:moveTo>
                    <a:pt x="554736" y="156210"/>
                  </a:moveTo>
                  <a:lnTo>
                    <a:pt x="545465" y="117348"/>
                  </a:lnTo>
                  <a:lnTo>
                    <a:pt x="502031" y="82042"/>
                  </a:lnTo>
                  <a:lnTo>
                    <a:pt x="369443" y="0"/>
                  </a:lnTo>
                  <a:lnTo>
                    <a:pt x="34163" y="217805"/>
                  </a:lnTo>
                  <a:lnTo>
                    <a:pt x="3556" y="259334"/>
                  </a:lnTo>
                  <a:lnTo>
                    <a:pt x="1270" y="278003"/>
                  </a:lnTo>
                  <a:lnTo>
                    <a:pt x="1270" y="320802"/>
                  </a:lnTo>
                  <a:lnTo>
                    <a:pt x="368681" y="82042"/>
                  </a:lnTo>
                  <a:lnTo>
                    <a:pt x="554609" y="196977"/>
                  </a:lnTo>
                  <a:lnTo>
                    <a:pt x="554736" y="156210"/>
                  </a:lnTo>
                  <a:close/>
                </a:path>
                <a:path w="728979" h="648969">
                  <a:moveTo>
                    <a:pt x="728726" y="328168"/>
                  </a:moveTo>
                  <a:lnTo>
                    <a:pt x="361315" y="566928"/>
                  </a:lnTo>
                  <a:lnTo>
                    <a:pt x="0" y="332486"/>
                  </a:lnTo>
                  <a:lnTo>
                    <a:pt x="0" y="376555"/>
                  </a:lnTo>
                  <a:lnTo>
                    <a:pt x="15494" y="422275"/>
                  </a:lnTo>
                  <a:lnTo>
                    <a:pt x="360553" y="648843"/>
                  </a:lnTo>
                  <a:lnTo>
                    <a:pt x="486664" y="566928"/>
                  </a:lnTo>
                  <a:lnTo>
                    <a:pt x="697484" y="430022"/>
                  </a:lnTo>
                  <a:lnTo>
                    <a:pt x="726821" y="388620"/>
                  </a:lnTo>
                  <a:lnTo>
                    <a:pt x="728726" y="370459"/>
                  </a:lnTo>
                  <a:lnTo>
                    <a:pt x="728726" y="328168"/>
                  </a:lnTo>
                  <a:close/>
                </a:path>
              </a:pathLst>
            </a:custGeom>
            <a:solidFill>
              <a:srgbClr val="8900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293870" y="884173"/>
              <a:ext cx="641350" cy="321310"/>
            </a:xfrm>
            <a:custGeom>
              <a:avLst/>
              <a:gdLst/>
              <a:ahLst/>
              <a:cxnLst/>
              <a:rect l="l" t="t" r="r" b="b"/>
              <a:pathLst>
                <a:path w="641350" h="321309">
                  <a:moveTo>
                    <a:pt x="641223" y="0"/>
                  </a:moveTo>
                  <a:lnTo>
                    <a:pt x="273812" y="238760"/>
                  </a:lnTo>
                  <a:lnTo>
                    <a:pt x="0" y="64008"/>
                  </a:lnTo>
                  <a:lnTo>
                    <a:pt x="0" y="107950"/>
                  </a:lnTo>
                  <a:lnTo>
                    <a:pt x="19177" y="156337"/>
                  </a:lnTo>
                  <a:lnTo>
                    <a:pt x="273177" y="320802"/>
                  </a:lnTo>
                  <a:lnTo>
                    <a:pt x="399415" y="238760"/>
                  </a:lnTo>
                  <a:lnTo>
                    <a:pt x="611251" y="101092"/>
                  </a:lnTo>
                  <a:lnTo>
                    <a:pt x="639445" y="61341"/>
                  </a:lnTo>
                  <a:lnTo>
                    <a:pt x="641223" y="43688"/>
                  </a:lnTo>
                  <a:lnTo>
                    <a:pt x="641223" y="0"/>
                  </a:lnTo>
                  <a:close/>
                </a:path>
              </a:pathLst>
            </a:custGeom>
            <a:solidFill>
              <a:srgbClr val="AF04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381500" y="769111"/>
              <a:ext cx="553720" cy="321310"/>
            </a:xfrm>
            <a:custGeom>
              <a:avLst/>
              <a:gdLst/>
              <a:ahLst/>
              <a:cxnLst/>
              <a:rect l="l" t="t" r="r" b="b"/>
              <a:pathLst>
                <a:path w="553720" h="321309">
                  <a:moveTo>
                    <a:pt x="553593" y="0"/>
                  </a:moveTo>
                  <a:lnTo>
                    <a:pt x="186182" y="238760"/>
                  </a:lnTo>
                  <a:lnTo>
                    <a:pt x="254" y="123698"/>
                  </a:lnTo>
                  <a:lnTo>
                    <a:pt x="0" y="164592"/>
                  </a:lnTo>
                  <a:lnTo>
                    <a:pt x="9398" y="203454"/>
                  </a:lnTo>
                  <a:lnTo>
                    <a:pt x="185420" y="320802"/>
                  </a:lnTo>
                  <a:lnTo>
                    <a:pt x="311658" y="238760"/>
                  </a:lnTo>
                  <a:lnTo>
                    <a:pt x="520700" y="102997"/>
                  </a:lnTo>
                  <a:lnTo>
                    <a:pt x="534797" y="91567"/>
                  </a:lnTo>
                  <a:lnTo>
                    <a:pt x="544957" y="77724"/>
                  </a:lnTo>
                  <a:lnTo>
                    <a:pt x="551307" y="61468"/>
                  </a:lnTo>
                  <a:lnTo>
                    <a:pt x="553593" y="42672"/>
                  </a:lnTo>
                  <a:lnTo>
                    <a:pt x="553593" y="0"/>
                  </a:lnTo>
                  <a:close/>
                </a:path>
              </a:pathLst>
            </a:custGeom>
            <a:solidFill>
              <a:srgbClr val="D511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4068571" y="1514475"/>
            <a:ext cx="995680" cy="115570"/>
            <a:chOff x="4068571" y="1514475"/>
            <a:chExt cx="995680" cy="115570"/>
          </a:xfrm>
        </p:grpSpPr>
        <p:sp>
          <p:nvSpPr>
            <p:cNvPr id="11" name="object 11"/>
            <p:cNvSpPr/>
            <p:nvPr/>
          </p:nvSpPr>
          <p:spPr>
            <a:xfrm>
              <a:off x="4068572" y="1514474"/>
              <a:ext cx="351790" cy="114300"/>
            </a:xfrm>
            <a:custGeom>
              <a:avLst/>
              <a:gdLst/>
              <a:ahLst/>
              <a:cxnLst/>
              <a:rect l="l" t="t" r="r" b="b"/>
              <a:pathLst>
                <a:path w="351789" h="114300">
                  <a:moveTo>
                    <a:pt x="122174" y="114173"/>
                  </a:moveTo>
                  <a:lnTo>
                    <a:pt x="110236" y="85598"/>
                  </a:lnTo>
                  <a:lnTo>
                    <a:pt x="103886" y="70485"/>
                  </a:lnTo>
                  <a:lnTo>
                    <a:pt x="82677" y="20116"/>
                  </a:lnTo>
                  <a:lnTo>
                    <a:pt x="82677" y="70485"/>
                  </a:lnTo>
                  <a:lnTo>
                    <a:pt x="39370" y="70485"/>
                  </a:lnTo>
                  <a:lnTo>
                    <a:pt x="58547" y="22987"/>
                  </a:lnTo>
                  <a:lnTo>
                    <a:pt x="59690" y="19812"/>
                  </a:lnTo>
                  <a:lnTo>
                    <a:pt x="62484" y="19812"/>
                  </a:lnTo>
                  <a:lnTo>
                    <a:pt x="63627" y="22987"/>
                  </a:lnTo>
                  <a:lnTo>
                    <a:pt x="82677" y="70485"/>
                  </a:lnTo>
                  <a:lnTo>
                    <a:pt x="82677" y="20116"/>
                  </a:lnTo>
                  <a:lnTo>
                    <a:pt x="82550" y="19812"/>
                  </a:lnTo>
                  <a:lnTo>
                    <a:pt x="75565" y="3302"/>
                  </a:lnTo>
                  <a:lnTo>
                    <a:pt x="70739" y="0"/>
                  </a:lnTo>
                  <a:lnTo>
                    <a:pt x="50927" y="0"/>
                  </a:lnTo>
                  <a:lnTo>
                    <a:pt x="46609" y="3302"/>
                  </a:lnTo>
                  <a:lnTo>
                    <a:pt x="0" y="114173"/>
                  </a:lnTo>
                  <a:lnTo>
                    <a:pt x="22352" y="114173"/>
                  </a:lnTo>
                  <a:lnTo>
                    <a:pt x="33782" y="85598"/>
                  </a:lnTo>
                  <a:lnTo>
                    <a:pt x="88138" y="85598"/>
                  </a:lnTo>
                  <a:lnTo>
                    <a:pt x="99822" y="114173"/>
                  </a:lnTo>
                  <a:lnTo>
                    <a:pt x="122174" y="114173"/>
                  </a:lnTo>
                  <a:close/>
                </a:path>
                <a:path w="351789" h="114300">
                  <a:moveTo>
                    <a:pt x="217424" y="1270"/>
                  </a:moveTo>
                  <a:lnTo>
                    <a:pt x="137033" y="1270"/>
                  </a:lnTo>
                  <a:lnTo>
                    <a:pt x="133096" y="3429"/>
                  </a:lnTo>
                  <a:lnTo>
                    <a:pt x="127254" y="9398"/>
                  </a:lnTo>
                  <a:lnTo>
                    <a:pt x="127000" y="13462"/>
                  </a:lnTo>
                  <a:lnTo>
                    <a:pt x="127000" y="114173"/>
                  </a:lnTo>
                  <a:lnTo>
                    <a:pt x="148336" y="114173"/>
                  </a:lnTo>
                  <a:lnTo>
                    <a:pt x="148336" y="21209"/>
                  </a:lnTo>
                  <a:lnTo>
                    <a:pt x="149225" y="19812"/>
                  </a:lnTo>
                  <a:lnTo>
                    <a:pt x="150749" y="18034"/>
                  </a:lnTo>
                  <a:lnTo>
                    <a:pt x="154432" y="18288"/>
                  </a:lnTo>
                  <a:lnTo>
                    <a:pt x="217424" y="18288"/>
                  </a:lnTo>
                  <a:lnTo>
                    <a:pt x="217424" y="18034"/>
                  </a:lnTo>
                  <a:lnTo>
                    <a:pt x="217424" y="1270"/>
                  </a:lnTo>
                  <a:close/>
                </a:path>
                <a:path w="351789" h="114300">
                  <a:moveTo>
                    <a:pt x="315976" y="97282"/>
                  </a:moveTo>
                  <a:lnTo>
                    <a:pt x="252349" y="97282"/>
                  </a:lnTo>
                  <a:lnTo>
                    <a:pt x="249682" y="97155"/>
                  </a:lnTo>
                  <a:lnTo>
                    <a:pt x="247523" y="94996"/>
                  </a:lnTo>
                  <a:lnTo>
                    <a:pt x="246888" y="93218"/>
                  </a:lnTo>
                  <a:lnTo>
                    <a:pt x="246888" y="65024"/>
                  </a:lnTo>
                  <a:lnTo>
                    <a:pt x="313690" y="65024"/>
                  </a:lnTo>
                  <a:lnTo>
                    <a:pt x="313690" y="48133"/>
                  </a:lnTo>
                  <a:lnTo>
                    <a:pt x="246888" y="48133"/>
                  </a:lnTo>
                  <a:lnTo>
                    <a:pt x="246888" y="21463"/>
                  </a:lnTo>
                  <a:lnTo>
                    <a:pt x="250190" y="18415"/>
                  </a:lnTo>
                  <a:lnTo>
                    <a:pt x="252476" y="18288"/>
                  </a:lnTo>
                  <a:lnTo>
                    <a:pt x="315341" y="18288"/>
                  </a:lnTo>
                  <a:lnTo>
                    <a:pt x="315341" y="1270"/>
                  </a:lnTo>
                  <a:lnTo>
                    <a:pt x="238633" y="1270"/>
                  </a:lnTo>
                  <a:lnTo>
                    <a:pt x="233172" y="1651"/>
                  </a:lnTo>
                  <a:lnTo>
                    <a:pt x="226949" y="8382"/>
                  </a:lnTo>
                  <a:lnTo>
                    <a:pt x="225552" y="12954"/>
                  </a:lnTo>
                  <a:lnTo>
                    <a:pt x="225552" y="101727"/>
                  </a:lnTo>
                  <a:lnTo>
                    <a:pt x="225933" y="106934"/>
                  </a:lnTo>
                  <a:lnTo>
                    <a:pt x="233426" y="114173"/>
                  </a:lnTo>
                  <a:lnTo>
                    <a:pt x="315976" y="114173"/>
                  </a:lnTo>
                  <a:lnTo>
                    <a:pt x="315976" y="97282"/>
                  </a:lnTo>
                  <a:close/>
                </a:path>
                <a:path w="351789" h="114300">
                  <a:moveTo>
                    <a:pt x="351739" y="64655"/>
                  </a:moveTo>
                  <a:lnTo>
                    <a:pt x="330454" y="64655"/>
                  </a:lnTo>
                  <a:lnTo>
                    <a:pt x="330454" y="114173"/>
                  </a:lnTo>
                  <a:lnTo>
                    <a:pt x="351739" y="114173"/>
                  </a:lnTo>
                  <a:lnTo>
                    <a:pt x="351739" y="64655"/>
                  </a:lnTo>
                  <a:close/>
                </a:path>
              </a:pathLst>
            </a:custGeom>
            <a:solidFill>
              <a:srgbClr val="5657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399025" y="1570863"/>
              <a:ext cx="101600" cy="0"/>
            </a:xfrm>
            <a:custGeom>
              <a:avLst/>
              <a:gdLst/>
              <a:ahLst/>
              <a:cxnLst/>
              <a:rect l="l" t="t" r="r" b="b"/>
              <a:pathLst>
                <a:path w="101600">
                  <a:moveTo>
                    <a:pt x="0" y="0"/>
                  </a:moveTo>
                  <a:lnTo>
                    <a:pt x="101346" y="0"/>
                  </a:lnTo>
                </a:path>
              </a:pathLst>
            </a:custGeom>
            <a:ln w="16510">
              <a:solidFill>
                <a:srgbClr val="5657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399026" y="1515630"/>
              <a:ext cx="101600" cy="113030"/>
            </a:xfrm>
            <a:custGeom>
              <a:avLst/>
              <a:gdLst/>
              <a:ahLst/>
              <a:cxnLst/>
              <a:rect l="l" t="t" r="r" b="b"/>
              <a:pathLst>
                <a:path w="101600" h="113030">
                  <a:moveTo>
                    <a:pt x="21285" y="0"/>
                  </a:moveTo>
                  <a:lnTo>
                    <a:pt x="0" y="0"/>
                  </a:lnTo>
                  <a:lnTo>
                    <a:pt x="0" y="46977"/>
                  </a:lnTo>
                  <a:lnTo>
                    <a:pt x="21285" y="46977"/>
                  </a:lnTo>
                  <a:lnTo>
                    <a:pt x="21285" y="0"/>
                  </a:lnTo>
                  <a:close/>
                </a:path>
                <a:path w="101600" h="113030">
                  <a:moveTo>
                    <a:pt x="101295" y="63360"/>
                  </a:moveTo>
                  <a:lnTo>
                    <a:pt x="80010" y="63360"/>
                  </a:lnTo>
                  <a:lnTo>
                    <a:pt x="80010" y="113017"/>
                  </a:lnTo>
                  <a:lnTo>
                    <a:pt x="101295" y="113017"/>
                  </a:lnTo>
                  <a:lnTo>
                    <a:pt x="101295" y="63360"/>
                  </a:lnTo>
                  <a:close/>
                </a:path>
                <a:path w="101600" h="113030">
                  <a:moveTo>
                    <a:pt x="101295" y="203"/>
                  </a:moveTo>
                  <a:lnTo>
                    <a:pt x="80010" y="203"/>
                  </a:lnTo>
                  <a:lnTo>
                    <a:pt x="80010" y="46469"/>
                  </a:lnTo>
                  <a:lnTo>
                    <a:pt x="101295" y="46469"/>
                  </a:lnTo>
                  <a:lnTo>
                    <a:pt x="101295" y="203"/>
                  </a:lnTo>
                  <a:close/>
                </a:path>
              </a:pathLst>
            </a:custGeom>
            <a:solidFill>
              <a:srgbClr val="5657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563109" y="1532763"/>
              <a:ext cx="0" cy="95885"/>
            </a:xfrm>
            <a:custGeom>
              <a:avLst/>
              <a:gdLst/>
              <a:ahLst/>
              <a:cxnLst/>
              <a:rect l="l" t="t" r="r" b="b"/>
              <a:pathLst>
                <a:path h="95885">
                  <a:moveTo>
                    <a:pt x="0" y="0"/>
                  </a:moveTo>
                  <a:lnTo>
                    <a:pt x="0" y="95885"/>
                  </a:lnTo>
                </a:path>
              </a:pathLst>
            </a:custGeom>
            <a:ln w="21285">
              <a:solidFill>
                <a:srgbClr val="5657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508372" y="1524253"/>
              <a:ext cx="109855" cy="0"/>
            </a:xfrm>
            <a:custGeom>
              <a:avLst/>
              <a:gdLst/>
              <a:ahLst/>
              <a:cxnLst/>
              <a:rect l="l" t="t" r="r" b="b"/>
              <a:pathLst>
                <a:path w="109854">
                  <a:moveTo>
                    <a:pt x="0" y="0"/>
                  </a:moveTo>
                  <a:lnTo>
                    <a:pt x="109474" y="0"/>
                  </a:lnTo>
                </a:path>
              </a:pathLst>
            </a:custGeom>
            <a:ln w="16929">
              <a:solidFill>
                <a:srgbClr val="5657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619497" y="1515745"/>
              <a:ext cx="95250" cy="113030"/>
            </a:xfrm>
            <a:custGeom>
              <a:avLst/>
              <a:gdLst/>
              <a:ahLst/>
              <a:cxnLst/>
              <a:rect l="l" t="t" r="r" b="b"/>
              <a:pathLst>
                <a:path w="95250" h="113030">
                  <a:moveTo>
                    <a:pt x="93217" y="0"/>
                  </a:moveTo>
                  <a:lnTo>
                    <a:pt x="47878" y="0"/>
                  </a:lnTo>
                  <a:lnTo>
                    <a:pt x="40259" y="380"/>
                  </a:lnTo>
                  <a:lnTo>
                    <a:pt x="5206" y="23494"/>
                  </a:lnTo>
                  <a:lnTo>
                    <a:pt x="0" y="58038"/>
                  </a:lnTo>
                  <a:lnTo>
                    <a:pt x="253" y="68199"/>
                  </a:lnTo>
                  <a:lnTo>
                    <a:pt x="19938" y="106679"/>
                  </a:lnTo>
                  <a:lnTo>
                    <a:pt x="47371" y="112902"/>
                  </a:lnTo>
                  <a:lnTo>
                    <a:pt x="94996" y="112902"/>
                  </a:lnTo>
                  <a:lnTo>
                    <a:pt x="94996" y="96012"/>
                  </a:lnTo>
                  <a:lnTo>
                    <a:pt x="56768" y="96012"/>
                  </a:lnTo>
                  <a:lnTo>
                    <a:pt x="47243" y="95503"/>
                  </a:lnTo>
                  <a:lnTo>
                    <a:pt x="21971" y="57784"/>
                  </a:lnTo>
                  <a:lnTo>
                    <a:pt x="22478" y="46735"/>
                  </a:lnTo>
                  <a:lnTo>
                    <a:pt x="48767" y="17271"/>
                  </a:lnTo>
                  <a:lnTo>
                    <a:pt x="57912" y="17017"/>
                  </a:lnTo>
                  <a:lnTo>
                    <a:pt x="93217" y="17017"/>
                  </a:lnTo>
                  <a:lnTo>
                    <a:pt x="93217" y="0"/>
                  </a:lnTo>
                  <a:close/>
                </a:path>
              </a:pathLst>
            </a:custGeom>
            <a:solidFill>
              <a:srgbClr val="5657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772278" y="1532763"/>
              <a:ext cx="0" cy="95885"/>
            </a:xfrm>
            <a:custGeom>
              <a:avLst/>
              <a:gdLst/>
              <a:ahLst/>
              <a:cxnLst/>
              <a:rect l="l" t="t" r="r" b="b"/>
              <a:pathLst>
                <a:path h="95885">
                  <a:moveTo>
                    <a:pt x="0" y="0"/>
                  </a:moveTo>
                  <a:lnTo>
                    <a:pt x="0" y="95885"/>
                  </a:lnTo>
                </a:path>
              </a:pathLst>
            </a:custGeom>
            <a:ln w="21285">
              <a:solidFill>
                <a:srgbClr val="5657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717668" y="1524253"/>
              <a:ext cx="109855" cy="0"/>
            </a:xfrm>
            <a:custGeom>
              <a:avLst/>
              <a:gdLst/>
              <a:ahLst/>
              <a:cxnLst/>
              <a:rect l="l" t="t" r="r" b="b"/>
              <a:pathLst>
                <a:path w="109854">
                  <a:moveTo>
                    <a:pt x="0" y="0"/>
                  </a:moveTo>
                  <a:lnTo>
                    <a:pt x="109473" y="0"/>
                  </a:lnTo>
                </a:path>
              </a:pathLst>
            </a:custGeom>
            <a:ln w="16929">
              <a:solidFill>
                <a:srgbClr val="5657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835144" y="1514474"/>
              <a:ext cx="229235" cy="115570"/>
            </a:xfrm>
            <a:custGeom>
              <a:avLst/>
              <a:gdLst/>
              <a:ahLst/>
              <a:cxnLst/>
              <a:rect l="l" t="t" r="r" b="b"/>
              <a:pathLst>
                <a:path w="229235" h="115569">
                  <a:moveTo>
                    <a:pt x="100330" y="68834"/>
                  </a:moveTo>
                  <a:lnTo>
                    <a:pt x="97409" y="65659"/>
                  </a:lnTo>
                  <a:lnTo>
                    <a:pt x="94996" y="63119"/>
                  </a:lnTo>
                  <a:lnTo>
                    <a:pt x="92329" y="59944"/>
                  </a:lnTo>
                  <a:lnTo>
                    <a:pt x="87884" y="57531"/>
                  </a:lnTo>
                  <a:lnTo>
                    <a:pt x="82550" y="57150"/>
                  </a:lnTo>
                  <a:lnTo>
                    <a:pt x="82550" y="56515"/>
                  </a:lnTo>
                  <a:lnTo>
                    <a:pt x="98552" y="38354"/>
                  </a:lnTo>
                  <a:lnTo>
                    <a:pt x="98425" y="23241"/>
                  </a:lnTo>
                  <a:lnTo>
                    <a:pt x="98044" y="18034"/>
                  </a:lnTo>
                  <a:lnTo>
                    <a:pt x="97790" y="14478"/>
                  </a:lnTo>
                  <a:lnTo>
                    <a:pt x="85471" y="1905"/>
                  </a:lnTo>
                  <a:lnTo>
                    <a:pt x="78359" y="1371"/>
                  </a:lnTo>
                  <a:lnTo>
                    <a:pt x="78359" y="78486"/>
                  </a:lnTo>
                  <a:lnTo>
                    <a:pt x="78359" y="85344"/>
                  </a:lnTo>
                  <a:lnTo>
                    <a:pt x="77978" y="90297"/>
                  </a:lnTo>
                  <a:lnTo>
                    <a:pt x="72263" y="97155"/>
                  </a:lnTo>
                  <a:lnTo>
                    <a:pt x="66421" y="97282"/>
                  </a:lnTo>
                  <a:lnTo>
                    <a:pt x="27940" y="97282"/>
                  </a:lnTo>
                  <a:lnTo>
                    <a:pt x="24384" y="97409"/>
                  </a:lnTo>
                  <a:lnTo>
                    <a:pt x="21844" y="94488"/>
                  </a:lnTo>
                  <a:lnTo>
                    <a:pt x="21336" y="92583"/>
                  </a:lnTo>
                  <a:lnTo>
                    <a:pt x="21336" y="65659"/>
                  </a:lnTo>
                  <a:lnTo>
                    <a:pt x="71501" y="65659"/>
                  </a:lnTo>
                  <a:lnTo>
                    <a:pt x="74676" y="68580"/>
                  </a:lnTo>
                  <a:lnTo>
                    <a:pt x="78105" y="73406"/>
                  </a:lnTo>
                  <a:lnTo>
                    <a:pt x="78359" y="78486"/>
                  </a:lnTo>
                  <a:lnTo>
                    <a:pt x="78359" y="1371"/>
                  </a:lnTo>
                  <a:lnTo>
                    <a:pt x="77089" y="1270"/>
                  </a:lnTo>
                  <a:lnTo>
                    <a:pt x="76581" y="1270"/>
                  </a:lnTo>
                  <a:lnTo>
                    <a:pt x="76581" y="41021"/>
                  </a:lnTo>
                  <a:lnTo>
                    <a:pt x="75057" y="43688"/>
                  </a:lnTo>
                  <a:lnTo>
                    <a:pt x="74168" y="44704"/>
                  </a:lnTo>
                  <a:lnTo>
                    <a:pt x="71247" y="48768"/>
                  </a:lnTo>
                  <a:lnTo>
                    <a:pt x="21336" y="48768"/>
                  </a:lnTo>
                  <a:lnTo>
                    <a:pt x="21336" y="23241"/>
                  </a:lnTo>
                  <a:lnTo>
                    <a:pt x="21463" y="20955"/>
                  </a:lnTo>
                  <a:lnTo>
                    <a:pt x="24130" y="18034"/>
                  </a:lnTo>
                  <a:lnTo>
                    <a:pt x="25781" y="18288"/>
                  </a:lnTo>
                  <a:lnTo>
                    <a:pt x="69850" y="18288"/>
                  </a:lnTo>
                  <a:lnTo>
                    <a:pt x="76454" y="24511"/>
                  </a:lnTo>
                  <a:lnTo>
                    <a:pt x="76581" y="41021"/>
                  </a:lnTo>
                  <a:lnTo>
                    <a:pt x="76581" y="1270"/>
                  </a:lnTo>
                  <a:lnTo>
                    <a:pt x="11938" y="1270"/>
                  </a:lnTo>
                  <a:lnTo>
                    <a:pt x="6985" y="1905"/>
                  </a:lnTo>
                  <a:lnTo>
                    <a:pt x="1143" y="8890"/>
                  </a:lnTo>
                  <a:lnTo>
                    <a:pt x="0" y="13462"/>
                  </a:lnTo>
                  <a:lnTo>
                    <a:pt x="0" y="104648"/>
                  </a:lnTo>
                  <a:lnTo>
                    <a:pt x="2794" y="108331"/>
                  </a:lnTo>
                  <a:lnTo>
                    <a:pt x="8382" y="114808"/>
                  </a:lnTo>
                  <a:lnTo>
                    <a:pt x="13589" y="114173"/>
                  </a:lnTo>
                  <a:lnTo>
                    <a:pt x="87503" y="114173"/>
                  </a:lnTo>
                  <a:lnTo>
                    <a:pt x="100330" y="99695"/>
                  </a:lnTo>
                  <a:lnTo>
                    <a:pt x="100330" y="97409"/>
                  </a:lnTo>
                  <a:lnTo>
                    <a:pt x="100330" y="68834"/>
                  </a:lnTo>
                  <a:close/>
                </a:path>
                <a:path w="229235" h="115569">
                  <a:moveTo>
                    <a:pt x="228981" y="57785"/>
                  </a:moveTo>
                  <a:lnTo>
                    <a:pt x="228600" y="45720"/>
                  </a:lnTo>
                  <a:lnTo>
                    <a:pt x="226949" y="33528"/>
                  </a:lnTo>
                  <a:lnTo>
                    <a:pt x="223139" y="21844"/>
                  </a:lnTo>
                  <a:lnTo>
                    <a:pt x="219710" y="17018"/>
                  </a:lnTo>
                  <a:lnTo>
                    <a:pt x="216281" y="11938"/>
                  </a:lnTo>
                  <a:lnTo>
                    <a:pt x="207010" y="5842"/>
                  </a:lnTo>
                  <a:lnTo>
                    <a:pt x="207010" y="57785"/>
                  </a:lnTo>
                  <a:lnTo>
                    <a:pt x="206502" y="68834"/>
                  </a:lnTo>
                  <a:lnTo>
                    <a:pt x="178689" y="98298"/>
                  </a:lnTo>
                  <a:lnTo>
                    <a:pt x="171069" y="98552"/>
                  </a:lnTo>
                  <a:lnTo>
                    <a:pt x="162179" y="98171"/>
                  </a:lnTo>
                  <a:lnTo>
                    <a:pt x="135636" y="68834"/>
                  </a:lnTo>
                  <a:lnTo>
                    <a:pt x="135128" y="57785"/>
                  </a:lnTo>
                  <a:lnTo>
                    <a:pt x="135636" y="46482"/>
                  </a:lnTo>
                  <a:lnTo>
                    <a:pt x="163576" y="17145"/>
                  </a:lnTo>
                  <a:lnTo>
                    <a:pt x="176796" y="17119"/>
                  </a:lnTo>
                  <a:lnTo>
                    <a:pt x="178562" y="17145"/>
                  </a:lnTo>
                  <a:lnTo>
                    <a:pt x="186309" y="18288"/>
                  </a:lnTo>
                  <a:lnTo>
                    <a:pt x="207010" y="57785"/>
                  </a:lnTo>
                  <a:lnTo>
                    <a:pt x="207010" y="5842"/>
                  </a:lnTo>
                  <a:lnTo>
                    <a:pt x="205867" y="5080"/>
                  </a:lnTo>
                  <a:lnTo>
                    <a:pt x="194056" y="1524"/>
                  </a:lnTo>
                  <a:lnTo>
                    <a:pt x="182118" y="254"/>
                  </a:lnTo>
                  <a:lnTo>
                    <a:pt x="171323" y="0"/>
                  </a:lnTo>
                  <a:lnTo>
                    <a:pt x="126365" y="11938"/>
                  </a:lnTo>
                  <a:lnTo>
                    <a:pt x="113284" y="57785"/>
                  </a:lnTo>
                  <a:lnTo>
                    <a:pt x="113411" y="68326"/>
                  </a:lnTo>
                  <a:lnTo>
                    <a:pt x="136652" y="110490"/>
                  </a:lnTo>
                  <a:lnTo>
                    <a:pt x="171323" y="115443"/>
                  </a:lnTo>
                  <a:lnTo>
                    <a:pt x="181991" y="115316"/>
                  </a:lnTo>
                  <a:lnTo>
                    <a:pt x="219710" y="98552"/>
                  </a:lnTo>
                  <a:lnTo>
                    <a:pt x="228727" y="68326"/>
                  </a:lnTo>
                  <a:lnTo>
                    <a:pt x="228981" y="57785"/>
                  </a:lnTo>
                  <a:close/>
                </a:path>
              </a:pathLst>
            </a:custGeom>
            <a:solidFill>
              <a:srgbClr val="5657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3426714" y="1727835"/>
            <a:ext cx="903605" cy="115570"/>
            <a:chOff x="3426714" y="1727835"/>
            <a:chExt cx="903605" cy="115570"/>
          </a:xfrm>
        </p:grpSpPr>
        <p:sp>
          <p:nvSpPr>
            <p:cNvPr id="21" name="object 21"/>
            <p:cNvSpPr/>
            <p:nvPr/>
          </p:nvSpPr>
          <p:spPr>
            <a:xfrm>
              <a:off x="3426714" y="1727834"/>
              <a:ext cx="551180" cy="115570"/>
            </a:xfrm>
            <a:custGeom>
              <a:avLst/>
              <a:gdLst/>
              <a:ahLst/>
              <a:cxnLst/>
              <a:rect l="l" t="t" r="r" b="b"/>
              <a:pathLst>
                <a:path w="551179" h="115569">
                  <a:moveTo>
                    <a:pt x="101219" y="37719"/>
                  </a:moveTo>
                  <a:lnTo>
                    <a:pt x="85725" y="1270"/>
                  </a:lnTo>
                  <a:lnTo>
                    <a:pt x="79375" y="1270"/>
                  </a:lnTo>
                  <a:lnTo>
                    <a:pt x="79375" y="32512"/>
                  </a:lnTo>
                  <a:lnTo>
                    <a:pt x="79375" y="41910"/>
                  </a:lnTo>
                  <a:lnTo>
                    <a:pt x="78994" y="49149"/>
                  </a:lnTo>
                  <a:lnTo>
                    <a:pt x="71882" y="57277"/>
                  </a:lnTo>
                  <a:lnTo>
                    <a:pt x="21336" y="57277"/>
                  </a:lnTo>
                  <a:lnTo>
                    <a:pt x="21336" y="21082"/>
                  </a:lnTo>
                  <a:lnTo>
                    <a:pt x="24384" y="18034"/>
                  </a:lnTo>
                  <a:lnTo>
                    <a:pt x="26289" y="18288"/>
                  </a:lnTo>
                  <a:lnTo>
                    <a:pt x="65659" y="18288"/>
                  </a:lnTo>
                  <a:lnTo>
                    <a:pt x="71628" y="18415"/>
                  </a:lnTo>
                  <a:lnTo>
                    <a:pt x="78867" y="25781"/>
                  </a:lnTo>
                  <a:lnTo>
                    <a:pt x="79375" y="32512"/>
                  </a:lnTo>
                  <a:lnTo>
                    <a:pt x="79375" y="1270"/>
                  </a:lnTo>
                  <a:lnTo>
                    <a:pt x="12700" y="1270"/>
                  </a:lnTo>
                  <a:lnTo>
                    <a:pt x="7620" y="1905"/>
                  </a:lnTo>
                  <a:lnTo>
                    <a:pt x="0" y="9525"/>
                  </a:lnTo>
                  <a:lnTo>
                    <a:pt x="0" y="114173"/>
                  </a:lnTo>
                  <a:lnTo>
                    <a:pt x="21336" y="114173"/>
                  </a:lnTo>
                  <a:lnTo>
                    <a:pt x="21336" y="74168"/>
                  </a:lnTo>
                  <a:lnTo>
                    <a:pt x="80772" y="74168"/>
                  </a:lnTo>
                  <a:lnTo>
                    <a:pt x="87249" y="72136"/>
                  </a:lnTo>
                  <a:lnTo>
                    <a:pt x="91440" y="68707"/>
                  </a:lnTo>
                  <a:lnTo>
                    <a:pt x="96647" y="62103"/>
                  </a:lnTo>
                  <a:lnTo>
                    <a:pt x="98425" y="57277"/>
                  </a:lnTo>
                  <a:lnTo>
                    <a:pt x="99695" y="53975"/>
                  </a:lnTo>
                  <a:lnTo>
                    <a:pt x="100965" y="45466"/>
                  </a:lnTo>
                  <a:lnTo>
                    <a:pt x="101219" y="37719"/>
                  </a:lnTo>
                  <a:close/>
                </a:path>
                <a:path w="551179" h="115569">
                  <a:moveTo>
                    <a:pt x="215392" y="114173"/>
                  </a:moveTo>
                  <a:lnTo>
                    <a:pt x="203454" y="85598"/>
                  </a:lnTo>
                  <a:lnTo>
                    <a:pt x="197104" y="70485"/>
                  </a:lnTo>
                  <a:lnTo>
                    <a:pt x="175895" y="20116"/>
                  </a:lnTo>
                  <a:lnTo>
                    <a:pt x="175895" y="70485"/>
                  </a:lnTo>
                  <a:lnTo>
                    <a:pt x="132588" y="70485"/>
                  </a:lnTo>
                  <a:lnTo>
                    <a:pt x="151765" y="22860"/>
                  </a:lnTo>
                  <a:lnTo>
                    <a:pt x="152781" y="19812"/>
                  </a:lnTo>
                  <a:lnTo>
                    <a:pt x="155702" y="19812"/>
                  </a:lnTo>
                  <a:lnTo>
                    <a:pt x="156845" y="22860"/>
                  </a:lnTo>
                  <a:lnTo>
                    <a:pt x="175895" y="70485"/>
                  </a:lnTo>
                  <a:lnTo>
                    <a:pt x="175895" y="20116"/>
                  </a:lnTo>
                  <a:lnTo>
                    <a:pt x="175768" y="19812"/>
                  </a:lnTo>
                  <a:lnTo>
                    <a:pt x="168783" y="3175"/>
                  </a:lnTo>
                  <a:lnTo>
                    <a:pt x="163957" y="0"/>
                  </a:lnTo>
                  <a:lnTo>
                    <a:pt x="144145" y="0"/>
                  </a:lnTo>
                  <a:lnTo>
                    <a:pt x="139827" y="3175"/>
                  </a:lnTo>
                  <a:lnTo>
                    <a:pt x="93218" y="114173"/>
                  </a:lnTo>
                  <a:lnTo>
                    <a:pt x="115570" y="114173"/>
                  </a:lnTo>
                  <a:lnTo>
                    <a:pt x="127000" y="85598"/>
                  </a:lnTo>
                  <a:lnTo>
                    <a:pt x="181356" y="85598"/>
                  </a:lnTo>
                  <a:lnTo>
                    <a:pt x="193040" y="114173"/>
                  </a:lnTo>
                  <a:lnTo>
                    <a:pt x="215392" y="114173"/>
                  </a:lnTo>
                  <a:close/>
                </a:path>
                <a:path w="551179" h="115569">
                  <a:moveTo>
                    <a:pt x="311277" y="74803"/>
                  </a:moveTo>
                  <a:lnTo>
                    <a:pt x="310261" y="69215"/>
                  </a:lnTo>
                  <a:lnTo>
                    <a:pt x="305181" y="60452"/>
                  </a:lnTo>
                  <a:lnTo>
                    <a:pt x="299339" y="57531"/>
                  </a:lnTo>
                  <a:lnTo>
                    <a:pt x="293243" y="57277"/>
                  </a:lnTo>
                  <a:lnTo>
                    <a:pt x="293243" y="56642"/>
                  </a:lnTo>
                  <a:lnTo>
                    <a:pt x="296799" y="55753"/>
                  </a:lnTo>
                  <a:lnTo>
                    <a:pt x="300228" y="53975"/>
                  </a:lnTo>
                  <a:lnTo>
                    <a:pt x="308737" y="45974"/>
                  </a:lnTo>
                  <a:lnTo>
                    <a:pt x="309245" y="38989"/>
                  </a:lnTo>
                  <a:lnTo>
                    <a:pt x="309245" y="23368"/>
                  </a:lnTo>
                  <a:lnTo>
                    <a:pt x="308610" y="14732"/>
                  </a:lnTo>
                  <a:lnTo>
                    <a:pt x="295148" y="1143"/>
                  </a:lnTo>
                  <a:lnTo>
                    <a:pt x="219329" y="1270"/>
                  </a:lnTo>
                  <a:lnTo>
                    <a:pt x="219329" y="18288"/>
                  </a:lnTo>
                  <a:lnTo>
                    <a:pt x="277114" y="18288"/>
                  </a:lnTo>
                  <a:lnTo>
                    <a:pt x="280797" y="18415"/>
                  </a:lnTo>
                  <a:lnTo>
                    <a:pt x="287528" y="23876"/>
                  </a:lnTo>
                  <a:lnTo>
                    <a:pt x="287528" y="42037"/>
                  </a:lnTo>
                  <a:lnTo>
                    <a:pt x="282194" y="47752"/>
                  </a:lnTo>
                  <a:lnTo>
                    <a:pt x="276987" y="48641"/>
                  </a:lnTo>
                  <a:lnTo>
                    <a:pt x="220853" y="48641"/>
                  </a:lnTo>
                  <a:lnTo>
                    <a:pt x="220853" y="65659"/>
                  </a:lnTo>
                  <a:lnTo>
                    <a:pt x="281305" y="65659"/>
                  </a:lnTo>
                  <a:lnTo>
                    <a:pt x="285369" y="68707"/>
                  </a:lnTo>
                  <a:lnTo>
                    <a:pt x="289179" y="72136"/>
                  </a:lnTo>
                  <a:lnTo>
                    <a:pt x="289433" y="85979"/>
                  </a:lnTo>
                  <a:lnTo>
                    <a:pt x="289052" y="92202"/>
                  </a:lnTo>
                  <a:lnTo>
                    <a:pt x="280543" y="97028"/>
                  </a:lnTo>
                  <a:lnTo>
                    <a:pt x="272415" y="97282"/>
                  </a:lnTo>
                  <a:lnTo>
                    <a:pt x="218567" y="97282"/>
                  </a:lnTo>
                  <a:lnTo>
                    <a:pt x="218567" y="114173"/>
                  </a:lnTo>
                  <a:lnTo>
                    <a:pt x="284734" y="114173"/>
                  </a:lnTo>
                  <a:lnTo>
                    <a:pt x="294767" y="113665"/>
                  </a:lnTo>
                  <a:lnTo>
                    <a:pt x="311277" y="74803"/>
                  </a:lnTo>
                  <a:close/>
                </a:path>
                <a:path w="551179" h="115569">
                  <a:moveTo>
                    <a:pt x="427736" y="68834"/>
                  </a:moveTo>
                  <a:lnTo>
                    <a:pt x="424815" y="65659"/>
                  </a:lnTo>
                  <a:lnTo>
                    <a:pt x="419608" y="59944"/>
                  </a:lnTo>
                  <a:lnTo>
                    <a:pt x="415290" y="57531"/>
                  </a:lnTo>
                  <a:lnTo>
                    <a:pt x="409956" y="57150"/>
                  </a:lnTo>
                  <a:lnTo>
                    <a:pt x="409956" y="56388"/>
                  </a:lnTo>
                  <a:lnTo>
                    <a:pt x="414147" y="56134"/>
                  </a:lnTo>
                  <a:lnTo>
                    <a:pt x="417449" y="54483"/>
                  </a:lnTo>
                  <a:lnTo>
                    <a:pt x="422275" y="48641"/>
                  </a:lnTo>
                  <a:lnTo>
                    <a:pt x="425577" y="44704"/>
                  </a:lnTo>
                  <a:lnTo>
                    <a:pt x="425958" y="38354"/>
                  </a:lnTo>
                  <a:lnTo>
                    <a:pt x="425831" y="23241"/>
                  </a:lnTo>
                  <a:lnTo>
                    <a:pt x="425450" y="18034"/>
                  </a:lnTo>
                  <a:lnTo>
                    <a:pt x="425196" y="14478"/>
                  </a:lnTo>
                  <a:lnTo>
                    <a:pt x="412877" y="1905"/>
                  </a:lnTo>
                  <a:lnTo>
                    <a:pt x="405765" y="1371"/>
                  </a:lnTo>
                  <a:lnTo>
                    <a:pt x="405765" y="78486"/>
                  </a:lnTo>
                  <a:lnTo>
                    <a:pt x="405765" y="85344"/>
                  </a:lnTo>
                  <a:lnTo>
                    <a:pt x="405384" y="90297"/>
                  </a:lnTo>
                  <a:lnTo>
                    <a:pt x="399669" y="97028"/>
                  </a:lnTo>
                  <a:lnTo>
                    <a:pt x="393827" y="97282"/>
                  </a:lnTo>
                  <a:lnTo>
                    <a:pt x="355346" y="97282"/>
                  </a:lnTo>
                  <a:lnTo>
                    <a:pt x="351790" y="97409"/>
                  </a:lnTo>
                  <a:lnTo>
                    <a:pt x="349250" y="94488"/>
                  </a:lnTo>
                  <a:lnTo>
                    <a:pt x="348742" y="92583"/>
                  </a:lnTo>
                  <a:lnTo>
                    <a:pt x="348742" y="65659"/>
                  </a:lnTo>
                  <a:lnTo>
                    <a:pt x="398907" y="65659"/>
                  </a:lnTo>
                  <a:lnTo>
                    <a:pt x="402082" y="68580"/>
                  </a:lnTo>
                  <a:lnTo>
                    <a:pt x="405511" y="73406"/>
                  </a:lnTo>
                  <a:lnTo>
                    <a:pt x="405765" y="78486"/>
                  </a:lnTo>
                  <a:lnTo>
                    <a:pt x="405765" y="1371"/>
                  </a:lnTo>
                  <a:lnTo>
                    <a:pt x="404495" y="1270"/>
                  </a:lnTo>
                  <a:lnTo>
                    <a:pt x="403987" y="1270"/>
                  </a:lnTo>
                  <a:lnTo>
                    <a:pt x="403987" y="41021"/>
                  </a:lnTo>
                  <a:lnTo>
                    <a:pt x="402463" y="43688"/>
                  </a:lnTo>
                  <a:lnTo>
                    <a:pt x="401574" y="44704"/>
                  </a:lnTo>
                  <a:lnTo>
                    <a:pt x="398653" y="48641"/>
                  </a:lnTo>
                  <a:lnTo>
                    <a:pt x="348742" y="48641"/>
                  </a:lnTo>
                  <a:lnTo>
                    <a:pt x="348742" y="23241"/>
                  </a:lnTo>
                  <a:lnTo>
                    <a:pt x="348869" y="20955"/>
                  </a:lnTo>
                  <a:lnTo>
                    <a:pt x="351536" y="18034"/>
                  </a:lnTo>
                  <a:lnTo>
                    <a:pt x="353187" y="18288"/>
                  </a:lnTo>
                  <a:lnTo>
                    <a:pt x="397256" y="18288"/>
                  </a:lnTo>
                  <a:lnTo>
                    <a:pt x="403860" y="24511"/>
                  </a:lnTo>
                  <a:lnTo>
                    <a:pt x="403987" y="41021"/>
                  </a:lnTo>
                  <a:lnTo>
                    <a:pt x="403987" y="1270"/>
                  </a:lnTo>
                  <a:lnTo>
                    <a:pt x="339344" y="1270"/>
                  </a:lnTo>
                  <a:lnTo>
                    <a:pt x="334391" y="1905"/>
                  </a:lnTo>
                  <a:lnTo>
                    <a:pt x="328549" y="8890"/>
                  </a:lnTo>
                  <a:lnTo>
                    <a:pt x="327406" y="13462"/>
                  </a:lnTo>
                  <a:lnTo>
                    <a:pt x="327406" y="104648"/>
                  </a:lnTo>
                  <a:lnTo>
                    <a:pt x="330200" y="108331"/>
                  </a:lnTo>
                  <a:lnTo>
                    <a:pt x="335788" y="114808"/>
                  </a:lnTo>
                  <a:lnTo>
                    <a:pt x="340995" y="114173"/>
                  </a:lnTo>
                  <a:lnTo>
                    <a:pt x="414782" y="114173"/>
                  </a:lnTo>
                  <a:lnTo>
                    <a:pt x="427736" y="99695"/>
                  </a:lnTo>
                  <a:lnTo>
                    <a:pt x="427736" y="97409"/>
                  </a:lnTo>
                  <a:lnTo>
                    <a:pt x="427736" y="68834"/>
                  </a:lnTo>
                  <a:close/>
                </a:path>
                <a:path w="551179" h="115569">
                  <a:moveTo>
                    <a:pt x="551180" y="20320"/>
                  </a:moveTo>
                  <a:lnTo>
                    <a:pt x="550926" y="14732"/>
                  </a:lnTo>
                  <a:lnTo>
                    <a:pt x="549021" y="8001"/>
                  </a:lnTo>
                  <a:lnTo>
                    <a:pt x="543814" y="2413"/>
                  </a:lnTo>
                  <a:lnTo>
                    <a:pt x="534035" y="0"/>
                  </a:lnTo>
                  <a:lnTo>
                    <a:pt x="526288" y="0"/>
                  </a:lnTo>
                  <a:lnTo>
                    <a:pt x="521208" y="2540"/>
                  </a:lnTo>
                  <a:lnTo>
                    <a:pt x="468630" y="88646"/>
                  </a:lnTo>
                  <a:lnTo>
                    <a:pt x="467868" y="90678"/>
                  </a:lnTo>
                  <a:lnTo>
                    <a:pt x="464439" y="90678"/>
                  </a:lnTo>
                  <a:lnTo>
                    <a:pt x="464693" y="85471"/>
                  </a:lnTo>
                  <a:lnTo>
                    <a:pt x="465201" y="1270"/>
                  </a:lnTo>
                  <a:lnTo>
                    <a:pt x="443865" y="1270"/>
                  </a:lnTo>
                  <a:lnTo>
                    <a:pt x="443865" y="96139"/>
                  </a:lnTo>
                  <a:lnTo>
                    <a:pt x="444119" y="101854"/>
                  </a:lnTo>
                  <a:lnTo>
                    <a:pt x="446024" y="108204"/>
                  </a:lnTo>
                  <a:lnTo>
                    <a:pt x="450977" y="113284"/>
                  </a:lnTo>
                  <a:lnTo>
                    <a:pt x="460502" y="115443"/>
                  </a:lnTo>
                  <a:lnTo>
                    <a:pt x="471932" y="115443"/>
                  </a:lnTo>
                  <a:lnTo>
                    <a:pt x="487172" y="90678"/>
                  </a:lnTo>
                  <a:lnTo>
                    <a:pt x="526415" y="27305"/>
                  </a:lnTo>
                  <a:lnTo>
                    <a:pt x="527685" y="24638"/>
                  </a:lnTo>
                  <a:lnTo>
                    <a:pt x="530479" y="24638"/>
                  </a:lnTo>
                  <a:lnTo>
                    <a:pt x="530606" y="29845"/>
                  </a:lnTo>
                  <a:lnTo>
                    <a:pt x="529971" y="114173"/>
                  </a:lnTo>
                  <a:lnTo>
                    <a:pt x="551180" y="114173"/>
                  </a:lnTo>
                  <a:lnTo>
                    <a:pt x="551180" y="24638"/>
                  </a:lnTo>
                  <a:lnTo>
                    <a:pt x="551180" y="20320"/>
                  </a:lnTo>
                  <a:close/>
                </a:path>
              </a:pathLst>
            </a:custGeom>
            <a:solidFill>
              <a:srgbClr val="AF04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040632" y="1746123"/>
              <a:ext cx="0" cy="95885"/>
            </a:xfrm>
            <a:custGeom>
              <a:avLst/>
              <a:gdLst/>
              <a:ahLst/>
              <a:cxnLst/>
              <a:rect l="l" t="t" r="r" b="b"/>
              <a:pathLst>
                <a:path h="95885">
                  <a:moveTo>
                    <a:pt x="0" y="0"/>
                  </a:moveTo>
                  <a:lnTo>
                    <a:pt x="0" y="95885"/>
                  </a:lnTo>
                </a:path>
              </a:pathLst>
            </a:custGeom>
            <a:ln w="21285">
              <a:solidFill>
                <a:srgbClr val="AF043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986022" y="1737614"/>
              <a:ext cx="109855" cy="0"/>
            </a:xfrm>
            <a:custGeom>
              <a:avLst/>
              <a:gdLst/>
              <a:ahLst/>
              <a:cxnLst/>
              <a:rect l="l" t="t" r="r" b="b"/>
              <a:pathLst>
                <a:path w="109854">
                  <a:moveTo>
                    <a:pt x="0" y="0"/>
                  </a:moveTo>
                  <a:lnTo>
                    <a:pt x="109474" y="0"/>
                  </a:lnTo>
                </a:path>
              </a:pathLst>
            </a:custGeom>
            <a:ln w="16929">
              <a:solidFill>
                <a:srgbClr val="AF043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103497" y="1727834"/>
              <a:ext cx="226695" cy="115570"/>
            </a:xfrm>
            <a:custGeom>
              <a:avLst/>
              <a:gdLst/>
              <a:ahLst/>
              <a:cxnLst/>
              <a:rect l="l" t="t" r="r" b="b"/>
              <a:pathLst>
                <a:path w="226695" h="115569">
                  <a:moveTo>
                    <a:pt x="107442" y="20320"/>
                  </a:moveTo>
                  <a:lnTo>
                    <a:pt x="107061" y="14732"/>
                  </a:lnTo>
                  <a:lnTo>
                    <a:pt x="105156" y="8001"/>
                  </a:lnTo>
                  <a:lnTo>
                    <a:pt x="100076" y="2413"/>
                  </a:lnTo>
                  <a:lnTo>
                    <a:pt x="90170" y="0"/>
                  </a:lnTo>
                  <a:lnTo>
                    <a:pt x="82423" y="0"/>
                  </a:lnTo>
                  <a:lnTo>
                    <a:pt x="77470" y="2540"/>
                  </a:lnTo>
                  <a:lnTo>
                    <a:pt x="24892" y="88646"/>
                  </a:lnTo>
                  <a:lnTo>
                    <a:pt x="24130" y="90678"/>
                  </a:lnTo>
                  <a:lnTo>
                    <a:pt x="20701" y="90678"/>
                  </a:lnTo>
                  <a:lnTo>
                    <a:pt x="21336" y="1270"/>
                  </a:lnTo>
                  <a:lnTo>
                    <a:pt x="0" y="1270"/>
                  </a:lnTo>
                  <a:lnTo>
                    <a:pt x="0" y="96139"/>
                  </a:lnTo>
                  <a:lnTo>
                    <a:pt x="381" y="101854"/>
                  </a:lnTo>
                  <a:lnTo>
                    <a:pt x="2286" y="108204"/>
                  </a:lnTo>
                  <a:lnTo>
                    <a:pt x="7239" y="113284"/>
                  </a:lnTo>
                  <a:lnTo>
                    <a:pt x="16637" y="115443"/>
                  </a:lnTo>
                  <a:lnTo>
                    <a:pt x="28067" y="115443"/>
                  </a:lnTo>
                  <a:lnTo>
                    <a:pt x="43307" y="90678"/>
                  </a:lnTo>
                  <a:lnTo>
                    <a:pt x="82550" y="27305"/>
                  </a:lnTo>
                  <a:lnTo>
                    <a:pt x="83820" y="24638"/>
                  </a:lnTo>
                  <a:lnTo>
                    <a:pt x="86614" y="24638"/>
                  </a:lnTo>
                  <a:lnTo>
                    <a:pt x="86741" y="29845"/>
                  </a:lnTo>
                  <a:lnTo>
                    <a:pt x="86106" y="114173"/>
                  </a:lnTo>
                  <a:lnTo>
                    <a:pt x="107442" y="114173"/>
                  </a:lnTo>
                  <a:lnTo>
                    <a:pt x="107442" y="24638"/>
                  </a:lnTo>
                  <a:lnTo>
                    <a:pt x="107442" y="20320"/>
                  </a:lnTo>
                  <a:close/>
                </a:path>
                <a:path w="226695" h="115569">
                  <a:moveTo>
                    <a:pt x="226568" y="18288"/>
                  </a:moveTo>
                  <a:lnTo>
                    <a:pt x="226441" y="9779"/>
                  </a:lnTo>
                  <a:lnTo>
                    <a:pt x="221996" y="5842"/>
                  </a:lnTo>
                  <a:lnTo>
                    <a:pt x="218059" y="1905"/>
                  </a:lnTo>
                  <a:lnTo>
                    <a:pt x="213233" y="1270"/>
                  </a:lnTo>
                  <a:lnTo>
                    <a:pt x="154305" y="1270"/>
                  </a:lnTo>
                  <a:lnTo>
                    <a:pt x="147320" y="1651"/>
                  </a:lnTo>
                  <a:lnTo>
                    <a:pt x="125222" y="36957"/>
                  </a:lnTo>
                  <a:lnTo>
                    <a:pt x="125349" y="43942"/>
                  </a:lnTo>
                  <a:lnTo>
                    <a:pt x="140843" y="74803"/>
                  </a:lnTo>
                  <a:lnTo>
                    <a:pt x="164465" y="74803"/>
                  </a:lnTo>
                  <a:lnTo>
                    <a:pt x="164465" y="75438"/>
                  </a:lnTo>
                  <a:lnTo>
                    <a:pt x="121920" y="114173"/>
                  </a:lnTo>
                  <a:lnTo>
                    <a:pt x="149352" y="114173"/>
                  </a:lnTo>
                  <a:lnTo>
                    <a:pt x="191262" y="73025"/>
                  </a:lnTo>
                  <a:lnTo>
                    <a:pt x="191897" y="69469"/>
                  </a:lnTo>
                  <a:lnTo>
                    <a:pt x="191897" y="58039"/>
                  </a:lnTo>
                  <a:lnTo>
                    <a:pt x="154813" y="57912"/>
                  </a:lnTo>
                  <a:lnTo>
                    <a:pt x="151130" y="55372"/>
                  </a:lnTo>
                  <a:lnTo>
                    <a:pt x="147701" y="49657"/>
                  </a:lnTo>
                  <a:lnTo>
                    <a:pt x="147066" y="45466"/>
                  </a:lnTo>
                  <a:lnTo>
                    <a:pt x="147193" y="25781"/>
                  </a:lnTo>
                  <a:lnTo>
                    <a:pt x="154305" y="18415"/>
                  </a:lnTo>
                  <a:lnTo>
                    <a:pt x="158496" y="18288"/>
                  </a:lnTo>
                  <a:lnTo>
                    <a:pt x="199517" y="18288"/>
                  </a:lnTo>
                  <a:lnTo>
                    <a:pt x="201295" y="18415"/>
                  </a:lnTo>
                  <a:lnTo>
                    <a:pt x="204978" y="21717"/>
                  </a:lnTo>
                  <a:lnTo>
                    <a:pt x="205232" y="23876"/>
                  </a:lnTo>
                  <a:lnTo>
                    <a:pt x="205232" y="114173"/>
                  </a:lnTo>
                  <a:lnTo>
                    <a:pt x="226568" y="114173"/>
                  </a:lnTo>
                  <a:lnTo>
                    <a:pt x="226568" y="18288"/>
                  </a:lnTo>
                  <a:close/>
                </a:path>
              </a:pathLst>
            </a:custGeom>
            <a:solidFill>
              <a:srgbClr val="AF04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5" name="object 2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86960" y="1727837"/>
            <a:ext cx="107363" cy="115440"/>
          </a:xfrm>
          <a:prstGeom prst="rect">
            <a:avLst/>
          </a:prstGeom>
        </p:spPr>
      </p:pic>
      <p:grpSp>
        <p:nvGrpSpPr>
          <p:cNvPr id="26" name="object 26"/>
          <p:cNvGrpSpPr/>
          <p:nvPr/>
        </p:nvGrpSpPr>
        <p:grpSpPr>
          <a:xfrm>
            <a:off x="4551298" y="1703501"/>
            <a:ext cx="1166495" cy="140335"/>
            <a:chOff x="4551298" y="1703501"/>
            <a:chExt cx="1166495" cy="140335"/>
          </a:xfrm>
        </p:grpSpPr>
        <p:pic>
          <p:nvPicPr>
            <p:cNvPr id="27" name="object 2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51298" y="1727837"/>
              <a:ext cx="107378" cy="115440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4678044" y="1792480"/>
              <a:ext cx="21590" cy="49530"/>
            </a:xfrm>
            <a:custGeom>
              <a:avLst/>
              <a:gdLst/>
              <a:ahLst/>
              <a:cxnLst/>
              <a:rect l="l" t="t" r="r" b="b"/>
              <a:pathLst>
                <a:path w="21589" h="49530">
                  <a:moveTo>
                    <a:pt x="21285" y="0"/>
                  </a:moveTo>
                  <a:lnTo>
                    <a:pt x="0" y="0"/>
                  </a:lnTo>
                  <a:lnTo>
                    <a:pt x="0" y="49527"/>
                  </a:lnTo>
                  <a:lnTo>
                    <a:pt x="21285" y="49527"/>
                  </a:lnTo>
                  <a:lnTo>
                    <a:pt x="21285" y="0"/>
                  </a:lnTo>
                  <a:close/>
                </a:path>
              </a:pathLst>
            </a:custGeom>
            <a:solidFill>
              <a:srgbClr val="AF04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678044" y="1784223"/>
              <a:ext cx="101600" cy="0"/>
            </a:xfrm>
            <a:custGeom>
              <a:avLst/>
              <a:gdLst/>
              <a:ahLst/>
              <a:cxnLst/>
              <a:rect l="l" t="t" r="r" b="b"/>
              <a:pathLst>
                <a:path w="101600">
                  <a:moveTo>
                    <a:pt x="0" y="0"/>
                  </a:moveTo>
                  <a:lnTo>
                    <a:pt x="101218" y="0"/>
                  </a:lnTo>
                </a:path>
              </a:pathLst>
            </a:custGeom>
            <a:ln w="16510">
              <a:solidFill>
                <a:srgbClr val="AF043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678045" y="1728990"/>
              <a:ext cx="433705" cy="113664"/>
            </a:xfrm>
            <a:custGeom>
              <a:avLst/>
              <a:gdLst/>
              <a:ahLst/>
              <a:cxnLst/>
              <a:rect l="l" t="t" r="r" b="b"/>
              <a:pathLst>
                <a:path w="433704" h="113664">
                  <a:moveTo>
                    <a:pt x="21285" y="0"/>
                  </a:moveTo>
                  <a:lnTo>
                    <a:pt x="0" y="0"/>
                  </a:lnTo>
                  <a:lnTo>
                    <a:pt x="0" y="46977"/>
                  </a:lnTo>
                  <a:lnTo>
                    <a:pt x="21285" y="46977"/>
                  </a:lnTo>
                  <a:lnTo>
                    <a:pt x="21285" y="0"/>
                  </a:lnTo>
                  <a:close/>
                </a:path>
                <a:path w="433704" h="113664">
                  <a:moveTo>
                    <a:pt x="101168" y="63360"/>
                  </a:moveTo>
                  <a:lnTo>
                    <a:pt x="79883" y="63360"/>
                  </a:lnTo>
                  <a:lnTo>
                    <a:pt x="79883" y="113017"/>
                  </a:lnTo>
                  <a:lnTo>
                    <a:pt x="101168" y="113017"/>
                  </a:lnTo>
                  <a:lnTo>
                    <a:pt x="101168" y="63360"/>
                  </a:lnTo>
                  <a:close/>
                </a:path>
                <a:path w="433704" h="113664">
                  <a:moveTo>
                    <a:pt x="101168" y="215"/>
                  </a:moveTo>
                  <a:lnTo>
                    <a:pt x="79883" y="215"/>
                  </a:lnTo>
                  <a:lnTo>
                    <a:pt x="79883" y="46469"/>
                  </a:lnTo>
                  <a:lnTo>
                    <a:pt x="101168" y="46469"/>
                  </a:lnTo>
                  <a:lnTo>
                    <a:pt x="101168" y="215"/>
                  </a:lnTo>
                  <a:close/>
                </a:path>
                <a:path w="433704" h="113664">
                  <a:moveTo>
                    <a:pt x="220853" y="67678"/>
                  </a:moveTo>
                  <a:lnTo>
                    <a:pt x="217932" y="64503"/>
                  </a:lnTo>
                  <a:lnTo>
                    <a:pt x="212725" y="58788"/>
                  </a:lnTo>
                  <a:lnTo>
                    <a:pt x="208407" y="56375"/>
                  </a:lnTo>
                  <a:lnTo>
                    <a:pt x="203073" y="55994"/>
                  </a:lnTo>
                  <a:lnTo>
                    <a:pt x="203073" y="55232"/>
                  </a:lnTo>
                  <a:lnTo>
                    <a:pt x="207264" y="54978"/>
                  </a:lnTo>
                  <a:lnTo>
                    <a:pt x="210566" y="53327"/>
                  </a:lnTo>
                  <a:lnTo>
                    <a:pt x="215392" y="47485"/>
                  </a:lnTo>
                  <a:lnTo>
                    <a:pt x="218694" y="43548"/>
                  </a:lnTo>
                  <a:lnTo>
                    <a:pt x="219075" y="37198"/>
                  </a:lnTo>
                  <a:lnTo>
                    <a:pt x="218948" y="22085"/>
                  </a:lnTo>
                  <a:lnTo>
                    <a:pt x="218567" y="16878"/>
                  </a:lnTo>
                  <a:lnTo>
                    <a:pt x="218313" y="13322"/>
                  </a:lnTo>
                  <a:lnTo>
                    <a:pt x="205994" y="749"/>
                  </a:lnTo>
                  <a:lnTo>
                    <a:pt x="198882" y="215"/>
                  </a:lnTo>
                  <a:lnTo>
                    <a:pt x="198882" y="77330"/>
                  </a:lnTo>
                  <a:lnTo>
                    <a:pt x="198882" y="84188"/>
                  </a:lnTo>
                  <a:lnTo>
                    <a:pt x="198374" y="89141"/>
                  </a:lnTo>
                  <a:lnTo>
                    <a:pt x="192786" y="95872"/>
                  </a:lnTo>
                  <a:lnTo>
                    <a:pt x="186944" y="96126"/>
                  </a:lnTo>
                  <a:lnTo>
                    <a:pt x="148463" y="96126"/>
                  </a:lnTo>
                  <a:lnTo>
                    <a:pt x="144907" y="96253"/>
                  </a:lnTo>
                  <a:lnTo>
                    <a:pt x="142367" y="93332"/>
                  </a:lnTo>
                  <a:lnTo>
                    <a:pt x="141859" y="91427"/>
                  </a:lnTo>
                  <a:lnTo>
                    <a:pt x="141859" y="64503"/>
                  </a:lnTo>
                  <a:lnTo>
                    <a:pt x="192024" y="64503"/>
                  </a:lnTo>
                  <a:lnTo>
                    <a:pt x="195199" y="67424"/>
                  </a:lnTo>
                  <a:lnTo>
                    <a:pt x="198628" y="72250"/>
                  </a:lnTo>
                  <a:lnTo>
                    <a:pt x="198882" y="77330"/>
                  </a:lnTo>
                  <a:lnTo>
                    <a:pt x="198882" y="215"/>
                  </a:lnTo>
                  <a:lnTo>
                    <a:pt x="197612" y="114"/>
                  </a:lnTo>
                  <a:lnTo>
                    <a:pt x="197104" y="114"/>
                  </a:lnTo>
                  <a:lnTo>
                    <a:pt x="197104" y="39865"/>
                  </a:lnTo>
                  <a:lnTo>
                    <a:pt x="195580" y="42532"/>
                  </a:lnTo>
                  <a:lnTo>
                    <a:pt x="194691" y="43548"/>
                  </a:lnTo>
                  <a:lnTo>
                    <a:pt x="191770" y="47485"/>
                  </a:lnTo>
                  <a:lnTo>
                    <a:pt x="141859" y="47485"/>
                  </a:lnTo>
                  <a:lnTo>
                    <a:pt x="141986" y="19799"/>
                  </a:lnTo>
                  <a:lnTo>
                    <a:pt x="144526" y="16878"/>
                  </a:lnTo>
                  <a:lnTo>
                    <a:pt x="146304" y="17132"/>
                  </a:lnTo>
                  <a:lnTo>
                    <a:pt x="190373" y="17132"/>
                  </a:lnTo>
                  <a:lnTo>
                    <a:pt x="196977" y="23355"/>
                  </a:lnTo>
                  <a:lnTo>
                    <a:pt x="197104" y="39865"/>
                  </a:lnTo>
                  <a:lnTo>
                    <a:pt x="197104" y="114"/>
                  </a:lnTo>
                  <a:lnTo>
                    <a:pt x="132461" y="114"/>
                  </a:lnTo>
                  <a:lnTo>
                    <a:pt x="127508" y="749"/>
                  </a:lnTo>
                  <a:lnTo>
                    <a:pt x="121666" y="7734"/>
                  </a:lnTo>
                  <a:lnTo>
                    <a:pt x="120523" y="12306"/>
                  </a:lnTo>
                  <a:lnTo>
                    <a:pt x="120523" y="103492"/>
                  </a:lnTo>
                  <a:lnTo>
                    <a:pt x="124460" y="108445"/>
                  </a:lnTo>
                  <a:lnTo>
                    <a:pt x="128905" y="113652"/>
                  </a:lnTo>
                  <a:lnTo>
                    <a:pt x="134112" y="113017"/>
                  </a:lnTo>
                  <a:lnTo>
                    <a:pt x="207899" y="113017"/>
                  </a:lnTo>
                  <a:lnTo>
                    <a:pt x="220853" y="98539"/>
                  </a:lnTo>
                  <a:lnTo>
                    <a:pt x="220853" y="96253"/>
                  </a:lnTo>
                  <a:lnTo>
                    <a:pt x="220853" y="67678"/>
                  </a:lnTo>
                  <a:close/>
                </a:path>
                <a:path w="433704" h="113664">
                  <a:moveTo>
                    <a:pt x="327406" y="96126"/>
                  </a:moveTo>
                  <a:lnTo>
                    <a:pt x="263779" y="96126"/>
                  </a:lnTo>
                  <a:lnTo>
                    <a:pt x="261112" y="95872"/>
                  </a:lnTo>
                  <a:lnTo>
                    <a:pt x="258826" y="93840"/>
                  </a:lnTo>
                  <a:lnTo>
                    <a:pt x="258191" y="92062"/>
                  </a:lnTo>
                  <a:lnTo>
                    <a:pt x="258191" y="63868"/>
                  </a:lnTo>
                  <a:lnTo>
                    <a:pt x="325120" y="63868"/>
                  </a:lnTo>
                  <a:lnTo>
                    <a:pt x="325120" y="46850"/>
                  </a:lnTo>
                  <a:lnTo>
                    <a:pt x="258191" y="46850"/>
                  </a:lnTo>
                  <a:lnTo>
                    <a:pt x="258191" y="20307"/>
                  </a:lnTo>
                  <a:lnTo>
                    <a:pt x="261620" y="17259"/>
                  </a:lnTo>
                  <a:lnTo>
                    <a:pt x="263906" y="17132"/>
                  </a:lnTo>
                  <a:lnTo>
                    <a:pt x="326771" y="17132"/>
                  </a:lnTo>
                  <a:lnTo>
                    <a:pt x="326771" y="114"/>
                  </a:lnTo>
                  <a:lnTo>
                    <a:pt x="250063" y="114"/>
                  </a:lnTo>
                  <a:lnTo>
                    <a:pt x="244602" y="495"/>
                  </a:lnTo>
                  <a:lnTo>
                    <a:pt x="238379" y="7226"/>
                  </a:lnTo>
                  <a:lnTo>
                    <a:pt x="236982" y="11798"/>
                  </a:lnTo>
                  <a:lnTo>
                    <a:pt x="236982" y="100571"/>
                  </a:lnTo>
                  <a:lnTo>
                    <a:pt x="237236" y="105778"/>
                  </a:lnTo>
                  <a:lnTo>
                    <a:pt x="244856" y="113017"/>
                  </a:lnTo>
                  <a:lnTo>
                    <a:pt x="327406" y="113017"/>
                  </a:lnTo>
                  <a:lnTo>
                    <a:pt x="327406" y="96126"/>
                  </a:lnTo>
                  <a:close/>
                </a:path>
                <a:path w="433704" h="113664">
                  <a:moveTo>
                    <a:pt x="433705" y="96126"/>
                  </a:moveTo>
                  <a:lnTo>
                    <a:pt x="395478" y="96126"/>
                  </a:lnTo>
                  <a:lnTo>
                    <a:pt x="385953" y="95618"/>
                  </a:lnTo>
                  <a:lnTo>
                    <a:pt x="360553" y="57899"/>
                  </a:lnTo>
                  <a:lnTo>
                    <a:pt x="361061" y="46723"/>
                  </a:lnTo>
                  <a:lnTo>
                    <a:pt x="387477" y="17386"/>
                  </a:lnTo>
                  <a:lnTo>
                    <a:pt x="396621" y="17132"/>
                  </a:lnTo>
                  <a:lnTo>
                    <a:pt x="431927" y="17132"/>
                  </a:lnTo>
                  <a:lnTo>
                    <a:pt x="431927" y="114"/>
                  </a:lnTo>
                  <a:lnTo>
                    <a:pt x="386588" y="114"/>
                  </a:lnTo>
                  <a:lnTo>
                    <a:pt x="378968" y="495"/>
                  </a:lnTo>
                  <a:lnTo>
                    <a:pt x="343916" y="23609"/>
                  </a:lnTo>
                  <a:lnTo>
                    <a:pt x="338709" y="58153"/>
                  </a:lnTo>
                  <a:lnTo>
                    <a:pt x="338963" y="68186"/>
                  </a:lnTo>
                  <a:lnTo>
                    <a:pt x="358648" y="106794"/>
                  </a:lnTo>
                  <a:lnTo>
                    <a:pt x="386080" y="113017"/>
                  </a:lnTo>
                  <a:lnTo>
                    <a:pt x="433705" y="113017"/>
                  </a:lnTo>
                  <a:lnTo>
                    <a:pt x="433705" y="96126"/>
                  </a:lnTo>
                  <a:close/>
                </a:path>
              </a:pathLst>
            </a:custGeom>
            <a:solidFill>
              <a:srgbClr val="AF04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169534" y="1746123"/>
              <a:ext cx="0" cy="95885"/>
            </a:xfrm>
            <a:custGeom>
              <a:avLst/>
              <a:gdLst/>
              <a:ahLst/>
              <a:cxnLst/>
              <a:rect l="l" t="t" r="r" b="b"/>
              <a:pathLst>
                <a:path h="95885">
                  <a:moveTo>
                    <a:pt x="0" y="0"/>
                  </a:moveTo>
                  <a:lnTo>
                    <a:pt x="0" y="95885"/>
                  </a:lnTo>
                </a:path>
              </a:pathLst>
            </a:custGeom>
            <a:ln w="21285">
              <a:solidFill>
                <a:srgbClr val="AF043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114924" y="1737614"/>
              <a:ext cx="109855" cy="0"/>
            </a:xfrm>
            <a:custGeom>
              <a:avLst/>
              <a:gdLst/>
              <a:ahLst/>
              <a:cxnLst/>
              <a:rect l="l" t="t" r="r" b="b"/>
              <a:pathLst>
                <a:path w="109854">
                  <a:moveTo>
                    <a:pt x="0" y="0"/>
                  </a:moveTo>
                  <a:lnTo>
                    <a:pt x="109474" y="0"/>
                  </a:lnTo>
                </a:path>
              </a:pathLst>
            </a:custGeom>
            <a:ln w="16929">
              <a:solidFill>
                <a:srgbClr val="AF043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232400" y="1727834"/>
              <a:ext cx="107950" cy="115570"/>
            </a:xfrm>
            <a:custGeom>
              <a:avLst/>
              <a:gdLst/>
              <a:ahLst/>
              <a:cxnLst/>
              <a:rect l="l" t="t" r="r" b="b"/>
              <a:pathLst>
                <a:path w="107950" h="115569">
                  <a:moveTo>
                    <a:pt x="107442" y="20320"/>
                  </a:moveTo>
                  <a:lnTo>
                    <a:pt x="107188" y="14732"/>
                  </a:lnTo>
                  <a:lnTo>
                    <a:pt x="105156" y="8001"/>
                  </a:lnTo>
                  <a:lnTo>
                    <a:pt x="100076" y="2413"/>
                  </a:lnTo>
                  <a:lnTo>
                    <a:pt x="90170" y="0"/>
                  </a:lnTo>
                  <a:lnTo>
                    <a:pt x="82423" y="0"/>
                  </a:lnTo>
                  <a:lnTo>
                    <a:pt x="77470" y="2540"/>
                  </a:lnTo>
                  <a:lnTo>
                    <a:pt x="24892" y="88646"/>
                  </a:lnTo>
                  <a:lnTo>
                    <a:pt x="24130" y="90678"/>
                  </a:lnTo>
                  <a:lnTo>
                    <a:pt x="20701" y="90678"/>
                  </a:lnTo>
                  <a:lnTo>
                    <a:pt x="21336" y="1270"/>
                  </a:lnTo>
                  <a:lnTo>
                    <a:pt x="0" y="1270"/>
                  </a:lnTo>
                  <a:lnTo>
                    <a:pt x="0" y="96139"/>
                  </a:lnTo>
                  <a:lnTo>
                    <a:pt x="381" y="101854"/>
                  </a:lnTo>
                  <a:lnTo>
                    <a:pt x="2286" y="108204"/>
                  </a:lnTo>
                  <a:lnTo>
                    <a:pt x="7239" y="113284"/>
                  </a:lnTo>
                  <a:lnTo>
                    <a:pt x="16637" y="115443"/>
                  </a:lnTo>
                  <a:lnTo>
                    <a:pt x="28067" y="115443"/>
                  </a:lnTo>
                  <a:lnTo>
                    <a:pt x="43307" y="90678"/>
                  </a:lnTo>
                  <a:lnTo>
                    <a:pt x="82550" y="27305"/>
                  </a:lnTo>
                  <a:lnTo>
                    <a:pt x="83947" y="24638"/>
                  </a:lnTo>
                  <a:lnTo>
                    <a:pt x="86614" y="24638"/>
                  </a:lnTo>
                  <a:lnTo>
                    <a:pt x="86868" y="26543"/>
                  </a:lnTo>
                  <a:lnTo>
                    <a:pt x="86106" y="114173"/>
                  </a:lnTo>
                  <a:lnTo>
                    <a:pt x="107442" y="114173"/>
                  </a:lnTo>
                  <a:lnTo>
                    <a:pt x="107442" y="24638"/>
                  </a:lnTo>
                  <a:lnTo>
                    <a:pt x="107442" y="20320"/>
                  </a:lnTo>
                  <a:close/>
                </a:path>
              </a:pathLst>
            </a:custGeom>
            <a:solidFill>
              <a:srgbClr val="AF04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59145" y="1727837"/>
              <a:ext cx="231355" cy="115440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609843" y="1703501"/>
              <a:ext cx="107391" cy="139776"/>
            </a:xfrm>
            <a:prstGeom prst="rect">
              <a:avLst/>
            </a:prstGeom>
          </p:spPr>
        </p:pic>
      </p:grpSp>
      <p:grpSp>
        <p:nvGrpSpPr>
          <p:cNvPr id="36" name="object 36"/>
          <p:cNvGrpSpPr/>
          <p:nvPr/>
        </p:nvGrpSpPr>
        <p:grpSpPr>
          <a:xfrm>
            <a:off x="3772661" y="1916849"/>
            <a:ext cx="1595755" cy="140335"/>
            <a:chOff x="3772661" y="1916849"/>
            <a:chExt cx="1595755" cy="140335"/>
          </a:xfrm>
        </p:grpSpPr>
        <p:pic>
          <p:nvPicPr>
            <p:cNvPr id="37" name="object 3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772661" y="1916849"/>
              <a:ext cx="1367409" cy="139788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143245" y="1941196"/>
              <a:ext cx="224916" cy="115441"/>
            </a:xfrm>
            <a:prstGeom prst="rect">
              <a:avLst/>
            </a:prstGeom>
          </p:spPr>
        </p:pic>
      </p:grpSp>
      <p:grpSp>
        <p:nvGrpSpPr>
          <p:cNvPr id="39" name="object 39"/>
          <p:cNvGrpSpPr/>
          <p:nvPr/>
        </p:nvGrpSpPr>
        <p:grpSpPr>
          <a:xfrm>
            <a:off x="0" y="4724400"/>
            <a:ext cx="9144001" cy="2133600"/>
            <a:chOff x="0" y="4724400"/>
            <a:chExt cx="9144001" cy="2133600"/>
          </a:xfrm>
        </p:grpSpPr>
        <p:pic>
          <p:nvPicPr>
            <p:cNvPr id="40" name="object 4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0" y="4724400"/>
              <a:ext cx="3212334" cy="2133600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324601" y="4724400"/>
              <a:ext cx="2819400" cy="2133600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200400" y="4724400"/>
              <a:ext cx="3124200" cy="21336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55291" y="436880"/>
            <a:ext cx="425704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pc="-5" dirty="0" smtClean="0"/>
              <a:t>Грязелечение </a:t>
            </a:r>
            <a:r>
              <a:rPr dirty="0" smtClean="0"/>
              <a:t>в</a:t>
            </a:r>
            <a:r>
              <a:rPr spc="-25" dirty="0" smtClean="0"/>
              <a:t> </a:t>
            </a:r>
            <a:r>
              <a:rPr dirty="0"/>
              <a:t>Омской</a:t>
            </a:r>
            <a:r>
              <a:rPr spc="-55" dirty="0"/>
              <a:t> </a:t>
            </a:r>
            <a:r>
              <a:rPr spc="-5" dirty="0"/>
              <a:t>области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590800" y="2209800"/>
            <a:ext cx="6161405" cy="30053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Лечебные грязи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– это природные минерально-органические коллоидные системы, характеризующиеся высокой теплоемкостью и теплоудерживающей способностью; содержащие большое количество различных биологически активных веществ и живых микроорганизмов.</a:t>
            </a:r>
          </a:p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нанесении на поверхность тела грязь оказывает на организм комплексное биологическое, механическое и химическое действие.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своему терапевтическому действию грязелечение не уступает,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некоторых случаях даже превосходит, эффективность медикаментозной терапии.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>
              <a:lnSpc>
                <a:spcPct val="100000"/>
              </a:lnSpc>
              <a:spcBef>
                <a:spcPts val="95"/>
              </a:spcBef>
            </a:pPr>
            <a:endParaRPr lang="ru-RU" sz="1600" dirty="0" smtClean="0">
              <a:latin typeface="Calibri"/>
              <a:cs typeface="Calibri"/>
            </a:endParaRPr>
          </a:p>
        </p:txBody>
      </p:sp>
      <p:pic>
        <p:nvPicPr>
          <p:cNvPr id="1026" name="Picture 2" descr="D:\!!! БАЖЕНОВА СВ\РАБОТА С РАЙОНАМИ\Запрос в районы по грязелечебницам\картинки\Без назван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57425"/>
            <a:ext cx="2044442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!!! БАЖЕНОВА СВ\РАБОТА С РАЙОНАМИ\Запрос в районы по грязелечебницам\картинки\Без названия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771900"/>
            <a:ext cx="2044442" cy="1360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7806" y="1348115"/>
            <a:ext cx="85343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Лечебное применение грязей (</a:t>
            </a:r>
            <a:r>
              <a:rPr lang="ru-RU" sz="16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пелоидов</a:t>
            </a:r>
            <a:r>
              <a:rPr lang="ru-RU" sz="1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является одной из наиболее древних методик, основанных на использовании естественных природных факторов в оздоровительных </a:t>
            </a:r>
            <a:r>
              <a:rPr lang="ru-RU" sz="16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целях</a:t>
            </a:r>
            <a:endParaRPr lang="ru-RU" sz="16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D:\!!! БАЖЕНОВА СВ\РАБОТА С РАЙОНАМИ\Запрос в районы по грязелечебницам\картинки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428400"/>
            <a:ext cx="1817818" cy="120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!!! БАЖЕНОВА СВ\РАБОТА С РАЙОНАМИ\Запрос в районы по грязелечебницам\картинки\209-c183a313d56b710134b0774e60361f8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5428400"/>
            <a:ext cx="2438400" cy="1198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!!! БАЖЕНОВА СВ\РАБОТА С РАЙОНАМИ\Запрос в районы по грязелечебницам\картинки\images (1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410200"/>
            <a:ext cx="1828800" cy="1216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55291" y="360680"/>
            <a:ext cx="425513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pc="-5" dirty="0" smtClean="0"/>
              <a:t>Грязелечение </a:t>
            </a:r>
            <a:r>
              <a:rPr lang="ru-RU" dirty="0" smtClean="0"/>
              <a:t>в</a:t>
            </a:r>
            <a:r>
              <a:rPr lang="ru-RU" spc="-25" dirty="0" smtClean="0"/>
              <a:t> </a:t>
            </a:r>
            <a:r>
              <a:rPr lang="ru-RU" dirty="0" smtClean="0"/>
              <a:t>Омской</a:t>
            </a:r>
            <a:r>
              <a:rPr lang="ru-RU" spc="-55" dirty="0" smtClean="0"/>
              <a:t> </a:t>
            </a:r>
            <a:r>
              <a:rPr lang="ru-RU" spc="-5" dirty="0" smtClean="0"/>
              <a:t>области</a:t>
            </a:r>
            <a:endParaRPr spc="-5"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0375" y="1295400"/>
            <a:ext cx="3810000" cy="5331082"/>
          </a:xfrm>
          <a:prstGeom prst="rect">
            <a:avLst/>
          </a:prstGeom>
        </p:spPr>
      </p:pic>
      <p:sp>
        <p:nvSpPr>
          <p:cNvPr id="49" name="object 6"/>
          <p:cNvSpPr txBox="1"/>
          <p:nvPr/>
        </p:nvSpPr>
        <p:spPr>
          <a:xfrm>
            <a:off x="4457700" y="1549212"/>
            <a:ext cx="4419600" cy="1211229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33655" rIns="0" bIns="0" rtlCol="0" anchor="ctr">
            <a:spAutoFit/>
          </a:bodyPr>
          <a:lstStyle/>
          <a:p>
            <a:pPr marL="382905">
              <a:lnSpc>
                <a:spcPct val="100000"/>
              </a:lnSpc>
              <a:spcBef>
                <a:spcPts val="265"/>
              </a:spcBef>
            </a:pPr>
            <a:r>
              <a:rPr lang="ru-RU" sz="1600" b="1" spc="-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spc="-5" dirty="0" smtClean="0">
                <a:latin typeface="Times New Roman" pitchFamily="18" charset="0"/>
                <a:cs typeface="Times New Roman" pitchFamily="18" charset="0"/>
              </a:rPr>
              <a:t>- на территории Омской области разведано одно месторождение лечебных грязей –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озеро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Ульжай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расположенное в Черлакском районе, в 25 км северо-восточнее р. п. Черлак.</a:t>
            </a:r>
          </a:p>
          <a:p>
            <a:pPr marL="382905">
              <a:lnSpc>
                <a:spcPct val="100000"/>
              </a:lnSpc>
              <a:spcBef>
                <a:spcPts val="265"/>
              </a:spcBef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2" name="AutoShape 2" descr="Картинки по запросу &quot;значок красный крест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3" name="Picture 3" descr="C:\Users\User\Desktop\презентации Агентства\Без названи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5562600"/>
            <a:ext cx="304800" cy="310776"/>
          </a:xfrm>
          <a:prstGeom prst="rect">
            <a:avLst/>
          </a:prstGeom>
          <a:noFill/>
        </p:spPr>
      </p:pic>
      <p:pic>
        <p:nvPicPr>
          <p:cNvPr id="52" name="Picture 3" descr="C:\Users\User\Desktop\презентации Агентства\Без названи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1999" y="1752600"/>
            <a:ext cx="228600" cy="233082"/>
          </a:xfrm>
          <a:prstGeom prst="rect">
            <a:avLst/>
          </a:prstGeom>
          <a:noFill/>
        </p:spPr>
      </p:pic>
      <p:pic>
        <p:nvPicPr>
          <p:cNvPr id="2050" name="Picture 2" descr="D:\!!! БАЖЕНОВА СВ\РАБОТА С РАЙОНАМИ\Запрос в районы по грязелечебницам\картинки\unname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2971800"/>
            <a:ext cx="3505201" cy="3721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User\Desktop\презентации Агентства\Без названи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4685100"/>
            <a:ext cx="152400" cy="1553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55291" y="360680"/>
            <a:ext cx="425513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pc="-5" dirty="0" smtClean="0"/>
              <a:t>Грязелечение </a:t>
            </a:r>
            <a:r>
              <a:rPr lang="ru-RU" dirty="0" smtClean="0"/>
              <a:t>в</a:t>
            </a:r>
            <a:r>
              <a:rPr lang="ru-RU" spc="-25" dirty="0" smtClean="0"/>
              <a:t> </a:t>
            </a:r>
            <a:r>
              <a:rPr lang="ru-RU" dirty="0" smtClean="0"/>
              <a:t>Омской</a:t>
            </a:r>
            <a:r>
              <a:rPr lang="ru-RU" spc="-55" dirty="0" smtClean="0"/>
              <a:t> </a:t>
            </a:r>
            <a:r>
              <a:rPr lang="ru-RU" spc="-5" dirty="0" smtClean="0"/>
              <a:t>области</a:t>
            </a:r>
            <a:endParaRPr spc="-5" dirty="0"/>
          </a:p>
        </p:txBody>
      </p:sp>
      <p:sp>
        <p:nvSpPr>
          <p:cNvPr id="49" name="object 6"/>
          <p:cNvSpPr txBox="1"/>
          <p:nvPr/>
        </p:nvSpPr>
        <p:spPr>
          <a:xfrm>
            <a:off x="3962398" y="2020162"/>
            <a:ext cx="4905375" cy="4604466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33655" rIns="0" bIns="0" rtlCol="0" anchor="ctr">
            <a:spAutoFit/>
          </a:bodyPr>
          <a:lstStyle/>
          <a:p>
            <a:pPr marL="382905" algn="ctr">
              <a:lnSpc>
                <a:spcPct val="100000"/>
              </a:lnSpc>
              <a:spcBef>
                <a:spcPts val="265"/>
              </a:spcBef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Главная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особенность озера Ульжай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 — большие запасы целебной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грязи</a:t>
            </a:r>
          </a:p>
          <a:p>
            <a:pPr marL="382905">
              <a:spcBef>
                <a:spcPts val="265"/>
              </a:spcBef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82905">
              <a:spcBef>
                <a:spcPts val="265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Уникальная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лечебная грязь озера Ульжай относится к высокосортным сильносульфидным высокоминерализованным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соленасыщенным грязям.</a:t>
            </a:r>
          </a:p>
          <a:p>
            <a:pPr marL="382905">
              <a:lnSpc>
                <a:spcPct val="100000"/>
              </a:lnSpc>
              <a:spcBef>
                <a:spcPts val="265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Бальнеологическая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ценность Ульжайской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грязи обусловлена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высоким содержанием следующих веществ:</a:t>
            </a:r>
          </a:p>
          <a:p>
            <a:pPr marL="668655" indent="-285750">
              <a:lnSpc>
                <a:spcPct val="100000"/>
              </a:lnSpc>
              <a:spcBef>
                <a:spcPts val="265"/>
              </a:spcBef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сульфида железа;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668655" indent="-285750">
              <a:lnSpc>
                <a:spcPct val="100000"/>
              </a:lnSpc>
              <a:spcBef>
                <a:spcPts val="265"/>
              </a:spcBef>
              <a:buFont typeface="Wingdings" pitchFamily="2" charset="2"/>
              <a:buChar char="Ø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водорастворимых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солей;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668655" indent="-285750">
              <a:lnSpc>
                <a:spcPct val="100000"/>
              </a:lnSpc>
              <a:spcBef>
                <a:spcPts val="265"/>
              </a:spcBef>
              <a:buFont typeface="Wingdings" pitchFamily="2" charset="2"/>
              <a:buChar char="Ø"/>
            </a:pP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бишофита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668655" indent="-285750">
              <a:lnSpc>
                <a:spcPct val="100000"/>
              </a:lnSpc>
              <a:spcBef>
                <a:spcPts val="265"/>
              </a:spcBef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брома;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668655" indent="-285750">
              <a:lnSpc>
                <a:spcPct val="100000"/>
              </a:lnSpc>
              <a:spcBef>
                <a:spcPts val="265"/>
              </a:spcBef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бора;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668655" indent="-285750">
              <a:lnSpc>
                <a:spcPct val="100000"/>
              </a:lnSpc>
              <a:spcBef>
                <a:spcPts val="265"/>
              </a:spcBef>
              <a:buFont typeface="Wingdings" pitchFamily="2" charset="2"/>
              <a:buChar char="Ø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итаминов;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668655" indent="-285750">
              <a:lnSpc>
                <a:spcPct val="100000"/>
              </a:lnSpc>
              <a:spcBef>
                <a:spcPts val="265"/>
              </a:spcBef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ферментов.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2" name="AutoShape 2" descr="Картинки по запросу &quot;значок красный крест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4" name="Picture 2" descr="D:\!!! БАЖЕНОВА СВ\РАБОТА С РАЙОНАМИ\Запрос в районы по грязелечебницам\картинки\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20162"/>
            <a:ext cx="3048001" cy="2192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!!! БАЖЕНОВА СВ\РАБОТА С РАЙОНАМИ\Запрос в районы по грязелечебницам\картинки\870_581_fixedwidt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434568"/>
            <a:ext cx="3048001" cy="2075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0375" y="1066799"/>
            <a:ext cx="72294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2905" algn="ctr">
              <a:spcBef>
                <a:spcPts val="265"/>
              </a:spcBef>
            </a:pPr>
            <a:r>
              <a:rPr lang="ru-RU" sz="1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 бальнеологическом отношении водоем является самым ценным и пригодным для промышленного освоения объектом </a:t>
            </a:r>
            <a:r>
              <a:rPr lang="ru-RU" sz="16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 Омской </a:t>
            </a:r>
            <a:r>
              <a:rPr lang="ru-RU" sz="16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области</a:t>
            </a:r>
            <a:endParaRPr lang="ru-RU" sz="16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2611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55291" y="360680"/>
            <a:ext cx="425513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pc="-5" dirty="0" smtClean="0"/>
              <a:t>Грязелечение </a:t>
            </a:r>
            <a:r>
              <a:rPr lang="ru-RU" dirty="0" smtClean="0"/>
              <a:t>в</a:t>
            </a:r>
            <a:r>
              <a:rPr lang="ru-RU" spc="-25" dirty="0" smtClean="0"/>
              <a:t> </a:t>
            </a:r>
            <a:r>
              <a:rPr lang="ru-RU" dirty="0" smtClean="0"/>
              <a:t>Омской</a:t>
            </a:r>
            <a:r>
              <a:rPr lang="ru-RU" spc="-55" dirty="0" smtClean="0"/>
              <a:t> </a:t>
            </a:r>
            <a:r>
              <a:rPr lang="ru-RU" spc="-5" dirty="0" smtClean="0"/>
              <a:t>области</a:t>
            </a:r>
            <a:endParaRPr spc="-5" dirty="0"/>
          </a:p>
        </p:txBody>
      </p:sp>
      <p:sp>
        <p:nvSpPr>
          <p:cNvPr id="5122" name="AutoShape 2" descr="Картинки по запросу &quot;значок красный крест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371600" y="5791200"/>
            <a:ext cx="6477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Ульжайская</a:t>
            </a:r>
            <a:r>
              <a:rPr lang="ru-RU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грязь </a:t>
            </a:r>
            <a:r>
              <a:rPr lang="ru-RU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обладает противовоспалительным, спазмолитическим, обезболивающим </a:t>
            </a:r>
            <a:r>
              <a:rPr lang="ru-RU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эффектами</a:t>
            </a:r>
            <a:endParaRPr lang="ru-RU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D:\!!! БАЖЕНОВА СВ\РАБОТА С РАЙОНАМИ\Запрос в районы по грязелечебницам\картинки\images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" y="1613354"/>
            <a:ext cx="977900" cy="1282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95400" y="1110734"/>
            <a:ext cx="6248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Показания к применению Ульжайской </a:t>
            </a:r>
            <a:r>
              <a:rPr lang="ru-RU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грязи</a:t>
            </a:r>
            <a:endParaRPr lang="ru-RU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bject 6"/>
          <p:cNvSpPr txBox="1"/>
          <p:nvPr/>
        </p:nvSpPr>
        <p:spPr>
          <a:xfrm>
            <a:off x="265111" y="2895600"/>
            <a:ext cx="1978025" cy="587981"/>
          </a:xfrm>
          <a:prstGeom prst="rect">
            <a:avLst/>
          </a:prstGeom>
          <a:ln w="12700">
            <a:noFill/>
          </a:ln>
        </p:spPr>
        <p:txBody>
          <a:bodyPr vert="horz" wrap="square" lIns="0" tIns="33655" rIns="0" bIns="0" rtlCol="0"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при заболеваниях 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опорно-двигательного аппарата</a:t>
            </a:r>
          </a:p>
        </p:txBody>
      </p:sp>
      <p:pic>
        <p:nvPicPr>
          <p:cNvPr id="4099" name="Picture 3" descr="D:\!!! БАЖЕНОВА СВ\РАБОТА С РАЙОНАМИ\Запрос в районы по грязелечебницам\картинки\images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1" y="1613354"/>
            <a:ext cx="838200" cy="1221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ject 6"/>
          <p:cNvSpPr txBox="1"/>
          <p:nvPr/>
        </p:nvSpPr>
        <p:spPr>
          <a:xfrm>
            <a:off x="2590800" y="2907927"/>
            <a:ext cx="1752600" cy="772647"/>
          </a:xfrm>
          <a:prstGeom prst="rect">
            <a:avLst/>
          </a:prstGeom>
          <a:ln w="12700">
            <a:noFill/>
          </a:ln>
        </p:spPr>
        <p:txBody>
          <a:bodyPr vert="horz" wrap="square" lIns="0" tIns="33655" rIns="0" bIns="0" rtlCol="0"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при заболеваниях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центральной и периферической нервной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системы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 descr="D:\!!! БАЖЕНОВА СВ\РАБОТА С РАЙОНАМИ\Запрос в районы по грязелечебницам\картинки\Без названия (2)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3" r="16404"/>
          <a:stretch/>
        </p:blipFill>
        <p:spPr bwMode="auto">
          <a:xfrm>
            <a:off x="4886325" y="1613352"/>
            <a:ext cx="1243596" cy="1221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bject 6"/>
          <p:cNvSpPr txBox="1"/>
          <p:nvPr/>
        </p:nvSpPr>
        <p:spPr>
          <a:xfrm>
            <a:off x="4631823" y="2920254"/>
            <a:ext cx="1752600" cy="403316"/>
          </a:xfrm>
          <a:prstGeom prst="rect">
            <a:avLst/>
          </a:prstGeom>
          <a:ln w="12700">
            <a:noFill/>
          </a:ln>
        </p:spPr>
        <p:txBody>
          <a:bodyPr vert="horz" wrap="square" lIns="0" tIns="33655" rIns="0" bIns="0" rtlCol="0">
            <a:spAutoFit/>
          </a:bodyPr>
          <a:lstStyle/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после травм костей и связочного аппарата</a:t>
            </a:r>
          </a:p>
        </p:txBody>
      </p:sp>
      <p:pic>
        <p:nvPicPr>
          <p:cNvPr id="4101" name="Picture 5" descr="D:\!!! БАЖЕНОВА СВ\РАБОТА С РАЙОНАМИ\Запрос в районы по грязелечебницам\картинки\Без названия (3)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5" r="11890" b="4584"/>
          <a:stretch/>
        </p:blipFill>
        <p:spPr bwMode="auto">
          <a:xfrm>
            <a:off x="6185735" y="3787829"/>
            <a:ext cx="1554256" cy="1043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object 6"/>
          <p:cNvSpPr txBox="1"/>
          <p:nvPr/>
        </p:nvSpPr>
        <p:spPr>
          <a:xfrm>
            <a:off x="6067425" y="5067479"/>
            <a:ext cx="1752600" cy="403316"/>
          </a:xfrm>
          <a:prstGeom prst="rect">
            <a:avLst/>
          </a:prstGeom>
          <a:ln w="12700">
            <a:noFill/>
          </a:ln>
        </p:spPr>
        <p:txBody>
          <a:bodyPr vert="horz" wrap="square" lIns="0" tIns="33655" rIns="0" bIns="0" rtlCol="0"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болезнях мочеполовых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путей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2" name="Picture 6" descr="D:\!!! БАЖЕНОВА СВ\РАБОТА С РАЙОНАМИ\Запрос в районы по грязелечебницам\картинки\images (4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051" y="3836295"/>
            <a:ext cx="1732081" cy="888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object 6"/>
          <p:cNvSpPr txBox="1"/>
          <p:nvPr/>
        </p:nvSpPr>
        <p:spPr>
          <a:xfrm>
            <a:off x="946826" y="4876800"/>
            <a:ext cx="1752600" cy="403316"/>
          </a:xfrm>
          <a:prstGeom prst="rect">
            <a:avLst/>
          </a:prstGeom>
          <a:ln w="12700">
            <a:noFill/>
          </a:ln>
        </p:spPr>
        <p:txBody>
          <a:bodyPr vert="horz" wrap="square" lIns="0" tIns="33655" rIns="0" bIns="0" rtlCol="0"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гинекологических заболеваниях</a:t>
            </a:r>
          </a:p>
        </p:txBody>
      </p:sp>
      <p:pic>
        <p:nvPicPr>
          <p:cNvPr id="4103" name="Picture 7" descr="D:\!!! БАЖЕНОВА СВ\РАБОТА С РАЙОНАМИ\Запрос в районы по грязелечебницам\картинки\Без названия (4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237" y="3787829"/>
            <a:ext cx="1518326" cy="1032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object 6"/>
          <p:cNvSpPr txBox="1"/>
          <p:nvPr/>
        </p:nvSpPr>
        <p:spPr>
          <a:xfrm>
            <a:off x="3543300" y="4976868"/>
            <a:ext cx="1752600" cy="403316"/>
          </a:xfrm>
          <a:prstGeom prst="rect">
            <a:avLst/>
          </a:prstGeom>
          <a:ln w="12700">
            <a:noFill/>
          </a:ln>
        </p:spPr>
        <p:txBody>
          <a:bodyPr vert="horz" wrap="square" lIns="0" tIns="33655" rIns="0" bIns="0" rtlCol="0"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заболеваниях органов дыхания, лор-органов</a:t>
            </a:r>
          </a:p>
        </p:txBody>
      </p:sp>
      <p:pic>
        <p:nvPicPr>
          <p:cNvPr id="4104" name="Picture 8" descr="D:\!!! БАЖЕНОВА СВ\РАБОТА С РАЙОНАМИ\Запрос в районы по грязелечебницам\картинки\images (5)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00" r="4626"/>
          <a:stretch/>
        </p:blipFill>
        <p:spPr bwMode="auto">
          <a:xfrm>
            <a:off x="7104897" y="1612223"/>
            <a:ext cx="1258806" cy="1173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object 6"/>
          <p:cNvSpPr txBox="1"/>
          <p:nvPr/>
        </p:nvSpPr>
        <p:spPr>
          <a:xfrm>
            <a:off x="6744453" y="2985529"/>
            <a:ext cx="2133599" cy="587981"/>
          </a:xfrm>
          <a:prstGeom prst="rect">
            <a:avLst/>
          </a:prstGeom>
          <a:ln w="12700">
            <a:noFill/>
          </a:ln>
        </p:spPr>
        <p:txBody>
          <a:bodyPr vert="horz" wrap="square" lIns="0" tIns="33655" rIns="0" bIns="0" rtlCol="0"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заболеваниях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кожи (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нейродермиты, псориаз, рубцовые изменения кожи и др.)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55291" y="360680"/>
            <a:ext cx="425513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pc="-5" dirty="0" smtClean="0"/>
              <a:t>Грязелечение </a:t>
            </a:r>
            <a:r>
              <a:rPr lang="ru-RU" dirty="0" smtClean="0"/>
              <a:t>в</a:t>
            </a:r>
            <a:r>
              <a:rPr lang="ru-RU" spc="-25" dirty="0" smtClean="0"/>
              <a:t> </a:t>
            </a:r>
            <a:r>
              <a:rPr lang="ru-RU" dirty="0" smtClean="0"/>
              <a:t>Омской</a:t>
            </a:r>
            <a:r>
              <a:rPr lang="ru-RU" spc="-55" dirty="0" smtClean="0"/>
              <a:t> </a:t>
            </a:r>
            <a:r>
              <a:rPr lang="ru-RU" spc="-5" dirty="0" smtClean="0"/>
              <a:t>области</a:t>
            </a:r>
            <a:endParaRPr spc="-5" dirty="0"/>
          </a:p>
        </p:txBody>
      </p:sp>
      <p:sp>
        <p:nvSpPr>
          <p:cNvPr id="5122" name="AutoShape 2" descr="Картинки по запросу &quot;значок красный крест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295400" y="1110734"/>
            <a:ext cx="6248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Варианты использования Ульжайской грязи</a:t>
            </a:r>
            <a:endParaRPr lang="ru-RU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D:\!!! БАЖЕНОВА СВ\РАБОТА С РАЙОНАМИ\Запрос в районы по грязелечебницам\картинки\Без названия (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1" y="1752600"/>
            <a:ext cx="2066818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ject 6"/>
          <p:cNvSpPr txBox="1"/>
          <p:nvPr/>
        </p:nvSpPr>
        <p:spPr>
          <a:xfrm>
            <a:off x="412644" y="3200398"/>
            <a:ext cx="2133600" cy="249427"/>
          </a:xfrm>
          <a:prstGeom prst="rect">
            <a:avLst/>
          </a:prstGeom>
          <a:ln w="12700">
            <a:noFill/>
          </a:ln>
        </p:spPr>
        <p:txBody>
          <a:bodyPr vert="horz" wrap="square" lIns="0" tIns="33655" rIns="0" bIns="0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грязевые ванные</a:t>
            </a:r>
            <a:r>
              <a:rPr lang="ru-RU" sz="1400" spc="-5" dirty="0" smtClean="0">
                <a:latin typeface="Calibri"/>
                <a:cs typeface="Calibri"/>
              </a:rPr>
              <a:t> </a:t>
            </a:r>
            <a:endParaRPr sz="1200" dirty="0">
              <a:latin typeface="Calibri"/>
              <a:cs typeface="Calibri"/>
            </a:endParaRPr>
          </a:p>
        </p:txBody>
      </p:sp>
      <p:pic>
        <p:nvPicPr>
          <p:cNvPr id="5123" name="Picture 3" descr="D:\!!! БАЖЕНОВА СВ\РАБОТА С РАЙОНАМИ\Запрос в районы по грязелечебницам\картинки\images (6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749878"/>
            <a:ext cx="2019300" cy="1298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ject 6"/>
          <p:cNvSpPr txBox="1"/>
          <p:nvPr/>
        </p:nvSpPr>
        <p:spPr>
          <a:xfrm>
            <a:off x="3171825" y="3188812"/>
            <a:ext cx="2200275" cy="464871"/>
          </a:xfrm>
          <a:prstGeom prst="rect">
            <a:avLst/>
          </a:prstGeom>
          <a:ln w="12700">
            <a:noFill/>
          </a:ln>
        </p:spPr>
        <p:txBody>
          <a:bodyPr vert="horz" wrap="square" lIns="0" tIns="33655" rIns="0" bIns="0" rtlCol="0">
            <a:spAutoFit/>
          </a:bodyPr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местные грязевые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аппликации</a:t>
            </a:r>
            <a:endParaRPr sz="1200" dirty="0">
              <a:latin typeface="Calibri"/>
              <a:cs typeface="Calibri"/>
            </a:endParaRPr>
          </a:p>
        </p:txBody>
      </p:sp>
      <p:pic>
        <p:nvPicPr>
          <p:cNvPr id="5124" name="Picture 4" descr="D:\!!! БАЖЕНОВА СВ\РАБОТА С РАЙОНАМИ\Запрос в районы по грязелечебницам\картинки\Без названия (6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743075"/>
            <a:ext cx="1981199" cy="1318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bject 6"/>
          <p:cNvSpPr txBox="1"/>
          <p:nvPr/>
        </p:nvSpPr>
        <p:spPr>
          <a:xfrm>
            <a:off x="5757861" y="3296533"/>
            <a:ext cx="2200275" cy="249427"/>
          </a:xfrm>
          <a:prstGeom prst="rect">
            <a:avLst/>
          </a:prstGeom>
          <a:ln w="12700">
            <a:noFill/>
          </a:ln>
        </p:spPr>
        <p:txBody>
          <a:bodyPr vert="horz" wrap="square" lIns="0" tIns="33655" rIns="0" bIns="0" rtlCol="0">
            <a:spAutoFit/>
          </a:bodyPr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грязевые тампоны</a:t>
            </a:r>
            <a:endParaRPr sz="1200" dirty="0">
              <a:latin typeface="Calibri"/>
              <a:cs typeface="Calibri"/>
            </a:endParaRPr>
          </a:p>
        </p:txBody>
      </p:sp>
      <p:pic>
        <p:nvPicPr>
          <p:cNvPr id="5126" name="Picture 6" descr="D:\!!! БАЖЕНОВА СВ\РАБОТА С РАЙОНАМИ\Запрос в районы по грязелечебницам\картинки\images (7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" y="3968491"/>
            <a:ext cx="2000250" cy="1189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object 6"/>
          <p:cNvSpPr txBox="1"/>
          <p:nvPr/>
        </p:nvSpPr>
        <p:spPr>
          <a:xfrm>
            <a:off x="469900" y="5334000"/>
            <a:ext cx="2200275" cy="895758"/>
          </a:xfrm>
          <a:prstGeom prst="rect">
            <a:avLst/>
          </a:prstGeom>
          <a:ln w="12700">
            <a:noFill/>
          </a:ln>
        </p:spPr>
        <p:txBody>
          <a:bodyPr vert="horz" wrap="square" lIns="0" tIns="33655" rIns="0" bIns="0" rtlCol="0">
            <a:spAutoFit/>
          </a:bodyPr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упаковка грязи в пакеты и аппликации для использования в домашних условиях</a:t>
            </a:r>
            <a:endParaRPr sz="1200" dirty="0">
              <a:latin typeface="Calibri"/>
              <a:cs typeface="Calibri"/>
            </a:endParaRPr>
          </a:p>
        </p:txBody>
      </p:sp>
      <p:pic>
        <p:nvPicPr>
          <p:cNvPr id="5127" name="Picture 7" descr="D:\!!! БАЖЕНОВА СВ\РАБОТА С РАЙОНАМИ\Запрос в районы по грязелечебницам\картинки\209-c183a313d56b710134b0774e60361f89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36"/>
          <a:stretch/>
        </p:blipFill>
        <p:spPr bwMode="auto">
          <a:xfrm>
            <a:off x="3171825" y="4015640"/>
            <a:ext cx="2095500" cy="1142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object 6"/>
          <p:cNvSpPr txBox="1"/>
          <p:nvPr/>
        </p:nvSpPr>
        <p:spPr>
          <a:xfrm>
            <a:off x="3119437" y="5334000"/>
            <a:ext cx="2200275" cy="249427"/>
          </a:xfrm>
          <a:prstGeom prst="rect">
            <a:avLst/>
          </a:prstGeom>
          <a:ln w="12700">
            <a:noFill/>
          </a:ln>
        </p:spPr>
        <p:txBody>
          <a:bodyPr vert="horz" wrap="square" lIns="0" tIns="33655" rIns="0" bIns="0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грязевые термокомпрессы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17" name="object 6"/>
          <p:cNvSpPr txBox="1"/>
          <p:nvPr/>
        </p:nvSpPr>
        <p:spPr>
          <a:xfrm>
            <a:off x="5562600" y="5674157"/>
            <a:ext cx="3471863" cy="957313"/>
          </a:xfrm>
          <a:prstGeom prst="rect">
            <a:avLst/>
          </a:prstGeom>
          <a:ln w="12700">
            <a:noFill/>
          </a:ln>
        </p:spPr>
        <p:txBody>
          <a:bodyPr vert="horz" wrap="square" lIns="0" tIns="33655" rIns="0" bIns="0" rtlCol="0">
            <a:spAutoFit/>
          </a:bodyPr>
          <a:lstStyle/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Единственным в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Омской области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учреждением, имеющим право на добычу Ульжайской грязи и разработку Ульжайского грязевого месторождения 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является ФБУ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Центр реабилитации ФСС РФ «Омский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2" descr="D:\!!! БАЖЕНОВА СВ\РАБОТА С РАЙОНАМИ\Запрос в районы по грязелечебницам\картинки\Без названия (7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075" y="3838813"/>
            <a:ext cx="2628900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40969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55291" y="360680"/>
            <a:ext cx="425513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pc="-5" dirty="0" smtClean="0"/>
              <a:t>Грязелечение </a:t>
            </a:r>
            <a:r>
              <a:rPr lang="ru-RU" dirty="0" smtClean="0"/>
              <a:t>в</a:t>
            </a:r>
            <a:r>
              <a:rPr lang="ru-RU" spc="-25" dirty="0" smtClean="0"/>
              <a:t> </a:t>
            </a:r>
            <a:r>
              <a:rPr lang="ru-RU" dirty="0" smtClean="0"/>
              <a:t>Омской</a:t>
            </a:r>
            <a:r>
              <a:rPr lang="ru-RU" spc="-55" dirty="0" smtClean="0"/>
              <a:t> </a:t>
            </a:r>
            <a:r>
              <a:rPr lang="ru-RU" spc="-5" dirty="0" smtClean="0"/>
              <a:t>области</a:t>
            </a:r>
            <a:endParaRPr spc="-5" dirty="0"/>
          </a:p>
        </p:txBody>
      </p:sp>
      <p:sp>
        <p:nvSpPr>
          <p:cNvPr id="49" name="object 6"/>
          <p:cNvSpPr txBox="1"/>
          <p:nvPr/>
        </p:nvSpPr>
        <p:spPr>
          <a:xfrm>
            <a:off x="3887648" y="1644141"/>
            <a:ext cx="4724400" cy="4404411"/>
          </a:xfrm>
          <a:prstGeom prst="rect">
            <a:avLst/>
          </a:prstGeom>
          <a:ln w="12700">
            <a:noFill/>
          </a:ln>
        </p:spPr>
        <p:txBody>
          <a:bodyPr vert="horz" wrap="square" lIns="0" tIns="33655" rIns="0" bIns="0" rtlCol="0">
            <a:spAutoFit/>
          </a:bodyPr>
          <a:lstStyle/>
          <a:p>
            <a:pPr algn="ctr"/>
            <a:r>
              <a:rPr lang="ru-RU" sz="1600" b="1" spc="-5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1400" spc="-5" dirty="0" smtClean="0">
                <a:latin typeface="Times New Roman" pitchFamily="18" charset="0"/>
                <a:cs typeface="Times New Roman" pitchFamily="18" charset="0"/>
              </a:rPr>
              <a:t>В 3 км от озера Ульжай расположено село Николаевка Николаевского сельского поселения Черлакского муниципального района Омской области на территории которого имеется двухэтажное здание.</a:t>
            </a:r>
          </a:p>
          <a:p>
            <a:pPr algn="ctr"/>
            <a:r>
              <a:rPr lang="ru-RU" sz="1400" spc="-5" dirty="0" smtClean="0">
                <a:latin typeface="Times New Roman" pitchFamily="18" charset="0"/>
                <a:cs typeface="Times New Roman" pitchFamily="18" charset="0"/>
              </a:rPr>
              <a:t>На 1-м этаже расположен действующий фельдшерско-акушерский пункт.</a:t>
            </a:r>
          </a:p>
          <a:p>
            <a:pPr algn="ctr"/>
            <a:r>
              <a:rPr lang="ru-RU" sz="1400" spc="-5" dirty="0" smtClean="0">
                <a:latin typeface="Times New Roman" pitchFamily="18" charset="0"/>
                <a:cs typeface="Times New Roman" pitchFamily="18" charset="0"/>
              </a:rPr>
              <a:t>2-й этаж не используется. </a:t>
            </a:r>
          </a:p>
          <a:p>
            <a:pPr algn="ctr"/>
            <a:endParaRPr lang="ru-RU" sz="1400" spc="-5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spc="-5" dirty="0" smtClean="0">
                <a:latin typeface="Times New Roman" pitchFamily="18" charset="0"/>
                <a:cs typeface="Times New Roman" pitchFamily="18" charset="0"/>
              </a:rPr>
              <a:t>Возможно рассмотреть размещение на втором этаже здания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объектов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отдыха, туризма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санаторно-курортного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лечения.</a:t>
            </a:r>
            <a:endParaRPr lang="ru-RU" sz="1400" b="1" spc="-5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spc="-5" dirty="0" smtClean="0">
                <a:latin typeface="Times New Roman" pitchFamily="18" charset="0"/>
                <a:cs typeface="Times New Roman" pitchFamily="18" charset="0"/>
              </a:rPr>
              <a:t>Размещение возможно в двух случаях:</a:t>
            </a:r>
          </a:p>
          <a:p>
            <a:pPr marL="285750" indent="-285750" algn="ctr">
              <a:buFontTx/>
              <a:buChar char="-"/>
            </a:pPr>
            <a:r>
              <a:rPr lang="ru-RU" sz="1400" spc="-5" dirty="0" smtClean="0">
                <a:latin typeface="Times New Roman" pitchFamily="18" charset="0"/>
                <a:cs typeface="Times New Roman" pitchFamily="18" charset="0"/>
              </a:rPr>
              <a:t>на праве государственно-частного партнерства;</a:t>
            </a:r>
          </a:p>
          <a:p>
            <a:pPr marL="285750" indent="-285750" algn="ctr">
              <a:buFontTx/>
              <a:buChar char="-"/>
            </a:pPr>
            <a:r>
              <a:rPr lang="ru-RU" sz="1400" spc="-5" dirty="0" smtClean="0">
                <a:latin typeface="Times New Roman" pitchFamily="18" charset="0"/>
                <a:cs typeface="Times New Roman" pitchFamily="18" charset="0"/>
              </a:rPr>
              <a:t>на праве аренды помещения.</a:t>
            </a:r>
          </a:p>
          <a:p>
            <a:pPr marL="285750" indent="-285750" algn="ctr">
              <a:buFontTx/>
              <a:buChar char="-"/>
            </a:pPr>
            <a:endParaRPr lang="ru-RU" sz="1400" spc="-5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ctr">
              <a:buFontTx/>
              <a:buChar char="-"/>
            </a:pPr>
            <a:endParaRPr lang="ru-RU" sz="1400" spc="-5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spc="-5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1400" spc="-5" dirty="0" smtClean="0">
                <a:latin typeface="Times New Roman" pitchFamily="18" charset="0"/>
                <a:cs typeface="Times New Roman" pitchFamily="18" charset="0"/>
              </a:rPr>
              <a:t>Получение в аренду без торгов свободного земельного участка для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реализации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масштабного инвестиционного проекта.</a:t>
            </a:r>
            <a:endParaRPr lang="ru-RU" sz="1400" b="1" spc="-5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spc="-5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2" name="AutoShape 2" descr="Картинки по запросу &quot;значок красный крест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1" name="Picture 3" descr="D:\!!! БАЖЕНОВА СВ\РАБОТА С РАЙОНАМИ\Запрос в районы по грязелечебницам\картинки\Безымянный 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71" y="1400293"/>
            <a:ext cx="3275618" cy="3659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67067" y="5166135"/>
            <a:ext cx="244929" cy="11895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object 6"/>
          <p:cNvSpPr txBox="1"/>
          <p:nvPr/>
        </p:nvSpPr>
        <p:spPr>
          <a:xfrm>
            <a:off x="683446" y="5069997"/>
            <a:ext cx="1692729" cy="218650"/>
          </a:xfrm>
          <a:prstGeom prst="rect">
            <a:avLst/>
          </a:prstGeom>
          <a:ln w="12700">
            <a:noFill/>
          </a:ln>
        </p:spPr>
        <p:txBody>
          <a:bodyPr vert="horz" wrap="square" lIns="0" tIns="33655" rIns="0" bIns="0" rtlCol="0">
            <a:spAutoFit/>
          </a:bodyPr>
          <a:lstStyle/>
          <a:p>
            <a:r>
              <a:rPr lang="ru-RU" sz="1200" spc="-5" dirty="0" smtClean="0">
                <a:latin typeface="Times New Roman" pitchFamily="18" charset="0"/>
                <a:cs typeface="Times New Roman" pitchFamily="18" charset="0"/>
              </a:rPr>
              <a:t>- село Николаевка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267067" y="5487549"/>
            <a:ext cx="258537" cy="1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bject 6"/>
          <p:cNvSpPr txBox="1"/>
          <p:nvPr/>
        </p:nvSpPr>
        <p:spPr>
          <a:xfrm>
            <a:off x="683446" y="5302837"/>
            <a:ext cx="2856843" cy="587981"/>
          </a:xfrm>
          <a:prstGeom prst="rect">
            <a:avLst/>
          </a:prstGeom>
          <a:ln w="12700">
            <a:noFill/>
          </a:ln>
        </p:spPr>
        <p:txBody>
          <a:bodyPr vert="horz" wrap="square" lIns="0" tIns="33655" rIns="0" bIns="0" rtlCol="0">
            <a:spAutoFit/>
          </a:bodyPr>
          <a:lstStyle/>
          <a:p>
            <a:r>
              <a:rPr lang="ru-RU" sz="1200" spc="-5" dirty="0" smtClean="0">
                <a:latin typeface="Times New Roman" pitchFamily="18" charset="0"/>
                <a:cs typeface="Times New Roman" pitchFamily="18" charset="0"/>
              </a:rPr>
              <a:t>- автомобильная дорога с твердым покрытием (20 км от с. Николаевка до федеральной автодороги Омск-Павлодар) 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273870" y="6040598"/>
            <a:ext cx="244929" cy="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bject 6"/>
          <p:cNvSpPr txBox="1"/>
          <p:nvPr/>
        </p:nvSpPr>
        <p:spPr>
          <a:xfrm>
            <a:off x="696416" y="5914488"/>
            <a:ext cx="2830902" cy="403316"/>
          </a:xfrm>
          <a:prstGeom prst="rect">
            <a:avLst/>
          </a:prstGeom>
          <a:ln w="12700">
            <a:noFill/>
          </a:ln>
        </p:spPr>
        <p:txBody>
          <a:bodyPr vert="horz" wrap="square" lIns="0" tIns="33655" rIns="0" bIns="0" rtlCol="0">
            <a:spAutoFit/>
          </a:bodyPr>
          <a:lstStyle/>
          <a:p>
            <a:r>
              <a:rPr lang="ru-RU" sz="1200" spc="-5" dirty="0" smtClean="0">
                <a:latin typeface="Times New Roman" pitchFamily="18" charset="0"/>
                <a:cs typeface="Times New Roman" pitchFamily="18" charset="0"/>
              </a:rPr>
              <a:t>- федеральная автодорога А 320 Омск-Черлак- Павлодар (Казахстан) </a:t>
            </a:r>
          </a:p>
        </p:txBody>
      </p:sp>
      <p:sp>
        <p:nvSpPr>
          <p:cNvPr id="18" name="object 6"/>
          <p:cNvSpPr txBox="1"/>
          <p:nvPr/>
        </p:nvSpPr>
        <p:spPr>
          <a:xfrm rot="2439150">
            <a:off x="2488821" y="5005110"/>
            <a:ext cx="1309391" cy="187872"/>
          </a:xfrm>
          <a:prstGeom prst="rect">
            <a:avLst/>
          </a:prstGeom>
          <a:ln w="12700">
            <a:noFill/>
          </a:ln>
        </p:spPr>
        <p:txBody>
          <a:bodyPr vert="horz" wrap="square" lIns="0" tIns="33655" rIns="0" bIns="0" rtlCol="0">
            <a:spAutoFit/>
          </a:bodyPr>
          <a:lstStyle/>
          <a:p>
            <a:r>
              <a:rPr lang="ru-RU" sz="1000" spc="-5" dirty="0" smtClean="0">
                <a:latin typeface="Times New Roman" pitchFamily="18" charset="0"/>
                <a:cs typeface="Times New Roman" pitchFamily="18" charset="0"/>
              </a:rPr>
              <a:t>Павлодар (Казахстан) </a:t>
            </a:r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2800439" y="5059929"/>
            <a:ext cx="343079" cy="302764"/>
          </a:xfrm>
          <a:prstGeom prst="straightConnector1">
            <a:avLst/>
          </a:prstGeom>
          <a:ln w="1905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 flipV="1">
            <a:off x="441414" y="1019293"/>
            <a:ext cx="73025" cy="381000"/>
          </a:xfrm>
          <a:prstGeom prst="straightConnector1">
            <a:avLst/>
          </a:prstGeom>
          <a:ln w="1905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bject 6"/>
          <p:cNvSpPr txBox="1"/>
          <p:nvPr/>
        </p:nvSpPr>
        <p:spPr>
          <a:xfrm rot="4433636">
            <a:off x="396348" y="1196210"/>
            <a:ext cx="475588" cy="187872"/>
          </a:xfrm>
          <a:prstGeom prst="rect">
            <a:avLst/>
          </a:prstGeom>
          <a:ln w="12700">
            <a:noFill/>
          </a:ln>
        </p:spPr>
        <p:txBody>
          <a:bodyPr vert="horz" wrap="square" lIns="0" tIns="33655" rIns="0" bIns="0" rtlCol="0">
            <a:spAutoFit/>
          </a:bodyPr>
          <a:lstStyle/>
          <a:p>
            <a:r>
              <a:rPr lang="ru-RU" sz="1000" spc="-5" dirty="0" smtClean="0">
                <a:latin typeface="Times New Roman" pitchFamily="18" charset="0"/>
                <a:cs typeface="Times New Roman" pitchFamily="18" charset="0"/>
              </a:rPr>
              <a:t>Омск</a:t>
            </a:r>
          </a:p>
        </p:txBody>
      </p:sp>
      <p:sp>
        <p:nvSpPr>
          <p:cNvPr id="25" name="object 6"/>
          <p:cNvSpPr txBox="1"/>
          <p:nvPr/>
        </p:nvSpPr>
        <p:spPr>
          <a:xfrm>
            <a:off x="683446" y="6443570"/>
            <a:ext cx="3154231" cy="403316"/>
          </a:xfrm>
          <a:prstGeom prst="rect">
            <a:avLst/>
          </a:prstGeom>
          <a:ln w="12700">
            <a:noFill/>
          </a:ln>
        </p:spPr>
        <p:txBody>
          <a:bodyPr vert="horz" wrap="square" lIns="0" tIns="33655" rIns="0" bIns="0" rtlCol="0">
            <a:spAutoFit/>
          </a:bodyPr>
          <a:lstStyle/>
          <a:p>
            <a:r>
              <a:rPr lang="ru-RU" sz="1100" spc="-5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100" spc="-5" dirty="0" smtClean="0">
                <a:latin typeface="Times New Roman" pitchFamily="18" charset="0"/>
                <a:cs typeface="Times New Roman" pitchFamily="18" charset="0"/>
              </a:rPr>
              <a:t>т г. Омска до с. Николаевка - 170 км;</a:t>
            </a:r>
          </a:p>
          <a:p>
            <a:r>
              <a:rPr lang="ru-RU" sz="1100" spc="-5" dirty="0" smtClean="0">
                <a:latin typeface="Times New Roman" pitchFamily="18" charset="0"/>
                <a:cs typeface="Times New Roman" pitchFamily="18" charset="0"/>
              </a:rPr>
              <a:t>от Павлодара (Казахстан) до с. Николаевка – 290 км</a:t>
            </a:r>
            <a:r>
              <a:rPr lang="ru-RU" sz="1200" spc="-5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172" name="Picture 4" descr="D:\!!! БАЖЕНОВА СВ\РАБОТА С РАЙОНАМИ\Запрос в районы по грязелечебницам\картинки\Без названия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6230" y="3429000"/>
            <a:ext cx="511253" cy="511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1295400" y="864109"/>
            <a:ext cx="6248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Варианты для реализации инвестиционного проекта по грязелечению</a:t>
            </a:r>
            <a:endParaRPr lang="ru-RU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55291" y="360680"/>
            <a:ext cx="425513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pc="-5" dirty="0" smtClean="0"/>
              <a:t>Грязелечение </a:t>
            </a:r>
            <a:r>
              <a:rPr lang="ru-RU" dirty="0" smtClean="0"/>
              <a:t>в</a:t>
            </a:r>
            <a:r>
              <a:rPr lang="ru-RU" spc="-25" dirty="0" smtClean="0"/>
              <a:t> </a:t>
            </a:r>
            <a:r>
              <a:rPr lang="ru-RU" dirty="0" smtClean="0"/>
              <a:t>Омской</a:t>
            </a:r>
            <a:r>
              <a:rPr lang="ru-RU" spc="-55" dirty="0" smtClean="0"/>
              <a:t> </a:t>
            </a:r>
            <a:r>
              <a:rPr lang="ru-RU" spc="-5" dirty="0" smtClean="0"/>
              <a:t>области</a:t>
            </a:r>
            <a:endParaRPr spc="-5" dirty="0"/>
          </a:p>
        </p:txBody>
      </p:sp>
      <p:sp>
        <p:nvSpPr>
          <p:cNvPr id="5122" name="AutoShape 2" descr="Картинки по запросу &quot;значок красный крест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1295400" y="1295400"/>
            <a:ext cx="6248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Характеристики здания </a:t>
            </a:r>
            <a:endParaRPr lang="ru-RU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72363" y="2057400"/>
            <a:ext cx="62484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Здание расположено в центре села Николаевка. Рядом со зданием имеется большая асфальтированная площадь, которую возможно использовать для стоянки автомобилей.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Площадь помещения 320 м2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Центральное отопление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Глубинный </a:t>
            </a:r>
            <a:r>
              <a:rPr lang="ru-RU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водопровод</a:t>
            </a:r>
            <a:endParaRPr lang="ru-RU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2987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08630" y="410718"/>
            <a:ext cx="422973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pc="-5" dirty="0" smtClean="0"/>
              <a:t>Грязелечение </a:t>
            </a:r>
            <a:r>
              <a:rPr lang="ru-RU" dirty="0" smtClean="0"/>
              <a:t>в</a:t>
            </a:r>
            <a:r>
              <a:rPr lang="ru-RU" spc="-25" dirty="0" smtClean="0"/>
              <a:t> </a:t>
            </a:r>
            <a:r>
              <a:rPr lang="ru-RU" dirty="0" smtClean="0"/>
              <a:t>Омской</a:t>
            </a:r>
            <a:r>
              <a:rPr lang="ru-RU" spc="-55" dirty="0" smtClean="0"/>
              <a:t> </a:t>
            </a:r>
            <a:r>
              <a:rPr lang="ru-RU" spc="-5" dirty="0" smtClean="0"/>
              <a:t>области</a:t>
            </a:r>
            <a:endParaRPr spc="-15" dirty="0"/>
          </a:p>
        </p:txBody>
      </p:sp>
      <p:sp>
        <p:nvSpPr>
          <p:cNvPr id="3" name="object 3"/>
          <p:cNvSpPr txBox="1"/>
          <p:nvPr/>
        </p:nvSpPr>
        <p:spPr>
          <a:xfrm>
            <a:off x="685800" y="1447800"/>
            <a:ext cx="8229600" cy="391036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4300" algn="ctr">
              <a:lnSpc>
                <a:spcPct val="100000"/>
              </a:lnSpc>
              <a:spcBef>
                <a:spcPts val="100"/>
              </a:spcBef>
            </a:pPr>
            <a:r>
              <a:rPr sz="2400" b="1" spc="-80" dirty="0">
                <a:solidFill>
                  <a:srgbClr val="AF0439"/>
                </a:solidFill>
                <a:latin typeface="Arial"/>
                <a:cs typeface="Arial"/>
              </a:rPr>
              <a:t>К</a:t>
            </a:r>
            <a:r>
              <a:rPr sz="2400" b="1" spc="-70" dirty="0">
                <a:solidFill>
                  <a:srgbClr val="AF0439"/>
                </a:solidFill>
                <a:latin typeface="Arial"/>
                <a:cs typeface="Arial"/>
              </a:rPr>
              <a:t>О</a:t>
            </a:r>
            <a:r>
              <a:rPr sz="2400" b="1" spc="-80" dirty="0">
                <a:solidFill>
                  <a:srgbClr val="AF0439"/>
                </a:solidFill>
                <a:latin typeface="Arial"/>
                <a:cs typeface="Arial"/>
              </a:rPr>
              <a:t>Н</a:t>
            </a:r>
            <a:r>
              <a:rPr sz="2400" b="1" spc="-235" dirty="0">
                <a:solidFill>
                  <a:srgbClr val="AF0439"/>
                </a:solidFill>
                <a:latin typeface="Arial"/>
                <a:cs typeface="Arial"/>
              </a:rPr>
              <a:t>Т</a:t>
            </a:r>
            <a:r>
              <a:rPr sz="2400" b="1" spc="-80" dirty="0">
                <a:solidFill>
                  <a:srgbClr val="AF0439"/>
                </a:solidFill>
                <a:latin typeface="Arial"/>
                <a:cs typeface="Arial"/>
              </a:rPr>
              <a:t>А</a:t>
            </a:r>
            <a:r>
              <a:rPr sz="2400" b="1" spc="-20" dirty="0">
                <a:solidFill>
                  <a:srgbClr val="AF0439"/>
                </a:solidFill>
                <a:latin typeface="Arial"/>
                <a:cs typeface="Arial"/>
              </a:rPr>
              <a:t>К</a:t>
            </a:r>
            <a:r>
              <a:rPr sz="2400" b="1" spc="-80" dirty="0">
                <a:solidFill>
                  <a:srgbClr val="AF0439"/>
                </a:solidFill>
                <a:latin typeface="Arial"/>
                <a:cs typeface="Arial"/>
              </a:rPr>
              <a:t>ТНА</a:t>
            </a:r>
            <a:r>
              <a:rPr sz="2400" b="1" dirty="0">
                <a:solidFill>
                  <a:srgbClr val="AF0439"/>
                </a:solidFill>
                <a:latin typeface="Arial"/>
                <a:cs typeface="Arial"/>
              </a:rPr>
              <a:t>Я</a:t>
            </a:r>
            <a:r>
              <a:rPr sz="2400" b="1" spc="-155" dirty="0">
                <a:solidFill>
                  <a:srgbClr val="AF0439"/>
                </a:solidFill>
                <a:latin typeface="Arial"/>
                <a:cs typeface="Arial"/>
              </a:rPr>
              <a:t> </a:t>
            </a:r>
            <a:r>
              <a:rPr sz="2400" b="1" spc="-60" dirty="0">
                <a:solidFill>
                  <a:srgbClr val="AF0439"/>
                </a:solidFill>
                <a:latin typeface="Arial"/>
                <a:cs typeface="Arial"/>
              </a:rPr>
              <a:t>И</a:t>
            </a:r>
            <a:r>
              <a:rPr sz="2400" b="1" spc="-70" dirty="0">
                <a:solidFill>
                  <a:srgbClr val="AF0439"/>
                </a:solidFill>
                <a:latin typeface="Arial"/>
                <a:cs typeface="Arial"/>
              </a:rPr>
              <a:t>Н</a:t>
            </a:r>
            <a:r>
              <a:rPr sz="2400" b="1" spc="-60" dirty="0">
                <a:solidFill>
                  <a:srgbClr val="AF0439"/>
                </a:solidFill>
                <a:latin typeface="Arial"/>
                <a:cs typeface="Arial"/>
              </a:rPr>
              <a:t>ФО</a:t>
            </a:r>
            <a:r>
              <a:rPr sz="2400" b="1" spc="-105" dirty="0">
                <a:solidFill>
                  <a:srgbClr val="AF0439"/>
                </a:solidFill>
                <a:latin typeface="Arial"/>
                <a:cs typeface="Arial"/>
              </a:rPr>
              <a:t>Р</a:t>
            </a:r>
            <a:r>
              <a:rPr sz="2400" b="1" spc="-60" dirty="0">
                <a:solidFill>
                  <a:srgbClr val="AF0439"/>
                </a:solidFill>
                <a:latin typeface="Arial"/>
                <a:cs typeface="Arial"/>
              </a:rPr>
              <a:t>М</a:t>
            </a:r>
            <a:r>
              <a:rPr sz="2400" b="1" spc="-70" dirty="0">
                <a:solidFill>
                  <a:srgbClr val="AF0439"/>
                </a:solidFill>
                <a:latin typeface="Arial"/>
                <a:cs typeface="Arial"/>
              </a:rPr>
              <a:t>А</a:t>
            </a:r>
            <a:r>
              <a:rPr sz="2400" b="1" spc="-65" dirty="0">
                <a:solidFill>
                  <a:srgbClr val="AF0439"/>
                </a:solidFill>
                <a:latin typeface="Arial"/>
                <a:cs typeface="Arial"/>
              </a:rPr>
              <a:t>Ц</a:t>
            </a:r>
            <a:r>
              <a:rPr sz="2400" b="1" spc="-60" dirty="0">
                <a:solidFill>
                  <a:srgbClr val="AF0439"/>
                </a:solidFill>
                <a:latin typeface="Arial"/>
                <a:cs typeface="Arial"/>
              </a:rPr>
              <a:t>И</a:t>
            </a:r>
            <a:r>
              <a:rPr sz="2400" b="1" spc="-75" dirty="0">
                <a:solidFill>
                  <a:srgbClr val="AF0439"/>
                </a:solidFill>
                <a:latin typeface="Arial"/>
                <a:cs typeface="Arial"/>
              </a:rPr>
              <a:t>Я</a:t>
            </a:r>
            <a:r>
              <a:rPr sz="2400" b="1" dirty="0">
                <a:solidFill>
                  <a:srgbClr val="AF0439"/>
                </a:solidFill>
                <a:latin typeface="Arial"/>
                <a:cs typeface="Arial"/>
              </a:rPr>
              <a:t>:</a:t>
            </a:r>
            <a:endParaRPr sz="24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405"/>
              </a:spcBef>
            </a:pPr>
            <a:r>
              <a:rPr sz="2000" b="1" spc="-20" dirty="0">
                <a:solidFill>
                  <a:srgbClr val="AF0439"/>
                </a:solidFill>
                <a:latin typeface="Arial"/>
                <a:cs typeface="Arial"/>
              </a:rPr>
              <a:t>АО</a:t>
            </a:r>
            <a:r>
              <a:rPr sz="2000" b="1" spc="-60" dirty="0">
                <a:solidFill>
                  <a:srgbClr val="AF0439"/>
                </a:solidFill>
                <a:latin typeface="Arial"/>
                <a:cs typeface="Arial"/>
              </a:rPr>
              <a:t> </a:t>
            </a:r>
            <a:r>
              <a:rPr sz="2000" b="1" spc="-45" dirty="0">
                <a:solidFill>
                  <a:srgbClr val="AF0439"/>
                </a:solidFill>
                <a:latin typeface="Arial"/>
                <a:cs typeface="Arial"/>
              </a:rPr>
              <a:t>«Агентство</a:t>
            </a:r>
            <a:r>
              <a:rPr sz="2000" b="1" spc="-55" dirty="0">
                <a:solidFill>
                  <a:srgbClr val="AF0439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AF0439"/>
                </a:solidFill>
                <a:latin typeface="Arial"/>
                <a:cs typeface="Arial"/>
              </a:rPr>
              <a:t>развития </a:t>
            </a:r>
            <a:r>
              <a:rPr sz="2000" b="1" dirty="0">
                <a:solidFill>
                  <a:srgbClr val="AF0439"/>
                </a:solidFill>
                <a:latin typeface="Arial"/>
                <a:cs typeface="Arial"/>
              </a:rPr>
              <a:t>и</a:t>
            </a:r>
            <a:r>
              <a:rPr sz="2000" b="1" spc="-20" dirty="0">
                <a:solidFill>
                  <a:srgbClr val="AF0439"/>
                </a:solidFill>
                <a:latin typeface="Arial"/>
                <a:cs typeface="Arial"/>
              </a:rPr>
              <a:t> </a:t>
            </a:r>
            <a:r>
              <a:rPr sz="2000" b="1" spc="-40" dirty="0">
                <a:solidFill>
                  <a:srgbClr val="AF0439"/>
                </a:solidFill>
                <a:latin typeface="Arial"/>
                <a:cs typeface="Arial"/>
              </a:rPr>
              <a:t>инвестиций</a:t>
            </a:r>
            <a:r>
              <a:rPr sz="2000" b="1" spc="-60" dirty="0">
                <a:solidFill>
                  <a:srgbClr val="AF0439"/>
                </a:solidFill>
                <a:latin typeface="Arial"/>
                <a:cs typeface="Arial"/>
              </a:rPr>
              <a:t> </a:t>
            </a:r>
            <a:r>
              <a:rPr sz="2000" b="1" spc="-30" dirty="0">
                <a:solidFill>
                  <a:srgbClr val="AF0439"/>
                </a:solidFill>
                <a:latin typeface="Arial"/>
                <a:cs typeface="Arial"/>
              </a:rPr>
              <a:t>Омскойобласти»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9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800" b="1" spc="-20" dirty="0">
                <a:solidFill>
                  <a:srgbClr val="211F1F"/>
                </a:solidFill>
                <a:latin typeface="Arial"/>
                <a:cs typeface="Arial"/>
              </a:rPr>
              <a:t>644074,</a:t>
            </a:r>
            <a:r>
              <a:rPr sz="1800" b="1" spc="15" dirty="0">
                <a:solidFill>
                  <a:srgbClr val="211F1F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211F1F"/>
                </a:solidFill>
                <a:latin typeface="Arial"/>
                <a:cs typeface="Arial"/>
              </a:rPr>
              <a:t>Россия,</a:t>
            </a:r>
            <a:r>
              <a:rPr sz="1800" b="1" spc="-45" dirty="0">
                <a:solidFill>
                  <a:srgbClr val="211F1F"/>
                </a:solidFill>
                <a:latin typeface="Arial"/>
                <a:cs typeface="Arial"/>
              </a:rPr>
              <a:t> </a:t>
            </a:r>
            <a:r>
              <a:rPr sz="1800" b="1" spc="-145" dirty="0">
                <a:solidFill>
                  <a:srgbClr val="211F1F"/>
                </a:solidFill>
                <a:latin typeface="Arial"/>
                <a:cs typeface="Arial"/>
              </a:rPr>
              <a:t>г.</a:t>
            </a:r>
            <a:r>
              <a:rPr sz="1800" b="1" spc="-185" dirty="0">
                <a:solidFill>
                  <a:srgbClr val="211F1F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211F1F"/>
                </a:solidFill>
                <a:latin typeface="Arial"/>
                <a:cs typeface="Arial"/>
              </a:rPr>
              <a:t>Омск,</a:t>
            </a:r>
            <a:r>
              <a:rPr sz="1800" b="1" spc="-5" dirty="0">
                <a:solidFill>
                  <a:srgbClr val="211F1F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211F1F"/>
                </a:solidFill>
                <a:latin typeface="Arial"/>
                <a:cs typeface="Arial"/>
              </a:rPr>
              <a:t>ул.</a:t>
            </a:r>
            <a:r>
              <a:rPr sz="1800" b="1" spc="-30" dirty="0">
                <a:solidFill>
                  <a:srgbClr val="211F1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211F1F"/>
                </a:solidFill>
                <a:latin typeface="Arial"/>
                <a:cs typeface="Arial"/>
              </a:rPr>
              <a:t>70</a:t>
            </a:r>
            <a:r>
              <a:rPr sz="1800" b="1" spc="-15" dirty="0">
                <a:solidFill>
                  <a:srgbClr val="211F1F"/>
                </a:solidFill>
                <a:latin typeface="Arial"/>
                <a:cs typeface="Arial"/>
              </a:rPr>
              <a:t> </a:t>
            </a:r>
            <a:r>
              <a:rPr sz="1800" b="1" spc="-40" dirty="0">
                <a:solidFill>
                  <a:srgbClr val="211F1F"/>
                </a:solidFill>
                <a:latin typeface="Arial"/>
                <a:cs typeface="Arial"/>
              </a:rPr>
              <a:t>лет</a:t>
            </a:r>
            <a:r>
              <a:rPr sz="1800" b="1" spc="-15" dirty="0">
                <a:solidFill>
                  <a:srgbClr val="211F1F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211F1F"/>
                </a:solidFill>
                <a:latin typeface="Arial"/>
                <a:cs typeface="Arial"/>
              </a:rPr>
              <a:t>Октября,</a:t>
            </a:r>
            <a:r>
              <a:rPr sz="1800" b="1" spc="225" dirty="0">
                <a:solidFill>
                  <a:srgbClr val="211F1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211F1F"/>
                </a:solidFill>
                <a:latin typeface="Arial"/>
                <a:cs typeface="Arial"/>
              </a:rPr>
              <a:t>25/2</a:t>
            </a:r>
            <a:endParaRPr sz="18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b="1" dirty="0">
                <a:solidFill>
                  <a:srgbClr val="211F1F"/>
                </a:solidFill>
                <a:latin typeface="Arial"/>
                <a:cs typeface="Arial"/>
              </a:rPr>
              <a:t>+7</a:t>
            </a:r>
            <a:r>
              <a:rPr sz="1800" b="1" spc="-45" dirty="0">
                <a:solidFill>
                  <a:srgbClr val="211F1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211F1F"/>
                </a:solidFill>
                <a:latin typeface="Arial"/>
                <a:cs typeface="Arial"/>
              </a:rPr>
              <a:t>(3812)</a:t>
            </a:r>
            <a:r>
              <a:rPr sz="1800" b="1" spc="-35" dirty="0">
                <a:solidFill>
                  <a:srgbClr val="211F1F"/>
                </a:solidFill>
                <a:latin typeface="Arial"/>
                <a:cs typeface="Arial"/>
              </a:rPr>
              <a:t> </a:t>
            </a:r>
            <a:r>
              <a:rPr sz="1800" b="1" spc="-10" dirty="0" smtClean="0">
                <a:solidFill>
                  <a:srgbClr val="211F1F"/>
                </a:solidFill>
                <a:latin typeface="Arial"/>
                <a:cs typeface="Arial"/>
              </a:rPr>
              <a:t>40-80-17</a:t>
            </a:r>
            <a:endParaRPr lang="ru-RU" sz="1800" b="1" spc="-10" dirty="0" smtClean="0">
              <a:solidFill>
                <a:srgbClr val="211F1F"/>
              </a:solidFill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lang="ru-RU" b="1" spc="-10" dirty="0" smtClean="0">
                <a:solidFill>
                  <a:srgbClr val="211F1F"/>
                </a:solidFill>
                <a:latin typeface="Arial"/>
                <a:cs typeface="Arial"/>
              </a:rPr>
              <a:t>Управление планирования и сопровождения инвестиционных проектов +7 (3812) 40-80-47</a:t>
            </a:r>
            <a:endParaRPr sz="18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800" b="1" u="heavy" spc="-5" dirty="0">
                <a:solidFill>
                  <a:srgbClr val="0000FF"/>
                </a:solidFill>
                <a:uFill>
                  <a:solidFill>
                    <a:srgbClr val="211F1F"/>
                  </a:solidFill>
                </a:uFill>
                <a:latin typeface="Arial"/>
                <a:cs typeface="Arial"/>
                <a:hlinkClick r:id="rId2"/>
              </a:rPr>
              <a:t>arvd@mail.ru</a:t>
            </a:r>
            <a:r>
              <a:rPr sz="1800" b="1" spc="-5" dirty="0">
                <a:solidFill>
                  <a:srgbClr val="211F1F"/>
                </a:solidFill>
                <a:latin typeface="Arial"/>
                <a:cs typeface="Arial"/>
              </a:rPr>
              <a:t>,</a:t>
            </a:r>
            <a:r>
              <a:rPr sz="1800" b="1" spc="-105" dirty="0">
                <a:solidFill>
                  <a:srgbClr val="211F1F"/>
                </a:solidFill>
                <a:latin typeface="Arial"/>
                <a:cs typeface="Arial"/>
              </a:rPr>
              <a:t> </a:t>
            </a:r>
            <a:r>
              <a:rPr sz="1800" b="1" u="heavy" spc="-5" dirty="0">
                <a:solidFill>
                  <a:srgbClr val="0000FF"/>
                </a:solidFill>
                <a:uFill>
                  <a:solidFill>
                    <a:srgbClr val="211F1F"/>
                  </a:solidFill>
                </a:uFill>
                <a:latin typeface="Arial"/>
                <a:cs typeface="Arial"/>
                <a:hlinkClick r:id="rId3"/>
              </a:rPr>
              <a:t>info@investomsk.ru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950" dirty="0">
              <a:latin typeface="Arial"/>
              <a:cs typeface="Arial"/>
            </a:endParaRPr>
          </a:p>
          <a:p>
            <a:pPr marL="2414270" marR="2414905" algn="ctr">
              <a:lnSpc>
                <a:spcPct val="111100"/>
              </a:lnSpc>
              <a:spcBef>
                <a:spcPts val="5"/>
              </a:spcBef>
            </a:pPr>
            <a:r>
              <a:rPr sz="1800" b="1" u="heavy" spc="25" dirty="0">
                <a:solidFill>
                  <a:srgbClr val="0000FF"/>
                </a:solidFill>
                <a:uFill>
                  <a:solidFill>
                    <a:srgbClr val="211F1F"/>
                  </a:solidFill>
                </a:uFill>
                <a:latin typeface="Arial"/>
                <a:cs typeface="Arial"/>
                <a:hlinkClick r:id="rId4"/>
              </a:rPr>
              <a:t>ww</a:t>
            </a:r>
            <a:r>
              <a:rPr sz="1800" b="1" u="heavy" spc="-145" dirty="0">
                <a:solidFill>
                  <a:srgbClr val="0000FF"/>
                </a:solidFill>
                <a:uFill>
                  <a:solidFill>
                    <a:srgbClr val="211F1F"/>
                  </a:solidFill>
                </a:uFill>
                <a:latin typeface="Arial"/>
                <a:cs typeface="Arial"/>
                <a:hlinkClick r:id="rId4"/>
              </a:rPr>
              <a:t>w</a:t>
            </a:r>
            <a:r>
              <a:rPr sz="1800" b="1" u="heavy" spc="5" dirty="0">
                <a:solidFill>
                  <a:srgbClr val="0000FF"/>
                </a:solidFill>
                <a:uFill>
                  <a:solidFill>
                    <a:srgbClr val="211F1F"/>
                  </a:solidFill>
                </a:uFill>
                <a:latin typeface="Arial"/>
                <a:cs typeface="Arial"/>
                <a:hlinkClick r:id="rId4"/>
              </a:rPr>
              <a:t>.</a:t>
            </a:r>
            <a:r>
              <a:rPr sz="1800" b="1" u="heavy" dirty="0">
                <a:solidFill>
                  <a:srgbClr val="0000FF"/>
                </a:solidFill>
                <a:uFill>
                  <a:solidFill>
                    <a:srgbClr val="211F1F"/>
                  </a:solidFill>
                </a:uFill>
                <a:latin typeface="Arial"/>
                <a:cs typeface="Arial"/>
                <a:hlinkClick r:id="rId4"/>
              </a:rPr>
              <a:t>i</a:t>
            </a:r>
            <a:r>
              <a:rPr sz="1800" b="1" u="heavy" spc="-10" dirty="0">
                <a:solidFill>
                  <a:srgbClr val="0000FF"/>
                </a:solidFill>
                <a:uFill>
                  <a:solidFill>
                    <a:srgbClr val="211F1F"/>
                  </a:solidFill>
                </a:uFill>
                <a:latin typeface="Arial"/>
                <a:cs typeface="Arial"/>
                <a:hlinkClick r:id="rId4"/>
              </a:rPr>
              <a:t>n</a:t>
            </a:r>
            <a:r>
              <a:rPr sz="1800" b="1" u="heavy" spc="-95" dirty="0">
                <a:solidFill>
                  <a:srgbClr val="0000FF"/>
                </a:solidFill>
                <a:uFill>
                  <a:solidFill>
                    <a:srgbClr val="211F1F"/>
                  </a:solidFill>
                </a:uFill>
                <a:latin typeface="Arial"/>
                <a:cs typeface="Arial"/>
                <a:hlinkClick r:id="rId4"/>
              </a:rPr>
              <a:t>v</a:t>
            </a:r>
            <a:r>
              <a:rPr sz="1800" b="1" u="heavy" spc="-10" dirty="0">
                <a:solidFill>
                  <a:srgbClr val="0000FF"/>
                </a:solidFill>
                <a:uFill>
                  <a:solidFill>
                    <a:srgbClr val="211F1F"/>
                  </a:solidFill>
                </a:uFill>
                <a:latin typeface="Arial"/>
                <a:cs typeface="Arial"/>
                <a:hlinkClick r:id="rId4"/>
              </a:rPr>
              <a:t>e</a:t>
            </a:r>
            <a:r>
              <a:rPr sz="1800" b="1" u="heavy" spc="-25" dirty="0">
                <a:solidFill>
                  <a:srgbClr val="0000FF"/>
                </a:solidFill>
                <a:uFill>
                  <a:solidFill>
                    <a:srgbClr val="211F1F"/>
                  </a:solidFill>
                </a:uFill>
                <a:latin typeface="Arial"/>
                <a:cs typeface="Arial"/>
                <a:hlinkClick r:id="rId4"/>
              </a:rPr>
              <a:t>s</a:t>
            </a:r>
            <a:r>
              <a:rPr sz="1800" b="1" u="heavy" spc="-5" dirty="0">
                <a:solidFill>
                  <a:srgbClr val="0000FF"/>
                </a:solidFill>
                <a:uFill>
                  <a:solidFill>
                    <a:srgbClr val="211F1F"/>
                  </a:solidFill>
                </a:uFill>
                <a:latin typeface="Arial"/>
                <a:cs typeface="Arial"/>
                <a:hlinkClick r:id="rId4"/>
              </a:rPr>
              <a:t>tom</a:t>
            </a:r>
            <a:r>
              <a:rPr sz="1800" b="1" u="heavy" spc="-10" dirty="0">
                <a:solidFill>
                  <a:srgbClr val="0000FF"/>
                </a:solidFill>
                <a:uFill>
                  <a:solidFill>
                    <a:srgbClr val="211F1F"/>
                  </a:solidFill>
                </a:uFill>
                <a:latin typeface="Arial"/>
                <a:cs typeface="Arial"/>
                <a:hlinkClick r:id="rId4"/>
              </a:rPr>
              <a:t>s</a:t>
            </a:r>
            <a:r>
              <a:rPr sz="1800" b="1" u="heavy" spc="-25" dirty="0">
                <a:solidFill>
                  <a:srgbClr val="0000FF"/>
                </a:solidFill>
                <a:uFill>
                  <a:solidFill>
                    <a:srgbClr val="211F1F"/>
                  </a:solidFill>
                </a:uFill>
                <a:latin typeface="Arial"/>
                <a:cs typeface="Arial"/>
                <a:hlinkClick r:id="rId4"/>
              </a:rPr>
              <a:t>k</a:t>
            </a:r>
            <a:r>
              <a:rPr sz="1800" b="1" u="heavy" spc="-5" dirty="0">
                <a:solidFill>
                  <a:srgbClr val="0000FF"/>
                </a:solidFill>
                <a:uFill>
                  <a:solidFill>
                    <a:srgbClr val="211F1F"/>
                  </a:solidFill>
                </a:uFill>
                <a:latin typeface="Arial"/>
                <a:cs typeface="Arial"/>
                <a:hlinkClick r:id="rId4"/>
              </a:rPr>
              <a:t>.ru </a:t>
            </a:r>
            <a:r>
              <a:rPr sz="1800" b="1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b="1" u="heavy" spc="-20" dirty="0" smtClean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5"/>
              </a:rPr>
              <a:t>www.arvd.ru</a:t>
            </a:r>
            <a:endParaRPr lang="ru-RU" sz="1800" b="1" u="heavy" spc="-20" dirty="0" smtClean="0">
              <a:solidFill>
                <a:srgbClr val="0000FF"/>
              </a:solidFill>
              <a:uFill>
                <a:solidFill>
                  <a:srgbClr val="000000"/>
                </a:solidFill>
              </a:uFill>
              <a:latin typeface="Arial"/>
              <a:cs typeface="Arial"/>
            </a:endParaRPr>
          </a:p>
          <a:p>
            <a:pPr marL="2414270" marR="2414905" algn="ctr">
              <a:lnSpc>
                <a:spcPct val="111100"/>
              </a:lnSpc>
              <a:spcBef>
                <a:spcPts val="5"/>
              </a:spcBef>
            </a:pPr>
            <a:endParaRPr lang="ru-RU" spc="-20" dirty="0">
              <a:solidFill>
                <a:srgbClr val="0000FF"/>
              </a:solidFill>
              <a:uFill>
                <a:solidFill>
                  <a:srgbClr val="000000"/>
                </a:solidFill>
              </a:uFill>
              <a:latin typeface="Arial"/>
              <a:cs typeface="Arial"/>
            </a:endParaRPr>
          </a:p>
        </p:txBody>
      </p:sp>
      <p:sp>
        <p:nvSpPr>
          <p:cNvPr id="4" name="object 6"/>
          <p:cNvSpPr txBox="1"/>
          <p:nvPr/>
        </p:nvSpPr>
        <p:spPr>
          <a:xfrm>
            <a:off x="762000" y="5367691"/>
            <a:ext cx="8153400" cy="772647"/>
          </a:xfrm>
          <a:prstGeom prst="rect">
            <a:avLst/>
          </a:prstGeom>
          <a:ln w="12700">
            <a:noFill/>
          </a:ln>
        </p:spPr>
        <p:txBody>
          <a:bodyPr vert="horz" wrap="square" lIns="0" tIns="33655" rIns="0" bIns="0" rtlCol="0">
            <a:spAutoFit/>
          </a:bodyPr>
          <a:lstStyle/>
          <a:p>
            <a:pPr algn="ctr"/>
            <a:r>
              <a:rPr lang="ru-RU" sz="1600" b="1" spc="-5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Комитет </a:t>
            </a:r>
            <a:r>
              <a:rPr lang="ru-RU" sz="1600" b="1" spc="-5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экономического развития Администрации Черлакского </a:t>
            </a:r>
            <a:r>
              <a:rPr lang="ru-RU" sz="1600" b="1" spc="-5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spc="-5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spc="-5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муниципального района Омской области</a:t>
            </a:r>
          </a:p>
          <a:p>
            <a:pPr algn="ctr"/>
            <a:r>
              <a:rPr lang="ru-RU" sz="1600" b="1" spc="-5" dirty="0" smtClean="0">
                <a:latin typeface="Times New Roman" pitchFamily="18" charset="0"/>
                <a:cs typeface="Times New Roman" pitchFamily="18" charset="0"/>
              </a:rPr>
              <a:t>+ 7 (38153</a:t>
            </a:r>
            <a:r>
              <a:rPr lang="ru-RU" sz="1600" b="1" spc="-5" dirty="0">
                <a:latin typeface="Times New Roman" pitchFamily="18" charset="0"/>
                <a:cs typeface="Times New Roman" pitchFamily="18" charset="0"/>
              </a:rPr>
              <a:t>) 21564</a:t>
            </a:r>
            <a:endParaRPr lang="ru-RU" sz="1600" b="1" spc="-5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1112</TotalTime>
  <Words>401</Words>
  <Application>Microsoft Office PowerPoint</Application>
  <PresentationFormat>Экран (4:3)</PresentationFormat>
  <Paragraphs>81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Times New Roman</vt:lpstr>
      <vt:lpstr>Wingdings</vt:lpstr>
      <vt:lpstr>Calibri</vt:lpstr>
      <vt:lpstr>Office Theme</vt:lpstr>
      <vt:lpstr>«Грязелечение в Омской области»</vt:lpstr>
      <vt:lpstr>Грязелечение в Омской области</vt:lpstr>
      <vt:lpstr>Грязелечение в Омской области</vt:lpstr>
      <vt:lpstr>Грязелечение в Омской области</vt:lpstr>
      <vt:lpstr>Грязелечение в Омской области</vt:lpstr>
      <vt:lpstr>Грязелечение в Омской области</vt:lpstr>
      <vt:lpstr>Грязелечение в Омской области</vt:lpstr>
      <vt:lpstr>Грязелечение в Омской области</vt:lpstr>
      <vt:lpstr>Грязелечение в Омской области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«Создание производства  по переработке дикоросов»</dc:title>
  <dc:creator>Дидковский Алексей Иванович</dc:creator>
  <cp:lastModifiedBy>Didkovskiy</cp:lastModifiedBy>
  <cp:revision>108</cp:revision>
  <dcterms:created xsi:type="dcterms:W3CDTF">2021-02-07T10:50:45Z</dcterms:created>
  <dcterms:modified xsi:type="dcterms:W3CDTF">2021-03-09T08:41:24Z</dcterms:modified>
</cp:coreProperties>
</file>