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0" r:id="rId12"/>
    <p:sldId id="281" r:id="rId13"/>
    <p:sldId id="282" r:id="rId14"/>
    <p:sldId id="283" r:id="rId15"/>
    <p:sldId id="267" r:id="rId16"/>
    <p:sldId id="284" r:id="rId17"/>
    <p:sldId id="274" r:id="rId18"/>
    <p:sldId id="285" r:id="rId19"/>
    <p:sldId id="276" r:id="rId20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7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oxxi.ru/stati/kak-pravilno-podgotovit-i-hranit-griby-dlja-zim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oxxi.ru/stati/kak-pravilno-podgotovit-i-hranit-griby-dlja-zim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oxxi.ru/stati/kak-pravilno-podgotovit-i-hranit-griby-dlja-zimy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hyperlink" Target="https://newsomsk.ru/do/news/310-omskij-biznes-uhodit-v-les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Сбор и переработка дикоросов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в </a:t>
            </a:r>
            <a:r>
              <a:rPr lang="ru-RU" sz="2600" b="1" dirty="0" err="1" smtClean="0">
                <a:solidFill>
                  <a:schemeClr val="bg1"/>
                </a:solidFill>
              </a:rPr>
              <a:t>Колосовском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 smtClean="0"/>
              <a:t>ПРОИЗВОДСТВА</a:t>
            </a:r>
            <a:r>
              <a:rPr lang="ru-RU" sz="2400" spc="-10" dirty="0" smtClean="0"/>
              <a:t/>
            </a:r>
            <a:br>
              <a:rPr lang="ru-RU" sz="2400" spc="-10" dirty="0" smtClean="0"/>
            </a:br>
            <a:r>
              <a:rPr lang="ru-RU" sz="2400" spc="-10" dirty="0" smtClean="0"/>
              <a:t>1. Сушка ягод, лекарственных трав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Сбор дикоросов : </a:t>
            </a:r>
            <a:r>
              <a:rPr lang="ru-RU" sz="14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идентифицирование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партий  с указанием вида сырья, даты сбора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3177784"/>
            <a:ext cx="2661797" cy="11323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</a:t>
            </a: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асовка : 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упаковка продукции  в тару, разрешенную для контакта с продуктами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Проверка качества сырья</a:t>
            </a:r>
            <a:r>
              <a:rPr lang="ru-RU" sz="1400" b="1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r>
              <a:rPr lang="ru-RU" sz="1400" dirty="0" smtClean="0"/>
              <a:t> </a:t>
            </a:r>
            <a:r>
              <a:rPr lang="ru-RU" sz="1400" dirty="0"/>
              <a:t>по степени засоренности, зрелости, повреждения. </a:t>
            </a:r>
            <a:r>
              <a:rPr lang="ru-RU" sz="1400" dirty="0" smtClean="0"/>
              <a:t>Выбраковка некачественного сырья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942152" cy="158697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5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Маркировка: </a:t>
            </a: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 smtClean="0">
                <a:latin typeface="Microsoft Sans Serif" pitchFamily="34" charset="0"/>
                <a:cs typeface="Microsoft Sans Serif" pitchFamily="34" charset="0"/>
              </a:rPr>
              <a:t>наименование и адрес производителя, наименование продукта, дату изготовления, срок годности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3024" y="4638521"/>
            <a:ext cx="3387725" cy="6149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241489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lang="ru-RU" sz="1400" b="1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ушка сырья: </a:t>
            </a:r>
            <a: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</a:t>
            </a:r>
            <a:r>
              <a:rPr lang="ru-RU" sz="1400" dirty="0" smtClean="0"/>
              <a:t>ри </a:t>
            </a:r>
            <a:r>
              <a:rPr lang="ru-RU" sz="1400" dirty="0"/>
              <a:t>свободном доступе воздуха — тонким слоем, в закрытых помещениях — в соответствии с регламентом по каждому </a:t>
            </a:r>
            <a:r>
              <a:rPr lang="ru-RU" sz="1400" dirty="0" smtClean="0"/>
              <a:t>виду</a:t>
            </a: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 smtClean="0"/>
              <a:t>ПРОИЗВОДСТВА</a:t>
            </a:r>
            <a:r>
              <a:rPr lang="ru-RU" sz="2400" spc="-10" dirty="0" smtClean="0"/>
              <a:t/>
            </a:r>
            <a:br>
              <a:rPr lang="ru-RU" sz="2400" spc="-10" dirty="0" smtClean="0"/>
            </a:br>
            <a:r>
              <a:rPr lang="ru-RU" sz="2400" spc="-10" dirty="0" smtClean="0"/>
              <a:t>2. Заморозка ягод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Сбор дикоросов : </a:t>
            </a:r>
            <a:r>
              <a:rPr lang="ru-RU"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lang="ru-RU" sz="14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дентифицирование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партий  с указанием вида ягод даты сбора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3177784"/>
            <a:ext cx="2661797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2000" b="1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Маркировка:  </a:t>
            </a:r>
            <a:r>
              <a:rPr lang="ru-RU" sz="1400" dirty="0" smtClean="0">
                <a:latin typeface="Microsoft Sans Serif" pitchFamily="34" charset="0"/>
                <a:cs typeface="Microsoft Sans Serif" pitchFamily="34" charset="0"/>
              </a:rPr>
              <a:t>наименование и адрес производителя, наименование ягод, дату изготовления, срок годности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895053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Проверка качества сырья</a:t>
            </a:r>
            <a:r>
              <a:rPr lang="ru-RU" sz="1400" b="1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r>
              <a:rPr lang="ru-RU" sz="1400" dirty="0" smtClean="0"/>
              <a:t> </a:t>
            </a:r>
            <a:r>
              <a:rPr lang="ru-RU" sz="1400" dirty="0"/>
              <a:t>по степени засоренности, зрелости, повреждения. </a:t>
            </a:r>
            <a:r>
              <a:rPr lang="ru-RU" sz="1400" dirty="0" smtClean="0"/>
              <a:t>Выбраковка некачественного сырья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942152" cy="136934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5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аморозка готовой продукции :</a:t>
            </a: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/>
            </a:r>
            <a:b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dirty="0" smtClean="0">
                <a:latin typeface="Microsoft Sans Serif"/>
                <a:cs typeface="Microsoft Sans Serif"/>
              </a:rPr>
              <a:t>готовая продукция подвергается шоковой заморозке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5736" y="4500570"/>
            <a:ext cx="3387725" cy="6149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199875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Фасовка : 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упаковка ягод  в тару, разрешенную для контакта с продуктами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 smtClean="0"/>
              <a:t>ПРОИЗВОДСТВА</a:t>
            </a:r>
            <a:r>
              <a:rPr lang="ru-RU" sz="2400" spc="-10" dirty="0" smtClean="0"/>
              <a:t/>
            </a:r>
            <a:br>
              <a:rPr lang="ru-RU" sz="2400" spc="-10" dirty="0" smtClean="0"/>
            </a:br>
            <a:r>
              <a:rPr lang="ru-RU" sz="2400" spc="-10" dirty="0" smtClean="0"/>
              <a:t>3. Заморозка грибов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Сбор дикоросов : </a:t>
            </a:r>
            <a:r>
              <a:rPr lang="ru-RU" sz="1400" b="1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lang="ru-RU" sz="14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дентифицирование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партий  с указанием наименования грибов, даты сбора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4286256"/>
            <a:ext cx="2661797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Фасовка : </a:t>
            </a: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паковка подсушенных грибов  в тару, разрешенную для контакта с продуктами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895053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1344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Проверка качества сырья</a:t>
            </a:r>
            <a:r>
              <a:rPr lang="ru-RU" sz="1400" b="1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r>
              <a:rPr lang="ru-RU" sz="1400" dirty="0" smtClean="0"/>
              <a:t>. Выбраковка некачественного сырья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4286257"/>
            <a:ext cx="2942152" cy="158697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5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Маркировка:  </a:t>
            </a:r>
            <a:r>
              <a:rPr lang="ru-RU" sz="1400" b="1" spc="-10" dirty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Н</a:t>
            </a:r>
            <a:r>
              <a:rPr lang="ru-RU" sz="1400" dirty="0" smtClean="0">
                <a:latin typeface="Microsoft Sans Serif" pitchFamily="34" charset="0"/>
                <a:cs typeface="Microsoft Sans Serif" pitchFamily="34" charset="0"/>
              </a:rPr>
              <a:t>аименование и адрес производителя, наименование продукта, дату изготовления, срок годности</a:t>
            </a: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5736" y="4286256"/>
            <a:ext cx="3387725" cy="6149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372230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 к заморозке: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</a:t>
            </a:r>
            <a:r>
              <a:rPr lang="ru-RU" sz="1400" dirty="0" smtClean="0"/>
              <a:t>елкие грибы замораживают целыми, крупные — разрезают на небольшие сегменты длиной 1–3 см. Нарезанные </a:t>
            </a:r>
            <a:r>
              <a:rPr lang="ru-RU" sz="1400" dirty="0"/>
              <a:t>грибы </a:t>
            </a:r>
            <a:r>
              <a:rPr lang="ru-RU" sz="1400" dirty="0" smtClean="0"/>
              <a:t>оставляют </a:t>
            </a:r>
            <a:r>
              <a:rPr lang="ru-RU" sz="1400" dirty="0"/>
              <a:t>подсыхать в течение часа — за это время испарится влага с поверхности, и кусочки не слипнутся при заморозке. </a:t>
            </a:r>
            <a:r>
              <a:rPr lang="ru-RU" sz="1400" dirty="0">
                <a:hlinkClick r:id="rId2"/>
              </a:rPr>
              <a:t/>
            </a:r>
            <a:br>
              <a:rPr lang="ru-RU" sz="1400" dirty="0">
                <a:hlinkClick r:id="rId2"/>
              </a:rPr>
            </a:b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81950" y="4357693"/>
            <a:ext cx="2928958" cy="132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 ЭТАП:</a:t>
            </a:r>
            <a:endParaRPr lang="ru-RU" sz="2000" dirty="0" smtClean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Заморозка готовой продукции :</a:t>
            </a:r>
            <a:b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r>
              <a:rPr lang="ru-RU" sz="1400" dirty="0" smtClean="0">
                <a:latin typeface="Microsoft Sans Serif"/>
                <a:cs typeface="Microsoft Sans Serif"/>
              </a:rPr>
              <a:t>отовая продукция подвергается шоковой заморозке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 smtClean="0"/>
              <a:t>ПРОИЗВОДСТВА</a:t>
            </a:r>
            <a:r>
              <a:rPr lang="ru-RU" sz="2400" spc="-10" dirty="0" smtClean="0"/>
              <a:t/>
            </a:r>
            <a:br>
              <a:rPr lang="ru-RU" sz="2400" spc="-10" dirty="0" smtClean="0"/>
            </a:br>
            <a:r>
              <a:rPr lang="ru-RU" sz="2400" spc="-10" dirty="0" smtClean="0"/>
              <a:t>4. Компоты из дикорастущих ягод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Сбор дикоросов : </a:t>
            </a:r>
            <a:r>
              <a:rPr lang="ru-RU"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lang="ru-RU" sz="14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дентифицирование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партий  с указанием наименования ягод, даты сбора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4286256"/>
            <a:ext cx="2661797" cy="177869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Фасовка  в банки: </a:t>
            </a:r>
            <a:r>
              <a:rPr lang="ru-RU" sz="1400" dirty="0"/>
              <a:t>Дикорастущие ягоды, имеющие в основном высокую кислотность и тёмную окраску, фасуют в стеклянные или жестяные банки</a:t>
            </a: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895053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Сортировка и калибровка ягод:</a:t>
            </a:r>
            <a:r>
              <a:rPr lang="ru-RU" sz="1400" dirty="0" smtClean="0"/>
              <a:t>. удаление мятых, раздавленных, незрелых, </a:t>
            </a:r>
            <a:r>
              <a:rPr lang="ru-RU" sz="1400" dirty="0"/>
              <a:t>повреждённые </a:t>
            </a:r>
            <a:r>
              <a:rPr lang="ru-RU" sz="1400" smtClean="0"/>
              <a:t>хвредителями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4286257"/>
            <a:ext cx="2942152" cy="20222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5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</a:t>
            </a: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риготовление сиропа: </a:t>
            </a:r>
            <a:r>
              <a:rPr lang="ru-RU" sz="1400" dirty="0"/>
              <a:t>сахар-песок растворяют в воде при кипячении, затем его осветляют и фильтруют. Концентрация сиропа зависит от вида ягод и содержания в них сухих веществ.</a:t>
            </a: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5736" y="4286256"/>
            <a:ext cx="3387725" cy="6149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30759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Б</a:t>
            </a:r>
            <a:r>
              <a:rPr lang="ru-RU" sz="1400" b="1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ланширование</a:t>
            </a: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:</a:t>
            </a:r>
            <a:r>
              <a:rPr lang="ru-RU" sz="1400" dirty="0"/>
              <a:t> </a:t>
            </a:r>
            <a:r>
              <a:rPr lang="ru-RU" sz="1400" dirty="0" err="1"/>
              <a:t>инактивация</a:t>
            </a:r>
            <a:r>
              <a:rPr lang="ru-RU" sz="1400" dirty="0"/>
              <a:t> ферментов, вызывающих нежелательные изменения окраски сырья. Ягоды с плотной кожицей (клюква, брусника, чёрная смородина) предварительно вальцуют. </a:t>
            </a:r>
            <a:r>
              <a:rPr lang="ru-RU" sz="1400" dirty="0">
                <a:hlinkClick r:id="rId2"/>
              </a:rPr>
              <a:t/>
            </a:r>
            <a:br>
              <a:rPr lang="ru-RU" sz="1400" dirty="0">
                <a:hlinkClick r:id="rId2"/>
              </a:rPr>
            </a:b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pc="-85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81950" y="4357693"/>
            <a:ext cx="2928958" cy="219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 ЭТАП:</a:t>
            </a:r>
            <a:endParaRPr lang="ru-RU" sz="2000" dirty="0" smtClean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Герметизация банок: </a:t>
            </a:r>
            <a:b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dirty="0"/>
              <a:t> стерилизация при температуре 100 °С, компоты из ягод с высоким содержанием кислот (клюква, брусника, костяника и др.) — при температуре 75–90 °С. После стерилизации продукцию сразу же охлаждают.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/>
              <a:t>ТЕХНОЛОГИЯ</a:t>
            </a:r>
            <a:r>
              <a:rPr sz="2400" spc="105"/>
              <a:t> </a:t>
            </a:r>
            <a:r>
              <a:rPr sz="2400" spc="-10" smtClean="0"/>
              <a:t>ПРОИЗВОДСТВА</a:t>
            </a:r>
            <a:r>
              <a:rPr lang="ru-RU" sz="2400" spc="-10" dirty="0" smtClean="0"/>
              <a:t/>
            </a:r>
            <a:br>
              <a:rPr lang="ru-RU" sz="2400" spc="-10" dirty="0" smtClean="0"/>
            </a:br>
            <a:r>
              <a:rPr lang="ru-RU" sz="2400" spc="-10" dirty="0" smtClean="0"/>
              <a:t>5. Маринование дикорастущих грибов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5696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1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Сбор грибов :(</a:t>
            </a:r>
            <a:r>
              <a:rPr lang="ru-RU" sz="1400" dirty="0" smtClean="0"/>
              <a:t>белые, опята, маслята, подберёзовики) </a:t>
            </a:r>
            <a:r>
              <a:rPr lang="ru-RU" sz="14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Идентифицирование</a:t>
            </a: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партий  с указанием наименования грибов, даты сбора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4286256"/>
            <a:ext cx="2661797" cy="1132361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4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Фасовка  в банки: </a:t>
            </a:r>
            <a:r>
              <a:rPr lang="ru-RU" sz="1400" dirty="0"/>
              <a:t>Разложение грибов по стерилизованным банкам и заливка </a:t>
            </a:r>
            <a:r>
              <a:rPr lang="ru-RU" sz="1400" dirty="0" smtClean="0"/>
              <a:t>маринадом</a:t>
            </a: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895053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13441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2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solidFill>
                  <a:schemeClr val="tx1"/>
                </a:solidFill>
                <a:latin typeface="Microsoft Sans Serif"/>
                <a:cs typeface="Microsoft Sans Serif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одготовка грибов </a:t>
            </a:r>
            <a:r>
              <a:rPr lang="ru-RU" sz="1400" b="1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r>
              <a:rPr lang="ru-RU" sz="1400" dirty="0" smtClean="0"/>
              <a:t>. </a:t>
            </a:r>
            <a:r>
              <a:rPr lang="ru-RU" sz="1400" dirty="0"/>
              <a:t>удаление загрязнений, промывание под проточной </a:t>
            </a:r>
            <a:r>
              <a:rPr lang="ru-RU" sz="1400" dirty="0" smtClean="0"/>
              <a:t>водой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4286257"/>
            <a:ext cx="2942152" cy="115172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5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Упукорка</a:t>
            </a: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банок стерилизованными крышками</a:t>
            </a: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5736" y="4286256"/>
            <a:ext cx="3387725" cy="6149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>
                <a:solidFill>
                  <a:srgbClr val="FFFFFF"/>
                </a:solidFill>
                <a:latin typeface="Arial"/>
                <a:cs typeface="Arial"/>
              </a:rPr>
              <a:t>	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40154" y="1481986"/>
            <a:ext cx="2666365" cy="221419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3 </a:t>
            </a:r>
            <a:r>
              <a:rPr sz="2000" b="1" spc="-2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Отваривание:</a:t>
            </a:r>
            <a:r>
              <a:rPr lang="ru-RU" sz="1400" dirty="0" smtClean="0"/>
              <a:t> </a:t>
            </a:r>
            <a:r>
              <a:rPr lang="ru-RU" sz="1400" dirty="0"/>
              <a:t>грибы отваривают в течение 10–20 минут </a:t>
            </a:r>
            <a:r>
              <a:rPr lang="ru-RU" sz="1400" dirty="0">
                <a:hlinkClick r:id="rId2"/>
              </a:rPr>
              <a:t/>
            </a:r>
            <a:br>
              <a:rPr lang="ru-RU" sz="1400" dirty="0">
                <a:hlinkClick r:id="rId2"/>
              </a:rPr>
            </a:br>
            <a:endParaRPr lang="ru-RU" sz="14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81950" y="4357693"/>
            <a:ext cx="2928958" cy="110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 ЭТАП:</a:t>
            </a:r>
            <a:endParaRPr lang="ru-RU" sz="2000" dirty="0" smtClean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Отправка готовой продукции заказчику</a:t>
            </a:r>
            <a:b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pc="-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smtClean="0"/>
              <a:t>ВОЗМОЖН</a:t>
            </a:r>
            <a:r>
              <a:rPr lang="ru-RU" sz="2400" spc="50" dirty="0" smtClean="0"/>
              <a:t>АЯ</a:t>
            </a:r>
            <a:r>
              <a:rPr sz="2400" spc="120" smtClean="0"/>
              <a:t> </a:t>
            </a:r>
            <a:r>
              <a:rPr sz="2400" spc="65" smtClean="0"/>
              <a:t>ТЕРРИТОРИ</a:t>
            </a:r>
            <a:r>
              <a:rPr lang="ru-RU" sz="2400" spc="65" dirty="0" smtClean="0"/>
              <a:t>Я</a:t>
            </a:r>
            <a:r>
              <a:rPr sz="2400" spc="120" smtClean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7162800" y="14478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 smtClean="0"/>
              <a:t>Расположение: </a:t>
            </a:r>
            <a:r>
              <a:rPr lang="ru-RU" dirty="0" smtClean="0"/>
              <a:t>Омская </a:t>
            </a:r>
            <a:r>
              <a:rPr lang="ru-RU" dirty="0"/>
              <a:t>область, </a:t>
            </a:r>
          </a:p>
          <a:p>
            <a:r>
              <a:rPr lang="ru-RU" dirty="0" err="1" smtClean="0"/>
              <a:t>Колосовский</a:t>
            </a:r>
            <a:r>
              <a:rPr lang="ru-RU" dirty="0" smtClean="0"/>
              <a:t>  </a:t>
            </a:r>
            <a:r>
              <a:rPr lang="ru-RU" dirty="0"/>
              <a:t>район, </a:t>
            </a:r>
            <a:r>
              <a:rPr lang="ru-RU" dirty="0" smtClean="0"/>
              <a:t>с.Колосовка,ул.Юбилейная,27</a:t>
            </a:r>
            <a:endParaRPr lang="ru-RU" dirty="0"/>
          </a:p>
          <a:p>
            <a:endParaRPr lang="ru-RU" sz="800" dirty="0"/>
          </a:p>
          <a:p>
            <a:r>
              <a:rPr lang="ru-RU" b="1" dirty="0" smtClean="0"/>
              <a:t>Вид объекта недвижимости: </a:t>
            </a:r>
            <a:r>
              <a:rPr lang="ru-RU" dirty="0" smtClean="0"/>
              <a:t>здание</a:t>
            </a:r>
          </a:p>
          <a:p>
            <a:r>
              <a:rPr lang="ru-RU" b="1" dirty="0" smtClean="0"/>
              <a:t>Наименование:</a:t>
            </a:r>
            <a:r>
              <a:rPr lang="ru-RU" dirty="0" smtClean="0"/>
              <a:t> административное здание</a:t>
            </a:r>
          </a:p>
          <a:p>
            <a:r>
              <a:rPr lang="ru-RU" b="1" dirty="0" smtClean="0"/>
              <a:t>Площадь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851,2 кв.м (общая)</a:t>
            </a:r>
          </a:p>
          <a:p>
            <a:r>
              <a:rPr lang="ru-RU" b="1" dirty="0" smtClean="0"/>
              <a:t>Аренда:</a:t>
            </a:r>
            <a:r>
              <a:rPr lang="ru-RU" dirty="0" smtClean="0"/>
              <a:t> 426,2 </a:t>
            </a:r>
            <a:r>
              <a:rPr lang="ru-RU" dirty="0" err="1" smtClean="0"/>
              <a:t>кв</a:t>
            </a:r>
            <a:r>
              <a:rPr lang="ru-RU" dirty="0" smtClean="0"/>
              <a:t> метров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Электропитание</a:t>
            </a:r>
            <a:r>
              <a:rPr lang="ru-RU" b="1" dirty="0" smtClean="0"/>
              <a:t>: </a:t>
            </a:r>
            <a:r>
              <a:rPr lang="ru-RU" dirty="0" smtClean="0"/>
              <a:t>имеется</a:t>
            </a:r>
          </a:p>
          <a:p>
            <a:r>
              <a:rPr lang="ru-RU" b="1" dirty="0" smtClean="0"/>
              <a:t>Теплоснабжение:</a:t>
            </a:r>
            <a:r>
              <a:rPr lang="ru-RU" dirty="0" smtClean="0"/>
              <a:t> имеется возможность подключения к центральной теплотрассе (менее 100 метров от действующей котельной)</a:t>
            </a:r>
          </a:p>
          <a:p>
            <a:r>
              <a:rPr lang="ru-RU" b="1" dirty="0" smtClean="0"/>
              <a:t>Водоснабжение:</a:t>
            </a:r>
            <a:r>
              <a:rPr lang="ru-RU" dirty="0" smtClean="0"/>
              <a:t> имеется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594042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2455581"/>
              </p:ext>
            </p:extLst>
          </p:nvPr>
        </p:nvGraphicFramePr>
        <p:xfrm>
          <a:off x="152400" y="1151610"/>
          <a:ext cx="10845752" cy="5333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1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Льготное финансирование промышленных предприятий.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до 50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рублей. Процентная ставка от 3 % до 7 %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предоставляется юридическим лицам и (или) индивидуальным предпринимателям,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программе "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ПРОИЗВОДИТЕЛЬНОСТИ ТРУДА",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sz="1200" b="1" spc="-5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оборудования,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относящегося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амортизационным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группам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Микрозаймы</a:t>
                      </a:r>
                      <a:r>
                        <a:rPr sz="1200" b="1" spc="-7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средств,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новых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технологий,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инновационной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Инвестзаймы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СМПС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10%)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инвестиционных проектов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растениеводства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льготный</a:t>
                      </a:r>
                      <a:r>
                        <a:rPr lang="ru-RU" sz="1200" b="1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заем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Государственного</a:t>
                      </a:r>
                      <a:r>
                        <a:rPr lang="ru-RU" sz="1200" b="1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развития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промышленности Омской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промышленного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разработку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нового</a:t>
                      </a:r>
                      <a:r>
                        <a:rPr lang="ru-RU" sz="1200" spc="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продукта/технологии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</a:t>
                      </a:r>
                      <a:r>
                        <a:rPr lang="ru-RU" sz="1200" spc="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целях</a:t>
                      </a:r>
                      <a:r>
                        <a:rPr lang="ru-RU" sz="1200" spc="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импортозамещения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Совместный</a:t>
                      </a:r>
                      <a:r>
                        <a:rPr lang="ru-RU" sz="1200" b="1" spc="-3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льготный</a:t>
                      </a:r>
                      <a:r>
                        <a:rPr lang="ru-RU" sz="1200" b="1" spc="-3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заем</a:t>
                      </a:r>
                      <a:r>
                        <a:rPr lang="ru-RU" sz="1200" b="1" spc="-3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федерального</a:t>
                      </a:r>
                      <a:r>
                        <a:rPr lang="ru-RU" sz="1200" b="1" spc="-3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3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промышленности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b="1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Государственного</a:t>
                      </a:r>
                      <a:r>
                        <a:rPr lang="ru-RU" sz="1200" b="1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развития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промышленности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Омской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ставке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lang="ru-RU" sz="1200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5%)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проектов,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направленных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импортозамещение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производство конкурентоспособной</a:t>
                      </a:r>
                      <a:r>
                        <a:rPr lang="ru-RU" sz="1200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200" b="1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Льготное</a:t>
                      </a:r>
                      <a:r>
                        <a:rPr lang="ru-RU" sz="1200" b="1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кредитование</a:t>
                      </a:r>
                      <a:r>
                        <a:rPr lang="ru-RU" sz="1200" b="1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b="1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программе</a:t>
                      </a:r>
                      <a:r>
                        <a:rPr lang="ru-RU" sz="1200" b="1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промышленной</a:t>
                      </a:r>
                      <a:r>
                        <a:rPr lang="ru-RU" sz="1200" b="1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ипотеки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</a:t>
                      </a: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16%)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производственных</a:t>
                      </a:r>
                      <a:r>
                        <a:rPr lang="ru-RU" sz="1200" spc="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площадей,</a:t>
                      </a:r>
                      <a:r>
                        <a:rPr lang="ru-RU" sz="1200" spc="5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недвижимого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имущества,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производственных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зданий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быстрого </a:t>
                      </a:r>
                      <a:r>
                        <a:rPr lang="ru-RU" sz="1200" spc="-2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запуска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расширения</a:t>
                      </a:r>
                      <a:r>
                        <a:rPr lang="ru-RU" sz="1200" spc="-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бизнеса.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Льготное финансирование промышленных предприятий</a:t>
                      </a: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от 5 до 100 </a:t>
                      </a:r>
                      <a:r>
                        <a:rPr kumimoji="0" lang="ru-R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рублей. Процентная ставка от 5 % до 7 % годовых)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1905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 по программе "ПРИОРИТЕТНАЯ ПРОДУКЦИЯ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",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Гарантийная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гарантийным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центром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(поручительство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ставке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вознаграждения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0,25-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1,25%)</a:t>
                      </a:r>
                      <a:endParaRPr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Поручительство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СМСП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перед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финансовыми организациями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18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4512811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19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9</a:t>
            </a:r>
            <a:r>
              <a:rPr lang="ru-RU" sz="1500" dirty="0">
                <a:latin typeface="Arial MT"/>
                <a:cs typeface="Microsoft Sans Serif"/>
              </a:rPr>
              <a:t> 5.     </a:t>
            </a:r>
            <a:r>
              <a:rPr sz="15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0-14</a:t>
            </a:r>
            <a:r>
              <a:rPr lang="ru-RU" sz="1500" spc="-25" dirty="0">
                <a:latin typeface="Arial MT"/>
                <a:cs typeface="Arial MT"/>
              </a:rPr>
              <a:t/>
            </a:r>
            <a:br>
              <a:rPr lang="ru-RU" sz="1500" spc="-25" dirty="0">
                <a:latin typeface="Arial MT"/>
                <a:cs typeface="Arial MT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7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18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9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50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146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51443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spc="-10" dirty="0" smtClean="0">
                <a:solidFill>
                  <a:schemeClr val="tx1"/>
                </a:solidFill>
                <a:latin typeface="Arial"/>
                <a:cs typeface="Arial"/>
              </a:rPr>
              <a:t>Сбор и переработка дикоросов в </a:t>
            </a:r>
            <a:r>
              <a:rPr lang="ru-RU" spc="-20" dirty="0" smtClean="0"/>
              <a:t> </a:t>
            </a:r>
            <a:r>
              <a:rPr lang="ru-RU" spc="-20" dirty="0" err="1" smtClean="0"/>
              <a:t>Колосовском</a:t>
            </a:r>
            <a:r>
              <a:rPr lang="ru-RU" spc="-20" dirty="0" smtClean="0"/>
              <a:t> </a:t>
            </a:r>
            <a:r>
              <a:rPr lang="ru-RU" spc="-20" dirty="0"/>
              <a:t>районе Омской области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r>
              <a:rPr lang="ru-RU" dirty="0" smtClean="0"/>
              <a:t>Организация на территории Колосовского района предприятия по сбору, переработке и реализации дикорастущего сырья: грибов, ягод, лекарственных растений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lang="ru-RU" spc="-20" dirty="0"/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70100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310314" y="1857364"/>
            <a:ext cx="0" cy="4435475"/>
          </a:xfrm>
          <a:custGeom>
            <a:avLst/>
            <a:gdLst/>
            <a:ahLst/>
            <a:cxnLst/>
            <a:rect l="l" t="t" r="r" b="b"/>
            <a:pathLst>
              <a:path h="4435475">
                <a:moveTo>
                  <a:pt x="0" y="0"/>
                </a:moveTo>
                <a:lnTo>
                  <a:pt x="0" y="4435195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513666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Круглогодичное обеспечение потребителей свежей и качественной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продукцией в том числе </a:t>
            </a:r>
            <a:r>
              <a:rPr lang="ru-RU" sz="1600" b="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импортозамещение</a:t>
            </a:r>
            <a:endParaRPr lang="ru-RU" sz="1600" b="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О</a:t>
            </a:r>
            <a:r>
              <a:rPr smtClean="0"/>
              <a:t>трасль</a:t>
            </a:r>
            <a:r>
              <a:rPr lang="ru-RU" dirty="0" smtClean="0"/>
              <a:t> </a:t>
            </a:r>
            <a:r>
              <a:rPr lang="ru-RU" dirty="0"/>
              <a:t>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Сельское, лесное хозяйство, охота, рыболовство и рыбоводство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Лесоводство и лесозаготовки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dirty="0" smtClean="0">
                <a:solidFill>
                  <a:schemeClr val="tx1"/>
                </a:solidFill>
              </a:rPr>
              <a:t>02.30</a:t>
            </a:r>
            <a:r>
              <a:rPr lang="ru-RU" sz="1600" b="0" dirty="0" smtClean="0">
                <a:solidFill>
                  <a:schemeClr val="tx1"/>
                </a:solidFill>
              </a:rPr>
              <a:t> — «Сбор и заготовка пищевых лесных ресурсов, </a:t>
            </a:r>
            <a:r>
              <a:rPr lang="ru-RU" sz="1600" b="0" dirty="0" err="1" smtClean="0">
                <a:solidFill>
                  <a:schemeClr val="tx1"/>
                </a:solidFill>
              </a:rPr>
              <a:t>недревесных</a:t>
            </a:r>
            <a:r>
              <a:rPr lang="ru-RU" sz="1600" b="0" dirty="0" smtClean="0">
                <a:solidFill>
                  <a:schemeClr val="tx1"/>
                </a:solidFill>
              </a:rPr>
              <a:t> лесных ресурсов и лекарственных растений»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dirty="0" smtClean="0">
                <a:solidFill>
                  <a:schemeClr val="tx1"/>
                </a:solidFill>
              </a:rPr>
              <a:t>10.39</a:t>
            </a:r>
            <a:r>
              <a:rPr lang="ru-RU" sz="1600" b="0" dirty="0" smtClean="0">
                <a:solidFill>
                  <a:schemeClr val="tx1"/>
                </a:solidFill>
              </a:rPr>
              <a:t> — «Прочие виды переработки и консервирования фруктов и овощей»</a:t>
            </a:r>
            <a:endParaRPr lang="ru-RU" sz="1600" dirty="0" smtClean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smtClean="0"/>
              <a:t>Условия</a:t>
            </a:r>
            <a:r>
              <a:rPr spc="-70" smtClean="0"/>
              <a:t> </a:t>
            </a:r>
            <a:r>
              <a:rPr smtClean="0"/>
              <a:t>участия</a:t>
            </a:r>
            <a:r>
              <a:rPr spc="-65" smtClean="0"/>
              <a:t> </a:t>
            </a:r>
            <a:r>
              <a:rPr smtClean="0"/>
              <a:t>в</a:t>
            </a:r>
            <a:r>
              <a:rPr spc="-60" smtClean="0"/>
              <a:t> </a:t>
            </a:r>
            <a:r>
              <a:rPr spc="-10" smtClean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60,5  </a:t>
            </a:r>
            <a:r>
              <a:rPr sz="1600" b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r>
              <a:rPr sz="1600" b="0" spc="-4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за сезон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(грибы, ягоды, лекарственные растения)</a:t>
            </a:r>
            <a:r>
              <a:rPr sz="1600" b="0" spc="-4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  <p:sp>
        <p:nvSpPr>
          <p:cNvPr id="14" name="object 6"/>
          <p:cNvSpPr/>
          <p:nvPr/>
        </p:nvSpPr>
        <p:spPr>
          <a:xfrm>
            <a:off x="6096000" y="1714488"/>
            <a:ext cx="135890" cy="3857652"/>
          </a:xfrm>
          <a:custGeom>
            <a:avLst/>
            <a:gdLst/>
            <a:ahLst/>
            <a:cxnLst/>
            <a:rect l="l" t="t" r="r" b="b"/>
            <a:pathLst>
              <a:path w="135890" h="3380104">
                <a:moveTo>
                  <a:pt x="135661" y="3298494"/>
                </a:moveTo>
                <a:lnTo>
                  <a:pt x="0" y="3217494"/>
                </a:lnTo>
                <a:lnTo>
                  <a:pt x="0" y="3379495"/>
                </a:lnTo>
                <a:lnTo>
                  <a:pt x="135661" y="3298494"/>
                </a:lnTo>
                <a:close/>
              </a:path>
              <a:path w="135890" h="3380104">
                <a:moveTo>
                  <a:pt x="135661" y="2136394"/>
                </a:moveTo>
                <a:lnTo>
                  <a:pt x="0" y="2055393"/>
                </a:lnTo>
                <a:lnTo>
                  <a:pt x="0" y="2217394"/>
                </a:lnTo>
                <a:lnTo>
                  <a:pt x="135661" y="2136394"/>
                </a:lnTo>
                <a:close/>
              </a:path>
              <a:path w="135890" h="3380104">
                <a:moveTo>
                  <a:pt x="135661" y="1253426"/>
                </a:moveTo>
                <a:lnTo>
                  <a:pt x="0" y="1172425"/>
                </a:lnTo>
                <a:lnTo>
                  <a:pt x="0" y="1334427"/>
                </a:lnTo>
                <a:lnTo>
                  <a:pt x="135661" y="1253426"/>
                </a:lnTo>
                <a:close/>
              </a:path>
              <a:path w="135890" h="3380104">
                <a:moveTo>
                  <a:pt x="135661" y="81000"/>
                </a:moveTo>
                <a:lnTo>
                  <a:pt x="0" y="0"/>
                </a:lnTo>
                <a:lnTo>
                  <a:pt x="0" y="162001"/>
                </a:lnTo>
                <a:lnTo>
                  <a:pt x="135661" y="8100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spc="-1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750" b="1" spc="-15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 smtClean="0">
                <a:solidFill>
                  <a:srgbClr val="231F20"/>
                </a:solidFill>
                <a:latin typeface="Arial"/>
                <a:cs typeface="Arial"/>
              </a:rPr>
              <a:t>года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mtClean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lang="ru-RU" sz="1400" i="1" dirty="0" smtClean="0">
                <a:solidFill>
                  <a:srgbClr val="231F20"/>
                </a:solidFill>
                <a:latin typeface="Arial"/>
                <a:cs typeface="Arial"/>
              </a:rPr>
              <a:t>предлагаем в аренду помещение из собственности муниципального района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90858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1400" b="1" spc="-395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400" b="1" spc="-395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месяца </a:t>
            </a:r>
            <a:r>
              <a:rPr sz="1400" spc="-1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Оформление</a:t>
            </a:r>
            <a:r>
              <a:rPr lang="ru-RU" sz="1400" spc="-1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аренды помещения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</a:t>
            </a:r>
            <a:r>
              <a:rPr lang="ru-RU" sz="15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риобретение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оборудования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47290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spc="-39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smtClean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lang="ru-RU" sz="15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аключение договоров с заготовителями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10163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 smtClean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lang="ru-RU" sz="15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r>
              <a:rPr lang="ru-RU"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lang="ru-RU"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lang="ru-RU" sz="1500" dirty="0" smtClean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8150" y="2214554"/>
            <a:ext cx="7785120" cy="575945"/>
            <a:chOff x="739773" y="2169781"/>
            <a:chExt cx="7785120" cy="575945"/>
          </a:xfrm>
        </p:grpSpPr>
        <p:sp>
          <p:nvSpPr>
            <p:cNvPr id="13" name="object 13"/>
            <p:cNvSpPr/>
            <p:nvPr/>
          </p:nvSpPr>
          <p:spPr>
            <a:xfrm flipV="1">
              <a:off x="873157" y="2500306"/>
              <a:ext cx="7651736" cy="53389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80669" y="2501383"/>
            <a:ext cx="5455297" cy="104775"/>
            <a:chOff x="1780669" y="2501383"/>
            <a:chExt cx="5455297" cy="10477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9F25E0-134E-40F1-89CF-D43ADCE50BC0}"/>
              </a:ext>
            </a:extLst>
          </p:cNvPr>
          <p:cNvSpPr txBox="1"/>
          <p:nvPr/>
        </p:nvSpPr>
        <p:spPr>
          <a:xfrm>
            <a:off x="408373" y="1600200"/>
            <a:ext cx="6449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Продукция </a:t>
            </a:r>
            <a:r>
              <a:rPr lang="ru-RU" sz="1600" dirty="0"/>
              <a:t>из дикоросов замороженная (грибы, ягоды</a:t>
            </a:r>
            <a:r>
              <a:rPr lang="ru-RU" sz="1600" dirty="0" smtClean="0"/>
              <a:t>);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/>
              <a:t>П</a:t>
            </a:r>
            <a:r>
              <a:rPr lang="ru-RU" sz="1600" dirty="0" smtClean="0"/>
              <a:t>родукция из дикоросов сушенная (ягоды, травы, коренья востребованных рынком лекарственных растений);</a:t>
            </a:r>
          </a:p>
          <a:p>
            <a:pPr algn="l"/>
            <a:endParaRPr lang="ru-RU" sz="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1600" dirty="0" smtClean="0"/>
              <a:t> Продукция </a:t>
            </a:r>
            <a:r>
              <a:rPr lang="ru-RU" sz="1600" dirty="0"/>
              <a:t>глубокой переработки из ягод </a:t>
            </a:r>
            <a:r>
              <a:rPr lang="ru-RU" sz="1600" dirty="0" smtClean="0"/>
              <a:t>(компоты) и грибов (маринованные грибы).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/>
              <a:t>П</a:t>
            </a:r>
            <a:r>
              <a:rPr lang="ru-RU" sz="1600" dirty="0" smtClean="0"/>
              <a:t>родукция </a:t>
            </a:r>
            <a:r>
              <a:rPr lang="ru-RU" sz="1600" dirty="0"/>
              <a:t>будет обладать следующими </a:t>
            </a:r>
            <a:r>
              <a:rPr lang="ru-RU" sz="1600" dirty="0" smtClean="0"/>
              <a:t>конкурентными преимуществами:</a:t>
            </a:r>
            <a:endParaRPr lang="ru-RU" sz="1600" dirty="0"/>
          </a:p>
          <a:p>
            <a:r>
              <a:rPr lang="ru-RU" sz="1600" dirty="0" smtClean="0"/>
              <a:t>- высокие </a:t>
            </a:r>
            <a:r>
              <a:rPr lang="ru-RU" sz="1600" dirty="0"/>
              <a:t>вкусовые свойства;</a:t>
            </a:r>
          </a:p>
          <a:p>
            <a:r>
              <a:rPr lang="ru-RU" sz="1600" dirty="0" smtClean="0"/>
              <a:t>- максимальная </a:t>
            </a:r>
            <a:r>
              <a:rPr lang="ru-RU" sz="1600" dirty="0"/>
              <a:t>сохранность полезных качеств при переработке;</a:t>
            </a:r>
          </a:p>
          <a:p>
            <a:r>
              <a:rPr lang="ru-RU" sz="1600" dirty="0" smtClean="0"/>
              <a:t>- длительный </a:t>
            </a:r>
            <a:r>
              <a:rPr lang="ru-RU" sz="1600" dirty="0"/>
              <a:t>срок хранения;</a:t>
            </a:r>
          </a:p>
          <a:p>
            <a:r>
              <a:rPr lang="ru-RU" sz="1600" dirty="0" smtClean="0"/>
              <a:t>- широкий </a:t>
            </a:r>
            <a:r>
              <a:rPr lang="ru-RU" sz="1600" dirty="0"/>
              <a:t>ассортимент.</a:t>
            </a:r>
          </a:p>
          <a:p>
            <a:pPr algn="l"/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FA3A05-65F2-4EC0-99D9-DE001C9E4FE7}"/>
              </a:ext>
            </a:extLst>
          </p:cNvPr>
          <p:cNvSpPr txBox="1"/>
          <p:nvPr/>
        </p:nvSpPr>
        <p:spPr>
          <a:xfrm>
            <a:off x="7092524" y="4191000"/>
            <a:ext cx="41850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Общий объем 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переработки продукции в год составит    </a:t>
            </a:r>
            <a:r>
              <a:rPr lang="ru-RU" sz="16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60,5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тонн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них:</a:t>
            </a:r>
          </a:p>
          <a:p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Ягоды 40 тонн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</a:t>
            </a:r>
            <a:r>
              <a:rPr lang="ru-RU" sz="16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</a:t>
            </a:r>
            <a:r>
              <a:rPr lang="ru-RU" sz="16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рибы 20 тонн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   Лекарственные травы 0,5 тонн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94" y="6143620"/>
            <a:ext cx="1000132" cy="714380"/>
          </a:xfrm>
          <a:prstGeom prst="rect">
            <a:avLst/>
          </a:prstGeom>
          <a:noFill/>
        </p:spPr>
      </p:pic>
      <p:sp>
        <p:nvSpPr>
          <p:cNvPr id="1536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2" name="AutoShape 2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4" name="AutoShape 2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6" name="Picture 26" descr="https://avatars.mds.yandex.net/i?id=43e6ea33c383a1d621a0e420dbde4814c0c21909-1634252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94" y="4714884"/>
            <a:ext cx="1000132" cy="642942"/>
          </a:xfrm>
          <a:prstGeom prst="rect">
            <a:avLst/>
          </a:prstGeom>
          <a:noFill/>
        </p:spPr>
      </p:pic>
      <p:pic>
        <p:nvPicPr>
          <p:cNvPr id="15390" name="Picture 30" descr="https://avatars.mds.yandex.net/i?id=ee42435ba1d1c04c9e4c10985554591e46333844-1285152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4694" y="5429264"/>
            <a:ext cx="1000132" cy="571504"/>
          </a:xfrm>
          <a:prstGeom prst="rect">
            <a:avLst/>
          </a:prstGeom>
          <a:noFill/>
        </p:spPr>
      </p:pic>
      <p:pic>
        <p:nvPicPr>
          <p:cNvPr id="15394" name="Picture 34" descr="https://avatars.mds.yandex.net/i?id=546083d54a400725ef5d60999282f515e98d26b9-5381926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80" y="1214422"/>
            <a:ext cx="4057650" cy="3048001"/>
          </a:xfrm>
          <a:prstGeom prst="rect">
            <a:avLst/>
          </a:prstGeom>
          <a:noFill/>
        </p:spPr>
      </p:pic>
      <p:pic>
        <p:nvPicPr>
          <p:cNvPr id="15396" name="Picture 36" descr="https://avatars.mds.yandex.net/i?id=09a76c9d8759f6fe2b06f9582d557f9c6812b75a-10696063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60" y="4429132"/>
            <a:ext cx="3000396" cy="2286016"/>
          </a:xfrm>
          <a:prstGeom prst="rect">
            <a:avLst/>
          </a:prstGeom>
          <a:noFill/>
        </p:spPr>
      </p:pic>
      <p:pic>
        <p:nvPicPr>
          <p:cNvPr id="15398" name="Picture 38" descr="https://avatars.mds.yandex.net/i?id=b1bfa4cdf0ee97ee52aad1b99ea9fd334d576b72-5232974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95670" y="4429132"/>
            <a:ext cx="3071834" cy="228601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357299"/>
            <a:ext cx="5717647" cy="5539968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dirty="0"/>
              <a:t>Большой ресурсный потенциал.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.</a:t>
            </a:r>
          </a:p>
          <a:p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сырьевой базы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ресурсов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dirty="0" smtClean="0"/>
          </a:p>
          <a:p>
            <a:pPr lvl="0" algn="l"/>
            <a:r>
              <a:rPr lang="ru-RU" sz="1400" dirty="0" smtClean="0"/>
              <a:t>Экологически </a:t>
            </a:r>
            <a:r>
              <a:rPr lang="ru-RU" sz="1400" dirty="0"/>
              <a:t>чистые районы. </a:t>
            </a:r>
            <a:r>
              <a:rPr lang="ru-RU" sz="1400" dirty="0">
                <a:hlinkClick r:id="rId17"/>
              </a:rPr>
              <a:t/>
            </a:r>
            <a:br>
              <a:rPr lang="ru-RU" sz="1400" dirty="0">
                <a:hlinkClick r:id="rId17"/>
              </a:rPr>
            </a:b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8810" y="414338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/>
              <a:t>РЫНК</a:t>
            </a:r>
            <a:r>
              <a:rPr lang="ru-RU" sz="2400" spc="50" dirty="0" smtClean="0"/>
              <a:t>А дикоросов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8600" y="928670"/>
            <a:ext cx="3150241" cy="461344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10" dirty="0" smtClean="0">
                <a:solidFill>
                  <a:srgbClr val="F04E23"/>
                </a:solidFill>
                <a:latin typeface="Arial"/>
                <a:cs typeface="Arial"/>
              </a:rPr>
              <a:t>Объемы производства: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3145"/>
              </a:lnSpc>
            </a:pP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Грибы 20000</a:t>
            </a:r>
            <a:r>
              <a:rPr sz="1500" b="1" spc="2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тонн</a:t>
            </a:r>
            <a:r>
              <a:rPr sz="15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500" b="1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chemeClr val="tx1"/>
                </a:solidFill>
                <a:latin typeface="Arial"/>
                <a:cs typeface="Arial"/>
              </a:rPr>
              <a:t>год</a:t>
            </a:r>
            <a:endParaRPr sz="15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Ягоды 60000</a:t>
            </a:r>
            <a:r>
              <a:rPr lang="ru-RU" sz="1500" b="1" spc="2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rgbClr val="231F20"/>
                </a:solidFill>
                <a:latin typeface="Arial"/>
                <a:cs typeface="Arial"/>
              </a:rPr>
              <a:t>тонн</a:t>
            </a:r>
            <a:r>
              <a:rPr lang="ru-RU" sz="15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lang="ru-RU" sz="15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25" dirty="0" smtClean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Лекарственные травы 5000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тонн в год</a:t>
            </a:r>
            <a:endParaRPr kumimoji="0" lang="ru-RU" sz="600" b="1" i="0" u="none" strike="noStrike" kern="0" cap="none" spc="0" normalizeH="0" baseline="0" noProof="0" dirty="0" smtClean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kumimoji="0" lang="ru-RU" sz="1500" b="0" i="0" u="none" strike="noStrike" kern="0" cap="none" spc="-6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ts val="3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Грибы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137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Ягоды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210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</a:p>
          <a:p>
            <a:pPr marL="12700" marR="0" lvl="0" indent="0" defTabSz="914400" eaLnBrk="1" fontAlgn="auto" latinLnBrk="0" hangingPunct="1">
              <a:lnSpc>
                <a:spcPts val="1585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25" dirty="0" smtClean="0">
                <a:solidFill>
                  <a:srgbClr val="231F20"/>
                </a:solidFill>
                <a:latin typeface="Arial"/>
                <a:cs typeface="Arial"/>
              </a:rPr>
              <a:t>Лекарственные травы </a:t>
            </a:r>
            <a:r>
              <a:rPr lang="ru-RU" sz="1500" b="1" spc="-25" dirty="0" smtClean="0">
                <a:solidFill>
                  <a:srgbClr val="231F20"/>
                </a:solidFill>
                <a:latin typeface="Arial"/>
                <a:cs typeface="Arial"/>
              </a:rPr>
              <a:t>5 тонн в год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800" b="1" i="0" u="sng" strike="noStrike" kern="0" cap="none" spc="-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ru-RU" sz="1800" b="1" i="0" u="sng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30000 тонн в год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506798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AD3567-6F48-474F-A891-C7646CD32899}"/>
              </a:ext>
            </a:extLst>
          </p:cNvPr>
          <p:cNvSpPr txBox="1"/>
          <p:nvPr/>
        </p:nvSpPr>
        <p:spPr>
          <a:xfrm>
            <a:off x="409774" y="4260410"/>
            <a:ext cx="72102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Крупные производители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СППСК «Ягоды </a:t>
            </a:r>
            <a:r>
              <a:rPr lang="ru-RU" sz="1600" dirty="0"/>
              <a:t>Карелии», </a:t>
            </a:r>
            <a:r>
              <a:rPr lang="ru-RU" sz="1600" dirty="0" smtClean="0"/>
              <a:t>ООО «</a:t>
            </a:r>
            <a:r>
              <a:rPr lang="ru-RU" sz="1600" dirty="0" err="1" smtClean="0"/>
              <a:t>Заготпром</a:t>
            </a:r>
            <a:r>
              <a:rPr lang="ru-RU" sz="1600" dirty="0"/>
              <a:t>», </a:t>
            </a:r>
            <a:r>
              <a:rPr lang="ru-RU" sz="1600" dirty="0" smtClean="0"/>
              <a:t>ООО «Карельское </a:t>
            </a:r>
            <a:r>
              <a:rPr lang="ru-RU" sz="1600" dirty="0"/>
              <a:t>лето», ГК «Кедровый Бор» (г. Москва), томские ТПК «САВА» и </a:t>
            </a:r>
            <a:r>
              <a:rPr lang="ru-RU" sz="1600" dirty="0" smtClean="0"/>
              <a:t>ООО «Сибирский </a:t>
            </a:r>
            <a:r>
              <a:rPr lang="ru-RU" sz="1600" dirty="0"/>
              <a:t>кедр», </a:t>
            </a:r>
            <a:r>
              <a:rPr lang="ru-RU" sz="1600" dirty="0" smtClean="0"/>
              <a:t>новосибирская</a:t>
            </a:r>
            <a:r>
              <a:rPr lang="ru-RU" sz="1600" dirty="0"/>
              <a:t> ГК «НАТСИ» 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B45482-0E16-44C7-A31C-189BC89BAACB}"/>
              </a:ext>
            </a:extLst>
          </p:cNvPr>
          <p:cNvSpPr txBox="1"/>
          <p:nvPr/>
        </p:nvSpPr>
        <p:spPr>
          <a:xfrm>
            <a:off x="409774" y="5791200"/>
            <a:ext cx="106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spc="-20" dirty="0" smtClean="0">
                <a:solidFill>
                  <a:srgbClr val="F04E23"/>
                </a:solidFill>
                <a:latin typeface="Arial"/>
                <a:cs typeface="Arial"/>
              </a:rPr>
              <a:t>Потенциал </a:t>
            </a: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4034" y="56576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потенциал рынка </a:t>
            </a:r>
            <a:r>
              <a:rPr lang="ru-RU" sz="1600" dirty="0" smtClean="0"/>
              <a:t>дикоросов оценивается в России</a:t>
            </a:r>
            <a:r>
              <a:rPr lang="ru-RU" sz="1600" dirty="0"/>
              <a:t> в 1,5 </a:t>
            </a:r>
            <a:r>
              <a:rPr lang="ru-RU" sz="1600" dirty="0" err="1"/>
              <a:t>трлн</a:t>
            </a:r>
            <a:r>
              <a:rPr lang="ru-RU" sz="1600" dirty="0"/>
              <a:t> </a:t>
            </a:r>
            <a:r>
              <a:rPr lang="ru-RU" sz="1600" dirty="0" smtClean="0"/>
              <a:t>рублей </a:t>
            </a:r>
            <a:r>
              <a:rPr lang="ru-RU" sz="1600" dirty="0"/>
              <a:t>— такова стоимость продукции, которую можно было бы собирать за календарный год без вреда для экологии России.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Arial"/>
                <a:cs typeface="Arial"/>
              </a:rPr>
              <a:t>ТОРГОВЫЕ СЕТИ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 и региональные торговые сети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овощебазы, </a:t>
            </a:r>
            <a:r>
              <a:rPr lang="ru-RU"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среднеоптовые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овощные павильоны, киоски)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8AD7D73-9768-4B31-9B6D-1B40ED3BDC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129" y="4098178"/>
            <a:ext cx="2456294" cy="853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AAD3918-1B64-470B-8D4C-A7DF61DC08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49" y="4098177"/>
            <a:ext cx="2362205" cy="8534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9BE85E2-0744-432F-AED3-0D4E2F3369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72" y="4071942"/>
            <a:ext cx="2303154" cy="1684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1B6961A-89C5-468A-ABB1-61643DF2AF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748" y="5131544"/>
            <a:ext cx="2362204" cy="85343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9FC29792-22F7-4F23-8B6D-1FBC5BE924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728" y="5135230"/>
            <a:ext cx="2500330" cy="8594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096264" y="4000504"/>
            <a:ext cx="3214710" cy="285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ИП Овчинников (розничная сеть «Овощи и фрукты»), ИП </a:t>
            </a:r>
            <a:r>
              <a:rPr lang="ru-RU" dirty="0" err="1" smtClean="0"/>
              <a:t>Маренко</a:t>
            </a:r>
            <a:r>
              <a:rPr lang="ru-RU" dirty="0" smtClean="0"/>
              <a:t> (розничная торговля в г. Омск, ул. 10 лет Октября, 72), </a:t>
            </a:r>
            <a:r>
              <a:rPr lang="ru-RU" dirty="0"/>
              <a:t>ИП Тишин (розничная торговля в </a:t>
            </a:r>
            <a:r>
              <a:rPr lang="ru-RU" dirty="0" err="1" smtClean="0"/>
              <a:t>кулинриях</a:t>
            </a:r>
            <a:r>
              <a:rPr lang="ru-RU" dirty="0"/>
              <a:t>), ИП </a:t>
            </a:r>
            <a:r>
              <a:rPr lang="ru-RU" dirty="0" err="1"/>
              <a:t>Рунин</a:t>
            </a:r>
            <a:r>
              <a:rPr lang="ru-RU" dirty="0"/>
              <a:t> (розничная торговля в павильонах «Деревенские продукты»).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2327</Words>
  <Application>Microsoft Office PowerPoint</Application>
  <PresentationFormat>Произвольный</PresentationFormat>
  <Paragraphs>474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СОДЕРЖАНИЕ:</vt:lpstr>
      <vt:lpstr>ИНФОРМАЦИЯ О ПРОЕКТЕ</vt:lpstr>
      <vt:lpstr>Слайд 4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дикоросов</vt:lpstr>
      <vt:lpstr>РЫНОК СБЫТА</vt:lpstr>
      <vt:lpstr>ТЕХНОЛОГИЯ ПРОИЗВОДСТВА 1. Сушка ягод, лекарственных трав</vt:lpstr>
      <vt:lpstr>ТЕХНОЛОГИЯ ПРОИЗВОДСТВА 2. Заморозка ягод</vt:lpstr>
      <vt:lpstr>ТЕХНОЛОГИЯ ПРОИЗВОДСТВА 3. Заморозка грибов</vt:lpstr>
      <vt:lpstr>ТЕХНОЛОГИЯ ПРОИЗВОДСТВА 4. Компоты из дикорастущих ягод</vt:lpstr>
      <vt:lpstr>ТЕХНОЛОГИЯ ПРОИЗВОДСТВА 5. Маринование дикорастущих грибов</vt:lpstr>
      <vt:lpstr>ПЛАН МАРКЕТИНГА</vt:lpstr>
      <vt:lpstr>ВОЗМОЖНАЯ ТЕРРИТОРИЯ ДЛЯ РАЗМЕЩЕНИЯ*</vt:lpstr>
      <vt:lpstr>Слайд 17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Borodina</cp:lastModifiedBy>
  <cp:revision>160</cp:revision>
  <cp:lastPrinted>2025-06-02T10:59:34Z</cp:lastPrinted>
  <dcterms:created xsi:type="dcterms:W3CDTF">2025-05-29T10:04:48Z</dcterms:created>
  <dcterms:modified xsi:type="dcterms:W3CDTF">2025-08-27T06:04:17Z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