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80" r:id="rId12"/>
    <p:sldId id="267" r:id="rId13"/>
    <p:sldId id="269" r:id="rId14"/>
    <p:sldId id="286" r:id="rId15"/>
    <p:sldId id="283" r:id="rId16"/>
    <p:sldId id="284" r:id="rId17"/>
    <p:sldId id="285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72401" autoAdjust="0"/>
  </p:normalViewPr>
  <p:slideViewPr>
    <p:cSldViewPr>
      <p:cViewPr varScale="1">
        <p:scale>
          <a:sx n="90" d="100"/>
          <a:sy n="90" d="100"/>
        </p:scale>
        <p:origin x="53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116373"/>
            <a:ext cx="8729345" cy="2517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sz="3100" spc="60">
                <a:solidFill>
                  <a:srgbClr val="FFFFFF"/>
                </a:solidFill>
              </a:rPr>
              <a:t>ПРОИЗВОДСТВО</a:t>
            </a:r>
            <a:r>
              <a:rPr lang="ru-RU" sz="3100" spc="60" dirty="0">
                <a:solidFill>
                  <a:srgbClr val="FFFFFF"/>
                </a:solidFill>
              </a:rPr>
              <a:t> МЯСНЫХ ПОЛУФАБРИКАТОВ, КОПЧЕНЫХ ИЗДЕЛИЙ</a:t>
            </a:r>
            <a:br>
              <a:rPr lang="ru-RU" sz="3100" spc="60" dirty="0">
                <a:solidFill>
                  <a:srgbClr val="FFFFFF"/>
                </a:solidFill>
              </a:rPr>
            </a:br>
            <a:r>
              <a:rPr lang="ru-RU" sz="3100" spc="60" dirty="0">
                <a:solidFill>
                  <a:srgbClr val="FFFFFF"/>
                </a:solidFill>
              </a:rPr>
              <a:t>ИЗ СВИНИНЫ, БАРАНИНЫ, ПТИЦЫ В КОЛОСОВСКОМ РАЙОНЕ ОМСКОЙ ОБЛАСТИ</a:t>
            </a:r>
            <a:endParaRPr sz="3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867829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>
                <a:latin typeface="Arial" pitchFamily="34" charset="0"/>
                <a:cs typeface="Arial" pitchFamily="34" charset="0"/>
              </a:rPr>
              <a:t>ТЕХНОЛОГИЯ</a:t>
            </a:r>
            <a:r>
              <a:rPr sz="2400" spc="105">
                <a:latin typeface="Arial" pitchFamily="34" charset="0"/>
                <a:cs typeface="Arial" pitchFamily="34" charset="0"/>
              </a:rPr>
              <a:t> </a:t>
            </a:r>
            <a:r>
              <a:rPr sz="2400" spc="-10">
                <a:latin typeface="Arial" pitchFamily="34" charset="0"/>
                <a:cs typeface="Arial" pitchFamily="34" charset="0"/>
              </a:rPr>
              <a:t>ПРОИЗВОДСТВА</a:t>
            </a:r>
            <a:br>
              <a:rPr lang="ru-RU" sz="2400" spc="-10" dirty="0"/>
            </a:br>
            <a:r>
              <a:rPr lang="ru-RU" sz="1800" spc="-10" dirty="0"/>
              <a:t>1</a:t>
            </a:r>
            <a:r>
              <a:rPr lang="ru-RU" sz="2400" spc="-10" dirty="0"/>
              <a:t>. </a:t>
            </a:r>
            <a:r>
              <a:rPr lang="ru-RU" sz="1800" spc="-10" dirty="0"/>
              <a:t>Полуфабрикаты в тесте, рубленные полуфабрикаты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623684" y="1523034"/>
            <a:ext cx="10021910" cy="4737141"/>
            <a:chOff x="623684" y="1523034"/>
            <a:chExt cx="10021910" cy="4737141"/>
          </a:xfrm>
        </p:grpSpPr>
        <p:sp>
          <p:nvSpPr>
            <p:cNvPr id="4" name="object 4"/>
            <p:cNvSpPr/>
            <p:nvPr/>
          </p:nvSpPr>
          <p:spPr>
            <a:xfrm>
              <a:off x="4166595" y="1659600"/>
              <a:ext cx="0" cy="4600575"/>
            </a:xfrm>
            <a:custGeom>
              <a:avLst/>
              <a:gdLst/>
              <a:ahLst/>
              <a:cxnLst/>
              <a:rect l="l" t="t" r="r" b="b"/>
              <a:pathLst>
                <a:path h="4600575">
                  <a:moveTo>
                    <a:pt x="0" y="46005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6909" y="3044878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6909" y="4529034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3459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373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684" y="1523034"/>
              <a:ext cx="7225030" cy="3613785"/>
            </a:xfrm>
            <a:custGeom>
              <a:avLst/>
              <a:gdLst/>
              <a:ahLst/>
              <a:cxnLst/>
              <a:rect l="l" t="t" r="r" b="b"/>
              <a:pathLst>
                <a:path w="7225030" h="3613785">
                  <a:moveTo>
                    <a:pt x="433730" y="3396640"/>
                  </a:moveTo>
                  <a:lnTo>
                    <a:pt x="428002" y="3346907"/>
                  </a:lnTo>
                  <a:lnTo>
                    <a:pt x="411695" y="3301263"/>
                  </a:lnTo>
                  <a:lnTo>
                    <a:pt x="386092" y="3261004"/>
                  </a:lnTo>
                  <a:lnTo>
                    <a:pt x="352513" y="3227413"/>
                  </a:lnTo>
                  <a:lnTo>
                    <a:pt x="312242" y="3201809"/>
                  </a:lnTo>
                  <a:lnTo>
                    <a:pt x="266598" y="3185503"/>
                  </a:lnTo>
                  <a:lnTo>
                    <a:pt x="216865" y="3179775"/>
                  </a:lnTo>
                  <a:lnTo>
                    <a:pt x="167144" y="3185503"/>
                  </a:lnTo>
                  <a:lnTo>
                    <a:pt x="121500" y="3201809"/>
                  </a:lnTo>
                  <a:lnTo>
                    <a:pt x="81229" y="3227413"/>
                  </a:lnTo>
                  <a:lnTo>
                    <a:pt x="47650" y="3261004"/>
                  </a:lnTo>
                  <a:lnTo>
                    <a:pt x="22047" y="3301263"/>
                  </a:lnTo>
                  <a:lnTo>
                    <a:pt x="5727" y="3346907"/>
                  </a:lnTo>
                  <a:lnTo>
                    <a:pt x="0" y="3396640"/>
                  </a:lnTo>
                  <a:lnTo>
                    <a:pt x="5727" y="3446361"/>
                  </a:lnTo>
                  <a:lnTo>
                    <a:pt x="22047" y="3492017"/>
                  </a:lnTo>
                  <a:lnTo>
                    <a:pt x="47650" y="3532276"/>
                  </a:lnTo>
                  <a:lnTo>
                    <a:pt x="81229" y="3565868"/>
                  </a:lnTo>
                  <a:lnTo>
                    <a:pt x="121500" y="3591458"/>
                  </a:lnTo>
                  <a:lnTo>
                    <a:pt x="167144" y="3607778"/>
                  </a:lnTo>
                  <a:lnTo>
                    <a:pt x="216865" y="3613505"/>
                  </a:lnTo>
                  <a:lnTo>
                    <a:pt x="266598" y="3607778"/>
                  </a:lnTo>
                  <a:lnTo>
                    <a:pt x="312242" y="3591458"/>
                  </a:lnTo>
                  <a:lnTo>
                    <a:pt x="352513" y="3565868"/>
                  </a:lnTo>
                  <a:lnTo>
                    <a:pt x="386092" y="3532276"/>
                  </a:lnTo>
                  <a:lnTo>
                    <a:pt x="411695" y="3492017"/>
                  </a:lnTo>
                  <a:lnTo>
                    <a:pt x="428002" y="3446361"/>
                  </a:lnTo>
                  <a:lnTo>
                    <a:pt x="433730" y="3396640"/>
                  </a:lnTo>
                  <a:close/>
                </a:path>
                <a:path w="7225030" h="3613785">
                  <a:moveTo>
                    <a:pt x="433730" y="1892249"/>
                  </a:moveTo>
                  <a:lnTo>
                    <a:pt x="428002" y="1842528"/>
                  </a:lnTo>
                  <a:lnTo>
                    <a:pt x="411695" y="1796872"/>
                  </a:lnTo>
                  <a:lnTo>
                    <a:pt x="386092" y="1756613"/>
                  </a:lnTo>
                  <a:lnTo>
                    <a:pt x="352513" y="1723021"/>
                  </a:lnTo>
                  <a:lnTo>
                    <a:pt x="312242" y="1697431"/>
                  </a:lnTo>
                  <a:lnTo>
                    <a:pt x="266598" y="1681111"/>
                  </a:lnTo>
                  <a:lnTo>
                    <a:pt x="216865" y="1675384"/>
                  </a:lnTo>
                  <a:lnTo>
                    <a:pt x="167144" y="1681111"/>
                  </a:lnTo>
                  <a:lnTo>
                    <a:pt x="121500" y="1697431"/>
                  </a:lnTo>
                  <a:lnTo>
                    <a:pt x="81229" y="1723021"/>
                  </a:lnTo>
                  <a:lnTo>
                    <a:pt x="47650" y="1756613"/>
                  </a:lnTo>
                  <a:lnTo>
                    <a:pt x="22047" y="1796872"/>
                  </a:lnTo>
                  <a:lnTo>
                    <a:pt x="5727" y="1842528"/>
                  </a:lnTo>
                  <a:lnTo>
                    <a:pt x="0" y="1892249"/>
                  </a:lnTo>
                  <a:lnTo>
                    <a:pt x="5727" y="1941982"/>
                  </a:lnTo>
                  <a:lnTo>
                    <a:pt x="22047" y="1987626"/>
                  </a:lnTo>
                  <a:lnTo>
                    <a:pt x="47650" y="2027885"/>
                  </a:lnTo>
                  <a:lnTo>
                    <a:pt x="81229" y="2061476"/>
                  </a:lnTo>
                  <a:lnTo>
                    <a:pt x="121500" y="2087079"/>
                  </a:lnTo>
                  <a:lnTo>
                    <a:pt x="167144" y="2103386"/>
                  </a:lnTo>
                  <a:lnTo>
                    <a:pt x="216865" y="2109114"/>
                  </a:lnTo>
                  <a:lnTo>
                    <a:pt x="266598" y="2103386"/>
                  </a:lnTo>
                  <a:lnTo>
                    <a:pt x="312242" y="2087079"/>
                  </a:lnTo>
                  <a:lnTo>
                    <a:pt x="352513" y="2061476"/>
                  </a:lnTo>
                  <a:lnTo>
                    <a:pt x="386092" y="2027885"/>
                  </a:lnTo>
                  <a:lnTo>
                    <a:pt x="411695" y="1987626"/>
                  </a:lnTo>
                  <a:lnTo>
                    <a:pt x="428002" y="1941982"/>
                  </a:lnTo>
                  <a:lnTo>
                    <a:pt x="433730" y="1892249"/>
                  </a:lnTo>
                  <a:close/>
                </a:path>
                <a:path w="7225030" h="3613785">
                  <a:moveTo>
                    <a:pt x="433730" y="216865"/>
                  </a:moveTo>
                  <a:lnTo>
                    <a:pt x="428002" y="167132"/>
                  </a:lnTo>
                  <a:lnTo>
                    <a:pt x="411695" y="121488"/>
                  </a:lnTo>
                  <a:lnTo>
                    <a:pt x="386092" y="81229"/>
                  </a:lnTo>
                  <a:lnTo>
                    <a:pt x="352513" y="47637"/>
                  </a:lnTo>
                  <a:lnTo>
                    <a:pt x="312242" y="22034"/>
                  </a:lnTo>
                  <a:lnTo>
                    <a:pt x="266598" y="5727"/>
                  </a:lnTo>
                  <a:lnTo>
                    <a:pt x="216865" y="0"/>
                  </a:lnTo>
                  <a:lnTo>
                    <a:pt x="167144" y="5727"/>
                  </a:lnTo>
                  <a:lnTo>
                    <a:pt x="121500" y="22034"/>
                  </a:lnTo>
                  <a:lnTo>
                    <a:pt x="81229" y="47637"/>
                  </a:lnTo>
                  <a:lnTo>
                    <a:pt x="47650" y="81229"/>
                  </a:lnTo>
                  <a:lnTo>
                    <a:pt x="22047" y="121488"/>
                  </a:lnTo>
                  <a:lnTo>
                    <a:pt x="5727" y="167132"/>
                  </a:lnTo>
                  <a:lnTo>
                    <a:pt x="0" y="216865"/>
                  </a:lnTo>
                  <a:lnTo>
                    <a:pt x="5727" y="266585"/>
                  </a:lnTo>
                  <a:lnTo>
                    <a:pt x="22047" y="312242"/>
                  </a:lnTo>
                  <a:lnTo>
                    <a:pt x="47650" y="352501"/>
                  </a:lnTo>
                  <a:lnTo>
                    <a:pt x="81229" y="386092"/>
                  </a:lnTo>
                  <a:lnTo>
                    <a:pt x="121500" y="411683"/>
                  </a:lnTo>
                  <a:lnTo>
                    <a:pt x="167144" y="428002"/>
                  </a:lnTo>
                  <a:lnTo>
                    <a:pt x="216865" y="433730"/>
                  </a:lnTo>
                  <a:lnTo>
                    <a:pt x="266598" y="428002"/>
                  </a:lnTo>
                  <a:lnTo>
                    <a:pt x="312242" y="411683"/>
                  </a:lnTo>
                  <a:lnTo>
                    <a:pt x="352513" y="386092"/>
                  </a:lnTo>
                  <a:lnTo>
                    <a:pt x="386092" y="352501"/>
                  </a:lnTo>
                  <a:lnTo>
                    <a:pt x="411695" y="312242"/>
                  </a:lnTo>
                  <a:lnTo>
                    <a:pt x="428002" y="266585"/>
                  </a:lnTo>
                  <a:lnTo>
                    <a:pt x="433730" y="216865"/>
                  </a:lnTo>
                  <a:close/>
                </a:path>
                <a:path w="7225030" h="3613785">
                  <a:moveTo>
                    <a:pt x="3756596" y="3396640"/>
                  </a:moveTo>
                  <a:lnTo>
                    <a:pt x="3750868" y="3346907"/>
                  </a:lnTo>
                  <a:lnTo>
                    <a:pt x="3734549" y="3301263"/>
                  </a:lnTo>
                  <a:lnTo>
                    <a:pt x="3708946" y="3261004"/>
                  </a:lnTo>
                  <a:lnTo>
                    <a:pt x="3675367" y="3227413"/>
                  </a:lnTo>
                  <a:lnTo>
                    <a:pt x="3635095" y="3201809"/>
                  </a:lnTo>
                  <a:lnTo>
                    <a:pt x="3589451" y="3185503"/>
                  </a:lnTo>
                  <a:lnTo>
                    <a:pt x="3539731" y="3179775"/>
                  </a:lnTo>
                  <a:lnTo>
                    <a:pt x="3489998" y="3185503"/>
                  </a:lnTo>
                  <a:lnTo>
                    <a:pt x="3444354" y="3201809"/>
                  </a:lnTo>
                  <a:lnTo>
                    <a:pt x="3404095" y="3227413"/>
                  </a:lnTo>
                  <a:lnTo>
                    <a:pt x="3370503" y="3261004"/>
                  </a:lnTo>
                  <a:lnTo>
                    <a:pt x="3344900" y="3301263"/>
                  </a:lnTo>
                  <a:lnTo>
                    <a:pt x="3328593" y="3346907"/>
                  </a:lnTo>
                  <a:lnTo>
                    <a:pt x="3322866" y="3396640"/>
                  </a:lnTo>
                  <a:lnTo>
                    <a:pt x="3328593" y="3446361"/>
                  </a:lnTo>
                  <a:lnTo>
                    <a:pt x="3344900" y="3492017"/>
                  </a:lnTo>
                  <a:lnTo>
                    <a:pt x="3370503" y="3532276"/>
                  </a:lnTo>
                  <a:lnTo>
                    <a:pt x="3404095" y="3565868"/>
                  </a:lnTo>
                  <a:lnTo>
                    <a:pt x="3444354" y="3591458"/>
                  </a:lnTo>
                  <a:lnTo>
                    <a:pt x="3489998" y="3607778"/>
                  </a:lnTo>
                  <a:lnTo>
                    <a:pt x="3539731" y="3613505"/>
                  </a:lnTo>
                  <a:lnTo>
                    <a:pt x="3589451" y="3607778"/>
                  </a:lnTo>
                  <a:lnTo>
                    <a:pt x="3635095" y="3591458"/>
                  </a:lnTo>
                  <a:lnTo>
                    <a:pt x="3675367" y="3565868"/>
                  </a:lnTo>
                  <a:lnTo>
                    <a:pt x="3708946" y="3532276"/>
                  </a:lnTo>
                  <a:lnTo>
                    <a:pt x="3734549" y="3492017"/>
                  </a:lnTo>
                  <a:lnTo>
                    <a:pt x="3750868" y="3446361"/>
                  </a:lnTo>
                  <a:lnTo>
                    <a:pt x="3756596" y="3396640"/>
                  </a:lnTo>
                  <a:close/>
                </a:path>
                <a:path w="7225030" h="3613785">
                  <a:moveTo>
                    <a:pt x="3756596" y="1892249"/>
                  </a:moveTo>
                  <a:lnTo>
                    <a:pt x="3750868" y="1842528"/>
                  </a:lnTo>
                  <a:lnTo>
                    <a:pt x="3734549" y="1796872"/>
                  </a:lnTo>
                  <a:lnTo>
                    <a:pt x="3708946" y="1756613"/>
                  </a:lnTo>
                  <a:lnTo>
                    <a:pt x="3675367" y="1723021"/>
                  </a:lnTo>
                  <a:lnTo>
                    <a:pt x="3635095" y="1697431"/>
                  </a:lnTo>
                  <a:lnTo>
                    <a:pt x="3589451" y="1681111"/>
                  </a:lnTo>
                  <a:lnTo>
                    <a:pt x="3539731" y="1675384"/>
                  </a:lnTo>
                  <a:lnTo>
                    <a:pt x="3489998" y="1681111"/>
                  </a:lnTo>
                  <a:lnTo>
                    <a:pt x="3444354" y="1697431"/>
                  </a:lnTo>
                  <a:lnTo>
                    <a:pt x="3404095" y="1723021"/>
                  </a:lnTo>
                  <a:lnTo>
                    <a:pt x="3370503" y="1756613"/>
                  </a:lnTo>
                  <a:lnTo>
                    <a:pt x="3344900" y="1796872"/>
                  </a:lnTo>
                  <a:lnTo>
                    <a:pt x="3328593" y="1842528"/>
                  </a:lnTo>
                  <a:lnTo>
                    <a:pt x="3322866" y="1892249"/>
                  </a:lnTo>
                  <a:lnTo>
                    <a:pt x="3328593" y="1941982"/>
                  </a:lnTo>
                  <a:lnTo>
                    <a:pt x="3344900" y="1987626"/>
                  </a:lnTo>
                  <a:lnTo>
                    <a:pt x="3370503" y="2027885"/>
                  </a:lnTo>
                  <a:lnTo>
                    <a:pt x="3404095" y="2061476"/>
                  </a:lnTo>
                  <a:lnTo>
                    <a:pt x="3444354" y="2087079"/>
                  </a:lnTo>
                  <a:lnTo>
                    <a:pt x="3489998" y="2103386"/>
                  </a:lnTo>
                  <a:lnTo>
                    <a:pt x="3539731" y="2109114"/>
                  </a:lnTo>
                  <a:lnTo>
                    <a:pt x="3589451" y="2103386"/>
                  </a:lnTo>
                  <a:lnTo>
                    <a:pt x="3635095" y="2087079"/>
                  </a:lnTo>
                  <a:lnTo>
                    <a:pt x="3675367" y="2061476"/>
                  </a:lnTo>
                  <a:lnTo>
                    <a:pt x="3708946" y="2027885"/>
                  </a:lnTo>
                  <a:lnTo>
                    <a:pt x="3734549" y="1987626"/>
                  </a:lnTo>
                  <a:lnTo>
                    <a:pt x="3750868" y="1941982"/>
                  </a:lnTo>
                  <a:lnTo>
                    <a:pt x="3756596" y="1892249"/>
                  </a:lnTo>
                  <a:close/>
                </a:path>
                <a:path w="7225030" h="3613785">
                  <a:moveTo>
                    <a:pt x="3756596" y="216865"/>
                  </a:moveTo>
                  <a:lnTo>
                    <a:pt x="3750868" y="167132"/>
                  </a:lnTo>
                  <a:lnTo>
                    <a:pt x="3734549" y="121488"/>
                  </a:lnTo>
                  <a:lnTo>
                    <a:pt x="3708946" y="81229"/>
                  </a:lnTo>
                  <a:lnTo>
                    <a:pt x="3675367" y="47637"/>
                  </a:lnTo>
                  <a:lnTo>
                    <a:pt x="3635095" y="22034"/>
                  </a:lnTo>
                  <a:lnTo>
                    <a:pt x="3589451" y="5727"/>
                  </a:lnTo>
                  <a:lnTo>
                    <a:pt x="3539731" y="0"/>
                  </a:lnTo>
                  <a:lnTo>
                    <a:pt x="3489998" y="5727"/>
                  </a:lnTo>
                  <a:lnTo>
                    <a:pt x="3444354" y="22034"/>
                  </a:lnTo>
                  <a:lnTo>
                    <a:pt x="3404095" y="47637"/>
                  </a:lnTo>
                  <a:lnTo>
                    <a:pt x="3370503" y="81229"/>
                  </a:lnTo>
                  <a:lnTo>
                    <a:pt x="3344900" y="121488"/>
                  </a:lnTo>
                  <a:lnTo>
                    <a:pt x="3328593" y="167132"/>
                  </a:lnTo>
                  <a:lnTo>
                    <a:pt x="3322866" y="216865"/>
                  </a:lnTo>
                  <a:lnTo>
                    <a:pt x="3328593" y="266585"/>
                  </a:lnTo>
                  <a:lnTo>
                    <a:pt x="3344900" y="312242"/>
                  </a:lnTo>
                  <a:lnTo>
                    <a:pt x="3370503" y="352501"/>
                  </a:lnTo>
                  <a:lnTo>
                    <a:pt x="3404095" y="386092"/>
                  </a:lnTo>
                  <a:lnTo>
                    <a:pt x="3444354" y="411683"/>
                  </a:lnTo>
                  <a:lnTo>
                    <a:pt x="3489998" y="428002"/>
                  </a:lnTo>
                  <a:lnTo>
                    <a:pt x="3539731" y="433730"/>
                  </a:lnTo>
                  <a:lnTo>
                    <a:pt x="3589451" y="428002"/>
                  </a:lnTo>
                  <a:lnTo>
                    <a:pt x="3635095" y="411683"/>
                  </a:lnTo>
                  <a:lnTo>
                    <a:pt x="3675367" y="386092"/>
                  </a:lnTo>
                  <a:lnTo>
                    <a:pt x="3708946" y="352501"/>
                  </a:lnTo>
                  <a:lnTo>
                    <a:pt x="3734549" y="312242"/>
                  </a:lnTo>
                  <a:lnTo>
                    <a:pt x="3750868" y="266585"/>
                  </a:lnTo>
                  <a:lnTo>
                    <a:pt x="3756596" y="216865"/>
                  </a:lnTo>
                  <a:close/>
                </a:path>
                <a:path w="7225030" h="3613785">
                  <a:moveTo>
                    <a:pt x="7224598" y="1892249"/>
                  </a:moveTo>
                  <a:lnTo>
                    <a:pt x="7218870" y="1842528"/>
                  </a:lnTo>
                  <a:lnTo>
                    <a:pt x="7202551" y="1796872"/>
                  </a:lnTo>
                  <a:lnTo>
                    <a:pt x="7176948" y="1756613"/>
                  </a:lnTo>
                  <a:lnTo>
                    <a:pt x="7143369" y="1723021"/>
                  </a:lnTo>
                  <a:lnTo>
                    <a:pt x="7103097" y="1697431"/>
                  </a:lnTo>
                  <a:lnTo>
                    <a:pt x="7057453" y="1681111"/>
                  </a:lnTo>
                  <a:lnTo>
                    <a:pt x="7007733" y="1675384"/>
                  </a:lnTo>
                  <a:lnTo>
                    <a:pt x="6958000" y="1681111"/>
                  </a:lnTo>
                  <a:lnTo>
                    <a:pt x="6912356" y="1697431"/>
                  </a:lnTo>
                  <a:lnTo>
                    <a:pt x="6872084" y="1723021"/>
                  </a:lnTo>
                  <a:lnTo>
                    <a:pt x="6838505" y="1756613"/>
                  </a:lnTo>
                  <a:lnTo>
                    <a:pt x="6812902" y="1796872"/>
                  </a:lnTo>
                  <a:lnTo>
                    <a:pt x="6796595" y="1842528"/>
                  </a:lnTo>
                  <a:lnTo>
                    <a:pt x="6790868" y="1892249"/>
                  </a:lnTo>
                  <a:lnTo>
                    <a:pt x="6796595" y="1941982"/>
                  </a:lnTo>
                  <a:lnTo>
                    <a:pt x="6812902" y="1987626"/>
                  </a:lnTo>
                  <a:lnTo>
                    <a:pt x="6838505" y="2027885"/>
                  </a:lnTo>
                  <a:lnTo>
                    <a:pt x="6872084" y="2061476"/>
                  </a:lnTo>
                  <a:lnTo>
                    <a:pt x="6912356" y="2087079"/>
                  </a:lnTo>
                  <a:lnTo>
                    <a:pt x="6958000" y="2103386"/>
                  </a:lnTo>
                  <a:lnTo>
                    <a:pt x="7007733" y="2109114"/>
                  </a:lnTo>
                  <a:lnTo>
                    <a:pt x="7057453" y="2103386"/>
                  </a:lnTo>
                  <a:lnTo>
                    <a:pt x="7103097" y="2087079"/>
                  </a:lnTo>
                  <a:lnTo>
                    <a:pt x="7143369" y="2061476"/>
                  </a:lnTo>
                  <a:lnTo>
                    <a:pt x="7176948" y="2027885"/>
                  </a:lnTo>
                  <a:lnTo>
                    <a:pt x="7202551" y="1987626"/>
                  </a:lnTo>
                  <a:lnTo>
                    <a:pt x="7218870" y="1941982"/>
                  </a:lnTo>
                  <a:lnTo>
                    <a:pt x="7224598" y="1892249"/>
                  </a:lnTo>
                  <a:close/>
                </a:path>
                <a:path w="7225030" h="3613785">
                  <a:moveTo>
                    <a:pt x="7224598" y="216865"/>
                  </a:moveTo>
                  <a:lnTo>
                    <a:pt x="7218870" y="167132"/>
                  </a:lnTo>
                  <a:lnTo>
                    <a:pt x="7202551" y="121488"/>
                  </a:lnTo>
                  <a:lnTo>
                    <a:pt x="7176948" y="81229"/>
                  </a:lnTo>
                  <a:lnTo>
                    <a:pt x="7143369" y="47637"/>
                  </a:lnTo>
                  <a:lnTo>
                    <a:pt x="7103097" y="22034"/>
                  </a:lnTo>
                  <a:lnTo>
                    <a:pt x="7057453" y="5727"/>
                  </a:lnTo>
                  <a:lnTo>
                    <a:pt x="7007733" y="0"/>
                  </a:lnTo>
                  <a:lnTo>
                    <a:pt x="6958000" y="5727"/>
                  </a:lnTo>
                  <a:lnTo>
                    <a:pt x="6912356" y="22034"/>
                  </a:lnTo>
                  <a:lnTo>
                    <a:pt x="6872084" y="47637"/>
                  </a:lnTo>
                  <a:lnTo>
                    <a:pt x="6838505" y="81229"/>
                  </a:lnTo>
                  <a:lnTo>
                    <a:pt x="6812902" y="121488"/>
                  </a:lnTo>
                  <a:lnTo>
                    <a:pt x="6796595" y="167132"/>
                  </a:lnTo>
                  <a:lnTo>
                    <a:pt x="6790868" y="216865"/>
                  </a:lnTo>
                  <a:lnTo>
                    <a:pt x="6796595" y="266585"/>
                  </a:lnTo>
                  <a:lnTo>
                    <a:pt x="6812902" y="312242"/>
                  </a:lnTo>
                  <a:lnTo>
                    <a:pt x="6838505" y="352501"/>
                  </a:lnTo>
                  <a:lnTo>
                    <a:pt x="6872084" y="386092"/>
                  </a:lnTo>
                  <a:lnTo>
                    <a:pt x="6912356" y="411683"/>
                  </a:lnTo>
                  <a:lnTo>
                    <a:pt x="6958000" y="428002"/>
                  </a:lnTo>
                  <a:lnTo>
                    <a:pt x="7007733" y="433730"/>
                  </a:lnTo>
                  <a:lnTo>
                    <a:pt x="7057453" y="428002"/>
                  </a:lnTo>
                  <a:lnTo>
                    <a:pt x="7103097" y="411683"/>
                  </a:lnTo>
                  <a:lnTo>
                    <a:pt x="7143369" y="386092"/>
                  </a:lnTo>
                  <a:lnTo>
                    <a:pt x="7176948" y="352501"/>
                  </a:lnTo>
                  <a:lnTo>
                    <a:pt x="7202551" y="312242"/>
                  </a:lnTo>
                  <a:lnTo>
                    <a:pt x="7218870" y="266585"/>
                  </a:lnTo>
                  <a:lnTo>
                    <a:pt x="7224598" y="216865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16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1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293" y="1481986"/>
            <a:ext cx="2797007" cy="156966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Предварительная обработка сырья: </a:t>
            </a:r>
            <a:r>
              <a:rPr lang="ru-RU"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разделка туш, размораживание (если сырье заморожено), обвалка и </a:t>
            </a:r>
            <a:r>
              <a:rPr lang="ru-RU" sz="1400" spc="-1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жиловка</a:t>
            </a:r>
            <a:r>
              <a:rPr lang="ru-RU"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мяса</a:t>
            </a:r>
            <a:endParaRPr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293" y="3177784"/>
            <a:ext cx="2661797" cy="134780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Фасовка :</a:t>
            </a:r>
            <a:r>
              <a:rPr lang="ru-RU"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упаковка полуфабрикатов в тару, разрешенную для контакта с продуктами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72155" y="1481986"/>
            <a:ext cx="2977427" cy="156966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Приготовление фарша</a:t>
            </a:r>
            <a:r>
              <a:rPr lang="ru-RU"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измельчение, добавление ингредиентов, смешивание, повторное измельчение (при необходимости)</a:t>
            </a:r>
            <a:endParaRPr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2155" y="3177784"/>
            <a:ext cx="2942152" cy="158697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Маркировка: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наименование и адрес производства, полный состав продукта, дату изготовления, срок годности</a:t>
            </a:r>
            <a:endParaRPr lang="ru-RU" sz="1400" spc="-1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0154" y="1481986"/>
            <a:ext cx="2666365" cy="226138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Формовка:</a:t>
            </a:r>
            <a:br>
              <a:rPr lang="ru-RU" sz="1400" b="1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из готового фарша формируют полуфабрикаты</a:t>
            </a: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40154" y="3177784"/>
            <a:ext cx="2710815" cy="136934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Заморозка:</a:t>
            </a:r>
            <a:endParaRPr lang="ru-RU" sz="1400" b="1" spc="-1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готовые полуфабрикаты подвергаются шоковой заморозке</a:t>
            </a:r>
            <a:endParaRPr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10</a:t>
            </a:fld>
            <a:endParaRPr spc="-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867829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/>
              <a:t>ТЕХНОЛОГИЯ</a:t>
            </a:r>
            <a:r>
              <a:rPr sz="2400" spc="105"/>
              <a:t> </a:t>
            </a:r>
            <a:r>
              <a:rPr sz="2400" spc="-10"/>
              <a:t>ПРОИЗВОДСТВА</a:t>
            </a:r>
            <a:br>
              <a:rPr lang="ru-RU" sz="2400" spc="-10" dirty="0"/>
            </a:br>
            <a:r>
              <a:rPr lang="ru-RU" sz="1800" spc="-10" dirty="0"/>
              <a:t>2</a:t>
            </a:r>
            <a:r>
              <a:rPr lang="ru-RU" sz="2400" spc="-10" dirty="0"/>
              <a:t>. </a:t>
            </a:r>
            <a:r>
              <a:rPr lang="ru-RU" sz="1800" spc="-10" dirty="0"/>
              <a:t>Копчено-вареные и запеченные мясные изделия, сырокопченые мясные изделия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623684" y="1523034"/>
            <a:ext cx="10021910" cy="4737141"/>
            <a:chOff x="623684" y="1523034"/>
            <a:chExt cx="10021910" cy="4737141"/>
          </a:xfrm>
        </p:grpSpPr>
        <p:sp>
          <p:nvSpPr>
            <p:cNvPr id="4" name="object 4"/>
            <p:cNvSpPr/>
            <p:nvPr/>
          </p:nvSpPr>
          <p:spPr>
            <a:xfrm>
              <a:off x="4166595" y="1659600"/>
              <a:ext cx="0" cy="4600575"/>
            </a:xfrm>
            <a:custGeom>
              <a:avLst/>
              <a:gdLst/>
              <a:ahLst/>
              <a:cxnLst/>
              <a:rect l="l" t="t" r="r" b="b"/>
              <a:pathLst>
                <a:path h="4600575">
                  <a:moveTo>
                    <a:pt x="0" y="46005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6909" y="3044878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6909" y="4529034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3459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373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684" y="1523034"/>
              <a:ext cx="7225030" cy="3613785"/>
            </a:xfrm>
            <a:custGeom>
              <a:avLst/>
              <a:gdLst/>
              <a:ahLst/>
              <a:cxnLst/>
              <a:rect l="l" t="t" r="r" b="b"/>
              <a:pathLst>
                <a:path w="7225030" h="3613785">
                  <a:moveTo>
                    <a:pt x="433730" y="3396640"/>
                  </a:moveTo>
                  <a:lnTo>
                    <a:pt x="428002" y="3346907"/>
                  </a:lnTo>
                  <a:lnTo>
                    <a:pt x="411695" y="3301263"/>
                  </a:lnTo>
                  <a:lnTo>
                    <a:pt x="386092" y="3261004"/>
                  </a:lnTo>
                  <a:lnTo>
                    <a:pt x="352513" y="3227413"/>
                  </a:lnTo>
                  <a:lnTo>
                    <a:pt x="312242" y="3201809"/>
                  </a:lnTo>
                  <a:lnTo>
                    <a:pt x="266598" y="3185503"/>
                  </a:lnTo>
                  <a:lnTo>
                    <a:pt x="216865" y="3179775"/>
                  </a:lnTo>
                  <a:lnTo>
                    <a:pt x="167144" y="3185503"/>
                  </a:lnTo>
                  <a:lnTo>
                    <a:pt x="121500" y="3201809"/>
                  </a:lnTo>
                  <a:lnTo>
                    <a:pt x="81229" y="3227413"/>
                  </a:lnTo>
                  <a:lnTo>
                    <a:pt x="47650" y="3261004"/>
                  </a:lnTo>
                  <a:lnTo>
                    <a:pt x="22047" y="3301263"/>
                  </a:lnTo>
                  <a:lnTo>
                    <a:pt x="5727" y="3346907"/>
                  </a:lnTo>
                  <a:lnTo>
                    <a:pt x="0" y="3396640"/>
                  </a:lnTo>
                  <a:lnTo>
                    <a:pt x="5727" y="3446361"/>
                  </a:lnTo>
                  <a:lnTo>
                    <a:pt x="22047" y="3492017"/>
                  </a:lnTo>
                  <a:lnTo>
                    <a:pt x="47650" y="3532276"/>
                  </a:lnTo>
                  <a:lnTo>
                    <a:pt x="81229" y="3565868"/>
                  </a:lnTo>
                  <a:lnTo>
                    <a:pt x="121500" y="3591458"/>
                  </a:lnTo>
                  <a:lnTo>
                    <a:pt x="167144" y="3607778"/>
                  </a:lnTo>
                  <a:lnTo>
                    <a:pt x="216865" y="3613505"/>
                  </a:lnTo>
                  <a:lnTo>
                    <a:pt x="266598" y="3607778"/>
                  </a:lnTo>
                  <a:lnTo>
                    <a:pt x="312242" y="3591458"/>
                  </a:lnTo>
                  <a:lnTo>
                    <a:pt x="352513" y="3565868"/>
                  </a:lnTo>
                  <a:lnTo>
                    <a:pt x="386092" y="3532276"/>
                  </a:lnTo>
                  <a:lnTo>
                    <a:pt x="411695" y="3492017"/>
                  </a:lnTo>
                  <a:lnTo>
                    <a:pt x="428002" y="3446361"/>
                  </a:lnTo>
                  <a:lnTo>
                    <a:pt x="433730" y="3396640"/>
                  </a:lnTo>
                  <a:close/>
                </a:path>
                <a:path w="7225030" h="3613785">
                  <a:moveTo>
                    <a:pt x="433730" y="1892249"/>
                  </a:moveTo>
                  <a:lnTo>
                    <a:pt x="428002" y="1842528"/>
                  </a:lnTo>
                  <a:lnTo>
                    <a:pt x="411695" y="1796872"/>
                  </a:lnTo>
                  <a:lnTo>
                    <a:pt x="386092" y="1756613"/>
                  </a:lnTo>
                  <a:lnTo>
                    <a:pt x="352513" y="1723021"/>
                  </a:lnTo>
                  <a:lnTo>
                    <a:pt x="312242" y="1697431"/>
                  </a:lnTo>
                  <a:lnTo>
                    <a:pt x="266598" y="1681111"/>
                  </a:lnTo>
                  <a:lnTo>
                    <a:pt x="216865" y="1675384"/>
                  </a:lnTo>
                  <a:lnTo>
                    <a:pt x="167144" y="1681111"/>
                  </a:lnTo>
                  <a:lnTo>
                    <a:pt x="121500" y="1697431"/>
                  </a:lnTo>
                  <a:lnTo>
                    <a:pt x="81229" y="1723021"/>
                  </a:lnTo>
                  <a:lnTo>
                    <a:pt x="47650" y="1756613"/>
                  </a:lnTo>
                  <a:lnTo>
                    <a:pt x="22047" y="1796872"/>
                  </a:lnTo>
                  <a:lnTo>
                    <a:pt x="5727" y="1842528"/>
                  </a:lnTo>
                  <a:lnTo>
                    <a:pt x="0" y="1892249"/>
                  </a:lnTo>
                  <a:lnTo>
                    <a:pt x="5727" y="1941982"/>
                  </a:lnTo>
                  <a:lnTo>
                    <a:pt x="22047" y="1987626"/>
                  </a:lnTo>
                  <a:lnTo>
                    <a:pt x="47650" y="2027885"/>
                  </a:lnTo>
                  <a:lnTo>
                    <a:pt x="81229" y="2061476"/>
                  </a:lnTo>
                  <a:lnTo>
                    <a:pt x="121500" y="2087079"/>
                  </a:lnTo>
                  <a:lnTo>
                    <a:pt x="167144" y="2103386"/>
                  </a:lnTo>
                  <a:lnTo>
                    <a:pt x="216865" y="2109114"/>
                  </a:lnTo>
                  <a:lnTo>
                    <a:pt x="266598" y="2103386"/>
                  </a:lnTo>
                  <a:lnTo>
                    <a:pt x="312242" y="2087079"/>
                  </a:lnTo>
                  <a:lnTo>
                    <a:pt x="352513" y="2061476"/>
                  </a:lnTo>
                  <a:lnTo>
                    <a:pt x="386092" y="2027885"/>
                  </a:lnTo>
                  <a:lnTo>
                    <a:pt x="411695" y="1987626"/>
                  </a:lnTo>
                  <a:lnTo>
                    <a:pt x="428002" y="1941982"/>
                  </a:lnTo>
                  <a:lnTo>
                    <a:pt x="433730" y="1892249"/>
                  </a:lnTo>
                  <a:close/>
                </a:path>
                <a:path w="7225030" h="3613785">
                  <a:moveTo>
                    <a:pt x="433730" y="216865"/>
                  </a:moveTo>
                  <a:lnTo>
                    <a:pt x="428002" y="167132"/>
                  </a:lnTo>
                  <a:lnTo>
                    <a:pt x="411695" y="121488"/>
                  </a:lnTo>
                  <a:lnTo>
                    <a:pt x="386092" y="81229"/>
                  </a:lnTo>
                  <a:lnTo>
                    <a:pt x="352513" y="47637"/>
                  </a:lnTo>
                  <a:lnTo>
                    <a:pt x="312242" y="22034"/>
                  </a:lnTo>
                  <a:lnTo>
                    <a:pt x="266598" y="5727"/>
                  </a:lnTo>
                  <a:lnTo>
                    <a:pt x="216865" y="0"/>
                  </a:lnTo>
                  <a:lnTo>
                    <a:pt x="167144" y="5727"/>
                  </a:lnTo>
                  <a:lnTo>
                    <a:pt x="121500" y="22034"/>
                  </a:lnTo>
                  <a:lnTo>
                    <a:pt x="81229" y="47637"/>
                  </a:lnTo>
                  <a:lnTo>
                    <a:pt x="47650" y="81229"/>
                  </a:lnTo>
                  <a:lnTo>
                    <a:pt x="22047" y="121488"/>
                  </a:lnTo>
                  <a:lnTo>
                    <a:pt x="5727" y="167132"/>
                  </a:lnTo>
                  <a:lnTo>
                    <a:pt x="0" y="216865"/>
                  </a:lnTo>
                  <a:lnTo>
                    <a:pt x="5727" y="266585"/>
                  </a:lnTo>
                  <a:lnTo>
                    <a:pt x="22047" y="312242"/>
                  </a:lnTo>
                  <a:lnTo>
                    <a:pt x="47650" y="352501"/>
                  </a:lnTo>
                  <a:lnTo>
                    <a:pt x="81229" y="386092"/>
                  </a:lnTo>
                  <a:lnTo>
                    <a:pt x="121500" y="411683"/>
                  </a:lnTo>
                  <a:lnTo>
                    <a:pt x="167144" y="428002"/>
                  </a:lnTo>
                  <a:lnTo>
                    <a:pt x="216865" y="433730"/>
                  </a:lnTo>
                  <a:lnTo>
                    <a:pt x="266598" y="428002"/>
                  </a:lnTo>
                  <a:lnTo>
                    <a:pt x="312242" y="411683"/>
                  </a:lnTo>
                  <a:lnTo>
                    <a:pt x="352513" y="386092"/>
                  </a:lnTo>
                  <a:lnTo>
                    <a:pt x="386092" y="352501"/>
                  </a:lnTo>
                  <a:lnTo>
                    <a:pt x="411695" y="312242"/>
                  </a:lnTo>
                  <a:lnTo>
                    <a:pt x="428002" y="266585"/>
                  </a:lnTo>
                  <a:lnTo>
                    <a:pt x="433730" y="216865"/>
                  </a:lnTo>
                  <a:close/>
                </a:path>
                <a:path w="7225030" h="3613785">
                  <a:moveTo>
                    <a:pt x="3756596" y="3396640"/>
                  </a:moveTo>
                  <a:lnTo>
                    <a:pt x="3750868" y="3346907"/>
                  </a:lnTo>
                  <a:lnTo>
                    <a:pt x="3734549" y="3301263"/>
                  </a:lnTo>
                  <a:lnTo>
                    <a:pt x="3708946" y="3261004"/>
                  </a:lnTo>
                  <a:lnTo>
                    <a:pt x="3675367" y="3227413"/>
                  </a:lnTo>
                  <a:lnTo>
                    <a:pt x="3635095" y="3201809"/>
                  </a:lnTo>
                  <a:lnTo>
                    <a:pt x="3589451" y="3185503"/>
                  </a:lnTo>
                  <a:lnTo>
                    <a:pt x="3539731" y="3179775"/>
                  </a:lnTo>
                  <a:lnTo>
                    <a:pt x="3489998" y="3185503"/>
                  </a:lnTo>
                  <a:lnTo>
                    <a:pt x="3444354" y="3201809"/>
                  </a:lnTo>
                  <a:lnTo>
                    <a:pt x="3404095" y="3227413"/>
                  </a:lnTo>
                  <a:lnTo>
                    <a:pt x="3370503" y="3261004"/>
                  </a:lnTo>
                  <a:lnTo>
                    <a:pt x="3344900" y="3301263"/>
                  </a:lnTo>
                  <a:lnTo>
                    <a:pt x="3328593" y="3346907"/>
                  </a:lnTo>
                  <a:lnTo>
                    <a:pt x="3322866" y="3396640"/>
                  </a:lnTo>
                  <a:lnTo>
                    <a:pt x="3328593" y="3446361"/>
                  </a:lnTo>
                  <a:lnTo>
                    <a:pt x="3344900" y="3492017"/>
                  </a:lnTo>
                  <a:lnTo>
                    <a:pt x="3370503" y="3532276"/>
                  </a:lnTo>
                  <a:lnTo>
                    <a:pt x="3404095" y="3565868"/>
                  </a:lnTo>
                  <a:lnTo>
                    <a:pt x="3444354" y="3591458"/>
                  </a:lnTo>
                  <a:lnTo>
                    <a:pt x="3489998" y="3607778"/>
                  </a:lnTo>
                  <a:lnTo>
                    <a:pt x="3539731" y="3613505"/>
                  </a:lnTo>
                  <a:lnTo>
                    <a:pt x="3589451" y="3607778"/>
                  </a:lnTo>
                  <a:lnTo>
                    <a:pt x="3635095" y="3591458"/>
                  </a:lnTo>
                  <a:lnTo>
                    <a:pt x="3675367" y="3565868"/>
                  </a:lnTo>
                  <a:lnTo>
                    <a:pt x="3708946" y="3532276"/>
                  </a:lnTo>
                  <a:lnTo>
                    <a:pt x="3734549" y="3492017"/>
                  </a:lnTo>
                  <a:lnTo>
                    <a:pt x="3750868" y="3446361"/>
                  </a:lnTo>
                  <a:lnTo>
                    <a:pt x="3756596" y="3396640"/>
                  </a:lnTo>
                  <a:close/>
                </a:path>
                <a:path w="7225030" h="3613785">
                  <a:moveTo>
                    <a:pt x="3756596" y="1892249"/>
                  </a:moveTo>
                  <a:lnTo>
                    <a:pt x="3750868" y="1842528"/>
                  </a:lnTo>
                  <a:lnTo>
                    <a:pt x="3734549" y="1796872"/>
                  </a:lnTo>
                  <a:lnTo>
                    <a:pt x="3708946" y="1756613"/>
                  </a:lnTo>
                  <a:lnTo>
                    <a:pt x="3675367" y="1723021"/>
                  </a:lnTo>
                  <a:lnTo>
                    <a:pt x="3635095" y="1697431"/>
                  </a:lnTo>
                  <a:lnTo>
                    <a:pt x="3589451" y="1681111"/>
                  </a:lnTo>
                  <a:lnTo>
                    <a:pt x="3539731" y="1675384"/>
                  </a:lnTo>
                  <a:lnTo>
                    <a:pt x="3489998" y="1681111"/>
                  </a:lnTo>
                  <a:lnTo>
                    <a:pt x="3444354" y="1697431"/>
                  </a:lnTo>
                  <a:lnTo>
                    <a:pt x="3404095" y="1723021"/>
                  </a:lnTo>
                  <a:lnTo>
                    <a:pt x="3370503" y="1756613"/>
                  </a:lnTo>
                  <a:lnTo>
                    <a:pt x="3344900" y="1796872"/>
                  </a:lnTo>
                  <a:lnTo>
                    <a:pt x="3328593" y="1842528"/>
                  </a:lnTo>
                  <a:lnTo>
                    <a:pt x="3322866" y="1892249"/>
                  </a:lnTo>
                  <a:lnTo>
                    <a:pt x="3328593" y="1941982"/>
                  </a:lnTo>
                  <a:lnTo>
                    <a:pt x="3344900" y="1987626"/>
                  </a:lnTo>
                  <a:lnTo>
                    <a:pt x="3370503" y="2027885"/>
                  </a:lnTo>
                  <a:lnTo>
                    <a:pt x="3404095" y="2061476"/>
                  </a:lnTo>
                  <a:lnTo>
                    <a:pt x="3444354" y="2087079"/>
                  </a:lnTo>
                  <a:lnTo>
                    <a:pt x="3489998" y="2103386"/>
                  </a:lnTo>
                  <a:lnTo>
                    <a:pt x="3539731" y="2109114"/>
                  </a:lnTo>
                  <a:lnTo>
                    <a:pt x="3589451" y="2103386"/>
                  </a:lnTo>
                  <a:lnTo>
                    <a:pt x="3635095" y="2087079"/>
                  </a:lnTo>
                  <a:lnTo>
                    <a:pt x="3675367" y="2061476"/>
                  </a:lnTo>
                  <a:lnTo>
                    <a:pt x="3708946" y="2027885"/>
                  </a:lnTo>
                  <a:lnTo>
                    <a:pt x="3734549" y="1987626"/>
                  </a:lnTo>
                  <a:lnTo>
                    <a:pt x="3750868" y="1941982"/>
                  </a:lnTo>
                  <a:lnTo>
                    <a:pt x="3756596" y="1892249"/>
                  </a:lnTo>
                  <a:close/>
                </a:path>
                <a:path w="7225030" h="3613785">
                  <a:moveTo>
                    <a:pt x="3756596" y="216865"/>
                  </a:moveTo>
                  <a:lnTo>
                    <a:pt x="3750868" y="167132"/>
                  </a:lnTo>
                  <a:lnTo>
                    <a:pt x="3734549" y="121488"/>
                  </a:lnTo>
                  <a:lnTo>
                    <a:pt x="3708946" y="81229"/>
                  </a:lnTo>
                  <a:lnTo>
                    <a:pt x="3675367" y="47637"/>
                  </a:lnTo>
                  <a:lnTo>
                    <a:pt x="3635095" y="22034"/>
                  </a:lnTo>
                  <a:lnTo>
                    <a:pt x="3589451" y="5727"/>
                  </a:lnTo>
                  <a:lnTo>
                    <a:pt x="3539731" y="0"/>
                  </a:lnTo>
                  <a:lnTo>
                    <a:pt x="3489998" y="5727"/>
                  </a:lnTo>
                  <a:lnTo>
                    <a:pt x="3444354" y="22034"/>
                  </a:lnTo>
                  <a:lnTo>
                    <a:pt x="3404095" y="47637"/>
                  </a:lnTo>
                  <a:lnTo>
                    <a:pt x="3370503" y="81229"/>
                  </a:lnTo>
                  <a:lnTo>
                    <a:pt x="3344900" y="121488"/>
                  </a:lnTo>
                  <a:lnTo>
                    <a:pt x="3328593" y="167132"/>
                  </a:lnTo>
                  <a:lnTo>
                    <a:pt x="3322866" y="216865"/>
                  </a:lnTo>
                  <a:lnTo>
                    <a:pt x="3328593" y="266585"/>
                  </a:lnTo>
                  <a:lnTo>
                    <a:pt x="3344900" y="312242"/>
                  </a:lnTo>
                  <a:lnTo>
                    <a:pt x="3370503" y="352501"/>
                  </a:lnTo>
                  <a:lnTo>
                    <a:pt x="3404095" y="386092"/>
                  </a:lnTo>
                  <a:lnTo>
                    <a:pt x="3444354" y="411683"/>
                  </a:lnTo>
                  <a:lnTo>
                    <a:pt x="3489998" y="428002"/>
                  </a:lnTo>
                  <a:lnTo>
                    <a:pt x="3539731" y="433730"/>
                  </a:lnTo>
                  <a:lnTo>
                    <a:pt x="3589451" y="428002"/>
                  </a:lnTo>
                  <a:lnTo>
                    <a:pt x="3635095" y="411683"/>
                  </a:lnTo>
                  <a:lnTo>
                    <a:pt x="3675367" y="386092"/>
                  </a:lnTo>
                  <a:lnTo>
                    <a:pt x="3708946" y="352501"/>
                  </a:lnTo>
                  <a:lnTo>
                    <a:pt x="3734549" y="312242"/>
                  </a:lnTo>
                  <a:lnTo>
                    <a:pt x="3750868" y="266585"/>
                  </a:lnTo>
                  <a:lnTo>
                    <a:pt x="3756596" y="216865"/>
                  </a:lnTo>
                  <a:close/>
                </a:path>
                <a:path w="7225030" h="3613785">
                  <a:moveTo>
                    <a:pt x="7224598" y="1892249"/>
                  </a:moveTo>
                  <a:lnTo>
                    <a:pt x="7218870" y="1842528"/>
                  </a:lnTo>
                  <a:lnTo>
                    <a:pt x="7202551" y="1796872"/>
                  </a:lnTo>
                  <a:lnTo>
                    <a:pt x="7176948" y="1756613"/>
                  </a:lnTo>
                  <a:lnTo>
                    <a:pt x="7143369" y="1723021"/>
                  </a:lnTo>
                  <a:lnTo>
                    <a:pt x="7103097" y="1697431"/>
                  </a:lnTo>
                  <a:lnTo>
                    <a:pt x="7057453" y="1681111"/>
                  </a:lnTo>
                  <a:lnTo>
                    <a:pt x="7007733" y="1675384"/>
                  </a:lnTo>
                  <a:lnTo>
                    <a:pt x="6958000" y="1681111"/>
                  </a:lnTo>
                  <a:lnTo>
                    <a:pt x="6912356" y="1697431"/>
                  </a:lnTo>
                  <a:lnTo>
                    <a:pt x="6872084" y="1723021"/>
                  </a:lnTo>
                  <a:lnTo>
                    <a:pt x="6838505" y="1756613"/>
                  </a:lnTo>
                  <a:lnTo>
                    <a:pt x="6812902" y="1796872"/>
                  </a:lnTo>
                  <a:lnTo>
                    <a:pt x="6796595" y="1842528"/>
                  </a:lnTo>
                  <a:lnTo>
                    <a:pt x="6790868" y="1892249"/>
                  </a:lnTo>
                  <a:lnTo>
                    <a:pt x="6796595" y="1941982"/>
                  </a:lnTo>
                  <a:lnTo>
                    <a:pt x="6812902" y="1987626"/>
                  </a:lnTo>
                  <a:lnTo>
                    <a:pt x="6838505" y="2027885"/>
                  </a:lnTo>
                  <a:lnTo>
                    <a:pt x="6872084" y="2061476"/>
                  </a:lnTo>
                  <a:lnTo>
                    <a:pt x="6912356" y="2087079"/>
                  </a:lnTo>
                  <a:lnTo>
                    <a:pt x="6958000" y="2103386"/>
                  </a:lnTo>
                  <a:lnTo>
                    <a:pt x="7007733" y="2109114"/>
                  </a:lnTo>
                  <a:lnTo>
                    <a:pt x="7057453" y="2103386"/>
                  </a:lnTo>
                  <a:lnTo>
                    <a:pt x="7103097" y="2087079"/>
                  </a:lnTo>
                  <a:lnTo>
                    <a:pt x="7143369" y="2061476"/>
                  </a:lnTo>
                  <a:lnTo>
                    <a:pt x="7176948" y="2027885"/>
                  </a:lnTo>
                  <a:lnTo>
                    <a:pt x="7202551" y="1987626"/>
                  </a:lnTo>
                  <a:lnTo>
                    <a:pt x="7218870" y="1941982"/>
                  </a:lnTo>
                  <a:lnTo>
                    <a:pt x="7224598" y="1892249"/>
                  </a:lnTo>
                  <a:close/>
                </a:path>
                <a:path w="7225030" h="3613785">
                  <a:moveTo>
                    <a:pt x="7224598" y="216865"/>
                  </a:moveTo>
                  <a:lnTo>
                    <a:pt x="7218870" y="167132"/>
                  </a:lnTo>
                  <a:lnTo>
                    <a:pt x="7202551" y="121488"/>
                  </a:lnTo>
                  <a:lnTo>
                    <a:pt x="7176948" y="81229"/>
                  </a:lnTo>
                  <a:lnTo>
                    <a:pt x="7143369" y="47637"/>
                  </a:lnTo>
                  <a:lnTo>
                    <a:pt x="7103097" y="22034"/>
                  </a:lnTo>
                  <a:lnTo>
                    <a:pt x="7057453" y="5727"/>
                  </a:lnTo>
                  <a:lnTo>
                    <a:pt x="7007733" y="0"/>
                  </a:lnTo>
                  <a:lnTo>
                    <a:pt x="6958000" y="5727"/>
                  </a:lnTo>
                  <a:lnTo>
                    <a:pt x="6912356" y="22034"/>
                  </a:lnTo>
                  <a:lnTo>
                    <a:pt x="6872084" y="47637"/>
                  </a:lnTo>
                  <a:lnTo>
                    <a:pt x="6838505" y="81229"/>
                  </a:lnTo>
                  <a:lnTo>
                    <a:pt x="6812902" y="121488"/>
                  </a:lnTo>
                  <a:lnTo>
                    <a:pt x="6796595" y="167132"/>
                  </a:lnTo>
                  <a:lnTo>
                    <a:pt x="6790868" y="216865"/>
                  </a:lnTo>
                  <a:lnTo>
                    <a:pt x="6796595" y="266585"/>
                  </a:lnTo>
                  <a:lnTo>
                    <a:pt x="6812902" y="312242"/>
                  </a:lnTo>
                  <a:lnTo>
                    <a:pt x="6838505" y="352501"/>
                  </a:lnTo>
                  <a:lnTo>
                    <a:pt x="6872084" y="386092"/>
                  </a:lnTo>
                  <a:lnTo>
                    <a:pt x="6912356" y="411683"/>
                  </a:lnTo>
                  <a:lnTo>
                    <a:pt x="6958000" y="428002"/>
                  </a:lnTo>
                  <a:lnTo>
                    <a:pt x="7007733" y="433730"/>
                  </a:lnTo>
                  <a:lnTo>
                    <a:pt x="7057453" y="428002"/>
                  </a:lnTo>
                  <a:lnTo>
                    <a:pt x="7103097" y="411683"/>
                  </a:lnTo>
                  <a:lnTo>
                    <a:pt x="7143369" y="386092"/>
                  </a:lnTo>
                  <a:lnTo>
                    <a:pt x="7176948" y="352501"/>
                  </a:lnTo>
                  <a:lnTo>
                    <a:pt x="7202551" y="312242"/>
                  </a:lnTo>
                  <a:lnTo>
                    <a:pt x="7218870" y="266585"/>
                  </a:lnTo>
                  <a:lnTo>
                    <a:pt x="7224598" y="216865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16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1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293" y="1481986"/>
            <a:ext cx="2797007" cy="113441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Предварительная обработка сырья: </a:t>
            </a:r>
            <a:r>
              <a:rPr lang="ru-RU"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разделка туш, обвалка и </a:t>
            </a:r>
            <a:r>
              <a:rPr lang="ru-RU" sz="1400" spc="-1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жиловка</a:t>
            </a:r>
            <a:r>
              <a:rPr lang="ru-RU"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мяса</a:t>
            </a:r>
            <a:endParaRPr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293" y="3177784"/>
            <a:ext cx="2661797" cy="134780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Фасовка :</a:t>
            </a:r>
            <a:r>
              <a:rPr lang="ru-RU"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упаковка полуфабрикатов в тару, разрешенную для контакта с продуктами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50164" y="4638521"/>
            <a:ext cx="3416429" cy="90948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baseline="1262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sz="2000" dirty="0">
              <a:latin typeface="Arial"/>
              <a:cs typeface="Arial"/>
            </a:endParaRPr>
          </a:p>
          <a:p>
            <a:pPr marL="411480" marR="598170">
              <a:lnSpc>
                <a:spcPct val="101200"/>
              </a:lnSpc>
              <a:spcBef>
                <a:spcPts val="59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155" y="1481986"/>
            <a:ext cx="2977427" cy="113441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Посол мяса: </a:t>
            </a:r>
            <a:r>
              <a:rPr lang="ru-RU"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возможны 3 способа посола: сухой, мокрый и смешанный</a:t>
            </a:r>
            <a:endParaRPr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2155" y="3177784"/>
            <a:ext cx="2942152" cy="158697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Маркировка: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наименование и адрес производства, полный состав продукта, дату изготовления, срок годности</a:t>
            </a:r>
            <a:endParaRPr lang="ru-RU" sz="1400" spc="-1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0154" y="1481986"/>
            <a:ext cx="2666365" cy="20437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Термообработка: </a:t>
            </a:r>
            <a:br>
              <a:rPr lang="ru-RU" sz="1400" b="1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обжарка, варка, копчение</a:t>
            </a: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40154" y="3177784"/>
            <a:ext cx="2710815" cy="136934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Охлаждение :</a:t>
            </a:r>
            <a:endParaRPr lang="ru-RU" sz="1400" b="1" spc="-1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готовая продукция перед отправкой на склад Покупателя подвергается охлаждению</a:t>
            </a:r>
            <a:endParaRPr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11</a:t>
            </a:fld>
            <a:endParaRPr spc="-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8281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Создание</a:t>
            </a:r>
            <a:r>
              <a:rPr sz="1400" b="1" spc="-3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бренда</a:t>
            </a:r>
            <a:r>
              <a:rPr sz="1400" b="1" spc="-3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b="1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упаковки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торговой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марки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400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Разработка</a:t>
            </a:r>
            <a:r>
              <a:rPr sz="1400" spc="-4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визуальной</a:t>
            </a:r>
            <a:r>
              <a:rPr sz="1400" spc="-4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айдентики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Подготовка</a:t>
            </a:r>
            <a:r>
              <a:rPr sz="1400" spc="-5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линейки</a:t>
            </a:r>
            <a:r>
              <a:rPr sz="1400" spc="-5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продукции</a:t>
            </a:r>
            <a:r>
              <a:rPr sz="1400" spc="-4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sz="1400" spc="-5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ключевые</a:t>
            </a:r>
            <a:r>
              <a:rPr sz="1400" spc="-5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сегменты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(B2B,</a:t>
            </a:r>
            <a:r>
              <a:rPr sz="1400" spc="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B2C,</a:t>
            </a:r>
            <a:r>
              <a:rPr sz="1400" spc="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экспорт)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314445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Выход</a:t>
            </a:r>
            <a:r>
              <a:rPr sz="1400" b="1" spc="-3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z="1400" b="1" spc="-3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торгово-</a:t>
            </a: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сбытовые</a:t>
            </a:r>
            <a:r>
              <a:rPr sz="1400" b="1" spc="-3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каналы </a:t>
            </a: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b="1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цифровые</a:t>
            </a:r>
            <a:r>
              <a:rPr sz="1400" b="1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витрины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Подписание</a:t>
            </a:r>
            <a:r>
              <a:rPr sz="1400" spc="-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контрактов</a:t>
            </a:r>
            <a:r>
              <a:rPr sz="1400" spc="-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400" spc="-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дистрибьюторами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spc="-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оптовыми компаниями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400" spc="-1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Включение</a:t>
            </a:r>
            <a:r>
              <a:rPr sz="1400" spc="-35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400" spc="-3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федеральные</a:t>
            </a:r>
            <a:r>
              <a:rPr sz="1400" spc="-3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spc="-3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отраслевые</a:t>
            </a:r>
            <a:r>
              <a:rPr sz="1400" spc="-3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реестры поставщиков</a:t>
            </a:r>
            <a:r>
              <a:rPr sz="1400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(портал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Госзакупки,</a:t>
            </a:r>
            <a:r>
              <a:rPr sz="1400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реестры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Минпромторга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spc="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др.)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Создание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карточек</a:t>
            </a:r>
            <a:r>
              <a:rPr sz="1400" spc="-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продукции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sz="1400" spc="-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участия</a:t>
            </a:r>
            <a:r>
              <a:rPr sz="1400" spc="-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тендерах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0650" marR="5080"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spc="-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онлайн-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закупках</a:t>
            </a:r>
            <a:r>
              <a:rPr sz="1400" spc="-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площадках</a:t>
            </a:r>
            <a:r>
              <a:rPr sz="1400" spc="-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(РТС-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Тендер,</a:t>
            </a:r>
            <a:r>
              <a:rPr sz="1400" spc="-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Фабрикант, </a:t>
            </a:r>
            <a:r>
              <a:rPr sz="1400" spc="-4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ТЭК-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Торг</a:t>
            </a:r>
            <a:r>
              <a:rPr sz="1400" spc="-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spc="-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др.)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оперативной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обработки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заказов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spc="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технической</a:t>
            </a:r>
            <a:r>
              <a:rPr sz="1400" spc="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поддержки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11" y="1324724"/>
            <a:ext cx="354965" cy="4825365"/>
            <a:chOff x="811711" y="1324724"/>
            <a:chExt cx="354965" cy="4825365"/>
          </a:xfrm>
        </p:grpSpPr>
        <p:sp>
          <p:nvSpPr>
            <p:cNvPr id="8" name="object 8"/>
            <p:cNvSpPr/>
            <p:nvPr/>
          </p:nvSpPr>
          <p:spPr>
            <a:xfrm>
              <a:off x="1001229" y="1595051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40038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Использование</a:t>
            </a:r>
            <a:r>
              <a:rPr sz="1400" b="1" spc="-3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CRM-системы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Автоматизация</a:t>
            </a:r>
            <a:r>
              <a:rPr sz="1400" spc="3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маркетинга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Таргетированная</a:t>
            </a:r>
            <a:r>
              <a:rPr sz="1400" spc="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реклама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Оценка эффективности 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маркетинговых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кампаний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985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Цифровой</a:t>
            </a:r>
            <a:r>
              <a:rPr sz="1400" b="1" spc="-1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маркетинг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810"/>
              </a:lnSpc>
            </a:pP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информационная</a:t>
            </a: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поддержка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400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Запуск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сайта,</a:t>
            </a:r>
            <a:r>
              <a:rPr sz="1400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контекстная</a:t>
            </a:r>
            <a:r>
              <a:rPr sz="1400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реклама (Яндекс/Google),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продвижение</a:t>
            </a:r>
            <a:r>
              <a:rPr sz="1400" spc="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400" spc="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соцсетях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SEO-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оптимизация</a:t>
            </a:r>
            <a:r>
              <a:rPr sz="1400" spc="-4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sz="1400" spc="-3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повышения</a:t>
            </a:r>
            <a:r>
              <a:rPr sz="1400" spc="-3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видимости</a:t>
            </a:r>
            <a:r>
              <a:rPr sz="1400" spc="-4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поисковых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системах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Публикация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z="1400" spc="-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отраслевых</a:t>
            </a:r>
            <a:r>
              <a:rPr sz="14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порталах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97462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Участие</a:t>
            </a:r>
            <a:r>
              <a:rPr sz="1400" b="1" spc="-4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400" b="1" spc="-4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выставках</a:t>
            </a:r>
            <a:r>
              <a:rPr sz="1400" b="1" spc="-3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b="1" spc="-4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отраслевых мероприятиях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Региональные,</a:t>
            </a:r>
            <a:r>
              <a:rPr sz="1400" spc="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федеральные,</a:t>
            </a:r>
            <a:r>
              <a:rPr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международны</a:t>
            </a:r>
            <a:r>
              <a:rPr sz="13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е</a:t>
            </a:r>
            <a:endParaRPr sz="13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6596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Персонифицированный</a:t>
            </a:r>
            <a:r>
              <a:rPr sz="1400" b="1" spc="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подход </a:t>
            </a: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1400" b="1" spc="-6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крупнейшим</a:t>
            </a:r>
            <a:r>
              <a:rPr sz="1400" b="1" spc="-5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покупателям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8236" y="220178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12</a:t>
            </a:fld>
            <a:endParaRPr spc="-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5359" y="1761126"/>
            <a:ext cx="4789841" cy="39780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174115">
              <a:lnSpc>
                <a:spcPts val="2100"/>
              </a:lnSpc>
              <a:spcBef>
                <a:spcPts val="219"/>
              </a:spcBef>
            </a:pPr>
            <a:r>
              <a:rPr lang="ru-RU" sz="1800" b="1" dirty="0">
                <a:solidFill>
                  <a:srgbClr val="231F20"/>
                </a:solidFill>
                <a:latin typeface="Arial"/>
                <a:cs typeface="Arial"/>
              </a:rPr>
              <a:t>Закуп </a:t>
            </a:r>
            <a:r>
              <a:rPr lang="ru-RU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800" b="1">
                <a:solidFill>
                  <a:srgbClr val="231F20"/>
                </a:solidFill>
                <a:latin typeface="Arial"/>
                <a:cs typeface="Arial"/>
              </a:rPr>
              <a:t>ырь</a:t>
            </a:r>
            <a:r>
              <a:rPr lang="ru-RU" sz="1800" b="1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800" b="1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lang="ru-RU" sz="1800" b="1" dirty="0">
                <a:solidFill>
                  <a:srgbClr val="231F20"/>
                </a:solidFill>
                <a:latin typeface="Arial"/>
                <a:cs typeface="Arial"/>
              </a:rPr>
              <a:t> обеспечения производства по переработке мяса:</a:t>
            </a:r>
            <a:endParaRPr lang="ru-RU" b="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1174115">
              <a:lnSpc>
                <a:spcPts val="2100"/>
              </a:lnSpc>
              <a:spcBef>
                <a:spcPts val="219"/>
              </a:spcBef>
            </a:pPr>
            <a:r>
              <a:rPr lang="ru-RU" sz="1500" spc="-2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lang="ru-RU" sz="1400" spc="-20" dirty="0">
                <a:solidFill>
                  <a:srgbClr val="231F20"/>
                </a:solidFill>
                <a:latin typeface="Arial"/>
                <a:cs typeface="Arial"/>
              </a:rPr>
              <a:t>. В крестьянско-фермерских хозяйствах Колосовского района</a:t>
            </a:r>
          </a:p>
          <a:p>
            <a:pPr marL="12700" marR="1174115">
              <a:lnSpc>
                <a:spcPts val="2100"/>
              </a:lnSpc>
              <a:spcBef>
                <a:spcPts val="219"/>
              </a:spcBef>
            </a:pPr>
            <a:r>
              <a:rPr lang="ru-RU" sz="1400" spc="-20" dirty="0">
                <a:solidFill>
                  <a:srgbClr val="231F20"/>
                </a:solidFill>
                <a:latin typeface="Arial"/>
                <a:cs typeface="Arial"/>
              </a:rPr>
              <a:t>2. В личных подсобных хозяйствах Колосовского района</a:t>
            </a:r>
          </a:p>
          <a:p>
            <a:pPr marL="12700" marR="1174115">
              <a:lnSpc>
                <a:spcPts val="2100"/>
              </a:lnSpc>
              <a:spcBef>
                <a:spcPts val="219"/>
              </a:spcBef>
            </a:pPr>
            <a:r>
              <a:rPr lang="ru-RU" sz="1400" spc="-20" dirty="0">
                <a:solidFill>
                  <a:srgbClr val="231F20"/>
                </a:solidFill>
                <a:latin typeface="Arial"/>
                <a:cs typeface="Arial"/>
              </a:rPr>
              <a:t>3. В других районах Омской области</a:t>
            </a:r>
          </a:p>
          <a:p>
            <a:pPr marL="12700" marR="1174115">
              <a:lnSpc>
                <a:spcPts val="2100"/>
              </a:lnSpc>
              <a:spcBef>
                <a:spcPts val="219"/>
              </a:spcBef>
            </a:pPr>
            <a:r>
              <a:rPr lang="ru-RU" b="1" spc="-20" dirty="0">
                <a:solidFill>
                  <a:srgbClr val="231F20"/>
                </a:solidFill>
                <a:latin typeface="Arial"/>
                <a:cs typeface="Arial"/>
              </a:rPr>
              <a:t>Закуп специй и добавок:</a:t>
            </a:r>
          </a:p>
          <a:p>
            <a:pPr marL="355600" marR="1174115" indent="-342900">
              <a:lnSpc>
                <a:spcPts val="2100"/>
              </a:lnSpc>
              <a:spcBef>
                <a:spcPts val="219"/>
              </a:spcBef>
              <a:buAutoNum type="arabicPeriod"/>
            </a:pPr>
            <a:r>
              <a:rPr lang="ru-RU" sz="1400" spc="-20" dirty="0">
                <a:solidFill>
                  <a:srgbClr val="231F20"/>
                </a:solidFill>
                <a:latin typeface="Arial"/>
                <a:cs typeface="Arial"/>
              </a:rPr>
              <a:t>Натуральные специи </a:t>
            </a:r>
            <a:r>
              <a:rPr lang="ru-RU" sz="1400" dirty="0"/>
              <a:t>(чёрный и белый перец, мускатный орех, кардамон, тмин,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кориандр</a:t>
            </a:r>
            <a:r>
              <a:rPr lang="ru-RU" sz="1400" dirty="0"/>
              <a:t>, красный перец</a:t>
            </a:r>
            <a:endParaRPr lang="ru-RU" sz="1400" spc="-2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55600" marR="1174115" indent="-342900">
              <a:lnSpc>
                <a:spcPts val="2100"/>
              </a:lnSpc>
              <a:spcBef>
                <a:spcPts val="219"/>
              </a:spcBef>
              <a:buAutoNum type="arabicPeriod"/>
            </a:pPr>
            <a:r>
              <a:rPr lang="ru-RU" sz="1400" spc="-20" dirty="0">
                <a:solidFill>
                  <a:srgbClr val="231F20"/>
                </a:solidFill>
                <a:latin typeface="Arial"/>
                <a:cs typeface="Arial"/>
              </a:rPr>
              <a:t>Экстракты пряностей</a:t>
            </a:r>
          </a:p>
          <a:p>
            <a:pPr marL="355600" marR="1174115" indent="-342900">
              <a:lnSpc>
                <a:spcPts val="2100"/>
              </a:lnSpc>
              <a:spcBef>
                <a:spcPts val="219"/>
              </a:spcBef>
              <a:buAutoNum type="arabicPeriod"/>
            </a:pPr>
            <a:r>
              <a:rPr lang="ru-RU" sz="1400" spc="-20" dirty="0">
                <a:solidFill>
                  <a:srgbClr val="231F20"/>
                </a:solidFill>
                <a:latin typeface="Arial"/>
                <a:cs typeface="Arial"/>
              </a:rPr>
              <a:t>Стабилизаторы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СЫРЬЕ</a:t>
            </a:r>
            <a:r>
              <a:rPr sz="2400" spc="195" dirty="0"/>
              <a:t> </a:t>
            </a:r>
            <a:r>
              <a:rPr sz="2400" dirty="0"/>
              <a:t>ДЛЯ</a:t>
            </a:r>
            <a:r>
              <a:rPr sz="2400" spc="200" dirty="0"/>
              <a:t> </a:t>
            </a:r>
            <a:r>
              <a:rPr sz="2400" spc="55" dirty="0"/>
              <a:t>ОБЕСПЕЧЕНИЯ</a:t>
            </a:r>
            <a:r>
              <a:rPr sz="2400" spc="200" dirty="0"/>
              <a:t> </a:t>
            </a:r>
            <a:r>
              <a:rPr sz="2400" spc="-10" dirty="0"/>
              <a:t>ПРОИЗВОДСТВА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13</a:t>
            </a:fld>
            <a:endParaRPr spc="-85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1143000"/>
            <a:ext cx="522446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Загрузки\506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62400"/>
            <a:ext cx="51816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/>
              <a:t>ВОЗМОЖН</a:t>
            </a:r>
            <a:r>
              <a:rPr lang="ru-RU" sz="2400" spc="50" dirty="0"/>
              <a:t>АЯ</a:t>
            </a:r>
            <a:r>
              <a:rPr sz="2400" spc="120"/>
              <a:t> </a:t>
            </a:r>
            <a:r>
              <a:rPr sz="2400" spc="65"/>
              <a:t>ТЕРРИТОРИ</a:t>
            </a:r>
            <a:r>
              <a:rPr lang="ru-RU" sz="2400" spc="65" dirty="0"/>
              <a:t>Я</a:t>
            </a:r>
            <a:r>
              <a:rPr sz="2400" spc="12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14</a:t>
            </a:fld>
            <a:endParaRPr spc="-85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7162800" y="1447800"/>
            <a:ext cx="4114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Расположение: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Омская область, </a:t>
            </a:r>
          </a:p>
          <a:p>
            <a:r>
              <a:rPr lang="ru-RU" sz="1400" dirty="0" err="1">
                <a:latin typeface="Arial" pitchFamily="34" charset="0"/>
                <a:cs typeface="Arial" pitchFamily="34" charset="0"/>
              </a:rPr>
              <a:t>Колосовский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 район, с.Колосовка,ул.Юбилейная,27 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Вид объекта недвижимости: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здание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Наименование: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административное здание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Площадь: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851,2 кв.м (общая)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Аренда: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420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метров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Электропитание: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имеется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Теплоснабжение: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имеется возможность подключения к центральной теплотрассе (менее 100 метров от действующей котельной)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Водоснабжение: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имеется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5940425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55581"/>
              </p:ext>
            </p:extLst>
          </p:nvPr>
        </p:nvGraphicFramePr>
        <p:xfrm>
          <a:off x="152400" y="1151610"/>
          <a:ext cx="10845752" cy="5333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Льготное финансирование промышленных предприятий.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10 до 50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рублей. Процентная ставка от 3 % до 7 % годовых)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предоставляется юридическим лицам и (или) индивидуальным предпринимателям, по программе "ПОВЫШЕНИЕ ПРОИЗВОДИТЕЛЬНОСТИ ТРУДА",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sz="1200" b="1" spc="-5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СМСП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(до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руб.)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Возмещение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оборудования,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относящегося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второй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амортизационным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группам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4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Микрозаймы</a:t>
                      </a:r>
                      <a:r>
                        <a:rPr sz="1200" b="1" spc="-7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СМСП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(до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основных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средств,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внедрение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новых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технологий,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научно-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технической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инновационной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Инвестзаймы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СМПС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ставке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10%)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инвестиционных проектов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 err="1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сфере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растениеводства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льготный</a:t>
                      </a:r>
                      <a:r>
                        <a:rPr lang="ru-RU" sz="1200" b="1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заем</a:t>
                      </a:r>
                      <a:r>
                        <a:rPr lang="ru-RU"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Государственного</a:t>
                      </a:r>
                      <a:r>
                        <a:rPr lang="ru-RU" sz="1200" b="1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фонда</a:t>
                      </a:r>
                      <a:r>
                        <a:rPr lang="ru-RU"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развития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промышленности Омской </a:t>
                      </a:r>
                      <a:r>
                        <a:rPr lang="ru-RU"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ставке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3%)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промышленного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разработку</a:t>
                      </a:r>
                      <a:r>
                        <a:rPr lang="ru-RU" sz="1200" spc="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нового</a:t>
                      </a:r>
                      <a:r>
                        <a:rPr lang="ru-RU" sz="1200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продукта/технологии</a:t>
                      </a:r>
                      <a:r>
                        <a:rPr lang="ru-RU" sz="1200" spc="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</a:t>
                      </a:r>
                      <a:r>
                        <a:rPr lang="ru-RU" sz="1200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</a:t>
                      </a:r>
                      <a:r>
                        <a:rPr lang="ru-RU" sz="1200" spc="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spc="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целях</a:t>
                      </a:r>
                      <a:r>
                        <a:rPr lang="ru-RU" sz="1200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err="1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импортозамещения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Совместный</a:t>
                      </a:r>
                      <a:r>
                        <a:rPr lang="ru-RU" sz="1200" b="1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льготный</a:t>
                      </a:r>
                      <a:r>
                        <a:rPr lang="ru-RU" sz="1200" b="1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заем</a:t>
                      </a:r>
                      <a:r>
                        <a:rPr lang="ru-RU" sz="1200" b="1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федерального</a:t>
                      </a:r>
                      <a:r>
                        <a:rPr lang="ru-RU" sz="1200" b="1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Фонда</a:t>
                      </a:r>
                      <a:r>
                        <a:rPr lang="ru-RU" sz="1200" b="1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развития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промышленности</a:t>
                      </a:r>
                      <a:r>
                        <a:rPr lang="ru-RU"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b="1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Государственного</a:t>
                      </a:r>
                      <a:r>
                        <a:rPr lang="ru-RU" sz="1200" b="1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фонда</a:t>
                      </a:r>
                      <a:r>
                        <a:rPr lang="ru-RU"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развития</a:t>
                      </a:r>
                      <a:r>
                        <a:rPr lang="ru-RU"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промышленности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Омской </a:t>
                      </a:r>
                      <a:r>
                        <a:rPr lang="ru-RU"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ставке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r>
                        <a:rPr lang="ru-RU" sz="1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5%)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проектов,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направленных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err="1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импортозамещение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производство конкурентоспособной</a:t>
                      </a:r>
                      <a:r>
                        <a:rPr lang="ru-RU" sz="1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 algn="l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ru-RU" sz="1200" b="1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Льготное</a:t>
                      </a:r>
                      <a:r>
                        <a:rPr lang="ru-RU" sz="1200" b="1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кредитование</a:t>
                      </a:r>
                      <a:r>
                        <a:rPr lang="ru-RU" sz="1200" b="1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b="1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программе</a:t>
                      </a:r>
                      <a:r>
                        <a:rPr lang="ru-RU" sz="1200" b="1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промышленной</a:t>
                      </a:r>
                      <a:r>
                        <a:rPr lang="ru-RU" sz="1200" b="1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ипотеки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(до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ставке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</a:t>
                      </a:r>
                      <a:r>
                        <a:rPr lang="ru-RU"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16%)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spc="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</a:t>
                      </a:r>
                      <a:r>
                        <a:rPr lang="ru-RU" sz="1200" spc="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200" spc="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200" spc="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производственных</a:t>
                      </a:r>
                      <a:r>
                        <a:rPr lang="ru-RU" sz="1200" spc="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площадей,</a:t>
                      </a:r>
                      <a:r>
                        <a:rPr lang="ru-RU" sz="1200" spc="5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объектов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недвижимого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имущества,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производственных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зданий</a:t>
                      </a: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быстрого </a:t>
                      </a:r>
                      <a:r>
                        <a:rPr lang="ru-RU" sz="1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запуска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расширения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бизнеса.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35560" marR="597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Льготное финансирование промышленных предприятий</a:t>
                      </a:r>
                    </a:p>
                    <a:p>
                      <a:pPr marL="35560" marR="597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от 5 до 100 </a:t>
                      </a:r>
                      <a:r>
                        <a:rPr kumimoji="0" lang="ru-RU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рублей. Процентная ставка от 5 % до 7 % годовых)</a:t>
                      </a:r>
                    </a:p>
                  </a:txBody>
                  <a:tcPr marL="0" marR="0" marT="19050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 проектов по программе "ПРИОРИТЕТНАЯ ПРОДУКЦИЯ",</a:t>
                      </a:r>
                    </a:p>
                  </a:txBody>
                  <a:tcPr marL="9525" marR="9525" marT="952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2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Гарантийная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СМСП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Региональным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гарантийным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центром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(поручительство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вознаграждения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1,25%)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Поручительство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обязательств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СМСП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перед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финансовыми организациями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16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36449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800" y="4512811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17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  <a:p>
            <a:pPr marL="434340" lvl="1" indent="-421640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434340" algn="l"/>
              </a:tabLst>
            </a:pP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endParaRPr sz="1500">
              <a:latin typeface="Microsoft Sans Serif"/>
              <a:cs typeface="Microsoft Sans Serif"/>
            </a:endParaRPr>
          </a:p>
          <a:p>
            <a:pPr marR="33020" algn="r">
              <a:lnSpc>
                <a:spcPct val="100000"/>
              </a:lnSpc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endParaRPr sz="150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endParaRPr sz="150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70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145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1500" spc="-50">
                <a:solidFill>
                  <a:srgbClr val="231F20"/>
                </a:solidFill>
                <a:latin typeface="Microsoft Sans Serif"/>
                <a:cs typeface="Microsoft Sans Serif"/>
              </a:rPr>
              <a:t>9</a:t>
            </a:r>
            <a:endParaRPr sz="1500">
              <a:latin typeface="Microsoft Sans Serif"/>
              <a:cs typeface="Microsoft Sans Serif"/>
            </a:endParaRPr>
          </a:p>
          <a:p>
            <a:pPr marL="368935" marR="46990" lvl="1" indent="-368935" algn="r">
              <a:lnSpc>
                <a:spcPct val="100000"/>
              </a:lnSpc>
              <a:spcBef>
                <a:spcPts val="570"/>
              </a:spcBef>
              <a:tabLst>
                <a:tab pos="368935" algn="l"/>
              </a:tabLst>
            </a:pPr>
            <a:r>
              <a:rPr lang="ru-RU"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5.</a:t>
            </a:r>
            <a:r>
              <a:rPr sz="1500" spc="-20">
                <a:solidFill>
                  <a:srgbClr val="231F20"/>
                </a:solidFill>
                <a:latin typeface="Microsoft Sans Serif"/>
                <a:cs typeface="Microsoft Sans Serif"/>
              </a:rPr>
              <a:t>Технология</a:t>
            </a:r>
            <a:r>
              <a:rPr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800" spc="-1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-25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0-1</a:t>
            </a:r>
            <a:r>
              <a:rPr sz="1500" spc="-25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endParaRPr sz="150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6"/>
              <a:tabLst>
                <a:tab pos="368935" algn="l"/>
              </a:tabLst>
            </a:pPr>
            <a:r>
              <a:rPr sz="150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12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5059" y="1332710"/>
            <a:ext cx="145415" cy="4976495"/>
            <a:chOff x="795059" y="1332710"/>
            <a:chExt cx="145415" cy="4976495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332712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60012" y="1332710"/>
            <a:ext cx="145415" cy="4976495"/>
            <a:chOff x="6460012" y="1332710"/>
            <a:chExt cx="145415" cy="4976495"/>
          </a:xfrm>
        </p:grpSpPr>
        <p:sp>
          <p:nvSpPr>
            <p:cNvPr id="8" name="object 8"/>
            <p:cNvSpPr/>
            <p:nvPr/>
          </p:nvSpPr>
          <p:spPr>
            <a:xfrm>
              <a:off x="6466362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9545" y="1332712"/>
              <a:ext cx="135890" cy="3055620"/>
            </a:xfrm>
            <a:custGeom>
              <a:avLst/>
              <a:gdLst/>
              <a:ahLst/>
              <a:cxnLst/>
              <a:rect l="l" t="t" r="r" b="b"/>
              <a:pathLst>
                <a:path w="135890" h="3055620">
                  <a:moveTo>
                    <a:pt x="135661" y="2974505"/>
                  </a:moveTo>
                  <a:lnTo>
                    <a:pt x="0" y="2893504"/>
                  </a:lnTo>
                  <a:lnTo>
                    <a:pt x="0" y="3055505"/>
                  </a:lnTo>
                  <a:lnTo>
                    <a:pt x="135661" y="2974505"/>
                  </a:lnTo>
                  <a:close/>
                </a:path>
                <a:path w="135890" h="3055620">
                  <a:moveTo>
                    <a:pt x="135661" y="1673288"/>
                  </a:moveTo>
                  <a:lnTo>
                    <a:pt x="0" y="1592287"/>
                  </a:lnTo>
                  <a:lnTo>
                    <a:pt x="0" y="1754289"/>
                  </a:lnTo>
                  <a:lnTo>
                    <a:pt x="135661" y="1673288"/>
                  </a:lnTo>
                  <a:close/>
                </a:path>
                <a:path w="135890" h="30556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08311" y="1295200"/>
            <a:ext cx="4432300" cy="4608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сырьевого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обеспечения</a:t>
            </a:r>
            <a:endParaRPr sz="150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>
                <a:solidFill>
                  <a:srgbClr val="231F20"/>
                </a:solidFill>
                <a:latin typeface="Microsoft Sans Serif"/>
                <a:cs typeface="Microsoft Sans Serif"/>
              </a:rPr>
              <a:t>Сырье</a:t>
            </a:r>
            <a:r>
              <a:rPr sz="15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обеспечения</a:t>
            </a:r>
            <a:endParaRPr sz="150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15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endParaRPr sz="150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16</a:t>
            </a:r>
            <a:endParaRPr sz="150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17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4675505" cy="50396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>
                <a:solidFill>
                  <a:srgbClr val="F04E23"/>
                </a:solidFill>
                <a:latin typeface="Arial"/>
                <a:cs typeface="Arial"/>
              </a:rPr>
              <a:t>: </a:t>
            </a:r>
            <a:r>
              <a:rPr spc="-20"/>
              <a:t>Производство</a:t>
            </a:r>
            <a:r>
              <a:rPr lang="ru-RU" spc="-20" dirty="0"/>
              <a:t> мясных полуфабрикатов, копченых изделий из свинины, баранины, птицы 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20" dirty="0"/>
              <a:t>Создание</a:t>
            </a:r>
            <a:r>
              <a:rPr spc="-50" dirty="0"/>
              <a:t> </a:t>
            </a:r>
            <a:r>
              <a:rPr dirty="0"/>
              <a:t>нового</a:t>
            </a:r>
            <a:r>
              <a:rPr spc="-45" dirty="0"/>
              <a:t> </a:t>
            </a:r>
            <a:r>
              <a:rPr spc="-20" dirty="0"/>
              <a:t>производства</a:t>
            </a:r>
            <a:r>
              <a:rPr spc="-45" dirty="0"/>
              <a:t> </a:t>
            </a:r>
            <a:r>
              <a:rPr spc="-10" dirty="0"/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lang="ru-RU" spc="-10" dirty="0"/>
              <a:t>П</a:t>
            </a:r>
            <a:r>
              <a:rPr spc="-10"/>
              <a:t>редынвестиционная </a:t>
            </a:r>
            <a:r>
              <a:rPr spc="-10" dirty="0"/>
              <a:t>(инвестиционное</a:t>
            </a:r>
            <a:r>
              <a:rPr spc="-50" dirty="0"/>
              <a:t> </a:t>
            </a:r>
            <a:r>
              <a:rPr spc="-10" dirty="0"/>
              <a:t>предложение)</a:t>
            </a: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>
              <a:latin typeface="Arial"/>
              <a:cs typeface="Arial"/>
            </a:endParaRP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lang="ru-RU" dirty="0"/>
              <a:t>Производство тефтелей, котлет, бифштексов, ромштексов, биточек, зраз, фрикаделек, </a:t>
            </a:r>
            <a:r>
              <a:rPr lang="ru-RU" spc="-10" dirty="0"/>
              <a:t>копченых, копчено-вареных и запеченных изделий из свинины, баранины, птицы</a:t>
            </a:r>
            <a:endParaRPr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795059" y="1696504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56360" y="1696504"/>
            <a:ext cx="145415" cy="4435475"/>
            <a:chOff x="6056360" y="1696504"/>
            <a:chExt cx="145415" cy="4435475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901" y="1759508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400800" y="1676400"/>
            <a:ext cx="4439284" cy="371832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400" b="0" dirty="0">
                <a:solidFill>
                  <a:schemeClr val="tx1"/>
                </a:solidFill>
              </a:rPr>
              <a:t>Удовлетворение потребности населения в качественных продуктах  питания, </a:t>
            </a:r>
            <a:r>
              <a:rPr sz="1600" b="0">
                <a:solidFill>
                  <a:schemeClr val="tx1"/>
                </a:solidFill>
                <a:latin typeface="Microsoft Sans Serif"/>
                <a:cs typeface="Microsoft Sans Serif"/>
              </a:rPr>
              <a:t>в</a:t>
            </a:r>
            <a:r>
              <a:rPr sz="1600" b="0" spc="-1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том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числе</a:t>
            </a:r>
            <a:r>
              <a:rPr sz="1600" b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импортозамещение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/>
              <a:t>Отрасль</a:t>
            </a:r>
            <a:r>
              <a:rPr spc="-75" dirty="0"/>
              <a:t> </a:t>
            </a:r>
            <a:r>
              <a:rPr spc="-10" dirty="0"/>
              <a:t>экономики: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Обрабатывающие производства</a:t>
            </a:r>
            <a:r>
              <a:rPr sz="1600" b="0" spc="-1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600" b="0" spc="-65">
                <a:solidFill>
                  <a:srgbClr val="231F20"/>
                </a:solidFill>
                <a:latin typeface="Microsoft Sans Serif"/>
                <a:cs typeface="Microsoft Sans Serif"/>
              </a:rPr>
              <a:t>ОКВЭД</a:t>
            </a:r>
            <a:r>
              <a:rPr sz="1600" b="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0.13</a:t>
            </a:r>
            <a:r>
              <a:rPr sz="1600" b="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409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16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>
                <a:solidFill>
                  <a:srgbClr val="231F20"/>
                </a:solidFill>
                <a:latin typeface="Microsoft Sans Serif"/>
                <a:cs typeface="Microsoft Sans Serif"/>
              </a:rPr>
              <a:t>«</a:t>
            </a: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 продукции из мяса убойных животных и мяса птицы</a:t>
            </a:r>
            <a:r>
              <a:rPr sz="1600" b="0" spc="-10">
                <a:solidFill>
                  <a:srgbClr val="231F20"/>
                </a:solidFill>
                <a:latin typeface="Microsoft Sans Serif"/>
                <a:cs typeface="Microsoft Sans Serif"/>
              </a:rPr>
              <a:t>»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2020"/>
              </a:lnSpc>
              <a:spcBef>
                <a:spcPts val="1380"/>
              </a:spcBef>
            </a:pPr>
            <a:r>
              <a:rPr spc="-20" dirty="0"/>
              <a:t>Условия</a:t>
            </a:r>
            <a:r>
              <a:rPr spc="-70" dirty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1600" b="0" spc="-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r>
              <a:rPr sz="1600" b="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600" b="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r>
              <a:rPr sz="1600" b="0" spc="-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5327937"/>
            <a:ext cx="5867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1800" b="1" spc="-1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sz="1800" b="1" spc="-2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lang="ru-RU" sz="1750" b="1" spc="-15" dirty="0">
                <a:solidFill>
                  <a:srgbClr val="231F20"/>
                </a:solidFill>
                <a:latin typeface="Arial"/>
                <a:cs typeface="Arial"/>
              </a:rPr>
              <a:t> 1 года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>
                <a:solidFill>
                  <a:srgbClr val="231F20"/>
                </a:solidFill>
                <a:latin typeface="Arial"/>
                <a:cs typeface="Arial"/>
              </a:rPr>
              <a:t>*</a:t>
            </a:r>
            <a:r>
              <a:rPr lang="ru-RU" sz="1400" i="1" dirty="0">
                <a:solidFill>
                  <a:srgbClr val="231F20"/>
                </a:solidFill>
                <a:latin typeface="Arial"/>
                <a:cs typeface="Arial"/>
              </a:rPr>
              <a:t>новое производство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2787138"/>
            <a:ext cx="1241329" cy="2616742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sz="1750" b="1" spc="-1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Участие в аукционе на право заключения договора аренды производственного помещения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124713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sz="3200" b="1" spc="-3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r>
              <a:rPr lang="ru-RU" sz="1750" b="1" spc="-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Обустройство производственного помещения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0662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3200" b="1" spc="-3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r>
              <a:rPr lang="ru-RU" sz="1750" b="1" spc="-1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750" b="1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Оснащение цеха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117275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2800" b="1" spc="-395" dirty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lang="ru-RU" sz="160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разрешительных документов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999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>
              <a:latin typeface="Arial"/>
              <a:cs typeface="Arial"/>
            </a:endParaRPr>
          </a:p>
          <a:p>
            <a:pPr marL="14604" marR="5080">
              <a:lnSpc>
                <a:spcPct val="105600"/>
              </a:lnSpc>
              <a:spcBef>
                <a:spcPts val="1045"/>
              </a:spcBef>
            </a:pPr>
            <a:r>
              <a:rPr lang="ru-RU" sz="1500" b="1" spc="-45" dirty="0">
                <a:solidFill>
                  <a:srgbClr val="F04E23"/>
                </a:solidFill>
                <a:latin typeface="Arial"/>
                <a:cs typeface="Arial"/>
              </a:rPr>
              <a:t>Мясные полуфабрикаты и копченые изделия </a:t>
            </a:r>
            <a:r>
              <a:rPr sz="1500" spc="39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15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>
                <a:solidFill>
                  <a:srgbClr val="231F20"/>
                </a:solidFill>
                <a:latin typeface="Microsoft Sans Serif"/>
                <a:cs typeface="Microsoft Sans Serif"/>
              </a:rPr>
              <a:t>натуральны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е</a:t>
            </a:r>
            <a:r>
              <a:rPr sz="15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>
                <a:solidFill>
                  <a:srgbClr val="231F20"/>
                </a:solidFill>
                <a:latin typeface="Microsoft Sans Serif"/>
                <a:cs typeface="Microsoft Sans Serif"/>
              </a:rPr>
              <a:t>продукт</a:t>
            </a:r>
            <a:r>
              <a:rPr lang="ru-RU" sz="1500" spc="-3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ы</a:t>
            </a:r>
            <a:r>
              <a:rPr sz="1500" spc="-35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lang="ru-RU"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изготовленные из мяса свинины, баранины, птицы, выращенного в </a:t>
            </a:r>
            <a:r>
              <a:rPr lang="ru-RU"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экологически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чистых районах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5200" y="2249158"/>
            <a:ext cx="10538460" cy="3999865"/>
            <a:chOff x="475200" y="2249158"/>
            <a:chExt cx="10538460" cy="3999865"/>
          </a:xfrm>
        </p:grpSpPr>
        <p:sp>
          <p:nvSpPr>
            <p:cNvPr id="8" name="object 8"/>
            <p:cNvSpPr/>
            <p:nvPr/>
          </p:nvSpPr>
          <p:spPr>
            <a:xfrm>
              <a:off x="5512723" y="2249158"/>
              <a:ext cx="0" cy="3999865"/>
            </a:xfrm>
            <a:custGeom>
              <a:avLst/>
              <a:gdLst/>
              <a:ahLst/>
              <a:cxnLst/>
              <a:rect l="l" t="t" r="r" b="b"/>
              <a:pathLst>
                <a:path h="3999865">
                  <a:moveTo>
                    <a:pt x="0" y="0"/>
                  </a:moveTo>
                  <a:lnTo>
                    <a:pt x="0" y="3999839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200" y="4130635"/>
              <a:ext cx="10538460" cy="0"/>
            </a:xfrm>
            <a:custGeom>
              <a:avLst/>
              <a:gdLst/>
              <a:ahLst/>
              <a:cxnLst/>
              <a:rect l="l" t="t" r="r" b="b"/>
              <a:pathLst>
                <a:path w="10538460">
                  <a:moveTo>
                    <a:pt x="0" y="0"/>
                  </a:moveTo>
                  <a:lnTo>
                    <a:pt x="10538015" y="0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38406" y="2373647"/>
            <a:ext cx="2114550" cy="78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Полуфабрикаты в тесте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885"/>
              </a:spcBef>
            </a:pPr>
            <a:r>
              <a:rPr lang="ru-RU"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Пельмени, </a:t>
            </a:r>
            <a:r>
              <a:rPr lang="ru-RU" sz="12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манты</a:t>
            </a:r>
            <a:r>
              <a:rPr lang="ru-RU"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, вареники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7414" y="2373647"/>
            <a:ext cx="3202305" cy="935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Рубленные полуфабрикаты</a:t>
            </a:r>
            <a:endParaRPr sz="1500">
              <a:latin typeface="Arial"/>
              <a:cs typeface="Arial"/>
            </a:endParaRPr>
          </a:p>
          <a:p>
            <a:pPr marL="12700" marR="295910">
              <a:lnSpc>
                <a:spcPct val="104200"/>
              </a:lnSpc>
              <a:spcBef>
                <a:spcPts val="885"/>
              </a:spcBef>
            </a:pPr>
            <a:r>
              <a:rPr lang="ru-RU"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Тефтели, котлеты, бифштексы, ромштексы, биточки, зразы, фрикадельки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2200" y="4419600"/>
            <a:ext cx="2848921" cy="1190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Копчено-вареные  и запеченные мясные изделия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2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Ветчина, буженина,, грудинка, карбонад, шейка, рулеты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7414" y="4366490"/>
            <a:ext cx="3056890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Сырокопченые мясные изделия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Окорок, шпик, бекон, грудинка, шейка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5</a:t>
            </a:fld>
            <a:endParaRPr spc="-50" dirty="0"/>
          </a:p>
        </p:txBody>
      </p:sp>
      <p:sp>
        <p:nvSpPr>
          <p:cNvPr id="17410" name="AutoShape 2" descr="grudinka-kopchena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grudinka-kopchena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grudinka-kopchena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sun9-68.userapi.com/sun9-46/impg/jtXuoH9EcWaSrG_V4hDB3GnDIh3g-AoPR5FQMw/q91kiNc9i5M.jpg?size=604x403&amp;quality=96&amp;sign=7291b7bfb3bbd5301901f4926a9920c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s://sun9-68.userapi.com/sun9-46/impg/jtXuoH9EcWaSrG_V4hDB3GnDIh3g-AoPR5FQMw/q91kiNc9i5M.jpg?size=604x403&amp;quality=96&amp;sign=7291b7bfb3bbd5301901f4926a9920c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https://sun9-68.userapi.com/sun9-46/impg/jtXuoH9EcWaSrG_V4hDB3GnDIh3g-AoPR5FQMw/q91kiNc9i5M.jpg?size=604x403&amp;quality=96&amp;sign=7291b7bfb3bbd5301901f4926a9920c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shpik-kopcheny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https://milk-west.ru/images/blog/300920202/shpik-kopchenyj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6" name="Picture 1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95800"/>
            <a:ext cx="2057400" cy="1981199"/>
          </a:xfrm>
          <a:prstGeom prst="rect">
            <a:avLst/>
          </a:prstGeom>
          <a:noFill/>
        </p:spPr>
      </p:pic>
      <p:sp>
        <p:nvSpPr>
          <p:cNvPr id="17428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0" name="AutoShape 2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2" name="AutoShape 2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4" name="AutoShape 2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6" name="Picture 28" descr="https://avatars.mds.yandex.net/i?id=3fb99722a543324608c8f0b71e945d5b94a00d27-5873467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95800"/>
            <a:ext cx="1905000" cy="1981200"/>
          </a:xfrm>
          <a:prstGeom prst="rect">
            <a:avLst/>
          </a:prstGeom>
          <a:noFill/>
        </p:spPr>
      </p:pic>
      <p:pic>
        <p:nvPicPr>
          <p:cNvPr id="17438" name="Picture 30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133600"/>
            <a:ext cx="1828800" cy="1600200"/>
          </a:xfrm>
          <a:prstGeom prst="rect">
            <a:avLst/>
          </a:prstGeom>
          <a:noFill/>
        </p:spPr>
      </p:pic>
      <p:pic>
        <p:nvPicPr>
          <p:cNvPr id="17440" name="Picture 3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133600"/>
            <a:ext cx="21336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927300" y="1600200"/>
            <a:ext cx="2480310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70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сырьевой</a:t>
            </a:r>
            <a:r>
              <a:rPr sz="17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базы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600" y="1600200"/>
            <a:ext cx="4817745" cy="3239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7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7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16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6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Тюменской, Томской, Новосибирской областями, </a:t>
            </a:r>
            <a:r>
              <a:rPr sz="1600" spc="-1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endParaRPr lang="ru-RU" sz="16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т</a:t>
            </a:r>
            <a:r>
              <a:rPr lang="ru-RU" sz="16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рудовых ресурсов (с. Колосовка)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1700">
                <a:solidFill>
                  <a:srgbClr val="231F20"/>
                </a:solidFill>
                <a:latin typeface="Microsoft Sans Serif"/>
                <a:cs typeface="Microsoft Sans Serif"/>
              </a:rPr>
              <a:t>Большое</a:t>
            </a:r>
            <a:r>
              <a:rPr sz="1700" spc="-5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7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предприятий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1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17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7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>
                <a:solidFill>
                  <a:srgbClr val="231F20"/>
                </a:solidFill>
                <a:latin typeface="Microsoft Sans Serif"/>
                <a:cs typeface="Microsoft Sans Serif"/>
              </a:rPr>
              <a:t>сбыта </a:t>
            </a:r>
            <a:r>
              <a:rPr sz="1700" spc="-1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endParaRPr sz="17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899"/>
              </a:lnSpc>
              <a:spcBef>
                <a:spcPts val="1420"/>
              </a:spcBef>
            </a:pPr>
            <a:endParaRPr lang="ru-RU" sz="170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2899"/>
              </a:lnSpc>
              <a:spcBef>
                <a:spcPts val="1420"/>
              </a:spcBef>
            </a:pPr>
            <a:r>
              <a:rPr lang="ru-RU"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</a:t>
            </a:r>
            <a:r>
              <a:rPr sz="1700">
                <a:solidFill>
                  <a:srgbClr val="231F20"/>
                </a:solidFill>
                <a:latin typeface="Microsoft Sans Serif"/>
                <a:cs typeface="Microsoft Sans Serif"/>
              </a:rPr>
              <a:t>аличие</a:t>
            </a:r>
            <a:r>
              <a:rPr lang="ru-RU"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 площадок (объектов капитального строительства)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 rot="10800000" flipV="1">
            <a:off x="6019800" y="5250066"/>
            <a:ext cx="4953000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Широкая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линейка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адаптивностью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инвестиционные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проекты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-7613" y="1371601"/>
            <a:ext cx="5417813" cy="5487024"/>
            <a:chOff x="-7613" y="1419849"/>
            <a:chExt cx="5906135" cy="5438775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613" y="1457457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762000" y="1981200"/>
            <a:ext cx="5105400" cy="4876800"/>
            <a:chOff x="658050" y="1116079"/>
            <a:chExt cx="5216409" cy="4732401"/>
          </a:xfrm>
        </p:grpSpPr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721035" y="1116079"/>
              <a:ext cx="153424" cy="3637356"/>
            </a:xfrm>
            <a:custGeom>
              <a:avLst/>
              <a:gdLst/>
              <a:ahLst/>
              <a:cxnLst/>
              <a:rect l="l" t="t" r="r" b="b"/>
              <a:pathLst>
                <a:path w="135889" h="4027804">
                  <a:moveTo>
                    <a:pt x="135661" y="3946499"/>
                  </a:moveTo>
                  <a:lnTo>
                    <a:pt x="0" y="3865499"/>
                  </a:lnTo>
                  <a:lnTo>
                    <a:pt x="0" y="4027500"/>
                  </a:lnTo>
                  <a:lnTo>
                    <a:pt x="135661" y="3946499"/>
                  </a:lnTo>
                  <a:close/>
                </a:path>
                <a:path w="135889" h="4027804">
                  <a:moveTo>
                    <a:pt x="135661" y="2664002"/>
                  </a:moveTo>
                  <a:lnTo>
                    <a:pt x="0" y="2583002"/>
                  </a:lnTo>
                  <a:lnTo>
                    <a:pt x="0" y="2745003"/>
                  </a:lnTo>
                  <a:lnTo>
                    <a:pt x="135661" y="2664002"/>
                  </a:lnTo>
                  <a:close/>
                </a:path>
                <a:path w="135889" h="4027804">
                  <a:moveTo>
                    <a:pt x="135661" y="1700999"/>
                  </a:moveTo>
                  <a:lnTo>
                    <a:pt x="0" y="1619999"/>
                  </a:lnTo>
                  <a:lnTo>
                    <a:pt x="0" y="1782000"/>
                  </a:lnTo>
                  <a:lnTo>
                    <a:pt x="135661" y="1700999"/>
                  </a:lnTo>
                  <a:close/>
                </a:path>
                <a:path w="135889" h="4027804">
                  <a:moveTo>
                    <a:pt x="135661" y="986294"/>
                  </a:moveTo>
                  <a:lnTo>
                    <a:pt x="0" y="905294"/>
                  </a:lnTo>
                  <a:lnTo>
                    <a:pt x="0" y="1067295"/>
                  </a:lnTo>
                  <a:lnTo>
                    <a:pt x="135661" y="986294"/>
                  </a:lnTo>
                  <a:close/>
                </a:path>
                <a:path w="135889" h="4027804">
                  <a:moveTo>
                    <a:pt x="135661" y="503999"/>
                  </a:moveTo>
                  <a:lnTo>
                    <a:pt x="0" y="422998"/>
                  </a:lnTo>
                  <a:lnTo>
                    <a:pt x="0" y="585000"/>
                  </a:lnTo>
                  <a:lnTo>
                    <a:pt x="135661" y="503999"/>
                  </a:lnTo>
                  <a:close/>
                </a:path>
                <a:path w="135889" h="40278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расположен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пересечении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крупных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транспортных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путей: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67016" y="1481446"/>
            <a:ext cx="3064510" cy="402780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600" b="1" dirty="0">
                <a:solidFill>
                  <a:srgbClr val="F04E23"/>
                </a:solidFill>
                <a:latin typeface="Arial" pitchFamily="34" charset="0"/>
                <a:cs typeface="Arial" pitchFamily="34" charset="0"/>
              </a:rPr>
              <a:t>Объемы</a:t>
            </a:r>
            <a:r>
              <a:rPr sz="1600" b="1" spc="-110" dirty="0">
                <a:solidFill>
                  <a:srgbClr val="F04E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>
                <a:solidFill>
                  <a:srgbClr val="F04E23"/>
                </a:solidFill>
                <a:latin typeface="Arial" pitchFamily="34" charset="0"/>
                <a:cs typeface="Arial" pitchFamily="34" charset="0"/>
              </a:rPr>
              <a:t>производства: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Российская</a:t>
            </a:r>
            <a:r>
              <a:rPr sz="1600" spc="-6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Федерация</a:t>
            </a:r>
            <a:r>
              <a:rPr sz="1600" spc="-6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5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–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3145"/>
              </a:lnSpc>
            </a:pPr>
            <a:r>
              <a:rPr lang="ru-RU" sz="16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2450 </a:t>
            </a:r>
            <a:r>
              <a:rPr sz="1600" b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sz="16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sz="1600" b="1" spc="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тонн</a:t>
            </a:r>
            <a:r>
              <a:rPr sz="1600" b="1" spc="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600" b="1" spc="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год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Омская</a:t>
            </a:r>
            <a:r>
              <a:rPr sz="1600" spc="-4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область</a:t>
            </a:r>
            <a:r>
              <a:rPr sz="1600" spc="-3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4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–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3204"/>
              </a:lnSpc>
            </a:pPr>
            <a:r>
              <a:rPr sz="1600" b="1" spc="-25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600</a:t>
            </a:r>
            <a:r>
              <a:rPr lang="ru-RU" sz="1600" b="1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365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тонн</a:t>
            </a:r>
            <a:r>
              <a:rPr sz="1600" b="1" spc="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600" b="1" spc="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год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43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04E23"/>
                </a:solidFill>
                <a:latin typeface="Arial" pitchFamily="34" charset="0"/>
                <a:cs typeface="Arial" pitchFamily="34" charset="0"/>
              </a:rPr>
              <a:t>Потребность</a:t>
            </a:r>
            <a:r>
              <a:rPr sz="1600" b="1" spc="-10" dirty="0">
                <a:solidFill>
                  <a:srgbClr val="F04E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>
                <a:solidFill>
                  <a:srgbClr val="F04E23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600" b="1" spc="-10" dirty="0">
                <a:solidFill>
                  <a:srgbClr val="F04E23"/>
                </a:solidFill>
                <a:latin typeface="Arial" pitchFamily="34" charset="0"/>
                <a:cs typeface="Arial" pitchFamily="34" charset="0"/>
              </a:rPr>
              <a:t> продукции: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Российская</a:t>
            </a:r>
            <a:r>
              <a:rPr sz="1600" spc="-6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Федерация</a:t>
            </a:r>
            <a:r>
              <a:rPr sz="1600" spc="-6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5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–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3145"/>
              </a:lnSpc>
            </a:pPr>
            <a:r>
              <a:rPr lang="ru-RU" sz="1600" b="1" spc="-4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sz="1600" b="1" spc="-45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sz="1600" b="1" spc="-385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spc="-38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sz="1600" b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sz="16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sz="1600" b="1" spc="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тонн</a:t>
            </a:r>
            <a:r>
              <a:rPr sz="1600" b="1" spc="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600" b="1" spc="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год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525"/>
              </a:lnSpc>
              <a:spcBef>
                <a:spcPts val="1160"/>
              </a:spcBef>
            </a:pPr>
            <a:r>
              <a:rPr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Омская</a:t>
            </a:r>
            <a:r>
              <a:rPr sz="1600" spc="-2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область</a:t>
            </a:r>
            <a:r>
              <a:rPr sz="1600" spc="37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5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–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3145"/>
              </a:lnSpc>
            </a:pPr>
            <a:r>
              <a:rPr lang="ru-RU" sz="1600" b="1" spc="-6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sz="1600" b="1" spc="-65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ru-RU" sz="1600" b="1" spc="-6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36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тонн</a:t>
            </a:r>
            <a:r>
              <a:rPr sz="1600" b="1" spc="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600" b="1" spc="1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2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год</a:t>
            </a:r>
            <a:endParaRPr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79716" y="1952999"/>
            <a:ext cx="3319145" cy="0"/>
          </a:xfrm>
          <a:custGeom>
            <a:avLst/>
            <a:gdLst/>
            <a:ahLst/>
            <a:cxnLst/>
            <a:rect l="l" t="t" r="r" b="b"/>
            <a:pathLst>
              <a:path w="3319145">
                <a:moveTo>
                  <a:pt x="0" y="0"/>
                </a:moveTo>
                <a:lnTo>
                  <a:pt x="3318992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79716" y="4110351"/>
            <a:ext cx="3319145" cy="0"/>
          </a:xfrm>
          <a:custGeom>
            <a:avLst/>
            <a:gdLst/>
            <a:ahLst/>
            <a:cxnLst/>
            <a:rect l="l" t="t" r="r" b="b"/>
            <a:pathLst>
              <a:path w="3319145">
                <a:moveTo>
                  <a:pt x="0" y="0"/>
                </a:moveTo>
                <a:lnTo>
                  <a:pt x="3318992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8</a:t>
            </a:fld>
            <a:endParaRPr spc="-8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6019800" cy="2438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3400" y="3505200"/>
            <a:ext cx="655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spc="-20" dirty="0">
                <a:solidFill>
                  <a:srgbClr val="F04E23"/>
                </a:solidFill>
                <a:latin typeface="Arial" pitchFamily="34" charset="0"/>
                <a:cs typeface="Arial" pitchFamily="34" charset="0"/>
              </a:rPr>
              <a:t>Крупные производители в Российской Федерации: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Группа компаний «Черкизово», агропромышленный холдинг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Мираторг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», АО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Сибагро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», группа компаний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Русагро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,Великолукский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агрохолдинг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48006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Мясоперерабатывающая отрасль Омской области представлена крупными, средними и малыми предприятиями – около 70 компаний.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Лидеры мясоперерабатывающей промышленности Омской области: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АО «Омский бекон» , ООО «Сибирские колбасы»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49858" y="3495402"/>
            <a:ext cx="640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1295400"/>
            <a:ext cx="2956085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 b="1" spc="35" dirty="0">
                <a:solidFill>
                  <a:srgbClr val="231F20"/>
                </a:solidFill>
                <a:latin typeface="Arial"/>
                <a:cs typeface="Arial"/>
              </a:rPr>
              <a:t>ТОРГОВЫЕ СЕТИ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300" y="2251781"/>
            <a:ext cx="346646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ОПТОВЫЕ ПОКУПАТЕЛИ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37687" y="1239580"/>
            <a:ext cx="4754245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 b="1" spc="-10" dirty="0">
                <a:solidFill>
                  <a:srgbClr val="231F20"/>
                </a:solidFill>
                <a:latin typeface="Arial"/>
                <a:cs typeface="Arial"/>
              </a:rPr>
              <a:t>ЗАВЕДЕНИЯ ОБЩЕСТВЕННОГО ПИТАНИЯ </a:t>
            </a:r>
            <a:r>
              <a:rPr lang="ru-RU" sz="1700" spc="-1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ru-RU" sz="1600" spc="-10" dirty="0">
                <a:solidFill>
                  <a:srgbClr val="231F20"/>
                </a:solidFill>
                <a:latin typeface="Arial"/>
                <a:cs typeface="Arial"/>
              </a:rPr>
              <a:t>поставка замороженных полуфабрикатов в столовые, кафе)</a:t>
            </a:r>
            <a:endParaRPr sz="1600">
              <a:latin typeface="Arial"/>
              <a:cs typeface="Arial"/>
            </a:endParaRPr>
          </a:p>
          <a:p>
            <a:pPr marL="12700" marR="831850">
              <a:lnSpc>
                <a:spcPts val="1560"/>
              </a:lnSpc>
              <a:spcBef>
                <a:spcPts val="10"/>
              </a:spcBef>
            </a:pP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7687" y="2218900"/>
            <a:ext cx="4419600" cy="5346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3175">
              <a:lnSpc>
                <a:spcPct val="98500"/>
              </a:lnSpc>
              <a:spcBef>
                <a:spcPts val="130"/>
              </a:spcBef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СПЕЦИАЛИЗИРОВАННАЯ КУЛИНАРИЯ </a:t>
            </a:r>
            <a:r>
              <a:rPr lang="ru-RU" sz="1600" b="1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ru-RU" sz="1600" dirty="0">
                <a:solidFill>
                  <a:srgbClr val="231F20"/>
                </a:solidFill>
                <a:latin typeface="Arial"/>
                <a:cs typeface="Arial"/>
              </a:rPr>
              <a:t>поставка полуфабрикатов)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00200" y="457200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9</a:t>
            </a:fld>
            <a:endParaRPr spc="-85" dirty="0"/>
          </a:p>
        </p:txBody>
      </p:sp>
      <p:sp>
        <p:nvSpPr>
          <p:cNvPr id="13324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" name="Рисунок 40" descr="МСК &quot;Тюкалинский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038600"/>
            <a:ext cx="632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6781800" y="40386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Предприятия общественного питания (столовые, кафе, кулинарии) на территории с.Колосовки, Тарского,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Тюкалинского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Крутинского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Саргатского,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Большереченского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, Знаменского,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Б-Уковского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районов, г.Омска</a:t>
            </a:r>
          </a:p>
        </p:txBody>
      </p:sp>
      <p:sp>
        <p:nvSpPr>
          <p:cNvPr id="13339" name="AutoShape 27" descr="https://delosmelo.ru/files/images/c5d56e2bc28cf673cac9a283b73e82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1" name="AutoShape 29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3" name="AutoShape 31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44" name="Picture 32" descr="D:\Загрузки\korz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762000" cy="685800"/>
          </a:xfrm>
          <a:prstGeom prst="rect">
            <a:avLst/>
          </a:prstGeom>
          <a:noFill/>
        </p:spPr>
      </p:pic>
      <p:pic>
        <p:nvPicPr>
          <p:cNvPr id="13345" name="Picture 33" descr="D:\Загрузки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33600"/>
            <a:ext cx="914400" cy="762000"/>
          </a:xfrm>
          <a:prstGeom prst="rect">
            <a:avLst/>
          </a:prstGeom>
          <a:noFill/>
        </p:spPr>
      </p:pic>
      <p:pic>
        <p:nvPicPr>
          <p:cNvPr id="13347" name="Picture 35" descr="D:\Загрузки\385416d776e445b1df81f149814954a1-800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143000"/>
            <a:ext cx="1143000" cy="838200"/>
          </a:xfrm>
          <a:prstGeom prst="rect">
            <a:avLst/>
          </a:prstGeom>
          <a:noFill/>
        </p:spPr>
      </p:pic>
      <p:pic>
        <p:nvPicPr>
          <p:cNvPr id="13348" name="Picture 36" descr="D:\Загрузки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057400"/>
            <a:ext cx="9144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2484</Words>
  <Application>Microsoft Office PowerPoint</Application>
  <PresentationFormat>Широкоэкранный</PresentationFormat>
  <Paragraphs>411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MT</vt:lpstr>
      <vt:lpstr>Microsoft Sans Serif</vt:lpstr>
      <vt:lpstr>Tahoma</vt:lpstr>
      <vt:lpstr>Times New Roman</vt:lpstr>
      <vt:lpstr>Office Theme</vt:lpstr>
      <vt:lpstr>ПРОИЗВОДСТВО МЯСНЫХ ПОЛУФАБРИКАТОВ, КОПЧЕНЫХ ИЗДЕЛИЙ ИЗ СВИНИНЫ, БАРАНИНЫ, ПТИЦЫ В КОЛОСОВСКОМ РАЙОНЕ ОМСКОЙ ОБЛАСТИ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</vt:lpstr>
      <vt:lpstr>РЫНОК СБЫТА</vt:lpstr>
      <vt:lpstr>ТЕХНОЛОГИЯ ПРОИЗВОДСТВА 1. Полуфабрикаты в тесте, рубленные полуфабрикаты</vt:lpstr>
      <vt:lpstr>ТЕХНОЛОГИЯ ПРОИЗВОДСТВА 2. Копчено-вареные и запеченные мясные изделия, сырокопченые мясные изделия</vt:lpstr>
      <vt:lpstr>ПЛАН МАРКЕТИНГА</vt:lpstr>
      <vt:lpstr>СЫРЬЕ ДЛЯ ОБЕСПЕЧЕНИЯ ПРОИЗВОДСТВА</vt:lpstr>
      <vt:lpstr>ВОЗМОЖНАЯ ТЕРРИТОРИЯ ДЛЯ РАЗМЕЩЕНИЯ*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МЯСНЫХ ПОЛУФАБРИКАТОВ</dc:title>
  <cp:lastModifiedBy>Артемьева О_С</cp:lastModifiedBy>
  <cp:revision>128</cp:revision>
  <dcterms:created xsi:type="dcterms:W3CDTF">2025-06-25T08:30:11Z</dcterms:created>
  <dcterms:modified xsi:type="dcterms:W3CDTF">2025-09-01T09:02:29Z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2025-06-25T00:00:00Z</vt:filetime>
  </property>
  <property fmtid="{D5CDD505-2E9C-101B-9397-08002B2CF9AE}" pid="5" name="Producer">
    <vt:lpwstr>Adobe PDF Library 15.0</vt:lpwstr>
  </property>
</Properties>
</file>