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67" r:id="rId13"/>
    <p:sldId id="270" r:id="rId14"/>
    <p:sldId id="279" r:id="rId15"/>
    <p:sldId id="274" r:id="rId16"/>
    <p:sldId id="275" r:id="rId17"/>
    <p:sldId id="276" r:id="rId18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B7E"/>
    <a:srgbClr val="CCB14C"/>
    <a:srgbClr val="EEA544"/>
    <a:srgbClr val="F3B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Строительство фермы по выращиванию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и откорму молодняка крупного рогатого скота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мясного направления на 2 000 голов 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в Называевском </a:t>
            </a:r>
            <a:r>
              <a:rPr lang="ru-RU" sz="2600" b="1" dirty="0">
                <a:solidFill>
                  <a:schemeClr val="bg1"/>
                </a:solidFill>
              </a:rPr>
              <a:t>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4521" y="3600388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ПЕРЕРАБОТЧИКИ МЯСА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Мясокомбинаты Омской области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сельскохозяйственные 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павильоны)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0" y="4638273"/>
            <a:ext cx="2209800" cy="1066800"/>
          </a:xfrm>
          <a:prstGeom prst="rect">
            <a:avLst/>
          </a:prstGeom>
        </p:spPr>
      </p:pic>
      <p:sp>
        <p:nvSpPr>
          <p:cNvPr id="7" name="Арка 6"/>
          <p:cNvSpPr/>
          <p:nvPr/>
        </p:nvSpPr>
        <p:spPr>
          <a:xfrm rot="10800000">
            <a:off x="1344890" y="5023275"/>
            <a:ext cx="685800" cy="296795"/>
          </a:xfrm>
          <a:prstGeom prst="blockArc">
            <a:avLst>
              <a:gd name="adj1" fmla="val 10912506"/>
              <a:gd name="adj2" fmla="val 0"/>
              <a:gd name="adj3" fmla="val 25000"/>
            </a:avLst>
          </a:prstGeom>
          <a:solidFill>
            <a:srgbClr val="CCAB7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8" y="4657640"/>
            <a:ext cx="2071486" cy="1488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638272"/>
            <a:ext cx="2286013" cy="13053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14156"/>
          <a:stretch/>
        </p:blipFill>
        <p:spPr>
          <a:xfrm>
            <a:off x="5651231" y="4638273"/>
            <a:ext cx="1850310" cy="15073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0" y="1471420"/>
            <a:ext cx="7344800" cy="417253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45872" y="1716605"/>
            <a:ext cx="9999722" cy="3990005"/>
            <a:chOff x="798715" y="1659601"/>
            <a:chExt cx="9846879" cy="3091726"/>
          </a:xfrm>
        </p:grpSpPr>
        <p:sp>
          <p:nvSpPr>
            <p:cNvPr id="4" name="object 4"/>
            <p:cNvSpPr/>
            <p:nvPr/>
          </p:nvSpPr>
          <p:spPr>
            <a:xfrm>
              <a:off x="4166594" y="1659601"/>
              <a:ext cx="45719" cy="3091726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735" y="4751326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 flipH="1">
              <a:off x="7588876" y="1659601"/>
              <a:ext cx="45719" cy="3091726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 flipH="1">
              <a:off x="798715" y="1659601"/>
              <a:ext cx="45020" cy="3091726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1103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698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6984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871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7371" y="373169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498" y="1591290"/>
            <a:ext cx="3157067" cy="16959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Молочный</a:t>
            </a: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от рождения до 6-месячного возраста. Животные получают молочные корма и постепенно приучаются к поеданию грубых, концентрированных и сочных кормов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566" y="3695141"/>
            <a:ext cx="3042939" cy="15299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Интенсивный откорм</a:t>
            </a: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200" dirty="0"/>
              <a:t>с 15 до 18 месяцев. На этом этапе происходит накопление жира, получают высокие привесы, и животные доводятся до высокой живой массы</a:t>
            </a:r>
            <a:endParaRPr lang="ru-RU" sz="1200" b="1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97696" y="1481986"/>
            <a:ext cx="3109140" cy="132286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Послемолочный</a:t>
            </a:r>
            <a:endParaRPr lang="ru-RU" sz="1400" b="1" dirty="0" smtClean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 4–6 месяцев до 7–12 месяцев. Животные находятся на стадии интенсивного роста и активно наращивают мышечную ткань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26639" y="3695141"/>
            <a:ext cx="2942152" cy="135844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Убой</a:t>
            </a: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2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Разделка туши, осмотр ветеринаром, клеймение туш (полутуш)</a:t>
            </a:r>
            <a:endParaRPr lang="ru-RU" sz="12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705440" cy="216809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Доращивание</a:t>
            </a:r>
            <a:endParaRPr lang="ru-RU" sz="1400" b="1" spc="-2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2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 12 до 15 месяцев. Продолжается рост костяка и мускулатуры без отложения жира</a:t>
            </a:r>
            <a:endParaRPr lang="ru-RU" sz="12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31556" y="3689674"/>
            <a:ext cx="2710815" cy="108952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Реализация</a:t>
            </a:r>
            <a:endParaRPr lang="ru-RU" sz="1400" b="1" spc="-1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200" dirty="0" smtClean="0">
                <a:latin typeface="Microsoft Sans Serif"/>
                <a:cs typeface="Microsoft Sans Serif"/>
              </a:rPr>
              <a:t>Отправляется заказчику или в холодильник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7" name="object 10"/>
          <p:cNvSpPr txBox="1"/>
          <p:nvPr/>
        </p:nvSpPr>
        <p:spPr>
          <a:xfrm>
            <a:off x="580149" y="372935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переработчиками мяса</a:t>
            </a:r>
            <a:endParaRPr lang="ru-RU" sz="1300" spc="-15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26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</a:t>
            </a:r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: 55:15:100101:549</a:t>
            </a:r>
            <a:endParaRPr lang="ru-RU" sz="18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/>
              <a:t>Называевский </a:t>
            </a:r>
            <a:r>
              <a:rPr lang="ru-RU" dirty="0"/>
              <a:t>район, село </a:t>
            </a:r>
            <a:r>
              <a:rPr lang="ru-RU" dirty="0" smtClean="0"/>
              <a:t>Покровка,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Площадь:</a:t>
            </a:r>
            <a:r>
              <a:rPr lang="ru-RU" dirty="0"/>
              <a:t> </a:t>
            </a:r>
            <a:r>
              <a:rPr lang="ru-RU" dirty="0" smtClean="0"/>
              <a:t>1,5 га (есть возможность привлечь для проекта близлежащие земельные участки)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</a:t>
            </a:r>
            <a:r>
              <a:rPr lang="ru-RU" dirty="0" smtClean="0"/>
              <a:t>населенных пунктов</a:t>
            </a:r>
            <a:endParaRPr lang="ru-RU" dirty="0"/>
          </a:p>
          <a:p>
            <a:endParaRPr lang="ru-RU" sz="800" dirty="0"/>
          </a:p>
          <a:p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smtClean="0">
                <a:solidFill>
                  <a:schemeClr val="tx1"/>
                </a:solidFill>
              </a:rPr>
              <a:t>областной </a:t>
            </a:r>
            <a:r>
              <a:rPr lang="ru-RU" dirty="0">
                <a:solidFill>
                  <a:schemeClr val="tx1"/>
                </a:solidFill>
              </a:rPr>
              <a:t>автодороги </a:t>
            </a:r>
            <a:r>
              <a:rPr lang="ru-RU" dirty="0" smtClean="0">
                <a:solidFill>
                  <a:schemeClr val="tx1"/>
                </a:solidFill>
              </a:rPr>
              <a:t>Называевск-</a:t>
            </a:r>
            <a:r>
              <a:rPr lang="ru-RU" dirty="0" err="1" smtClean="0">
                <a:solidFill>
                  <a:schemeClr val="tx1"/>
                </a:solidFill>
              </a:rPr>
              <a:t>Кисляки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338" t="21737" r="29638" b="27080"/>
          <a:stretch/>
        </p:blipFill>
        <p:spPr>
          <a:xfrm>
            <a:off x="810055" y="1460360"/>
            <a:ext cx="5715000" cy="46978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7C6EED-9F55-4761-B8AE-303F9D69B266}"/>
              </a:ext>
            </a:extLst>
          </p:cNvPr>
          <p:cNvSpPr txBox="1"/>
          <p:nvPr/>
        </p:nvSpPr>
        <p:spPr>
          <a:xfrm>
            <a:off x="6553200" y="1441937"/>
            <a:ext cx="4648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</a:t>
            </a:r>
            <a:r>
              <a:rPr lang="ru-RU" sz="1800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2: 55:15:091603:310</a:t>
            </a:r>
          </a:p>
          <a:p>
            <a:endParaRPr lang="ru-RU" sz="18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Называевский район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между селом </a:t>
            </a:r>
            <a:r>
              <a:rPr lang="ru-RU" dirty="0" err="1" smtClean="0">
                <a:solidFill>
                  <a:schemeClr val="tx1"/>
                </a:solidFill>
              </a:rPr>
              <a:t>Муравьевка</a:t>
            </a:r>
            <a:r>
              <a:rPr lang="ru-RU" dirty="0" smtClean="0">
                <a:solidFill>
                  <a:schemeClr val="tx1"/>
                </a:solidFill>
              </a:rPr>
              <a:t> и д. Малая </a:t>
            </a:r>
            <a:r>
              <a:rPr lang="ru-RU" dirty="0" err="1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афониха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Общая площадь: </a:t>
            </a:r>
            <a:r>
              <a:rPr lang="ru-RU" dirty="0" smtClean="0">
                <a:solidFill>
                  <a:schemeClr val="tx1"/>
                </a:solidFill>
              </a:rPr>
              <a:t>41,9 </a:t>
            </a:r>
            <a:r>
              <a:rPr lang="ru-RU" dirty="0">
                <a:solidFill>
                  <a:schemeClr val="tx1"/>
                </a:solidFill>
              </a:rPr>
              <a:t>га 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Категория земель: </a:t>
            </a:r>
            <a:r>
              <a:rPr lang="ru-RU" dirty="0">
                <a:solidFill>
                  <a:schemeClr val="tx1"/>
                </a:solidFill>
              </a:rPr>
              <a:t>земли сельскохозяйственного назначения</a:t>
            </a:r>
          </a:p>
          <a:p>
            <a:endParaRPr lang="ru-RU" sz="600" dirty="0">
              <a:solidFill>
                <a:schemeClr val="accent3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Расположение: </a:t>
            </a:r>
            <a:r>
              <a:rPr lang="ru-RU" dirty="0" smtClean="0">
                <a:solidFill>
                  <a:schemeClr val="tx1"/>
                </a:solidFill>
              </a:rPr>
              <a:t>вблизи областной автомобильной дороги </a:t>
            </a:r>
            <a:r>
              <a:rPr lang="ru-RU" dirty="0" smtClean="0">
                <a:solidFill>
                  <a:schemeClr val="tx1"/>
                </a:solidFill>
              </a:rPr>
              <a:t>Называевск-Крутинка</a:t>
            </a:r>
            <a:endParaRPr lang="ru-RU" sz="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777" t="24154" r="19231" b="8021"/>
          <a:stretch/>
        </p:blipFill>
        <p:spPr>
          <a:xfrm>
            <a:off x="762000" y="1441937"/>
            <a:ext cx="5504664" cy="44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r>
              <a:rPr lang="ru-RU" sz="135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                  Называевский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r>
              <a:rPr lang="ru-RU" sz="1550" b="1" spc="-20" dirty="0" smtClean="0">
                <a:solidFill>
                  <a:srgbClr val="F04E23"/>
                </a:solidFill>
                <a:latin typeface="Arial"/>
                <a:cs typeface="Arial"/>
              </a:rPr>
              <a:t>                </a:t>
            </a:r>
            <a:r>
              <a:rPr lang="ru-RU" sz="2450" b="1" spc="-20" dirty="0" smtClean="0">
                <a:solidFill>
                  <a:srgbClr val="F04E23"/>
                </a:solidFill>
                <a:latin typeface="Arial"/>
                <a:cs typeface="Arial"/>
              </a:rPr>
              <a:t>46 477 руб.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8411"/>
              </p:ext>
            </p:extLst>
          </p:nvPr>
        </p:nvGraphicFramePr>
        <p:xfrm>
          <a:off x="228600" y="1151610"/>
          <a:ext cx="11049000" cy="546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Льготное кредитование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сельхозтоваропроизводителей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от 1% до 12,5</a:t>
                      </a:r>
                      <a:r>
                        <a:rPr sz="1100" spc="-2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10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животноводства (мясного крупного рогатого скота)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СХТП</a:t>
                      </a: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  от суммы страховой премии)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уплату страховых премий, начисленных по договорам сельскохозяйственного страхования на случай утраты (гибели) с/х животных</a:t>
                      </a: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СХТП на возмещение части затрат на содержание товарного крупного рогатого скота специализированных мясных пород</a:t>
                      </a: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(5 000 руб. за 1 голову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содержание товарного крупного рогатого скота специализированных мясных пород (герефордская, казахская белоголовая, абердин-ангусская), кроме племенного и помесного крупного рогатого скота, используемого для производства мяса по системе "корова - теленок", при которой телята содержатся на подсосе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Субсидия СХТП на приобретение и (или) увеличение маточного поголовья крупного рогатого скота</a:t>
                      </a: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(7 500 руб. за 1 голову)</a:t>
                      </a:r>
                      <a:endParaRPr sz="1100" b="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 приобретение и (или) увеличение маточного поголовья крупного рогатого скота при проведении мероприятий по оздоровлению  стада от лейкоза</a:t>
                      </a:r>
                      <a:endParaRPr sz="11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5. 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16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5198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/>
              <a:t>Строительство фермы по выращиванию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pc="-20" dirty="0"/>
              <a:t>и откорму молодняка крупного рогатого скота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pc="-20" dirty="0"/>
              <a:t>мясного направления на 2 000 </a:t>
            </a:r>
            <a:r>
              <a:rPr lang="ru-RU" spc="-20" dirty="0" smtClean="0"/>
              <a:t>голов в Называевском районе </a:t>
            </a:r>
            <a:r>
              <a:rPr lang="ru-RU" spc="-20" dirty="0"/>
              <a:t>Омской области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 err="1" smtClean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Строительство фермы по выращиванию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и откорму </a:t>
            </a:r>
            <a:r>
              <a:rPr lang="ru-RU" spc="-20" dirty="0" smtClean="0"/>
              <a:t>молодняка КРС с </a:t>
            </a:r>
            <a:r>
              <a:rPr lang="ru-RU" spc="-20" dirty="0"/>
              <a:t>инженерными коммуникациями для </a:t>
            </a:r>
            <a:r>
              <a:rPr lang="ru-RU" spc="-20" dirty="0" smtClean="0"/>
              <a:t>реализации мяса и субпродуктов</a:t>
            </a:r>
            <a:endParaRPr lang="ru-RU" spc="-20" dirty="0"/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22351" y="1601606"/>
            <a:ext cx="145415" cy="5258801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56361" y="1696504"/>
            <a:ext cx="145414" cy="4780496"/>
            <a:chOff x="6056360" y="1696504"/>
            <a:chExt cx="145415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298556" y="1661996"/>
            <a:ext cx="4826644" cy="462370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потребителей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высококачественной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экологически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чистой говядиной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другими полезными продуктами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убоя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Сельское хозяйство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Животноводство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Скотоводство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01.42.11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–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«Разведение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мясного и прочего крупного рогатого скота, включая буйволов, яков и других животных, на мясо»</a:t>
            </a:r>
            <a:endParaRPr lang="ru-RU"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2 000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голов крупного рогатого скота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914400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4383"/>
            <a:ext cx="10623194" cy="3691018"/>
          </a:xfrm>
          <a:prstGeom prst="rect">
            <a:avLst/>
          </a:prstGeom>
        </p:spPr>
      </p:pic>
      <p:sp>
        <p:nvSpPr>
          <p:cNvPr id="12" name="object 10"/>
          <p:cNvSpPr txBox="1"/>
          <p:nvPr/>
        </p:nvSpPr>
        <p:spPr>
          <a:xfrm>
            <a:off x="657327" y="1467987"/>
            <a:ext cx="3343064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Говядина I категории – </a:t>
            </a:r>
            <a:r>
              <a:rPr lang="ru-RU" sz="1500" dirty="0" smtClean="0">
                <a:solidFill>
                  <a:schemeClr val="tx1"/>
                </a:solidFill>
                <a:latin typeface="Arial"/>
                <a:cs typeface="Arial"/>
              </a:rPr>
              <a:t>туши с удовлетворительно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развитыми мышцами. Жир покрывает тушу не менее чем от 8-го ребра до седалищных бугров, на остальных участках допускается отложение жира в виде больших участков</a:t>
            </a:r>
            <a:endParaRPr lang="ru-RU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8072387" y="1420994"/>
            <a:ext cx="32023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Говядина II категории - 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туши с недостаточно развитыми мышцами и впадинами на бёдрах, подкожный жир покрывает небольшими участками заднюю часть туши.</a:t>
            </a:r>
            <a:endParaRPr lang="ru-RU"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3409528" y="3428999"/>
            <a:ext cx="3143672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Субпродукты I категории  -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языки, печень, почки, мозги, сердце, вымя говяжье, диафрагму и мясокостные хвосты</a:t>
            </a:r>
            <a:endParaRPr sz="12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6035497" y="3428999"/>
            <a:ext cx="2727503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Субпродукты </a:t>
            </a:r>
            <a:r>
              <a:rPr lang="en-US" sz="1500" b="1" dirty="0" smtClean="0">
                <a:solidFill>
                  <a:srgbClr val="F04E23"/>
                </a:solidFill>
                <a:latin typeface="Arial"/>
                <a:cs typeface="Arial"/>
              </a:rPr>
              <a:t>II </a:t>
            </a: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категории </a:t>
            </a:r>
            <a:r>
              <a:rPr lang="ru-RU" sz="1500" b="1" dirty="0" smtClean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головы (без языков),  ноги, легкие, уши, губы, желудок</a:t>
            </a:r>
            <a:endParaRPr sz="15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06" y="1414383"/>
            <a:ext cx="1518036" cy="1644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97" y="1420994"/>
            <a:ext cx="1718618" cy="1672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3" y="3429000"/>
            <a:ext cx="2757715" cy="1828802"/>
          </a:xfrm>
          <a:prstGeom prst="rect">
            <a:avLst/>
          </a:prstGeom>
        </p:spPr>
      </p:pic>
      <p:sp>
        <p:nvSpPr>
          <p:cNvPr id="24" name="object 6"/>
          <p:cNvSpPr txBox="1"/>
          <p:nvPr/>
        </p:nvSpPr>
        <p:spPr>
          <a:xfrm>
            <a:off x="562928" y="5135215"/>
            <a:ext cx="10736825" cy="1786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Говядина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– вкусный и ценный продукт. Белок мяса содержит все незаменимые аминокислоты, необходимые для нашего здоровья. Основа для множества блюд, от легких салатов и закусок до горячих основных. Это мясо идеально подходит для тех, кто следит за своим питанием.</a:t>
            </a: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Субпродукты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– являются источником железа, </a:t>
            </a:r>
            <a:r>
              <a:rPr lang="ru-RU"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богаты белком </a:t>
            </a:r>
            <a:r>
              <a:rPr lang="ru-RU" sz="1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коллагеном, доступная форма витаминов А и В, содержит фермент </a:t>
            </a:r>
            <a:r>
              <a:rPr lang="ru-RU"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молодости </a:t>
            </a:r>
            <a:r>
              <a:rPr lang="ru-RU" sz="15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коэнзим</a:t>
            </a:r>
            <a:r>
              <a:rPr lang="ru-RU" sz="1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Q10</a:t>
            </a:r>
            <a:r>
              <a:rPr lang="ru-RU" sz="1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источник высококачественного белка.</a:t>
            </a:r>
            <a:endParaRPr lang="en-US"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4604" marR="5080">
              <a:lnSpc>
                <a:spcPct val="105600"/>
              </a:lnSpc>
              <a:spcBef>
                <a:spcPts val="1045"/>
              </a:spcBef>
            </a:pPr>
            <a:endParaRPr sz="1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28999"/>
            <a:ext cx="2133601" cy="16322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свободных земель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сельскохозяйственного назначения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(сенокосы – 47 тыс. га, пастбища – 109 тыс. га)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rgbClr val="92D05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выхода на федеральные трассы – автомобильные дороги Называевск-Тюкалинск и Называевск-Исилькуль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мяса крупного рогатого скота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7000" y="1481446"/>
            <a:ext cx="5029200" cy="421589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Говядина</a:t>
            </a:r>
            <a:r>
              <a:rPr lang="ru-RU" sz="2000" b="1" spc="50" dirty="0" smtClean="0">
                <a:solidFill>
                  <a:srgbClr val="92D050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1,8</a:t>
            </a:r>
            <a:r>
              <a:rPr sz="2850" b="1" spc="-3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млн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sz="15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0,58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млн.</a:t>
            </a:r>
            <a:r>
              <a:rPr lang="ru-RU"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lang="ru-RU" sz="15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Российская</a:t>
            </a:r>
            <a:r>
              <a:rPr kumimoji="0" lang="ru-RU" sz="15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Федерация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Говядина -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2,9 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в живом весе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-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0,02</a:t>
            </a:r>
            <a:r>
              <a:rPr kumimoji="0" lang="ru-RU" sz="1500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ru-RU" sz="1500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Говядина –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125 тыс. тонн в 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 – </a:t>
            </a:r>
            <a:r>
              <a:rPr kumimoji="0" lang="ru-RU" sz="1500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70,6 тыс. 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6615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57206" y="4267200"/>
            <a:ext cx="60197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Компания «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Черкизово», К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омпания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Мираторг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kumimoji="0" lang="ru-RU" sz="13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группа предприятий «Ресурс»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kumimoji="0" lang="ru-RU" sz="13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«Агрокомплекс»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«Натуральные мясопродукты», «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Комос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Групп», ООО «РИМАН-Агро»,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«Аврора 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Трэйдинг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kumimoji="0" lang="ru-RU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Мит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Кинг»,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«Сибирская продовольственная компания».</a:t>
            </a: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09774" y="5791200"/>
            <a:ext cx="1060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dirty="0"/>
              <a:t>В рамках федерального проекта «Развитие отраслей и техническая модернизация агропромышленного комплекса» к 2030 году планируется увеличить объёмы производства продукции животноводства </a:t>
            </a:r>
            <a:r>
              <a:rPr lang="ru-RU" sz="1600" b="1" dirty="0"/>
              <a:t>на 8%</a:t>
            </a:r>
            <a:r>
              <a:rPr lang="ru-RU" sz="1600" dirty="0"/>
              <a:t> по сравнению с уровнем 2020 года.</a:t>
            </a:r>
            <a:endParaRPr lang="ru-RU" sz="1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производства говядины и субпродуктов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83125" y="1481446"/>
            <a:ext cx="3815716" cy="42478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Говядина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22,7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500" b="1" spc="-355" dirty="0">
                <a:solidFill>
                  <a:schemeClr val="tx1"/>
                </a:solidFill>
                <a:latin typeface="Arial"/>
                <a:cs typeface="Arial"/>
              </a:rPr>
              <a:t>т       ы      с     .</a:t>
            </a:r>
            <a:r>
              <a:rPr lang="ru-RU" sz="1500" b="1" spc="2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sz="1500" b="1" dirty="0" err="1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sz="15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7,2 </a:t>
            </a:r>
            <a:r>
              <a:rPr kumimoji="0" lang="ru-RU" sz="1500" b="1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2850" b="1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lang="ru-RU" sz="15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Говядина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19,8</a:t>
            </a:r>
            <a:r>
              <a:rPr kumimoji="0" lang="ru-RU" sz="2850" b="1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6,5</a:t>
            </a:r>
            <a:r>
              <a:rPr kumimoji="0" lang="ru-RU" sz="2850" b="1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 (внешний и внутренний)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Говядина 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2,9</a:t>
            </a:r>
            <a:r>
              <a:rPr kumimoji="0" lang="ru-RU" sz="2850" b="1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35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       ы      с     .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Субпродукты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0,7</a:t>
            </a:r>
            <a:r>
              <a:rPr kumimoji="0" lang="ru-RU" sz="2850" b="1" i="0" u="none" strike="noStrike" kern="0" cap="none" spc="-3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Arial"/>
                <a:cs typeface="Arial"/>
              </a:rPr>
              <a:t>тыс.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40B7B9-6CFB-431F-8BE0-1EE92D17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87934"/>
            <a:ext cx="3642991" cy="35730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409774" y="5791200"/>
            <a:ext cx="109440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Современные фермы активно внедряют автоматизированные системы кормления, мониторинга животных и контроля за производством. Это позволяет снижать себестоимость продукции за счёт оптимизации процессов и повышать качество мяса благодаря лучшему контролю за условиями содержания скота.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457206" y="1513684"/>
            <a:ext cx="317162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</a:t>
            </a: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/>
            </a:r>
            <a:b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Омской области: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«Дружба»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Камкур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ООО </a:t>
            </a:r>
            <a:r>
              <a:rPr lang="ru-RU" sz="1400" dirty="0" smtClean="0"/>
              <a:t>«Колхоз </a:t>
            </a:r>
            <a:r>
              <a:rPr lang="ru-RU" sz="1400" dirty="0" err="1" smtClean="0"/>
              <a:t>Чопозова</a:t>
            </a:r>
            <a:r>
              <a:rPr lang="ru-RU" sz="1400" dirty="0" smtClean="0"/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ООО </a:t>
            </a:r>
            <a:r>
              <a:rPr lang="ru-RU" sz="1400" dirty="0" smtClean="0"/>
              <a:t>«СИББИФ»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СПК </a:t>
            </a:r>
            <a:r>
              <a:rPr lang="ru-RU" sz="1400" dirty="0" smtClean="0"/>
              <a:t>«УРАЛЫ»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ООО «Сибирские колбасы»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2275</Words>
  <Application>Microsoft Office PowerPoint</Application>
  <PresentationFormat>Широкоэкранный</PresentationFormat>
  <Paragraphs>424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производства мяса крупного рогатого скота</vt:lpstr>
      <vt:lpstr>АНАЛИЗ РЫНКА производства говядины и субпродуктов</vt:lpstr>
      <vt:lpstr>РЫНОК СБЫТА</vt:lpstr>
      <vt:lpstr>ТЕХНОЛОГИЯ ПРОИЗВОДСТВА</vt:lpstr>
      <vt:lpstr>ПЛАН МАРКЕТИНГА</vt:lpstr>
      <vt:lpstr>ВОЗМОЖНЫЕ ТЕРРИТОРИИ ДЛЯ РАЗМЕЩЕНИЯ*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cp:lastPrinted>2025-06-02T10:59:34Z</cp:lastPrinted>
  <dcterms:created xsi:type="dcterms:W3CDTF">2025-05-29T10:04:48Z</dcterms:created>
  <dcterms:modified xsi:type="dcterms:W3CDTF">2025-08-08T08:28:59Z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