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4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6" r:id="rId12"/>
    <p:sldId id="267" r:id="rId13"/>
    <p:sldId id="270" r:id="rId14"/>
    <p:sldId id="274" r:id="rId15"/>
    <p:sldId id="275" r:id="rId16"/>
    <p:sldId id="276" r:id="rId17"/>
  </p:sldIdLst>
  <p:sldSz cx="12192000" cy="6858000"/>
  <p:notesSz cx="9947275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B7E"/>
    <a:srgbClr val="CCB14C"/>
    <a:srgbClr val="EEA544"/>
    <a:srgbClr val="F3B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199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1FB8C-CF96-4033-BCB8-53C1EDD5A292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4"/>
            <a:ext cx="795782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199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DC31C-413C-4455-86D7-0772757C9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0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5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6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8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5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9CCBA0-C975-493B-B1A9-FF8709931532}"/>
              </a:ext>
            </a:extLst>
          </p:cNvPr>
          <p:cNvSpPr txBox="1"/>
          <p:nvPr/>
        </p:nvSpPr>
        <p:spPr>
          <a:xfrm>
            <a:off x="2362200" y="182880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Строительство птицефабрики</a:t>
            </a:r>
          </a:p>
          <a:p>
            <a:r>
              <a:rPr lang="ru-RU" sz="2600" b="1" dirty="0" smtClean="0">
                <a:solidFill>
                  <a:schemeClr val="bg1"/>
                </a:solidFill>
              </a:rPr>
              <a:t>в Называевском </a:t>
            </a:r>
            <a:r>
              <a:rPr lang="ru-RU" sz="2600" b="1" dirty="0">
                <a:solidFill>
                  <a:schemeClr val="bg1"/>
                </a:solidFill>
              </a:rPr>
              <a:t>районе Омской области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602"/>
            <a:ext cx="247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РЫНОК</a:t>
            </a:r>
            <a:r>
              <a:rPr sz="2400" spc="100" dirty="0"/>
              <a:t> </a:t>
            </a:r>
            <a:r>
              <a:rPr sz="2400" spc="-10" dirty="0"/>
              <a:t>СБЫТА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74521" y="3600388"/>
            <a:ext cx="6406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400" b="1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РЕГИОНЕ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7300" y="1326581"/>
            <a:ext cx="3705700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2000"/>
              </a:lnSpc>
              <a:spcBef>
                <a:spcPts val="100"/>
              </a:spcBef>
            </a:pPr>
            <a:r>
              <a:rPr lang="ru-RU" sz="1700" b="1" spc="35" dirty="0" smtClean="0">
                <a:solidFill>
                  <a:srgbClr val="231F20"/>
                </a:solidFill>
                <a:latin typeface="Arial"/>
                <a:cs typeface="Arial"/>
              </a:rPr>
              <a:t>ПЕРЕРАБОТЧИКИ МЯСА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Мясокомбинаты Омской области</a:t>
            </a:r>
            <a:r>
              <a:rPr sz="13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300" y="2251781"/>
            <a:ext cx="3466465" cy="46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ОПТОВЫЕ ПОКУПАТЕЛИ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сельскохозяйственные </a:t>
            </a:r>
            <a:r>
              <a:rPr lang="ru-RU"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10</a:t>
            </a:fld>
            <a:endParaRPr spc="-85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DB2E43-85C4-4814-BB28-FE7B18CF96BC}"/>
              </a:ext>
            </a:extLst>
          </p:cNvPr>
          <p:cNvSpPr txBox="1"/>
          <p:nvPr/>
        </p:nvSpPr>
        <p:spPr>
          <a:xfrm>
            <a:off x="6237687" y="1311003"/>
            <a:ext cx="4755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ЛОКАЛЬНЫЙ СБЫТ </a:t>
            </a:r>
          </a:p>
          <a:p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(мелкий опт)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AC37A7-03C2-45A2-8972-589EBE4FD4F7}"/>
              </a:ext>
            </a:extLst>
          </p:cNvPr>
          <p:cNvSpPr txBox="1"/>
          <p:nvPr/>
        </p:nvSpPr>
        <p:spPr>
          <a:xfrm>
            <a:off x="6237687" y="2251781"/>
            <a:ext cx="5039913" cy="55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3175" defTabSz="914400" eaLnBrk="1" fontAlgn="auto" latinLnBrk="0" hangingPunct="1">
              <a:lnSpc>
                <a:spcPct val="985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ФИРМЕННЫЕ И СПЕЦ. МАГАЗИНЫ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(фирменные магазины,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павильоны)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253C3F4-690A-4A94-8407-0A445BCB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49" y="1284477"/>
            <a:ext cx="702249" cy="63301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111FC2-898E-4DED-AD6E-95D0AAB2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240" y="2251780"/>
            <a:ext cx="596074" cy="55136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560DD49-4232-441C-823F-55BB876AC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49" y="2193489"/>
            <a:ext cx="702249" cy="56672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31E68C5-21F1-4BE0-98C7-57CB58DAB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375" y="1338837"/>
            <a:ext cx="596074" cy="666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0" y="4638273"/>
            <a:ext cx="2209800" cy="1066800"/>
          </a:xfrm>
          <a:prstGeom prst="rect">
            <a:avLst/>
          </a:prstGeom>
        </p:spPr>
      </p:pic>
      <p:sp>
        <p:nvSpPr>
          <p:cNvPr id="7" name="Арка 6"/>
          <p:cNvSpPr/>
          <p:nvPr/>
        </p:nvSpPr>
        <p:spPr>
          <a:xfrm rot="10800000">
            <a:off x="1344890" y="5023275"/>
            <a:ext cx="685800" cy="296795"/>
          </a:xfrm>
          <a:prstGeom prst="blockArc">
            <a:avLst>
              <a:gd name="adj1" fmla="val 10912506"/>
              <a:gd name="adj2" fmla="val 0"/>
              <a:gd name="adj3" fmla="val 25000"/>
            </a:avLst>
          </a:prstGeom>
          <a:solidFill>
            <a:srgbClr val="CCAB7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28" y="4657640"/>
            <a:ext cx="2071486" cy="14880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638272"/>
            <a:ext cx="2286013" cy="13053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 b="14156"/>
          <a:stretch/>
        </p:blipFill>
        <p:spPr>
          <a:xfrm>
            <a:off x="5651231" y="4638273"/>
            <a:ext cx="1850310" cy="15073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 dirty="0"/>
              <a:t>ТЕХНОЛОГИЯ</a:t>
            </a:r>
            <a:r>
              <a:rPr sz="2400" spc="105" dirty="0"/>
              <a:t> </a:t>
            </a:r>
            <a:r>
              <a:rPr sz="2400" spc="-10" dirty="0"/>
              <a:t>ПРОИЗВОДСТВА</a:t>
            </a:r>
            <a:endParaRPr sz="2400" dirty="0"/>
          </a:p>
        </p:txBody>
      </p:sp>
      <p:sp>
        <p:nvSpPr>
          <p:cNvPr id="10" name="object 10"/>
          <p:cNvSpPr txBox="1"/>
          <p:nvPr/>
        </p:nvSpPr>
        <p:spPr>
          <a:xfrm>
            <a:off x="601103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698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6984" y="3729352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8871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97371" y="3731699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11</a:t>
            </a:fld>
            <a:endParaRPr spc="-85" dirty="0"/>
          </a:p>
        </p:txBody>
      </p:sp>
      <p:sp>
        <p:nvSpPr>
          <p:cNvPr id="27" name="object 10"/>
          <p:cNvSpPr txBox="1"/>
          <p:nvPr/>
        </p:nvSpPr>
        <p:spPr>
          <a:xfrm>
            <a:off x="580149" y="3729352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75" y="1460186"/>
            <a:ext cx="10028789" cy="47430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56" y="1421987"/>
            <a:ext cx="493819" cy="597460"/>
          </a:xfrm>
          <a:prstGeom prst="rect">
            <a:avLst/>
          </a:prstGeom>
        </p:spPr>
      </p:pic>
      <p:sp>
        <p:nvSpPr>
          <p:cNvPr id="29" name="object 12"/>
          <p:cNvSpPr txBox="1"/>
          <p:nvPr/>
        </p:nvSpPr>
        <p:spPr>
          <a:xfrm>
            <a:off x="4161347" y="1460186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0" name="object 12"/>
          <p:cNvSpPr txBox="1"/>
          <p:nvPr/>
        </p:nvSpPr>
        <p:spPr>
          <a:xfrm>
            <a:off x="7626577" y="1455863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1" name="object 12"/>
          <p:cNvSpPr txBox="1"/>
          <p:nvPr/>
        </p:nvSpPr>
        <p:spPr>
          <a:xfrm>
            <a:off x="838377" y="312420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2" name="object 12"/>
          <p:cNvSpPr txBox="1"/>
          <p:nvPr/>
        </p:nvSpPr>
        <p:spPr>
          <a:xfrm>
            <a:off x="4161346" y="312420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3" name="object 12"/>
          <p:cNvSpPr txBox="1"/>
          <p:nvPr/>
        </p:nvSpPr>
        <p:spPr>
          <a:xfrm>
            <a:off x="7634567" y="3156012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4" name="object 12"/>
          <p:cNvSpPr txBox="1"/>
          <p:nvPr/>
        </p:nvSpPr>
        <p:spPr>
          <a:xfrm>
            <a:off x="838377" y="464985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5" name="object 12"/>
          <p:cNvSpPr txBox="1"/>
          <p:nvPr/>
        </p:nvSpPr>
        <p:spPr>
          <a:xfrm>
            <a:off x="4161346" y="4635503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5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6" name="object 16"/>
          <p:cNvSpPr txBox="1"/>
          <p:nvPr/>
        </p:nvSpPr>
        <p:spPr>
          <a:xfrm>
            <a:off x="1148378" y="1464509"/>
            <a:ext cx="3252567" cy="135261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16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16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200" b="1" dirty="0"/>
              <a:t>Подготовка птичника к приёму цыплят</a:t>
            </a:r>
            <a:r>
              <a:rPr lang="ru-RU" sz="1200" dirty="0"/>
              <a:t> — дезинфекция, прогрев помещения, засыпка подстилочным материалом, настройка линии поения и заполнение кормушек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7" name="object 16"/>
          <p:cNvSpPr txBox="1"/>
          <p:nvPr/>
        </p:nvSpPr>
        <p:spPr>
          <a:xfrm>
            <a:off x="4557369" y="1420045"/>
            <a:ext cx="3120977" cy="1539139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16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16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200" b="1" dirty="0"/>
              <a:t>Содержание цыплят первых дней жизни</a:t>
            </a:r>
            <a:r>
              <a:rPr lang="ru-RU" sz="1200" dirty="0"/>
              <a:t> — в течение 10 дней </a:t>
            </a:r>
            <a:r>
              <a:rPr lang="ru-RU" sz="1200" dirty="0" smtClean="0"/>
              <a:t>нахождение </a:t>
            </a:r>
            <a:r>
              <a:rPr lang="ru-RU" sz="1200" dirty="0"/>
              <a:t>в </a:t>
            </a:r>
            <a:r>
              <a:rPr lang="ru-RU" sz="1200" dirty="0" smtClean="0"/>
              <a:t>брудере (поддержание стабильной температуры, обеспечение постоянной вентиляции воздуха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8" name="object 16"/>
          <p:cNvSpPr txBox="1"/>
          <p:nvPr/>
        </p:nvSpPr>
        <p:spPr>
          <a:xfrm>
            <a:off x="7925258" y="1420045"/>
            <a:ext cx="3507883" cy="97956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16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16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200" b="1" dirty="0"/>
              <a:t>Перевод птенцов в общий курятник</a:t>
            </a:r>
            <a:r>
              <a:rPr lang="ru-RU" sz="1200" dirty="0"/>
              <a:t> — на 11-й день. </a:t>
            </a:r>
            <a:r>
              <a:rPr lang="ru-RU" sz="1200" dirty="0" smtClean="0"/>
              <a:t>Размещают </a:t>
            </a:r>
            <a:r>
              <a:rPr lang="ru-RU" sz="1200" dirty="0"/>
              <a:t>на полу или многоярусных стеллажах в </a:t>
            </a:r>
            <a:r>
              <a:rPr lang="ru-RU" sz="1200" dirty="0" smtClean="0"/>
              <a:t>клетках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9" name="object 16"/>
          <p:cNvSpPr txBox="1"/>
          <p:nvPr/>
        </p:nvSpPr>
        <p:spPr>
          <a:xfrm>
            <a:off x="1148379" y="2951735"/>
            <a:ext cx="3162078" cy="135261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16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16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200" b="1" dirty="0"/>
              <a:t>Подготовка к убою</a:t>
            </a:r>
            <a:r>
              <a:rPr lang="ru-RU" sz="1200" dirty="0"/>
              <a:t> — с 25-го дня жизни и до убоя </a:t>
            </a:r>
            <a:r>
              <a:rPr lang="ru-RU" sz="1200" dirty="0" smtClean="0"/>
              <a:t>применяется </a:t>
            </a:r>
            <a:r>
              <a:rPr lang="ru-RU" sz="1200" dirty="0"/>
              <a:t>финишный корм, который </a:t>
            </a:r>
            <a:r>
              <a:rPr lang="ru-RU" sz="1200" dirty="0" smtClean="0"/>
              <a:t>способствует активному росту </a:t>
            </a:r>
            <a:r>
              <a:rPr lang="ru-RU" sz="1200" dirty="0"/>
              <a:t>и </a:t>
            </a:r>
            <a:r>
              <a:rPr lang="ru-RU" sz="1200" dirty="0" smtClean="0"/>
              <a:t>набору массы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1" name="object 16"/>
          <p:cNvSpPr txBox="1"/>
          <p:nvPr/>
        </p:nvSpPr>
        <p:spPr>
          <a:xfrm>
            <a:off x="4478351" y="2951735"/>
            <a:ext cx="3162078" cy="79303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16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16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200" b="1" dirty="0"/>
              <a:t>Первичная обработка </a:t>
            </a:r>
            <a:r>
              <a:rPr lang="ru-RU" sz="1200" b="1" dirty="0" smtClean="0"/>
              <a:t>птицы</a:t>
            </a:r>
            <a:r>
              <a:rPr lang="ru-RU" sz="1200" dirty="0" smtClean="0"/>
              <a:t> - убой </a:t>
            </a:r>
            <a:r>
              <a:rPr lang="ru-RU" sz="1200" dirty="0"/>
              <a:t>и снятие </a:t>
            </a:r>
            <a:r>
              <a:rPr lang="ru-RU" sz="1200" dirty="0" smtClean="0"/>
              <a:t>оперения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2" name="object 16"/>
          <p:cNvSpPr txBox="1"/>
          <p:nvPr/>
        </p:nvSpPr>
        <p:spPr>
          <a:xfrm>
            <a:off x="8015090" y="2959184"/>
            <a:ext cx="3162078" cy="116608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16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16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200" b="1" dirty="0" smtClean="0"/>
              <a:t>Вторичная обработка птицы</a:t>
            </a:r>
            <a:r>
              <a:rPr lang="ru-RU" sz="1200" dirty="0"/>
              <a:t> </a:t>
            </a:r>
            <a:r>
              <a:rPr lang="ru-RU" sz="1200" dirty="0" smtClean="0"/>
              <a:t>- потрошение, формовка тушки, сортировка</a:t>
            </a:r>
            <a:r>
              <a:rPr lang="ru-RU" sz="1200" dirty="0"/>
              <a:t>, маркировка, взвешивание, упаковка тушек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3" name="object 16"/>
          <p:cNvSpPr txBox="1"/>
          <p:nvPr/>
        </p:nvSpPr>
        <p:spPr>
          <a:xfrm>
            <a:off x="1135541" y="4616330"/>
            <a:ext cx="3162078" cy="79303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16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16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200" b="1" dirty="0"/>
              <a:t>Охлаждение и замораживание мяса птицы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4" name="object 16"/>
          <p:cNvSpPr txBox="1"/>
          <p:nvPr/>
        </p:nvSpPr>
        <p:spPr>
          <a:xfrm>
            <a:off x="4562976" y="4616330"/>
            <a:ext cx="3162078" cy="60651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16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16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200" b="1" dirty="0"/>
              <a:t>Хранение и реализация мяса птицы</a:t>
            </a:r>
            <a:endParaRPr sz="1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3671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упаковки</a:t>
            </a:r>
            <a:endParaRPr sz="1600" dirty="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марки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айдентики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9000"/>
              </a:lnSpc>
              <a:spcBef>
                <a:spcPts val="430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линейки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ключевые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сегменты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(B2B,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B2C,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29495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 err="1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 err="1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231F20"/>
                </a:solidFill>
                <a:latin typeface="Arial"/>
                <a:cs typeface="Arial"/>
              </a:rPr>
              <a:t>каналы</a:t>
            </a:r>
            <a:endParaRPr sz="1600" dirty="0">
              <a:latin typeface="Arial"/>
              <a:cs typeface="Arial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300" spc="-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переработчиками мяса</a:t>
            </a:r>
            <a:endParaRPr lang="ru-RU" sz="1300" spc="-15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Постоянная работа с оптовиками (средний, мелкий опт)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Формирование фирменной сети магазинов (павильонов)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Заключение контрактов на поставку предприятия общественного питания (комбинаты питания, столовые, рестораны, кафе)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платформах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lang="ru-RU" sz="13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реестры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поставщиков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обработки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07" y="1324724"/>
            <a:ext cx="354965" cy="4583458"/>
            <a:chOff x="811707" y="1324724"/>
            <a:chExt cx="354965" cy="4583458"/>
          </a:xfrm>
        </p:grpSpPr>
        <p:sp>
          <p:nvSpPr>
            <p:cNvPr id="8" name="object 8"/>
            <p:cNvSpPr/>
            <p:nvPr/>
          </p:nvSpPr>
          <p:spPr>
            <a:xfrm>
              <a:off x="990600" y="1359677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88541" y="191022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12</a:t>
            </a:fld>
            <a:endParaRPr spc="-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/>
              <a:t>РАЗМЕЩЕНИЯ*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13</a:t>
            </a:fld>
            <a:endParaRPr spc="-85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E15B35-B9B7-4BAD-AABE-FCF15551651F}"/>
              </a:ext>
            </a:extLst>
          </p:cNvPr>
          <p:cNvSpPr txBox="1"/>
          <p:nvPr/>
        </p:nvSpPr>
        <p:spPr>
          <a:xfrm>
            <a:off x="7162800" y="1447800"/>
            <a:ext cx="4267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Локация 1</a:t>
            </a:r>
            <a:r>
              <a:rPr lang="ru-RU" sz="1800" b="1" u="sng" spc="-20" dirty="0" smtClean="0">
                <a:solidFill>
                  <a:srgbClr val="F04E23"/>
                </a:solidFill>
                <a:latin typeface="Arial"/>
                <a:cs typeface="Arial"/>
              </a:rPr>
              <a:t>: 55:35:010101 (участок не сформирован)</a:t>
            </a:r>
            <a:endParaRPr lang="ru-RU" sz="18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endParaRPr lang="ru-RU" sz="6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b="1" dirty="0"/>
              <a:t>Омская область</a:t>
            </a:r>
            <a:r>
              <a:rPr lang="ru-RU" dirty="0"/>
              <a:t>, </a:t>
            </a:r>
          </a:p>
          <a:p>
            <a:r>
              <a:rPr lang="ru-RU" dirty="0" smtClean="0"/>
              <a:t>Называевский </a:t>
            </a:r>
            <a:r>
              <a:rPr lang="ru-RU" dirty="0"/>
              <a:t>район, </a:t>
            </a:r>
            <a:r>
              <a:rPr lang="ru-RU" dirty="0" smtClean="0"/>
              <a:t>г. Называевск, </a:t>
            </a:r>
            <a:endParaRPr lang="ru-RU" dirty="0"/>
          </a:p>
          <a:p>
            <a:endParaRPr lang="ru-RU" sz="800" dirty="0"/>
          </a:p>
          <a:p>
            <a:r>
              <a:rPr lang="ru-RU" b="1" dirty="0"/>
              <a:t>Площадь:</a:t>
            </a:r>
            <a:r>
              <a:rPr lang="ru-RU" dirty="0"/>
              <a:t> </a:t>
            </a:r>
            <a:r>
              <a:rPr lang="ru-RU" dirty="0" smtClean="0"/>
              <a:t>288 га (есть возможность привлечь для проекта близлежащие земельные участки)</a:t>
            </a:r>
            <a:endParaRPr lang="ru-RU" dirty="0"/>
          </a:p>
          <a:p>
            <a:endParaRPr lang="ru-RU" sz="800" dirty="0"/>
          </a:p>
          <a:p>
            <a:r>
              <a:rPr lang="ru-RU" b="1" dirty="0"/>
              <a:t>Категория земель: </a:t>
            </a:r>
            <a:r>
              <a:rPr lang="ru-RU" dirty="0"/>
              <a:t>земли </a:t>
            </a:r>
            <a:r>
              <a:rPr lang="ru-RU" dirty="0" smtClean="0"/>
              <a:t>населенных пунктов</a:t>
            </a:r>
            <a:endParaRPr lang="ru-RU" dirty="0"/>
          </a:p>
          <a:p>
            <a:endParaRPr lang="ru-RU" sz="800" dirty="0"/>
          </a:p>
          <a:p>
            <a:r>
              <a:rPr lang="ru-RU" b="1" dirty="0">
                <a:solidFill>
                  <a:schemeClr val="tx1"/>
                </a:solidFill>
              </a:rPr>
              <a:t>Расположение: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smtClean="0">
                <a:solidFill>
                  <a:schemeClr val="tx1"/>
                </a:solidFill>
              </a:rPr>
              <a:t>областной </a:t>
            </a:r>
            <a:r>
              <a:rPr lang="ru-RU" dirty="0">
                <a:solidFill>
                  <a:schemeClr val="tx1"/>
                </a:solidFill>
              </a:rPr>
              <a:t>автодороги </a:t>
            </a:r>
            <a:r>
              <a:rPr lang="ru-RU" dirty="0" smtClean="0">
                <a:solidFill>
                  <a:schemeClr val="tx1"/>
                </a:solidFill>
              </a:rPr>
              <a:t>Называевск-Крутинка </a:t>
            </a:r>
            <a:endParaRPr lang="ru-RU" dirty="0">
              <a:solidFill>
                <a:schemeClr val="tx1"/>
              </a:solidFill>
            </a:endParaRPr>
          </a:p>
          <a:p>
            <a:endParaRPr lang="ru-RU" sz="800" dirty="0"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250" t="23704" r="28333" b="19971"/>
          <a:stretch/>
        </p:blipFill>
        <p:spPr>
          <a:xfrm>
            <a:off x="486514" y="1384100"/>
            <a:ext cx="6371486" cy="51871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r>
              <a:rPr lang="ru-RU" sz="135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                   Называевский район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64 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428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 err="1">
                <a:solidFill>
                  <a:srgbClr val="F04E23"/>
                </a:solidFill>
                <a:latin typeface="Arial"/>
                <a:cs typeface="Arial"/>
              </a:rPr>
              <a:t>руб</a:t>
            </a:r>
            <a:r>
              <a:rPr sz="1550" b="1" spc="-20" dirty="0" smtClean="0">
                <a:solidFill>
                  <a:srgbClr val="F04E23"/>
                </a:solidFill>
                <a:latin typeface="Arial"/>
                <a:cs typeface="Arial"/>
              </a:rPr>
              <a:t>.</a:t>
            </a:r>
            <a:r>
              <a:rPr lang="ru-RU" sz="1550" b="1" spc="-20" dirty="0" smtClean="0">
                <a:solidFill>
                  <a:srgbClr val="F04E23"/>
                </a:solidFill>
                <a:latin typeface="Arial"/>
                <a:cs typeface="Arial"/>
              </a:rPr>
              <a:t>                </a:t>
            </a:r>
            <a:r>
              <a:rPr lang="ru-RU" sz="2450" b="1" spc="-20" dirty="0" smtClean="0">
                <a:solidFill>
                  <a:srgbClr val="F04E23"/>
                </a:solidFill>
                <a:latin typeface="Arial"/>
                <a:cs typeface="Arial"/>
              </a:rPr>
              <a:t>46 477 руб.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170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1805,8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0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4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3" y="4949028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10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14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78411"/>
              </p:ext>
            </p:extLst>
          </p:nvPr>
        </p:nvGraphicFramePr>
        <p:xfrm>
          <a:off x="228600" y="1151610"/>
          <a:ext cx="11049000" cy="5460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1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2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4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Льготное кредитование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b="1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сельхозтоваропроизводителей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100" dirty="0" err="1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1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err="1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 err="1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spc="-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от 1% до 12,5</a:t>
                      </a:r>
                      <a:r>
                        <a:rPr sz="1100" spc="-2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Реализация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инвестиционных проектов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err="1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сфере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животноводства (мясного крупного рогатого скота)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Субсидия СХТП</a:t>
                      </a: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(50%  от суммы страховой премии)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9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 уплату страховых премий, начисленных по договорам сельскохозяйственного страхования на случай утраты (гибели) с/х животных</a:t>
                      </a:r>
                    </a:p>
                  </a:txBody>
                  <a:tcPr marL="0" marR="0" marT="209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lang="ru-RU" sz="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Субсидия СХТП на возмещение части затрат на содержание товарного крупного рогатого скота специализированных мясных пород</a:t>
                      </a:r>
                    </a:p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(5 000 руб. за 1 голову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 содержание товарного крупного рогатого скота специализированных мясных пород (герефордская, казахская белоголовая, абердин-ангусская), кроме племенного и помесного крупного рогатого скота, используемого для производства мяса по системе "корова - теленок", при которой телята содержатся на подсосе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046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lang="ru-RU" sz="300" b="1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Субсидия на возмещение части затрат на обеспечение инфраструктурой производственных объектов агропромышленного комплекса Омской области </a:t>
                      </a: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(90 % от понесенных затрат размер субсидии не может быть более 100 млн. рублей на один производственный объект АПК)</a:t>
                      </a:r>
                      <a:endParaRPr sz="1100" b="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Возмещение части затрат на: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1) строительство (реконструкцию) объектов инфраструктуры: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2) оплату услуг технологического присоединения к сетям электроснабжения и (или) к централизованным системам водоснабжения и (или) водоотведения, и (или) к сетям газоснабжения (далее - технологическое присоединение);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3) выполнение проектно-изыскательских работ, включая разработку и экспертизу проектно-сметной документации для объектов инфраструктуры.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35560" marR="5975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560" marR="5975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Субсидия СХТП на приобретение и (или) увеличение маточного поголовья крупного рогатого скота</a:t>
                      </a:r>
                    </a:p>
                    <a:p>
                      <a:pPr marL="35560" marR="5975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(7 500 руб. за 1 голову)</a:t>
                      </a:r>
                      <a:endParaRPr sz="1100" b="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622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 приобретение и (или) увеличение маточного поголовья крупного рогатого скота при проведении мероприятий по оздоровлению  стада от лейкоза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28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15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6" y="1515788"/>
            <a:ext cx="7875905" cy="36449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1286" y="5888459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553714" y="4398580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53714" y="5697142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800" y="4512811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5304" y="4561552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4395" y="5713936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79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16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4879975" cy="4039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виды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выпускаемой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12700" lvl="1">
              <a:lnSpc>
                <a:spcPct val="100000"/>
              </a:lnSpc>
              <a:spcBef>
                <a:spcPts val="570"/>
              </a:spcBef>
              <a:tabLst>
                <a:tab pos="434340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565"/>
              </a:spcBef>
              <a:tabLst>
                <a:tab pos="381635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r>
              <a:rPr lang="ru-RU" sz="1500" dirty="0">
                <a:latin typeface="Microsoft Sans Serif"/>
                <a:cs typeface="Microsoft Sans Serif"/>
              </a:rPr>
              <a:t> </a:t>
            </a:r>
            <a:br>
              <a:rPr lang="ru-RU" sz="1500" dirty="0">
                <a:latin typeface="Microsoft Sans Serif"/>
                <a:cs typeface="Microsoft Sans Serif"/>
              </a:rPr>
            </a:br>
            <a:r>
              <a:rPr lang="ru-RU" sz="1500" dirty="0">
                <a:latin typeface="Microsoft Sans Serif"/>
                <a:cs typeface="Microsoft Sans Serif"/>
              </a:rPr>
              <a:t>       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7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3.     </a:t>
            </a: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lang="ru-RU"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lang="ru-RU"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4.    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9</a:t>
            </a:r>
            <a:r>
              <a:rPr lang="ru-RU" sz="1500" dirty="0">
                <a:latin typeface="Arial MT"/>
                <a:cs typeface="Microsoft Sans Serif"/>
              </a:rPr>
              <a:t> 5.     </a:t>
            </a:r>
            <a:r>
              <a:rPr sz="150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Технология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0</a:t>
            </a:r>
            <a:r>
              <a:rPr lang="ru-RU" sz="1500" spc="-25" dirty="0">
                <a:latin typeface="Arial MT"/>
                <a:cs typeface="Arial MT"/>
              </a:rPr>
              <a:t/>
            </a:r>
            <a:br>
              <a:rPr lang="ru-RU" sz="1500" spc="-25" dirty="0">
                <a:latin typeface="Arial MT"/>
                <a:cs typeface="Arial MT"/>
              </a:rPr>
            </a:br>
            <a:r>
              <a:rPr lang="ru-RU" sz="1500" spc="-25" dirty="0">
                <a:latin typeface="Arial MT"/>
                <a:cs typeface="Arial MT"/>
              </a:rPr>
              <a:t>6.    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12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1409" y="1358988"/>
            <a:ext cx="143770" cy="4950549"/>
            <a:chOff x="801409" y="1358988"/>
            <a:chExt cx="143770" cy="4950549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289" y="1358988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6483350" y="1322202"/>
            <a:ext cx="0" cy="4949825"/>
          </a:xfrm>
          <a:custGeom>
            <a:avLst/>
            <a:gdLst/>
            <a:ahLst/>
            <a:cxnLst/>
            <a:rect l="l" t="t" r="r" b="b"/>
            <a:pathLst>
              <a:path h="4949825">
                <a:moveTo>
                  <a:pt x="0" y="0"/>
                </a:moveTo>
                <a:lnTo>
                  <a:pt x="0" y="4949291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8311" y="1295200"/>
            <a:ext cx="4432300" cy="3167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 dirty="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</a:p>
          <a:p>
            <a:pPr marL="408305">
              <a:lnSpc>
                <a:spcPct val="100000"/>
              </a:lnSpc>
            </a:pPr>
            <a:endParaRPr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4</a:t>
            </a:r>
            <a:endParaRPr sz="1500" dirty="0">
              <a:latin typeface="Microsoft Sans Serif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Microsoft Sans Serif"/>
              </a:rPr>
              <a:t>15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 dirty="0">
              <a:latin typeface="Arial MT"/>
              <a:cs typeface="Arial M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7EE498-B81D-4B87-B81A-27736432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50" y="1358988"/>
            <a:ext cx="146317" cy="146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5CE4C2-A6D2-47A0-B419-E71DDE78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68" y="2514600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51360" y="1661996"/>
            <a:ext cx="4675505" cy="42772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lang="ru-RU" sz="1700" b="1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pc="-20" dirty="0"/>
              <a:t>Строительство </a:t>
            </a:r>
            <a:r>
              <a:rPr lang="ru-RU" spc="-20" dirty="0" smtClean="0"/>
              <a:t>птицефабрики на площади 100 га в г. Называевске Называевского района </a:t>
            </a:r>
            <a:r>
              <a:rPr lang="ru-RU" spc="-20" dirty="0"/>
              <a:t>Омской области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dirty="0" err="1" smtClean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-20" dirty="0"/>
              <a:t>Создание</a:t>
            </a:r>
            <a:r>
              <a:rPr spc="-50" dirty="0"/>
              <a:t> </a:t>
            </a:r>
            <a:r>
              <a:rPr dirty="0"/>
              <a:t>нового</a:t>
            </a:r>
            <a:r>
              <a:rPr spc="-45" dirty="0"/>
              <a:t> </a:t>
            </a:r>
            <a:r>
              <a:rPr spc="-20" dirty="0"/>
              <a:t>производства</a:t>
            </a:r>
            <a:r>
              <a:rPr spc="-45" dirty="0"/>
              <a:t> </a:t>
            </a:r>
            <a:r>
              <a:rPr spc="-10" dirty="0"/>
              <a:t>(Greenfield)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lang="ru-RU" sz="300" spc="-10" dirty="0"/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300"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r>
              <a:rPr spc="-10" dirty="0"/>
              <a:t>предынвестиционная (инвестиционное</a:t>
            </a:r>
            <a:r>
              <a:rPr spc="-50" dirty="0"/>
              <a:t> </a:t>
            </a:r>
            <a:r>
              <a:rPr spc="-10" dirty="0" err="1"/>
              <a:t>предложение</a:t>
            </a:r>
            <a:r>
              <a:rPr spc="-10" dirty="0"/>
              <a:t>)</a:t>
            </a:r>
            <a:endParaRPr lang="ru-RU" spc="-10" dirty="0"/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r>
              <a:rPr lang="ru-RU" spc="-20" dirty="0"/>
              <a:t>Строительство </a:t>
            </a:r>
            <a:r>
              <a:rPr lang="ru-RU" spc="-20" dirty="0" smtClean="0"/>
              <a:t>птицефабрики с </a:t>
            </a:r>
            <a:r>
              <a:rPr lang="ru-RU" spc="-20" dirty="0"/>
              <a:t>инженерными коммуникациями </a:t>
            </a:r>
            <a:r>
              <a:rPr lang="ru-RU" spc="-20" dirty="0" smtClean="0"/>
              <a:t>для производства и реализации мяса бройлеров</a:t>
            </a:r>
            <a:endParaRPr spc="-20" dirty="0"/>
          </a:p>
        </p:txBody>
      </p:sp>
      <p:grpSp>
        <p:nvGrpSpPr>
          <p:cNvPr id="4" name="object 4"/>
          <p:cNvGrpSpPr/>
          <p:nvPr/>
        </p:nvGrpSpPr>
        <p:grpSpPr>
          <a:xfrm>
            <a:off x="722351" y="1601606"/>
            <a:ext cx="145415" cy="5258801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56361" y="1696504"/>
            <a:ext cx="145414" cy="4780496"/>
            <a:chOff x="6056360" y="1696504"/>
            <a:chExt cx="145415" cy="4435475"/>
          </a:xfrm>
        </p:grpSpPr>
        <p:sp>
          <p:nvSpPr>
            <p:cNvPr id="8" name="object 8"/>
            <p:cNvSpPr/>
            <p:nvPr/>
          </p:nvSpPr>
          <p:spPr>
            <a:xfrm>
              <a:off x="6062710" y="1696504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5901" y="1759508"/>
              <a:ext cx="135890" cy="3964940"/>
            </a:xfrm>
            <a:custGeom>
              <a:avLst/>
              <a:gdLst/>
              <a:ahLst/>
              <a:cxnLst/>
              <a:rect l="l" t="t" r="r" b="b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298556" y="1661996"/>
            <a:ext cx="4826644" cy="43774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Обеспечить стабильные поставки мяса птицы (курятина) для удовлетворения потребностей рынка</a:t>
            </a:r>
            <a:endParaRPr lang="ru-RU" sz="1600" b="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endParaRPr sz="3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err="1"/>
              <a:t>Отрасль</a:t>
            </a:r>
            <a:r>
              <a:rPr lang="ru-RU" dirty="0"/>
              <a:t> и подотрасль</a:t>
            </a:r>
            <a:r>
              <a:rPr spc="-75" dirty="0"/>
              <a:t> </a:t>
            </a:r>
            <a:r>
              <a:rPr spc="-10" dirty="0" err="1"/>
              <a:t>экономики</a:t>
            </a:r>
            <a:r>
              <a:rPr spc="-10" dirty="0"/>
              <a:t>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Сельское хозяйство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Животноводство</a:t>
            </a:r>
            <a:endParaRPr lang="ru-RU" sz="1600" b="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Птицеводство</a:t>
            </a:r>
            <a:endParaRPr lang="ru-RU" sz="1600" b="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ОКВЭД </a:t>
            </a: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01.47.11 </a:t>
            </a: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– </a:t>
            </a: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«Выращивание сельскохозяйственной птицы на </a:t>
            </a: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мясо»</a:t>
            </a:r>
            <a:endParaRPr lang="ru-RU" sz="1600" dirty="0">
              <a:latin typeface="Microsoft Sans Serif"/>
              <a:cs typeface="Microsoft Sans Serif"/>
            </a:endParaRPr>
          </a:p>
          <a:p>
            <a:pPr marL="12700">
              <a:lnSpc>
                <a:spcPts val="2020"/>
              </a:lnSpc>
              <a:spcBef>
                <a:spcPts val="1380"/>
              </a:spcBef>
            </a:pPr>
            <a:r>
              <a:rPr spc="-20" dirty="0" err="1"/>
              <a:t>Условия</a:t>
            </a:r>
            <a:r>
              <a:rPr spc="-70" dirty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pPr marL="12700">
              <a:lnSpc>
                <a:spcPts val="1900"/>
              </a:lnSpc>
            </a:pP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600" b="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pc="-10" dirty="0"/>
              <a:t>Производственная</a:t>
            </a:r>
            <a:r>
              <a:rPr spc="-110" dirty="0"/>
              <a:t> </a:t>
            </a:r>
            <a:r>
              <a:rPr spc="-10" dirty="0"/>
              <a:t>мощность: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200 000</a:t>
            </a:r>
            <a:r>
              <a:rPr sz="1600" b="0" spc="-4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голов птицы (бройлеры)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0"/>
            <a:ext cx="333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3"/>
            <a:ext cx="9245600" cy="591820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1" y="216656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41" y="2490054"/>
            <a:ext cx="7336155" cy="127635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914400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 txBox="1"/>
          <p:nvPr/>
        </p:nvSpPr>
        <p:spPr>
          <a:xfrm>
            <a:off x="646188" y="1467986"/>
            <a:ext cx="3343064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Цельное мясо – </a:t>
            </a:r>
            <a:r>
              <a:rPr lang="ru-RU" sz="1500" dirty="0" smtClean="0">
                <a:solidFill>
                  <a:schemeClr val="tx1"/>
                </a:solidFill>
                <a:latin typeface="Arial"/>
                <a:cs typeface="Arial"/>
              </a:rPr>
              <a:t>мясо скороспелого гибрида мясных кур. Бройлеры специально выращиваются для получения нежного и сочного мяса, которое отличается от мяса обычной курицы тем, что более мягкое и быстрее готовится</a:t>
            </a:r>
            <a:endParaRPr lang="ru-RU" sz="15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8072387" y="1420994"/>
            <a:ext cx="3202305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Полуфабрикаты - </a:t>
            </a:r>
            <a:r>
              <a:rPr lang="ru-RU" sz="1500" dirty="0" smtClean="0">
                <a:solidFill>
                  <a:schemeClr val="tx1"/>
                </a:solidFill>
                <a:latin typeface="Arial"/>
                <a:cs typeface="Arial"/>
              </a:rPr>
              <a:t>это продукты, полученные при переработке тушек птицы. Они могут быть разными в зависимости от технологии изготовления и состава (грудка, филе, окорок, </a:t>
            </a:r>
            <a:r>
              <a:rPr lang="ru-RU" sz="1500" dirty="0" err="1" smtClean="0">
                <a:solidFill>
                  <a:schemeClr val="tx1"/>
                </a:solidFill>
                <a:latin typeface="Arial"/>
                <a:cs typeface="Arial"/>
              </a:rPr>
              <a:t>бедрышко</a:t>
            </a:r>
            <a:r>
              <a:rPr lang="ru-RU" sz="1500" dirty="0" smtClean="0">
                <a:solidFill>
                  <a:schemeClr val="tx1"/>
                </a:solidFill>
                <a:latin typeface="Arial"/>
                <a:cs typeface="Arial"/>
              </a:rPr>
              <a:t>, ножки и крылышки)</a:t>
            </a:r>
            <a:endParaRPr lang="ru-RU" sz="15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646188" y="3529481"/>
            <a:ext cx="382143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Субпродукты - </a:t>
            </a:r>
            <a:r>
              <a:rPr lang="ru-RU" sz="1500" dirty="0" smtClean="0">
                <a:solidFill>
                  <a:schemeClr val="tx1"/>
                </a:solidFill>
                <a:latin typeface="Arial"/>
                <a:cs typeface="Arial"/>
              </a:rPr>
              <a:t>это части тушек птицы и внутренние органы: печень, сердце, желудки, головы, шеи, ноги (лапы)</a:t>
            </a:r>
            <a:endParaRPr sz="12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4" name="object 6"/>
          <p:cNvSpPr txBox="1"/>
          <p:nvPr/>
        </p:nvSpPr>
        <p:spPr>
          <a:xfrm>
            <a:off x="502698" y="4724400"/>
            <a:ext cx="10736825" cy="1853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>
              <a:lnSpc>
                <a:spcPct val="105600"/>
              </a:lnSpc>
              <a:spcBef>
                <a:spcPts val="1045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Куриное мясо</a:t>
            </a:r>
            <a:r>
              <a:rPr lang="ru-RU" sz="15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– популярно во всем мире, оно вкусное, питательное и полезное. Это доступный источник высококачественного белка, содержащий минимум калорий и обеспечивающий организм важными питательными веществами, содержит витамины и минералы, а также оказывает влияние на сердечно-сосудистую и иммунную системы.</a:t>
            </a:r>
          </a:p>
          <a:p>
            <a:pPr marL="14604" marR="5080">
              <a:lnSpc>
                <a:spcPct val="105600"/>
              </a:lnSpc>
              <a:spcBef>
                <a:spcPts val="1045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Субпродукты</a:t>
            </a:r>
            <a:r>
              <a:rPr lang="ru-RU" sz="15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– один из самых доступных видов мясных продуктов. Они вкусные, питательные, готовить их не слишком сложно</a:t>
            </a:r>
            <a:r>
              <a:rPr lang="ru-RU" sz="15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и очень полезные. У них низкая калорийность, богаты железом, фолиевой кислотой, цинком, витамином А, кислотами омега-3.</a:t>
            </a:r>
            <a:endParaRPr sz="1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4445"/>
          <a:stretch/>
        </p:blipFill>
        <p:spPr>
          <a:xfrm>
            <a:off x="4151413" y="1467986"/>
            <a:ext cx="1644891" cy="1628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65" y="1467986"/>
            <a:ext cx="1890135" cy="16286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87" y="3353918"/>
            <a:ext cx="2129713" cy="128728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1163" y="1458491"/>
            <a:ext cx="5906135" cy="5438775"/>
            <a:chOff x="-7613" y="1419849"/>
            <a:chExt cx="5906135" cy="5438775"/>
          </a:xfrm>
        </p:grpSpPr>
        <p:sp>
          <p:nvSpPr>
            <p:cNvPr id="10" name="object 10"/>
            <p:cNvSpPr/>
            <p:nvPr/>
          </p:nvSpPr>
          <p:spPr>
            <a:xfrm>
              <a:off x="1456309" y="1419859"/>
              <a:ext cx="3260725" cy="5041900"/>
            </a:xfrm>
            <a:custGeom>
              <a:avLst/>
              <a:gdLst/>
              <a:ahLst/>
              <a:cxnLst/>
              <a:rect l="l" t="t" r="r" b="b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5867" y="3940401"/>
              <a:ext cx="862330" cy="773430"/>
            </a:xfrm>
            <a:custGeom>
              <a:avLst/>
              <a:gdLst/>
              <a:ahLst/>
              <a:cxnLst/>
              <a:rect l="l" t="t" r="r" b="b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33899"/>
              <a:ext cx="5898489" cy="2324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7878" y="5196368"/>
              <a:ext cx="621665" cy="565785"/>
            </a:xfrm>
            <a:custGeom>
              <a:avLst/>
              <a:gdLst/>
              <a:ahLst/>
              <a:cxnLst/>
              <a:rect l="l" t="t" r="r" b="b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3673" y="4650714"/>
              <a:ext cx="1694814" cy="1791335"/>
            </a:xfrm>
            <a:custGeom>
              <a:avLst/>
              <a:gdLst/>
              <a:ahLst/>
              <a:cxnLst/>
              <a:rect l="l" t="t" r="r" b="b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4670" y="4823146"/>
              <a:ext cx="486409" cy="410845"/>
            </a:xfrm>
            <a:custGeom>
              <a:avLst/>
              <a:gdLst/>
              <a:ahLst/>
              <a:cxnLst/>
              <a:rect l="l" t="t" r="r" b="b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1815" y="5430748"/>
              <a:ext cx="40741" cy="301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13" y="1457457"/>
              <a:ext cx="5829026" cy="517955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21377" y="3024248"/>
            <a:ext cx="3892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2410" y="2163584"/>
            <a:ext cx="2755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5891" y="2292391"/>
            <a:ext cx="36639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0527" y="2909118"/>
            <a:ext cx="41084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6284" y="2409488"/>
            <a:ext cx="2025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334" y="3681959"/>
            <a:ext cx="34671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6888" y="4638034"/>
            <a:ext cx="1905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4024" y="4521921"/>
            <a:ext cx="2667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9142" y="4381404"/>
            <a:ext cx="3238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932" y="4822486"/>
            <a:ext cx="30543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2722" y="4955180"/>
            <a:ext cx="3384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3078" y="5142536"/>
            <a:ext cx="4184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4087" y="4477986"/>
            <a:ext cx="3390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9990" y="5078133"/>
            <a:ext cx="35306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717" y="4882018"/>
            <a:ext cx="3365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9879" y="5031340"/>
            <a:ext cx="33972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3410" y="5464600"/>
            <a:ext cx="2813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2868" y="5529003"/>
            <a:ext cx="2794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9073" y="6073635"/>
            <a:ext cx="368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166" y="4939905"/>
            <a:ext cx="5492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1357" y="5992155"/>
            <a:ext cx="5943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75146" y="4585600"/>
            <a:ext cx="553720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3285" y="3565010"/>
            <a:ext cx="409575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314">
              <a:lnSpc>
                <a:spcPts val="630"/>
              </a:lnSpc>
              <a:spcBef>
                <a:spcPts val="185"/>
              </a:spcBef>
            </a:pPr>
            <a:r>
              <a:rPr sz="600" spc="-3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70983" y="4354724"/>
            <a:ext cx="325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5587" y="5649749"/>
            <a:ext cx="2438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88946" y="2221227"/>
            <a:ext cx="1308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57605" y="2060923"/>
            <a:ext cx="2893695" cy="4200525"/>
            <a:chOff x="1357605" y="2060923"/>
            <a:chExt cx="2893695" cy="4200525"/>
          </a:xfrm>
        </p:grpSpPr>
        <p:sp>
          <p:nvSpPr>
            <p:cNvPr id="45" name="object 45"/>
            <p:cNvSpPr/>
            <p:nvPr/>
          </p:nvSpPr>
          <p:spPr>
            <a:xfrm>
              <a:off x="1473949" y="4064528"/>
              <a:ext cx="2762250" cy="918844"/>
            </a:xfrm>
            <a:custGeom>
              <a:avLst/>
              <a:gdLst/>
              <a:ahLst/>
              <a:cxnLst/>
              <a:rect l="l" t="t" r="r" b="b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1564" y="4977996"/>
              <a:ext cx="1588770" cy="5715"/>
            </a:xfrm>
            <a:custGeom>
              <a:avLst/>
              <a:gdLst/>
              <a:ahLst/>
              <a:cxnLst/>
              <a:rect l="l" t="t" r="r" b="b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05804" y="5008891"/>
              <a:ext cx="347980" cy="773430"/>
            </a:xfrm>
            <a:custGeom>
              <a:avLst/>
              <a:gdLst/>
              <a:ahLst/>
              <a:cxnLst/>
              <a:rect l="l" t="t" r="r" b="b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10551" y="5028639"/>
              <a:ext cx="326390" cy="1229360"/>
            </a:xfrm>
            <a:custGeom>
              <a:avLst/>
              <a:gdLst/>
              <a:ahLst/>
              <a:cxnLst/>
              <a:rect l="l" t="t" r="r" b="b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4319" y="4191538"/>
              <a:ext cx="161201" cy="1612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69626" y="5647701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9527" y="496365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05" y="3986053"/>
              <a:ext cx="135157" cy="992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90891" y="3621887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20" y="5693251"/>
              <a:ext cx="113030" cy="77470"/>
            </a:xfrm>
            <a:custGeom>
              <a:avLst/>
              <a:gdLst/>
              <a:ahLst/>
              <a:cxnLst/>
              <a:rect l="l" t="t" r="r" b="b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9282" y="2060923"/>
              <a:ext cx="161201" cy="1611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64951" y="2807617"/>
            <a:ext cx="2863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32308" y="3845894"/>
            <a:ext cx="422909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7129" y="3603877"/>
            <a:ext cx="3035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6932" y="3672168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2111" y="3884910"/>
            <a:ext cx="3117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57597" y="4154234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2098" y="4564074"/>
            <a:ext cx="29527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3663" y="5406003"/>
            <a:ext cx="3041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2064" y="5356260"/>
            <a:ext cx="3670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29726" y="5599213"/>
            <a:ext cx="2355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8114" y="6088117"/>
            <a:ext cx="4241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13242" y="5701696"/>
            <a:ext cx="35687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02267" y="4657578"/>
            <a:ext cx="3459479" cy="1213485"/>
            <a:chOff x="802267" y="4657578"/>
            <a:chExt cx="3459479" cy="1213485"/>
          </a:xfrm>
        </p:grpSpPr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3260" y="4657578"/>
              <a:ext cx="148375" cy="815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00352" y="4947183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18330" y="55528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11709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7507" y="533952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8023" y="5647394"/>
              <a:ext cx="104346" cy="1073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712857" y="5818339"/>
              <a:ext cx="123189" cy="52705"/>
            </a:xfrm>
            <a:custGeom>
              <a:avLst/>
              <a:gdLst/>
              <a:ahLst/>
              <a:cxnLst/>
              <a:rect l="l" t="t" r="r" b="b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789460" y="3167566"/>
            <a:ext cx="135890" cy="939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7680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9101" y="4870047"/>
            <a:ext cx="1384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14709" y="5284730"/>
            <a:ext cx="583565" cy="535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2725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2230">
              <a:lnSpc>
                <a:spcPts val="630"/>
              </a:lnSpc>
              <a:spcBef>
                <a:spcPts val="420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60132" y="5798315"/>
            <a:ext cx="3987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721425" y="4852404"/>
            <a:ext cx="2472690" cy="1441450"/>
            <a:chOff x="1721425" y="4852404"/>
            <a:chExt cx="2472690" cy="1441450"/>
          </a:xfrm>
        </p:grpSpPr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8704" y="5736511"/>
              <a:ext cx="77672" cy="798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1786" y="6213679"/>
              <a:ext cx="77666" cy="798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6086" y="5953138"/>
              <a:ext cx="77673" cy="798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1425" y="4852404"/>
              <a:ext cx="77674" cy="79887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83276" y="1429779"/>
            <a:ext cx="5028296" cy="4435475"/>
            <a:chOff x="658050" y="1413005"/>
            <a:chExt cx="5028296" cy="4435475"/>
          </a:xfrm>
        </p:grpSpPr>
        <p:pic>
          <p:nvPicPr>
            <p:cNvPr id="87" name="object 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86346" y="1413005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E19A4A2-71CB-4FB0-B172-AD710B280322}"/>
              </a:ext>
            </a:extLst>
          </p:cNvPr>
          <p:cNvSpPr txBox="1"/>
          <p:nvPr/>
        </p:nvSpPr>
        <p:spPr>
          <a:xfrm>
            <a:off x="5869747" y="1429779"/>
            <a:ext cx="540784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Омской области проживает более 1,8 млн человек,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 них 1,1 млн в г</a:t>
            </a:r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ороде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Омск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Большое количество предприятий и организаций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сбыта продукции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свободных земель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сельскохозяйственного назначения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(посевная площадь – 11,7 </a:t>
            </a:r>
            <a:r>
              <a:rPr lang="ru-RU" sz="1400" kern="100" dirty="0" err="1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тыс.га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kern="100" dirty="0">
              <a:solidFill>
                <a:srgbClr val="92D05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 выхода на федеральные трассы – автомобильные дороги Называевск-Тюкалинск и Называевск-Исилькуль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</a:t>
            </a:r>
            <a:r>
              <a:rPr lang="ru-RU" sz="1400" kern="1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рудовых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ресурсов 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Граница с Тюменской, Томской, Новосибирской областями и Республикой Казахстан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Широкая линейка мер поддержки с адаптивностью под инвестиционный проекты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B430841-8DC9-485B-9140-3661139D13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8926" y="1710412"/>
            <a:ext cx="149167" cy="14916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926" y="2357905"/>
            <a:ext cx="146317" cy="14631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F1FD10EF-31CB-4FEB-978C-F43C4AEB8F8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27647" y="3000943"/>
            <a:ext cx="146317" cy="14631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926" y="3633317"/>
            <a:ext cx="146317" cy="14631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57A49947-967D-4E29-BFE0-F0F3B51045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07148" y="4055376"/>
            <a:ext cx="146317" cy="14631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4979" y="4502495"/>
            <a:ext cx="146317" cy="14631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4E688C48-F4F3-4FD3-9EF0-98ED78E313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1909" y="5131756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Автомобильные </a:t>
            </a:r>
            <a:r>
              <a:rPr dirty="0"/>
              <a:t>дороги</a:t>
            </a:r>
            <a:r>
              <a:rPr spc="-5" dirty="0"/>
              <a:t> </a:t>
            </a:r>
            <a:r>
              <a:rPr dirty="0"/>
              <a:t>Омской</a:t>
            </a:r>
            <a:r>
              <a:rPr spc="-10" dirty="0"/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</a:rPr>
              <a:t>Общая</a:t>
            </a:r>
            <a:r>
              <a:rPr sz="950" spc="9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</a:rPr>
              <a:t> </a:t>
            </a:r>
            <a:r>
              <a:rPr sz="1500" dirty="0"/>
              <a:t>729,9</a:t>
            </a:r>
            <a:r>
              <a:rPr sz="1500" spc="-50" dirty="0"/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Крупные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автомагистрали: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/>
              <a:t>Р-402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/>
              <a:t>Р-254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/>
              <a:t>А-320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Объем</a:t>
            </a:r>
            <a:r>
              <a:rPr sz="950" spc="7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перевозимых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грузов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18</a:t>
            </a:r>
            <a:r>
              <a:rPr sz="1500" spc="-7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4</a:t>
            </a:r>
            <a:r>
              <a:rPr sz="1500" spc="-15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9</a:t>
            </a:r>
            <a:r>
              <a:rPr sz="1500" spc="-1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</a:rPr>
              <a:t>Заключено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соглашение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20" dirty="0">
                <a:solidFill>
                  <a:srgbClr val="231F20"/>
                </a:solidFill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дороги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/>
              <a:t>«Северный</a:t>
            </a:r>
            <a:r>
              <a:rPr sz="950" spc="60" dirty="0"/>
              <a:t> </a:t>
            </a:r>
            <a:r>
              <a:rPr sz="950" dirty="0"/>
              <a:t>обход</a:t>
            </a:r>
            <a:r>
              <a:rPr sz="950" spc="65" dirty="0"/>
              <a:t> </a:t>
            </a:r>
            <a:r>
              <a:rPr sz="950" dirty="0"/>
              <a:t>города</a:t>
            </a:r>
            <a:r>
              <a:rPr sz="950" spc="65" dirty="0"/>
              <a:t> </a:t>
            </a:r>
            <a:r>
              <a:rPr sz="950" dirty="0"/>
              <a:t>Омска»,</a:t>
            </a:r>
            <a:r>
              <a:rPr sz="950" spc="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/>
              <a:t>М-</a:t>
            </a:r>
            <a:r>
              <a:rPr sz="950" spc="-25" dirty="0"/>
              <a:t>12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/>
              <a:t>А </a:t>
            </a:r>
            <a:r>
              <a:rPr lang="ru-RU" sz="2000" spc="50" dirty="0" smtClean="0"/>
              <a:t>производства мяса птицы (бройлеров)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77000" y="1481446"/>
            <a:ext cx="5029200" cy="384400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spcBef>
                <a:spcPts val="1095"/>
              </a:spcBef>
            </a:pPr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Потребность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800" b="1" u="sng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продукции:</a:t>
            </a:r>
            <a:endParaRPr sz="1800" u="sng" dirty="0">
              <a:latin typeface="Arial"/>
              <a:cs typeface="Arial"/>
            </a:endParaRPr>
          </a:p>
          <a:p>
            <a:pPr marL="12700">
              <a:lnSpc>
                <a:spcPts val="1525"/>
              </a:lnSpc>
              <a:spcBef>
                <a:spcPts val="860"/>
              </a:spcBef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Российская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Федерация</a:t>
            </a:r>
            <a:r>
              <a:rPr sz="15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ts val="3145"/>
              </a:lnSpc>
            </a:pPr>
            <a:r>
              <a:rPr lang="ru-RU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Мясо бройлеров</a:t>
            </a:r>
            <a:r>
              <a:rPr lang="ru-RU" sz="2000" b="1" spc="50" dirty="0" smtClean="0">
                <a:solidFill>
                  <a:srgbClr val="92D050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1500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5,3</a:t>
            </a:r>
            <a:r>
              <a:rPr sz="2850" b="1" spc="-355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Arial"/>
                <a:cs typeface="Arial"/>
              </a:rPr>
              <a:t>млн</a:t>
            </a:r>
            <a:r>
              <a:rPr sz="15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r>
              <a:rPr sz="150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chemeClr val="tx1"/>
                </a:solidFill>
                <a:latin typeface="Arial"/>
                <a:cs typeface="Arial"/>
              </a:rPr>
              <a:t>тонн</a:t>
            </a:r>
            <a:r>
              <a:rPr sz="15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chemeClr val="tx1"/>
                </a:solidFill>
                <a:latin typeface="Arial"/>
                <a:cs typeface="Arial"/>
              </a:rPr>
              <a:t>в</a:t>
            </a:r>
            <a:r>
              <a:rPr sz="150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chemeClr val="tx1"/>
                </a:solidFill>
                <a:latin typeface="Arial"/>
                <a:cs typeface="Arial"/>
              </a:rPr>
              <a:t>год</a:t>
            </a:r>
            <a:endParaRPr sz="15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ts val="1585"/>
              </a:lnSpc>
              <a:spcBef>
                <a:spcPts val="1360"/>
              </a:spcBef>
            </a:pPr>
            <a:r>
              <a:rPr lang="ru-RU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Субпродукты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lang="ru-RU" sz="1500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0,098</a:t>
            </a:r>
            <a:r>
              <a:rPr lang="ru-RU" sz="2850" b="1" spc="-35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Arial"/>
                <a:cs typeface="Arial"/>
              </a:rPr>
              <a:t>млн.</a:t>
            </a:r>
            <a:r>
              <a:rPr lang="ru-RU" sz="150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Arial"/>
                <a:cs typeface="Arial"/>
              </a:rPr>
              <a:t>тонн</a:t>
            </a:r>
            <a:r>
              <a:rPr lang="ru-RU" sz="15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Arial"/>
                <a:cs typeface="Arial"/>
              </a:rPr>
              <a:t>в</a:t>
            </a:r>
            <a:r>
              <a:rPr lang="ru-RU" sz="150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spc="-25" dirty="0">
                <a:solidFill>
                  <a:schemeClr val="tx1"/>
                </a:solidFill>
                <a:latin typeface="Arial"/>
                <a:cs typeface="Arial"/>
              </a:rPr>
              <a:t>год</a:t>
            </a:r>
            <a:endParaRPr kumimoji="0" lang="ru-RU" sz="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Объемы</a:t>
            </a:r>
            <a:r>
              <a:rPr kumimoji="0" lang="ru-RU" sz="1800" b="1" i="0" u="sng" strike="noStrike" kern="0" cap="none" spc="-1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производства: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25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Российская</a:t>
            </a:r>
            <a:r>
              <a:rPr kumimoji="0" lang="ru-RU" sz="1500" b="0" i="0" u="none" strike="noStrike" kern="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5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Федерация</a:t>
            </a:r>
            <a:r>
              <a:rPr kumimoji="0" lang="ru-RU" sz="1500" b="0" i="0" u="none" strike="noStrike" kern="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500" b="0" i="0" u="none" strike="noStrike" kern="0" cap="none" spc="3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–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lnSpc>
                <a:spcPts val="3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Мясо бройлеров –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500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6,7 </a:t>
            </a:r>
            <a:r>
              <a:rPr kumimoji="0" lang="ru-RU" sz="1500" i="0" u="none" strike="noStrike" kern="0" cap="none" spc="-3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млн</a:t>
            </a:r>
            <a:r>
              <a:rPr kumimoji="0" lang="ru-RU" sz="1500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i="0" u="none" strike="noStrike" kern="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 </a:t>
            </a:r>
            <a:r>
              <a:rPr kumimoji="0" lang="ru-RU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Субпродукты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– </a:t>
            </a:r>
            <a:r>
              <a:rPr kumimoji="0" lang="ru-RU" sz="1500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0,098 </a:t>
            </a:r>
            <a:r>
              <a:rPr kumimoji="0" lang="ru-RU" sz="1500" i="0" u="none" strike="noStrike" kern="0" cap="none" spc="-3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kumimoji="0" lang="ru-RU" sz="15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млн</a:t>
            </a:r>
            <a:r>
              <a:rPr kumimoji="0" lang="ru-RU" sz="1500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i="0" u="none" strike="noStrike" kern="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Импорт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lang="ru-RU" sz="15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lnSpc>
                <a:spcPts val="3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Мясо бройлеров</a:t>
            </a:r>
            <a:r>
              <a:rPr kumimoji="0" lang="ru-RU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–</a:t>
            </a:r>
            <a:r>
              <a:rPr kumimoji="0" lang="ru-RU" sz="1500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300 тыс. тонн в год</a:t>
            </a:r>
            <a:endParaRPr kumimoji="0" lang="ru-RU" sz="15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8</a:t>
            </a:fld>
            <a:endParaRPr spc="-8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4C016D-B78B-49A4-8C0D-6F3CFF28E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16615"/>
            <a:ext cx="4686802" cy="2553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AD3567-6F48-474F-A891-C7646CD32899}"/>
              </a:ext>
            </a:extLst>
          </p:cNvPr>
          <p:cNvSpPr txBox="1"/>
          <p:nvPr/>
        </p:nvSpPr>
        <p:spPr>
          <a:xfrm>
            <a:off x="457206" y="4267200"/>
            <a:ext cx="60197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Топ </a:t>
            </a:r>
            <a:r>
              <a:rPr kumimoji="0" lang="ru-RU" sz="1800" b="1" i="0" u="sng" strike="noStrike" kern="0" cap="none" spc="-2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10 </a:t>
            </a:r>
            <a:r>
              <a:rPr kumimoji="0" lang="ru-RU" b="1" i="0" u="sng" strike="noStrike" kern="0" cap="none" spc="-2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производителей </a:t>
            </a:r>
            <a:r>
              <a:rPr kumimoji="0" lang="ru-RU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в Российской Федерации: </a:t>
            </a:r>
            <a:endParaRPr kumimoji="0" lang="ru-RU" sz="800" b="1" i="0" u="sng" strike="noStrike" kern="0" cap="none" spc="-2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 «Ресурс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к</a:t>
            </a:r>
            <a:r>
              <a:rPr kumimoji="0" lang="ru-RU" sz="13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омпания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Черкизово»,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Приосколье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ГК «Агрокомплекс имени Н.И. Ткачёва», Птицефабрика «Северная», АПХ «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Мираторг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Холдинг «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Агросила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Агрофирма «Октябрьская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Агрохолдинг «Сибирский Премьер», СИБАГРО Холдинг</a:t>
            </a:r>
            <a:endParaRPr kumimoji="0" lang="ru-RU" sz="13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45482-0E16-44C7-A31C-189BC89BAACB}"/>
              </a:ext>
            </a:extLst>
          </p:cNvPr>
          <p:cNvSpPr txBox="1"/>
          <p:nvPr/>
        </p:nvSpPr>
        <p:spPr>
          <a:xfrm>
            <a:off x="409774" y="5791200"/>
            <a:ext cx="10602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Тенденции:</a:t>
            </a:r>
            <a:r>
              <a:rPr kumimoji="0" lang="ru-RU" sz="1800" b="1" i="0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В рамках федерального проекта «Развитие отраслей и техническая модернизация агропромышленного комплекса» к 2030 году планируется увеличить объёмы производства продукции животноводства </a:t>
            </a:r>
            <a:r>
              <a:rPr lang="ru-RU" sz="1600" b="1" dirty="0">
                <a:solidFill>
                  <a:schemeClr val="tx1"/>
                </a:solidFill>
              </a:rPr>
              <a:t>на 8%</a:t>
            </a:r>
            <a:r>
              <a:rPr lang="ru-RU" sz="1600" dirty="0">
                <a:solidFill>
                  <a:schemeClr val="tx1"/>
                </a:solidFill>
              </a:rPr>
              <a:t> по сравнению с уровнем 2020 года.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/>
              <a:t>А </a:t>
            </a:r>
            <a:r>
              <a:rPr lang="ru-RU" sz="2000" spc="50" dirty="0" smtClean="0"/>
              <a:t>производства мяса птицы (бройлеров)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86600" y="1481446"/>
            <a:ext cx="3912241" cy="4215898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spcBef>
                <a:spcPts val="1095"/>
              </a:spcBef>
            </a:pPr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Потребность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800" b="1" u="sng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продукции:</a:t>
            </a:r>
            <a:endParaRPr sz="1800" u="sng" dirty="0">
              <a:latin typeface="Arial"/>
              <a:cs typeface="Arial"/>
            </a:endParaRPr>
          </a:p>
          <a:p>
            <a:pPr marL="12700">
              <a:lnSpc>
                <a:spcPts val="1525"/>
              </a:lnSpc>
              <a:spcBef>
                <a:spcPts val="860"/>
              </a:spcBef>
            </a:pP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 область</a:t>
            </a:r>
            <a:r>
              <a:rPr sz="15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ts val="3145"/>
              </a:lnSpc>
            </a:pPr>
            <a:r>
              <a:rPr lang="ru-RU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Мясо бройлеров</a:t>
            </a:r>
            <a:r>
              <a:rPr lang="ru-RU" sz="20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1500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64,8</a:t>
            </a:r>
            <a:r>
              <a:rPr lang="ru-RU" sz="2850" b="1" spc="-355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1500" spc="-355" dirty="0" smtClean="0">
                <a:solidFill>
                  <a:schemeClr val="tx1"/>
                </a:solidFill>
                <a:latin typeface="Arial"/>
                <a:cs typeface="Arial"/>
              </a:rPr>
              <a:t>т       ы      с     .</a:t>
            </a:r>
            <a:r>
              <a:rPr lang="ru-RU" sz="1500" spc="20" dirty="0" smtClean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sz="1500" dirty="0" err="1">
                <a:solidFill>
                  <a:schemeClr val="tx1"/>
                </a:solidFill>
                <a:latin typeface="Arial"/>
                <a:cs typeface="Arial"/>
              </a:rPr>
              <a:t>тонн</a:t>
            </a:r>
            <a:r>
              <a:rPr sz="15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chemeClr val="tx1"/>
                </a:solidFill>
                <a:latin typeface="Arial"/>
                <a:cs typeface="Arial"/>
              </a:rPr>
              <a:t>в</a:t>
            </a:r>
            <a:r>
              <a:rPr sz="150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chemeClr val="tx1"/>
                </a:solidFill>
                <a:latin typeface="Arial"/>
                <a:cs typeface="Arial"/>
              </a:rPr>
              <a:t>год</a:t>
            </a:r>
            <a:endParaRPr sz="15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ts val="1585"/>
              </a:lnSpc>
              <a:spcBef>
                <a:spcPts val="1360"/>
              </a:spcBef>
            </a:pPr>
            <a:r>
              <a:rPr lang="ru-RU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Субпродукты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500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9,3 </a:t>
            </a:r>
            <a:r>
              <a:rPr kumimoji="0" lang="ru-RU" sz="1500" i="0" u="none" strike="noStrike" kern="0" cap="none" spc="-3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-3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       ы      с     .</a:t>
            </a:r>
            <a:r>
              <a:rPr kumimoji="0" lang="ru-RU" sz="1500" i="0" u="none" strike="noStrike" kern="0" cap="none" spc="-3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lang="ru-RU" sz="150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Arial"/>
                <a:cs typeface="Arial"/>
              </a:rPr>
              <a:t>тонн</a:t>
            </a:r>
            <a:r>
              <a:rPr lang="ru-RU" sz="15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Arial"/>
                <a:cs typeface="Arial"/>
              </a:rPr>
              <a:t>в</a:t>
            </a:r>
            <a:r>
              <a:rPr lang="ru-RU" sz="150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spc="-25" dirty="0">
                <a:solidFill>
                  <a:schemeClr val="tx1"/>
                </a:solidFill>
                <a:latin typeface="Arial"/>
                <a:cs typeface="Arial"/>
              </a:rPr>
              <a:t>год</a:t>
            </a:r>
            <a:endParaRPr kumimoji="0" lang="ru-RU" sz="15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Объемы</a:t>
            </a:r>
            <a:r>
              <a:rPr kumimoji="0" lang="ru-RU" sz="1800" b="1" i="0" u="sng" strike="noStrike" kern="0" cap="none" spc="-1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производства: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25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 область</a:t>
            </a:r>
            <a:r>
              <a:rPr kumimoji="0" lang="ru-RU" sz="1500" b="0" i="0" u="none" strike="noStrike" kern="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500" b="0" i="0" u="none" strike="noStrike" kern="0" cap="none" spc="3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–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lnSpc>
                <a:spcPts val="3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Мясо бройлеров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500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34,1</a:t>
            </a:r>
            <a:r>
              <a:rPr kumimoji="0" lang="ru-RU" sz="1500" i="0" u="none" strike="noStrike" kern="0" cap="none" spc="5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500" i="0" u="none" strike="noStrike" kern="0" cap="none" spc="-355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т       ы      с     .</a:t>
            </a:r>
            <a:r>
              <a:rPr kumimoji="0" lang="ru-RU" sz="1500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i="0" u="none" strike="noStrike" kern="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85"/>
              </a:lnSpc>
              <a:spcBef>
                <a:spcPts val="1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Субпродукты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500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0,85 </a:t>
            </a:r>
            <a:r>
              <a:rPr kumimoji="0" lang="ru-RU" sz="1500" i="0" u="none" strike="noStrike" kern="0" cap="none" spc="-3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т        </a:t>
            </a:r>
            <a:r>
              <a:rPr kumimoji="0" lang="ru-RU" sz="1500" i="0" u="none" strike="noStrike" kern="0" cap="none" spc="-3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ы      с     .</a:t>
            </a:r>
            <a:r>
              <a:rPr kumimoji="0" lang="ru-RU" sz="1500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i="0" u="none" strike="noStrike" kern="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Импорт (внешний и внутренний)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lang="ru-RU" sz="15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lnSpc>
                <a:spcPts val="3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Мясо бройлеров </a:t>
            </a:r>
            <a:r>
              <a:rPr lang="ru-RU" sz="1500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30,7</a:t>
            </a:r>
            <a:r>
              <a:rPr kumimoji="0" lang="ru-RU" sz="1500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500" i="0" u="none" strike="noStrike" kern="0" cap="none" spc="-3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-3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       ы      с     .</a:t>
            </a:r>
            <a:r>
              <a:rPr kumimoji="0" lang="ru-RU" sz="1500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i="0" u="none" strike="noStrike" kern="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85"/>
              </a:lnSpc>
              <a:spcBef>
                <a:spcPts val="1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Субпродукты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500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8,45 </a:t>
            </a:r>
            <a:r>
              <a:rPr kumimoji="0" lang="ru-RU" sz="1500" i="0" u="none" strike="noStrike" kern="0" cap="none" spc="-3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lang="ru-RU" sz="1500" dirty="0" smtClean="0">
                <a:solidFill>
                  <a:schemeClr val="tx1"/>
                </a:solidFill>
                <a:latin typeface="Arial"/>
                <a:cs typeface="Arial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r>
              <a:rPr kumimoji="0" lang="ru-RU" sz="1500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i="0" u="none" strike="noStrike" kern="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9</a:t>
            </a:fld>
            <a:endParaRPr spc="-85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840B7B9-6CFB-431F-8BE0-1EE92D17B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175" y="2057022"/>
            <a:ext cx="3642991" cy="35730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9F3473-1842-43D2-A538-8B9BACE514FC}"/>
              </a:ext>
            </a:extLst>
          </p:cNvPr>
          <p:cNvSpPr txBox="1"/>
          <p:nvPr/>
        </p:nvSpPr>
        <p:spPr>
          <a:xfrm>
            <a:off x="409774" y="5791200"/>
            <a:ext cx="109440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Тенденции:</a:t>
            </a:r>
            <a:r>
              <a:rPr kumimoji="0" lang="ru-RU" sz="1800" b="1" i="0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ru-RU" sz="1600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Потребление мяса бройлеров в Российской Федерации растет, так как этот продукт остается относительно недорогим источником животного белка, который привлекателен для потребителя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B84085-88D1-4095-BB24-C1093CE44FCE}"/>
              </a:ext>
            </a:extLst>
          </p:cNvPr>
          <p:cNvSpPr txBox="1"/>
          <p:nvPr/>
        </p:nvSpPr>
        <p:spPr>
          <a:xfrm>
            <a:off x="457206" y="1444672"/>
            <a:ext cx="365759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Топ </a:t>
            </a:r>
            <a:r>
              <a:rPr kumimoji="0" lang="ru-RU" sz="1800" b="1" i="0" u="sng" strike="noStrike" kern="0" cap="none" spc="-2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производителей </a:t>
            </a: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в Омской области: </a:t>
            </a:r>
            <a:endParaRPr kumimoji="0" lang="ru-RU" sz="800" b="1" i="0" u="sng" strike="noStrike" kern="0" cap="none" spc="-2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АО «ПРОДО Птицефабрика Сибирская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«Русь» 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Осокино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tx1"/>
                </a:solidFill>
              </a:rPr>
              <a:t>ООО «Азовский бройлер»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231F20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2144</Words>
  <Application>Microsoft Office PowerPoint</Application>
  <PresentationFormat>Широкоэкранный</PresentationFormat>
  <Paragraphs>402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MT</vt:lpstr>
      <vt:lpstr>Calibri</vt:lpstr>
      <vt:lpstr>Microsoft Sans Serif</vt:lpstr>
      <vt:lpstr>Tahoma</vt:lpstr>
      <vt:lpstr>Office Theme</vt:lpstr>
      <vt:lpstr>Презентация PowerPoint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КОНКУРЕНТНЫЕ ПРЕИМУЩЕСТВА РЕГИОНА</vt:lpstr>
      <vt:lpstr>ТРАНСПОРТНО-ЛОГИСТИЧЕСКИЙ ПОТЕНЦИАЛ ОМСКОЙ ОБЛАСТИ</vt:lpstr>
      <vt:lpstr>АНАЛИЗ РЫНКА производства мяса птицы (бройлеров)</vt:lpstr>
      <vt:lpstr>АНАЛИЗ РЫНКА производства мяса птицы (бройлеров)</vt:lpstr>
      <vt:lpstr>РЫНОК СБЫТА</vt:lpstr>
      <vt:lpstr>ТЕХНОЛОГИЯ ПРОИЗВОДСТВА</vt:lpstr>
      <vt:lpstr>ПЛАН МАРКЕТИНГА</vt:lpstr>
      <vt:lpstr>ВОЗМОЖНЫЕ ТЕРРИТОРИИ ДЛЯ РАЗМЕЩЕНИЯ*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86</cp:revision>
  <cp:lastPrinted>2025-06-02T10:59:34Z</cp:lastPrinted>
  <dcterms:created xsi:type="dcterms:W3CDTF">2025-05-29T10:04:48Z</dcterms:created>
  <dcterms:modified xsi:type="dcterms:W3CDTF">2025-08-08T08:23:46Z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2025-05-29T00:00:00Z</vt:filetime>
  </property>
  <property fmtid="{D5CDD505-2E9C-101B-9397-08002B2CF9AE}" pid="5" name="Producer">
    <vt:lpwstr>Adobe PDF Library 15.0</vt:lpwstr>
  </property>
</Properties>
</file>