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</p:sldIdLst>
  <p:sldSz cx="12192000" cy="6858000"/>
  <p:notesSz cx="12192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788C-41A2-4613-944E-13680B585103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9ED0-D056-417E-ADC4-E3F0C407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68CB-CB4E-484A-AF11-A4A9F14989C8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16CA-41DA-4A20-9C2A-D286AC633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/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C2B3-84F0-463D-A851-08141EBE543F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15C2-5CCA-4FF6-A81C-3AE27921E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>
            <a:spLocks/>
          </p:cNvSpPr>
          <p:nvPr/>
        </p:nvSpPr>
        <p:spPr bwMode="auto">
          <a:xfrm>
            <a:off x="7938" y="0"/>
            <a:ext cx="11326812" cy="6858000"/>
          </a:xfrm>
          <a:custGeom>
            <a:avLst/>
            <a:gdLst/>
            <a:ahLst/>
            <a:cxnLst>
              <a:cxn ang="0">
                <a:pos x="11325555" y="0"/>
              </a:cxn>
              <a:cxn ang="0">
                <a:pos x="0" y="0"/>
              </a:cxn>
              <a:cxn ang="0">
                <a:pos x="0" y="6858000"/>
              </a:cxn>
              <a:cxn ang="0">
                <a:pos x="11325555" y="6858000"/>
              </a:cxn>
              <a:cxn ang="0">
                <a:pos x="11325555" y="0"/>
              </a:cxn>
            </a:cxnLst>
            <a:rect l="0" t="0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" name="bg object 17"/>
          <p:cNvSpPr>
            <a:spLocks/>
          </p:cNvSpPr>
          <p:nvPr/>
        </p:nvSpPr>
        <p:spPr bwMode="auto">
          <a:xfrm>
            <a:off x="11334750" y="0"/>
            <a:ext cx="857250" cy="6858000"/>
          </a:xfrm>
          <a:custGeom>
            <a:avLst/>
            <a:gdLst/>
            <a:ahLst/>
            <a:cxnLst>
              <a:cxn ang="0">
                <a:pos x="858062" y="0"/>
              </a:cxn>
              <a:cxn ang="0">
                <a:pos x="0" y="0"/>
              </a:cxn>
              <a:cxn ang="0">
                <a:pos x="0" y="6858000"/>
              </a:cxn>
              <a:cxn ang="0">
                <a:pos x="858062" y="6858000"/>
              </a:cxn>
              <a:cxn ang="0">
                <a:pos x="858062" y="0"/>
              </a:cxn>
            </a:cxnLst>
            <a:rect l="0" t="0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bg object 18"/>
          <p:cNvSpPr>
            <a:spLocks/>
          </p:cNvSpPr>
          <p:nvPr/>
        </p:nvSpPr>
        <p:spPr bwMode="auto">
          <a:xfrm>
            <a:off x="11541125" y="644525"/>
            <a:ext cx="444500" cy="2759075"/>
          </a:xfrm>
          <a:custGeom>
            <a:avLst/>
            <a:gdLst/>
            <a:ahLst/>
            <a:cxnLst>
              <a:cxn ang="0">
                <a:pos x="376878" y="69442"/>
              </a:cxn>
              <a:cxn ang="0">
                <a:pos x="6146" y="227888"/>
              </a:cxn>
              <a:cxn ang="0">
                <a:pos x="430886" y="98148"/>
              </a:cxn>
              <a:cxn ang="0">
                <a:pos x="264533" y="6799"/>
              </a:cxn>
              <a:cxn ang="0">
                <a:pos x="176136" y="147815"/>
              </a:cxn>
              <a:cxn ang="0">
                <a:pos x="217767" y="104181"/>
              </a:cxn>
              <a:cxn ang="0">
                <a:pos x="395631" y="38188"/>
              </a:cxn>
              <a:cxn ang="0">
                <a:pos x="41249" y="353517"/>
              </a:cxn>
              <a:cxn ang="0">
                <a:pos x="41249" y="503821"/>
              </a:cxn>
              <a:cxn ang="0">
                <a:pos x="41249" y="353517"/>
              </a:cxn>
              <a:cxn ang="0">
                <a:pos x="24830" y="754407"/>
              </a:cxn>
              <a:cxn ang="0">
                <a:pos x="22408" y="948521"/>
              </a:cxn>
              <a:cxn ang="0">
                <a:pos x="170658" y="1064135"/>
              </a:cxn>
              <a:cxn ang="0">
                <a:pos x="345488" y="1031684"/>
              </a:cxn>
              <a:cxn ang="0">
                <a:pos x="88680" y="979176"/>
              </a:cxn>
              <a:cxn ang="0">
                <a:pos x="42338" y="803745"/>
              </a:cxn>
              <a:cxn ang="0">
                <a:pos x="138569" y="656590"/>
              </a:cxn>
              <a:cxn ang="0">
                <a:pos x="380411" y="758666"/>
              </a:cxn>
              <a:cxn ang="0">
                <a:pos x="383516" y="943079"/>
              </a:cxn>
              <a:cxn ang="0">
                <a:pos x="221729" y="1031684"/>
              </a:cxn>
              <a:cxn ang="0">
                <a:pos x="437652" y="903078"/>
              </a:cxn>
              <a:cxn ang="0">
                <a:pos x="418640" y="753224"/>
              </a:cxn>
              <a:cxn ang="0">
                <a:pos x="437311" y="1103744"/>
              </a:cxn>
              <a:cxn ang="0">
                <a:pos x="437311" y="1441894"/>
              </a:cxn>
              <a:cxn ang="0">
                <a:pos x="61582" y="1292847"/>
              </a:cxn>
              <a:cxn ang="0">
                <a:pos x="437311" y="1143787"/>
              </a:cxn>
              <a:cxn ang="0">
                <a:pos x="279006" y="1378458"/>
              </a:cxn>
              <a:cxn ang="0">
                <a:pos x="6146" y="1565084"/>
              </a:cxn>
              <a:cxn ang="0">
                <a:pos x="377951" y="1857871"/>
              </a:cxn>
              <a:cxn ang="0">
                <a:pos x="440385" y="1917407"/>
              </a:cxn>
              <a:cxn ang="0">
                <a:pos x="367893" y="1812237"/>
              </a:cxn>
              <a:cxn ang="0">
                <a:pos x="437311" y="1602041"/>
              </a:cxn>
              <a:cxn ang="0">
                <a:pos x="6146" y="2213648"/>
              </a:cxn>
              <a:cxn ang="0">
                <a:pos x="41249" y="1988845"/>
              </a:cxn>
              <a:cxn ang="0">
                <a:pos x="205553" y="2012576"/>
              </a:cxn>
              <a:cxn ang="0">
                <a:pos x="217411" y="2176691"/>
              </a:cxn>
              <a:cxn ang="0">
                <a:pos x="271985" y="2000917"/>
              </a:cxn>
              <a:cxn ang="0">
                <a:pos x="351927" y="1961887"/>
              </a:cxn>
              <a:cxn ang="0">
                <a:pos x="347628" y="2000917"/>
              </a:cxn>
              <a:cxn ang="0">
                <a:pos x="402208" y="2176691"/>
              </a:cxn>
              <a:cxn ang="0">
                <a:pos x="414071" y="2012576"/>
              </a:cxn>
              <a:cxn ang="0">
                <a:pos x="135113" y="2336617"/>
              </a:cxn>
              <a:cxn ang="0">
                <a:pos x="17321" y="2452893"/>
              </a:cxn>
              <a:cxn ang="0">
                <a:pos x="17321" y="2624832"/>
              </a:cxn>
              <a:cxn ang="0">
                <a:pos x="135113" y="2741110"/>
              </a:cxn>
              <a:cxn ang="0">
                <a:pos x="308347" y="2741110"/>
              </a:cxn>
              <a:cxn ang="0">
                <a:pos x="171546" y="2713559"/>
              </a:cxn>
              <a:cxn ang="0">
                <a:pos x="41643" y="2587351"/>
              </a:cxn>
              <a:cxn ang="0">
                <a:pos x="89142" y="2409898"/>
              </a:cxn>
              <a:cxn ang="0">
                <a:pos x="346646" y="2357158"/>
              </a:cxn>
              <a:cxn ang="0">
                <a:pos x="221729" y="2319591"/>
              </a:cxn>
              <a:cxn ang="0">
                <a:pos x="316646" y="2381681"/>
              </a:cxn>
              <a:cxn ang="0">
                <a:pos x="408355" y="2538857"/>
              </a:cxn>
              <a:cxn ang="0">
                <a:pos x="316646" y="2695457"/>
              </a:cxn>
              <a:cxn ang="0">
                <a:pos x="378796" y="2694463"/>
              </a:cxn>
              <a:cxn ang="0">
                <a:pos x="443471" y="2538857"/>
              </a:cxn>
              <a:cxn ang="0">
                <a:pos x="378796" y="2383266"/>
              </a:cxn>
            </a:cxnLst>
            <a:rect l="0" t="0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" name="bg object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25" y="3525838"/>
            <a:ext cx="4429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g object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1962150"/>
            <a:ext cx="86836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17E87A-2FFE-4B54-B919-1B002E191C5B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30C6-57EA-4B21-AE35-B433EDBA0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42B7-EF37-48D4-8045-1D2CA8565F51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29BF-759E-4F43-AA48-A42ABDD46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/>
          </p:cNvSpPr>
          <p:nvPr/>
        </p:nvSpPr>
        <p:spPr bwMode="auto">
          <a:xfrm>
            <a:off x="11428413" y="0"/>
            <a:ext cx="763587" cy="6858000"/>
          </a:xfrm>
          <a:custGeom>
            <a:avLst/>
            <a:gdLst/>
            <a:ahLst/>
            <a:cxnLst>
              <a:cxn ang="0">
                <a:pos x="763409" y="0"/>
              </a:cxn>
              <a:cxn ang="0">
                <a:pos x="0" y="0"/>
              </a:cxn>
              <a:cxn ang="0">
                <a:pos x="0" y="6858000"/>
              </a:cxn>
              <a:cxn ang="0">
                <a:pos x="763409" y="6858000"/>
              </a:cxn>
              <a:cxn ang="0">
                <a:pos x="763409" y="0"/>
              </a:cxn>
            </a:cxnLst>
            <a:rect l="0" t="0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bg object 17"/>
          <p:cNvSpPr>
            <a:spLocks/>
          </p:cNvSpPr>
          <p:nvPr/>
        </p:nvSpPr>
        <p:spPr bwMode="auto">
          <a:xfrm>
            <a:off x="11660188" y="2381250"/>
            <a:ext cx="300037" cy="1863725"/>
          </a:xfrm>
          <a:custGeom>
            <a:avLst/>
            <a:gdLst/>
            <a:ahLst/>
            <a:cxnLst>
              <a:cxn ang="0">
                <a:pos x="254638" y="46918"/>
              </a:cxn>
              <a:cxn ang="0">
                <a:pos x="4165" y="153974"/>
              </a:cxn>
              <a:cxn ang="0">
                <a:pos x="288763" y="58812"/>
              </a:cxn>
              <a:cxn ang="0">
                <a:pos x="172212" y="7120"/>
              </a:cxn>
              <a:cxn ang="0">
                <a:pos x="118999" y="153974"/>
              </a:cxn>
              <a:cxn ang="0">
                <a:pos x="159853" y="46918"/>
              </a:cxn>
              <a:cxn ang="0">
                <a:pos x="242278" y="7120"/>
              </a:cxn>
              <a:cxn ang="0">
                <a:pos x="4165" y="416979"/>
              </a:cxn>
              <a:cxn ang="0">
                <a:pos x="295465" y="315442"/>
              </a:cxn>
              <a:cxn ang="0">
                <a:pos x="55297" y="465365"/>
              </a:cxn>
              <a:cxn ang="0">
                <a:pos x="7590" y="622815"/>
              </a:cxn>
              <a:cxn ang="0">
                <a:pos x="149809" y="722858"/>
              </a:cxn>
              <a:cxn ang="0">
                <a:pos x="99909" y="687507"/>
              </a:cxn>
              <a:cxn ang="0">
                <a:pos x="28607" y="543052"/>
              </a:cxn>
              <a:cxn ang="0">
                <a:pos x="93624" y="443623"/>
              </a:cxn>
              <a:cxn ang="0">
                <a:pos x="257024" y="512594"/>
              </a:cxn>
              <a:cxn ang="0">
                <a:pos x="266271" y="623317"/>
              </a:cxn>
              <a:cxn ang="0">
                <a:pos x="233596" y="697052"/>
              </a:cxn>
              <a:cxn ang="0">
                <a:pos x="299631" y="576783"/>
              </a:cxn>
              <a:cxn ang="0">
                <a:pos x="244333" y="464186"/>
              </a:cxn>
              <a:cxn ang="0">
                <a:pos x="4165" y="882662"/>
              </a:cxn>
              <a:cxn ang="0">
                <a:pos x="212229" y="931354"/>
              </a:cxn>
              <a:cxn ang="0">
                <a:pos x="212229" y="815238"/>
              </a:cxn>
              <a:cxn ang="0">
                <a:pos x="212229" y="815238"/>
              </a:cxn>
              <a:cxn ang="0">
                <a:pos x="212229" y="815238"/>
              </a:cxn>
              <a:cxn ang="0">
                <a:pos x="201002" y="1240967"/>
              </a:cxn>
              <a:cxn ang="0">
                <a:pos x="272580" y="1289240"/>
              </a:cxn>
              <a:cxn ang="0">
                <a:pos x="293289" y="1262237"/>
              </a:cxn>
              <a:cxn ang="0">
                <a:pos x="27876" y="1204353"/>
              </a:cxn>
              <a:cxn ang="0">
                <a:pos x="27876" y="1343761"/>
              </a:cxn>
              <a:cxn ang="0">
                <a:pos x="295465" y="1470685"/>
              </a:cxn>
              <a:cxn ang="0">
                <a:pos x="174442" y="1328105"/>
              </a:cxn>
              <a:cxn ang="0">
                <a:pos x="123190" y="1470685"/>
              </a:cxn>
              <a:cxn ang="0">
                <a:pos x="164066" y="1366802"/>
              </a:cxn>
              <a:cxn ang="0">
                <a:pos x="244196" y="1328105"/>
              </a:cxn>
              <a:cxn ang="0">
                <a:pos x="234876" y="1351917"/>
              </a:cxn>
              <a:cxn ang="0">
                <a:pos x="271754" y="1470685"/>
              </a:cxn>
              <a:cxn ang="0">
                <a:pos x="271429" y="1348443"/>
              </a:cxn>
              <a:cxn ang="0">
                <a:pos x="61123" y="1595530"/>
              </a:cxn>
              <a:cxn ang="0">
                <a:pos x="7590" y="1762586"/>
              </a:cxn>
              <a:cxn ang="0">
                <a:pos x="149809" y="1863534"/>
              </a:cxn>
              <a:cxn ang="0">
                <a:pos x="100257" y="1828220"/>
              </a:cxn>
              <a:cxn ang="0">
                <a:pos x="33464" y="1667229"/>
              </a:cxn>
              <a:cxn ang="0">
                <a:pos x="232728" y="1592605"/>
              </a:cxn>
              <a:cxn ang="0">
                <a:pos x="149809" y="1592605"/>
              </a:cxn>
              <a:cxn ang="0">
                <a:pos x="275907" y="1715376"/>
              </a:cxn>
              <a:cxn ang="0">
                <a:pos x="149809" y="1837740"/>
              </a:cxn>
              <a:cxn ang="0">
                <a:pos x="292040" y="1762586"/>
              </a:cxn>
              <a:cxn ang="0">
                <a:pos x="238504" y="1595530"/>
              </a:cxn>
            </a:cxnLst>
            <a:rect l="0" t="0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28" name="bg object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60188" y="4327525"/>
            <a:ext cx="3000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bg object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80813" y="615950"/>
            <a:ext cx="4587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Holder 2"/>
          <p:cNvSpPr>
            <a:spLocks noGrp="1"/>
          </p:cNvSpPr>
          <p:nvPr>
            <p:ph type="title"/>
          </p:nvPr>
        </p:nvSpPr>
        <p:spPr bwMode="auto">
          <a:xfrm>
            <a:off x="468313" y="698500"/>
            <a:ext cx="1075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31" name="Holder 3"/>
          <p:cNvSpPr>
            <a:spLocks noGrp="1"/>
          </p:cNvSpPr>
          <p:nvPr>
            <p:ph type="body" idx="1"/>
          </p:nvPr>
        </p:nvSpPr>
        <p:spPr bwMode="auto">
          <a:xfrm>
            <a:off x="1244600" y="1311275"/>
            <a:ext cx="56102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138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670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8E8C8F1-556F-420D-902B-1612BBD8A500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2575" y="6369050"/>
            <a:ext cx="195263" cy="425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75"/>
              </a:spcBef>
              <a:defRPr sz="1400">
                <a:solidFill>
                  <a:schemeClr val="bg1"/>
                </a:solidFill>
                <a:latin typeface="Arial MT"/>
                <a:ea typeface="Arial MT"/>
                <a:cs typeface="Arial MT"/>
              </a:defRPr>
            </a:lvl1pPr>
          </a:lstStyle>
          <a:p>
            <a:pPr>
              <a:defRPr/>
            </a:pPr>
            <a:fld id="{9DF4B170-DD61-4EF4-80FA-F0CB56F4A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Grp="1"/>
          </p:cNvSpPr>
          <p:nvPr>
            <p:ph type="title"/>
          </p:nvPr>
        </p:nvSpPr>
        <p:spPr>
          <a:xfrm>
            <a:off x="1239838" y="3116263"/>
            <a:ext cx="8729662" cy="509587"/>
          </a:xfrm>
        </p:spPr>
        <p:txBody>
          <a:bodyPr tIns="12700"/>
          <a:lstStyle/>
          <a:p>
            <a:pPr marL="12700" eaLnBrk="1" hangingPunct="1">
              <a:lnSpc>
                <a:spcPct val="105000"/>
              </a:lnSpc>
              <a:spcBef>
                <a:spcPts val="100"/>
              </a:spcBef>
            </a:pPr>
            <a:r>
              <a:rPr lang="ru-RU" sz="3100" smtClean="0">
                <a:solidFill>
                  <a:srgbClr val="FFFFFF"/>
                </a:solidFill>
                <a:latin typeface="Arial" charset="0"/>
                <a:cs typeface="Arial" charset="0"/>
              </a:rPr>
              <a:t>ПРОИЗВОДСТВО КИРПИЧА</a:t>
            </a:r>
            <a:endParaRPr lang="ru-RU" sz="3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263" y="766763"/>
            <a:ext cx="2476500" cy="39052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263" y="3495675"/>
            <a:ext cx="64071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kern="0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kern="0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kern="0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kern="0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kern="0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kern="0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kern="0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387" name="object 4"/>
          <p:cNvSpPr txBox="1">
            <a:spLocks noChangeArrowheads="1"/>
          </p:cNvSpPr>
          <p:nvPr/>
        </p:nvSpPr>
        <p:spPr bwMode="auto">
          <a:xfrm>
            <a:off x="1247775" y="1327150"/>
            <a:ext cx="40100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/>
              <a:t>Крупные строительные компании и подрядчики, работающие над инфраструктурными проектами </a:t>
            </a:r>
          </a:p>
        </p:txBody>
      </p:sp>
      <p:sp>
        <p:nvSpPr>
          <p:cNvPr id="16388" name="object 5"/>
          <p:cNvSpPr txBox="1">
            <a:spLocks noChangeArrowheads="1"/>
          </p:cNvSpPr>
          <p:nvPr/>
        </p:nvSpPr>
        <p:spPr bwMode="auto">
          <a:xfrm>
            <a:off x="1219200" y="2286000"/>
            <a:ext cx="41624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5875">
              <a:spcBef>
                <a:spcPts val="100"/>
              </a:spcBef>
            </a:pPr>
            <a:r>
              <a:rPr lang="ru-RU" sz="1600">
                <a:latin typeface="Arial" charset="0"/>
              </a:rPr>
              <a:t>Частные застройщики и индивидуальные заказчики, занимающиеся возведением жилых и коммерческих объектов </a:t>
            </a:r>
          </a:p>
        </p:txBody>
      </p:sp>
      <p:sp>
        <p:nvSpPr>
          <p:cNvPr id="16389" name="object 18"/>
          <p:cNvSpPr txBox="1">
            <a:spLocks noChangeArrowheads="1"/>
          </p:cNvSpPr>
          <p:nvPr/>
        </p:nvSpPr>
        <p:spPr bwMode="auto">
          <a:xfrm>
            <a:off x="6237288" y="1239838"/>
            <a:ext cx="47545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600">
                <a:latin typeface="Arial" charset="0"/>
              </a:rPr>
              <a:t>Производители и дистрибьюторы строительных материалов, которые используют кирпич для производства других изделий</a:t>
            </a:r>
          </a:p>
        </p:txBody>
      </p:sp>
      <p:sp>
        <p:nvSpPr>
          <p:cNvPr id="16390" name="object 19"/>
          <p:cNvSpPr txBox="1">
            <a:spLocks noChangeArrowheads="1"/>
          </p:cNvSpPr>
          <p:nvPr/>
        </p:nvSpPr>
        <p:spPr bwMode="auto">
          <a:xfrm>
            <a:off x="6248400" y="2209800"/>
            <a:ext cx="47355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510" rIns="0" bIns="0">
            <a:spAutoFit/>
          </a:bodyPr>
          <a:lstStyle/>
          <a:p>
            <a:pPr marL="12700" indent="3175">
              <a:lnSpc>
                <a:spcPct val="99000"/>
              </a:lnSpc>
              <a:spcBef>
                <a:spcPts val="125"/>
              </a:spcBef>
            </a:pPr>
            <a:r>
              <a:rPr lang="ru-RU"/>
              <a:t>Государственные и муниципальные организации, заказывающие кирпич для строительства общественных и инфраструктурных объектов 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878263" y="392113"/>
            <a:ext cx="7115175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392" name="object 29"/>
          <p:cNvSpPr>
            <a:spLocks/>
          </p:cNvSpPr>
          <p:nvPr/>
        </p:nvSpPr>
        <p:spPr bwMode="auto">
          <a:xfrm>
            <a:off x="438150" y="658813"/>
            <a:ext cx="10542588" cy="0"/>
          </a:xfrm>
          <a:custGeom>
            <a:avLst/>
            <a:gdLst>
              <a:gd name="T0" fmla="*/ 10544364 w 10541635"/>
              <a:gd name="T1" fmla="*/ 0 w 10541635"/>
              <a:gd name="T2" fmla="*/ 0 60000 65536"/>
              <a:gd name="T3" fmla="*/ 0 60000 65536"/>
              <a:gd name="T4" fmla="*/ 0 w 10541635"/>
              <a:gd name="T5" fmla="*/ 10541635 w 10541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" name="object 31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447675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0427FF08-A78F-42BD-8E86-B1C0DD410391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10</a:t>
            </a:fld>
            <a:endParaRPr kern="0" spc="-85" dirty="0"/>
          </a:p>
        </p:txBody>
      </p:sp>
      <p:pic>
        <p:nvPicPr>
          <p:cNvPr id="16394" name="Picture 33" descr="i?id=a9cdb3e298f10c77f4c7ad89098c51287f66c493-521886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438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5" descr="i?id=7258657976a376f32937cd6072ec1f83e83ee526-375363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86200"/>
            <a:ext cx="2667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7" descr="i?id=6d76f47905871831870c9a98924db496886cbf23-834002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25908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9" descr="i?id=92879f4c8c78f9bfe9329b88585ac130d987698a-457636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257800"/>
            <a:ext cx="20574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AutoShape 41" descr="document?id=5995388001&amp;type=LOGO&amp;nocache=175514689294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AutoShape 43" descr="document?id=5995388001&amp;type=LOGO&amp;nocache=175514689294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00" name="Picture 45" descr="i?id=e14338f0ab307c1b21e9748c9b5837363f7787ca-1648377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600" y="4953000"/>
            <a:ext cx="952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47" descr="i?id=8d4302a58af0f3e88c366c22f3e95b2090887589-9678500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0292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49" descr="information_items_property_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4038600"/>
            <a:ext cx="2857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52" descr="i?id=3a812dc7f130d1c4c8c39d5a9f9dc7ae0d30fe32-3807742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953000"/>
            <a:ext cx="2286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4" name="object 27"/>
          <p:cNvGrpSpPr>
            <a:grpSpLocks/>
          </p:cNvGrpSpPr>
          <p:nvPr/>
        </p:nvGrpSpPr>
        <p:grpSpPr bwMode="auto">
          <a:xfrm>
            <a:off x="457200" y="1371600"/>
            <a:ext cx="592138" cy="592138"/>
            <a:chOff x="5948839" y="2161843"/>
            <a:chExt cx="591820" cy="591820"/>
          </a:xfrm>
        </p:grpSpPr>
        <p:sp>
          <p:nvSpPr>
            <p:cNvPr id="16420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1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5" name="object 27"/>
          <p:cNvGrpSpPr>
            <a:grpSpLocks/>
          </p:cNvGrpSpPr>
          <p:nvPr/>
        </p:nvGrpSpPr>
        <p:grpSpPr bwMode="auto">
          <a:xfrm>
            <a:off x="457200" y="2286000"/>
            <a:ext cx="592138" cy="592138"/>
            <a:chOff x="5948839" y="2161843"/>
            <a:chExt cx="591820" cy="591820"/>
          </a:xfrm>
        </p:grpSpPr>
        <p:sp>
          <p:nvSpPr>
            <p:cNvPr id="16418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9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6" name="object 27"/>
          <p:cNvGrpSpPr>
            <a:grpSpLocks/>
          </p:cNvGrpSpPr>
          <p:nvPr/>
        </p:nvGrpSpPr>
        <p:grpSpPr bwMode="auto">
          <a:xfrm>
            <a:off x="457200" y="1371600"/>
            <a:ext cx="592138" cy="592138"/>
            <a:chOff x="5948839" y="2161843"/>
            <a:chExt cx="591820" cy="591820"/>
          </a:xfrm>
        </p:grpSpPr>
        <p:sp>
          <p:nvSpPr>
            <p:cNvPr id="16416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7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7" name="object 27"/>
          <p:cNvGrpSpPr>
            <a:grpSpLocks/>
          </p:cNvGrpSpPr>
          <p:nvPr/>
        </p:nvGrpSpPr>
        <p:grpSpPr bwMode="auto">
          <a:xfrm>
            <a:off x="5562600" y="1371600"/>
            <a:ext cx="592138" cy="592138"/>
            <a:chOff x="5948839" y="2161843"/>
            <a:chExt cx="591820" cy="591820"/>
          </a:xfrm>
        </p:grpSpPr>
        <p:sp>
          <p:nvSpPr>
            <p:cNvPr id="16414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5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8" name="object 27"/>
          <p:cNvGrpSpPr>
            <a:grpSpLocks/>
          </p:cNvGrpSpPr>
          <p:nvPr/>
        </p:nvGrpSpPr>
        <p:grpSpPr bwMode="auto">
          <a:xfrm>
            <a:off x="5562600" y="1371600"/>
            <a:ext cx="592138" cy="592138"/>
            <a:chOff x="5948839" y="2161843"/>
            <a:chExt cx="591820" cy="591820"/>
          </a:xfrm>
        </p:grpSpPr>
        <p:sp>
          <p:nvSpPr>
            <p:cNvPr id="16412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3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9" name="object 27"/>
          <p:cNvGrpSpPr>
            <a:grpSpLocks/>
          </p:cNvGrpSpPr>
          <p:nvPr/>
        </p:nvGrpSpPr>
        <p:grpSpPr bwMode="auto">
          <a:xfrm>
            <a:off x="5562600" y="2362200"/>
            <a:ext cx="592138" cy="592138"/>
            <a:chOff x="5948839" y="2161843"/>
            <a:chExt cx="591820" cy="591820"/>
          </a:xfrm>
        </p:grpSpPr>
        <p:sp>
          <p:nvSpPr>
            <p:cNvPr id="16410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1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27916" rtlCol="0"/>
          <a:lstStyle/>
          <a:p>
            <a:pPr marL="151765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grpSp>
        <p:nvGrpSpPr>
          <p:cNvPr id="17410" name="object 3"/>
          <p:cNvGrpSpPr>
            <a:grpSpLocks/>
          </p:cNvGrpSpPr>
          <p:nvPr/>
        </p:nvGrpSpPr>
        <p:grpSpPr bwMode="auto">
          <a:xfrm>
            <a:off x="609600" y="1524000"/>
            <a:ext cx="10021888" cy="4737100"/>
            <a:chOff x="623694" y="1523027"/>
            <a:chExt cx="10022205" cy="4737100"/>
          </a:xfrm>
        </p:grpSpPr>
        <p:sp>
          <p:nvSpPr>
            <p:cNvPr id="17424" name="object 4"/>
            <p:cNvSpPr>
              <a:spLocks/>
            </p:cNvSpPr>
            <p:nvPr/>
          </p:nvSpPr>
          <p:spPr bwMode="auto">
            <a:xfrm>
              <a:off x="4166595" y="1659600"/>
              <a:ext cx="0" cy="4600575"/>
            </a:xfrm>
            <a:custGeom>
              <a:avLst/>
              <a:gdLst>
                <a:gd name="T0" fmla="*/ 4600527 h 4600575"/>
                <a:gd name="T1" fmla="*/ 0 h 4600575"/>
                <a:gd name="T2" fmla="*/ 0 60000 65536"/>
                <a:gd name="T3" fmla="*/ 0 60000 65536"/>
                <a:gd name="T4" fmla="*/ 0 h 4600575"/>
                <a:gd name="T5" fmla="*/ 4600575 h 460057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25" name="object 5"/>
            <p:cNvSpPr>
              <a:spLocks/>
            </p:cNvSpPr>
            <p:nvPr/>
          </p:nvSpPr>
          <p:spPr bwMode="auto">
            <a:xfrm>
              <a:off x="846909" y="3044878"/>
              <a:ext cx="9798685" cy="0"/>
            </a:xfrm>
            <a:custGeom>
              <a:avLst/>
              <a:gdLst>
                <a:gd name="T0" fmla="*/ 0 w 9798685"/>
                <a:gd name="T1" fmla="*/ 9798645 w 9798685"/>
                <a:gd name="T2" fmla="*/ 0 60000 65536"/>
                <a:gd name="T3" fmla="*/ 0 60000 65536"/>
                <a:gd name="T4" fmla="*/ 0 w 9798685"/>
                <a:gd name="T5" fmla="*/ 9798685 w 979868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noFill/>
            <a:ln w="635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26" name="object 6"/>
            <p:cNvSpPr>
              <a:spLocks/>
            </p:cNvSpPr>
            <p:nvPr/>
          </p:nvSpPr>
          <p:spPr bwMode="auto">
            <a:xfrm>
              <a:off x="846909" y="4529034"/>
              <a:ext cx="9798685" cy="0"/>
            </a:xfrm>
            <a:custGeom>
              <a:avLst/>
              <a:gdLst>
                <a:gd name="T0" fmla="*/ 0 w 9798685"/>
                <a:gd name="T1" fmla="*/ 9798645 w 9798685"/>
                <a:gd name="T2" fmla="*/ 0 60000 65536"/>
                <a:gd name="T3" fmla="*/ 0 60000 65536"/>
                <a:gd name="T4" fmla="*/ 0 w 9798685"/>
                <a:gd name="T5" fmla="*/ 9798685 w 979868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noFill/>
            <a:ln w="635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27" name="object 7"/>
            <p:cNvSpPr>
              <a:spLocks/>
            </p:cNvSpPr>
            <p:nvPr/>
          </p:nvSpPr>
          <p:spPr bwMode="auto">
            <a:xfrm>
              <a:off x="7634595" y="1659600"/>
              <a:ext cx="0" cy="4548505"/>
            </a:xfrm>
            <a:custGeom>
              <a:avLst/>
              <a:gdLst>
                <a:gd name="T0" fmla="*/ 4548073 h 4548505"/>
                <a:gd name="T1" fmla="*/ 0 h 4548505"/>
                <a:gd name="T2" fmla="*/ 0 60000 65536"/>
                <a:gd name="T3" fmla="*/ 0 60000 65536"/>
                <a:gd name="T4" fmla="*/ 0 h 4548505"/>
                <a:gd name="T5" fmla="*/ 4548505 h 454850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28" name="object 8"/>
            <p:cNvSpPr>
              <a:spLocks/>
            </p:cNvSpPr>
            <p:nvPr/>
          </p:nvSpPr>
          <p:spPr bwMode="auto">
            <a:xfrm>
              <a:off x="843735" y="1659600"/>
              <a:ext cx="0" cy="4548505"/>
            </a:xfrm>
            <a:custGeom>
              <a:avLst/>
              <a:gdLst>
                <a:gd name="T0" fmla="*/ 4548073 h 4548505"/>
                <a:gd name="T1" fmla="*/ 0 h 4548505"/>
                <a:gd name="T2" fmla="*/ 0 60000 65536"/>
                <a:gd name="T3" fmla="*/ 0 60000 65536"/>
                <a:gd name="T4" fmla="*/ 0 h 4548505"/>
                <a:gd name="T5" fmla="*/ 4548505 h 454850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29" name="object 9"/>
            <p:cNvSpPr>
              <a:spLocks/>
            </p:cNvSpPr>
            <p:nvPr/>
          </p:nvSpPr>
          <p:spPr bwMode="auto">
            <a:xfrm>
              <a:off x="623684" y="1523034"/>
              <a:ext cx="7225030" cy="3613785"/>
            </a:xfrm>
            <a:custGeom>
              <a:avLst/>
              <a:gdLst>
                <a:gd name="T0" fmla="*/ 386092 w 7225030"/>
                <a:gd name="T1" fmla="*/ 3261005 h 3613785"/>
                <a:gd name="T2" fmla="*/ 216865 w 7225030"/>
                <a:gd name="T3" fmla="*/ 3179775 h 3613785"/>
                <a:gd name="T4" fmla="*/ 47650 w 7225030"/>
                <a:gd name="T5" fmla="*/ 3261005 h 3613785"/>
                <a:gd name="T6" fmla="*/ 5727 w 7225030"/>
                <a:gd name="T7" fmla="*/ 3446361 h 3613785"/>
                <a:gd name="T8" fmla="*/ 121500 w 7225030"/>
                <a:gd name="T9" fmla="*/ 3591459 h 3613785"/>
                <a:gd name="T10" fmla="*/ 312242 w 7225030"/>
                <a:gd name="T11" fmla="*/ 3591459 h 3613785"/>
                <a:gd name="T12" fmla="*/ 428002 w 7225030"/>
                <a:gd name="T13" fmla="*/ 3446361 h 3613785"/>
                <a:gd name="T14" fmla="*/ 411695 w 7225030"/>
                <a:gd name="T15" fmla="*/ 1796875 h 3613785"/>
                <a:gd name="T16" fmla="*/ 266598 w 7225030"/>
                <a:gd name="T17" fmla="*/ 1681114 h 3613785"/>
                <a:gd name="T18" fmla="*/ 81229 w 7225030"/>
                <a:gd name="T19" fmla="*/ 1723024 h 3613785"/>
                <a:gd name="T20" fmla="*/ 0 w 7225030"/>
                <a:gd name="T21" fmla="*/ 1892252 h 3613785"/>
                <a:gd name="T22" fmla="*/ 81229 w 7225030"/>
                <a:gd name="T23" fmla="*/ 2061479 h 3613785"/>
                <a:gd name="T24" fmla="*/ 266598 w 7225030"/>
                <a:gd name="T25" fmla="*/ 2103387 h 3613785"/>
                <a:gd name="T26" fmla="*/ 411695 w 7225030"/>
                <a:gd name="T27" fmla="*/ 1987629 h 3613785"/>
                <a:gd name="T28" fmla="*/ 428002 w 7225030"/>
                <a:gd name="T29" fmla="*/ 167132 h 3613785"/>
                <a:gd name="T30" fmla="*/ 312242 w 7225030"/>
                <a:gd name="T31" fmla="*/ 22034 h 3613785"/>
                <a:gd name="T32" fmla="*/ 121500 w 7225030"/>
                <a:gd name="T33" fmla="*/ 22034 h 3613785"/>
                <a:gd name="T34" fmla="*/ 5727 w 7225030"/>
                <a:gd name="T35" fmla="*/ 167132 h 3613785"/>
                <a:gd name="T36" fmla="*/ 47650 w 7225030"/>
                <a:gd name="T37" fmla="*/ 352501 h 3613785"/>
                <a:gd name="T38" fmla="*/ 216865 w 7225030"/>
                <a:gd name="T39" fmla="*/ 433730 h 3613785"/>
                <a:gd name="T40" fmla="*/ 386092 w 7225030"/>
                <a:gd name="T41" fmla="*/ 352501 h 3613785"/>
                <a:gd name="T42" fmla="*/ 3756597 w 7225030"/>
                <a:gd name="T43" fmla="*/ 3396641 h 3613785"/>
                <a:gd name="T44" fmla="*/ 3675367 w 7225030"/>
                <a:gd name="T45" fmla="*/ 3227413 h 3613785"/>
                <a:gd name="T46" fmla="*/ 3489999 w 7225030"/>
                <a:gd name="T47" fmla="*/ 3185503 h 3613785"/>
                <a:gd name="T48" fmla="*/ 3344901 w 7225030"/>
                <a:gd name="T49" fmla="*/ 3301263 h 3613785"/>
                <a:gd name="T50" fmla="*/ 3344901 w 7225030"/>
                <a:gd name="T51" fmla="*/ 3492017 h 3613785"/>
                <a:gd name="T52" fmla="*/ 3489999 w 7225030"/>
                <a:gd name="T53" fmla="*/ 3607779 h 3613785"/>
                <a:gd name="T54" fmla="*/ 3675367 w 7225030"/>
                <a:gd name="T55" fmla="*/ 3565869 h 3613785"/>
                <a:gd name="T56" fmla="*/ 3756597 w 7225030"/>
                <a:gd name="T57" fmla="*/ 3396641 h 3613785"/>
                <a:gd name="T58" fmla="*/ 3708947 w 7225030"/>
                <a:gd name="T59" fmla="*/ 1756616 h 3613785"/>
                <a:gd name="T60" fmla="*/ 3539731 w 7225030"/>
                <a:gd name="T61" fmla="*/ 1675387 h 3613785"/>
                <a:gd name="T62" fmla="*/ 3370503 w 7225030"/>
                <a:gd name="T63" fmla="*/ 1756616 h 3613785"/>
                <a:gd name="T64" fmla="*/ 3328593 w 7225030"/>
                <a:gd name="T65" fmla="*/ 1941985 h 3613785"/>
                <a:gd name="T66" fmla="*/ 3444355 w 7225030"/>
                <a:gd name="T67" fmla="*/ 2087082 h 3613785"/>
                <a:gd name="T68" fmla="*/ 3635095 w 7225030"/>
                <a:gd name="T69" fmla="*/ 2087082 h 3613785"/>
                <a:gd name="T70" fmla="*/ 3750869 w 7225030"/>
                <a:gd name="T71" fmla="*/ 1941985 h 3613785"/>
                <a:gd name="T72" fmla="*/ 3734549 w 7225030"/>
                <a:gd name="T73" fmla="*/ 121488 h 3613785"/>
                <a:gd name="T74" fmla="*/ 3589451 w 7225030"/>
                <a:gd name="T75" fmla="*/ 5727 h 3613785"/>
                <a:gd name="T76" fmla="*/ 3404095 w 7225030"/>
                <a:gd name="T77" fmla="*/ 47637 h 3613785"/>
                <a:gd name="T78" fmla="*/ 3322867 w 7225030"/>
                <a:gd name="T79" fmla="*/ 216865 h 3613785"/>
                <a:gd name="T80" fmla="*/ 3404095 w 7225030"/>
                <a:gd name="T81" fmla="*/ 386092 h 3613785"/>
                <a:gd name="T82" fmla="*/ 3589451 w 7225030"/>
                <a:gd name="T83" fmla="*/ 428002 h 3613785"/>
                <a:gd name="T84" fmla="*/ 3734549 w 7225030"/>
                <a:gd name="T85" fmla="*/ 312242 h 3613785"/>
                <a:gd name="T86" fmla="*/ 7218870 w 7225030"/>
                <a:gd name="T87" fmla="*/ 1842531 h 3613785"/>
                <a:gd name="T88" fmla="*/ 7103098 w 7225030"/>
                <a:gd name="T89" fmla="*/ 1697434 h 3613785"/>
                <a:gd name="T90" fmla="*/ 6912358 w 7225030"/>
                <a:gd name="T91" fmla="*/ 1697434 h 3613785"/>
                <a:gd name="T92" fmla="*/ 6796594 w 7225030"/>
                <a:gd name="T93" fmla="*/ 1842531 h 3613785"/>
                <a:gd name="T94" fmla="*/ 6838506 w 7225030"/>
                <a:gd name="T95" fmla="*/ 2027888 h 3613785"/>
                <a:gd name="T96" fmla="*/ 7007734 w 7225030"/>
                <a:gd name="T97" fmla="*/ 2109115 h 3613785"/>
                <a:gd name="T98" fmla="*/ 7176950 w 7225030"/>
                <a:gd name="T99" fmla="*/ 2027888 h 3613785"/>
                <a:gd name="T100" fmla="*/ 7224598 w 7225030"/>
                <a:gd name="T101" fmla="*/ 216865 h 3613785"/>
                <a:gd name="T102" fmla="*/ 7143370 w 7225030"/>
                <a:gd name="T103" fmla="*/ 47637 h 3613785"/>
                <a:gd name="T104" fmla="*/ 6958002 w 7225030"/>
                <a:gd name="T105" fmla="*/ 5727 h 3613785"/>
                <a:gd name="T106" fmla="*/ 6812902 w 7225030"/>
                <a:gd name="T107" fmla="*/ 121488 h 3613785"/>
                <a:gd name="T108" fmla="*/ 6812902 w 7225030"/>
                <a:gd name="T109" fmla="*/ 312242 h 3613785"/>
                <a:gd name="T110" fmla="*/ 6958002 w 7225030"/>
                <a:gd name="T111" fmla="*/ 428002 h 3613785"/>
                <a:gd name="T112" fmla="*/ 7143370 w 7225030"/>
                <a:gd name="T113" fmla="*/ 386092 h 3613785"/>
                <a:gd name="T114" fmla="*/ 7224598 w 7225030"/>
                <a:gd name="T115" fmla="*/ 216865 h 36137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25030"/>
                <a:gd name="T175" fmla="*/ 0 h 3613785"/>
                <a:gd name="T176" fmla="*/ 7225030 w 7225030"/>
                <a:gd name="T177" fmla="*/ 3613785 h 36137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888" y="1546225"/>
            <a:ext cx="180975" cy="3603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kern="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888" y="3221038"/>
            <a:ext cx="180975" cy="3603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kern="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525" y="1546225"/>
            <a:ext cx="180975" cy="3603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kern="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525" y="3221038"/>
            <a:ext cx="180975" cy="3603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kern="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0625" y="1546225"/>
            <a:ext cx="180975" cy="3603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200" b="1" kern="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416" name="object 17"/>
          <p:cNvSpPr txBox="1">
            <a:spLocks noChangeArrowheads="1"/>
          </p:cNvSpPr>
          <p:nvPr/>
        </p:nvSpPr>
        <p:spPr bwMode="auto">
          <a:xfrm>
            <a:off x="914400" y="3124200"/>
            <a:ext cx="32766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7630" rIns="0" bIns="0">
            <a:spAutoFit/>
          </a:bodyPr>
          <a:lstStyle/>
          <a:p>
            <a:pPr marL="15875">
              <a:spcBef>
                <a:spcPts val="688"/>
              </a:spcBef>
            </a:pPr>
            <a:r>
              <a:rPr lang="ru-RU" sz="2000" b="1">
                <a:solidFill>
                  <a:srgbClr val="F04E23"/>
                </a:solidFill>
                <a:latin typeface="Arial" charset="0"/>
              </a:rPr>
              <a:t>   ЭТАП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pPr marL="15875" algn="ctr">
              <a:lnSpc>
                <a:spcPct val="101000"/>
              </a:lnSpc>
              <a:spcBef>
                <a:spcPts val="400"/>
              </a:spcBef>
            </a:pPr>
            <a:r>
              <a:rPr lang="ru-RU" sz="1700" b="1">
                <a:solidFill>
                  <a:srgbClr val="231F20"/>
                </a:solidFill>
                <a:latin typeface="Arial" charset="0"/>
                <a:cs typeface="Microsoft Sans Serif" pitchFamily="34" charset="0"/>
              </a:rPr>
              <a:t>Обжиг</a:t>
            </a:r>
          </a:p>
          <a:p>
            <a:pPr marL="15875">
              <a:lnSpc>
                <a:spcPct val="101000"/>
              </a:lnSpc>
              <a:spcBef>
                <a:spcPts val="400"/>
              </a:spcBef>
            </a:pPr>
            <a:r>
              <a:rPr lang="ru-RU" sz="1200">
                <a:latin typeface="Arial" charset="0"/>
              </a:rPr>
              <a:t>Кирпичи обжигают в печах при температуре от 900 до 1200°C в зависимости от вида кирпича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7417" name="object 19"/>
          <p:cNvSpPr txBox="1">
            <a:spLocks noChangeArrowheads="1"/>
          </p:cNvSpPr>
          <p:nvPr/>
        </p:nvSpPr>
        <p:spPr bwMode="auto">
          <a:xfrm>
            <a:off x="4191000" y="1447800"/>
            <a:ext cx="3429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585" rIns="0" bIns="0">
            <a:spAutoFit/>
          </a:bodyPr>
          <a:lstStyle/>
          <a:p>
            <a:pPr marL="15875">
              <a:spcBef>
                <a:spcPts val="850"/>
              </a:spcBef>
            </a:pPr>
            <a:r>
              <a:rPr lang="ru-RU" sz="2000" b="1">
                <a:solidFill>
                  <a:srgbClr val="F04E23"/>
                </a:solidFill>
                <a:latin typeface="Arial" charset="0"/>
              </a:rPr>
              <a:t>    ЭТАП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pPr marL="15875" algn="ctr">
              <a:lnSpc>
                <a:spcPct val="101000"/>
              </a:lnSpc>
              <a:spcBef>
                <a:spcPts val="500"/>
              </a:spcBef>
            </a:pPr>
            <a:r>
              <a:rPr lang="ru-RU" sz="1600" b="1">
                <a:solidFill>
                  <a:srgbClr val="231F20"/>
                </a:solidFill>
                <a:latin typeface="Arial" charset="0"/>
                <a:cs typeface="Microsoft Sans Serif" pitchFamily="34" charset="0"/>
              </a:rPr>
              <a:t>Формование</a:t>
            </a:r>
          </a:p>
          <a:p>
            <a:pPr marL="15875">
              <a:lnSpc>
                <a:spcPct val="101000"/>
              </a:lnSpc>
              <a:spcBef>
                <a:spcPts val="500"/>
              </a:spcBef>
            </a:pPr>
            <a:r>
              <a:rPr lang="ru-RU" sz="1400">
                <a:latin typeface="Arial" charset="0"/>
              </a:rPr>
              <a:t>- пластическое формование</a:t>
            </a:r>
          </a:p>
          <a:p>
            <a:pPr marL="15875">
              <a:lnSpc>
                <a:spcPct val="101000"/>
              </a:lnSpc>
              <a:spcBef>
                <a:spcPts val="500"/>
              </a:spcBef>
              <a:buFontTx/>
              <a:buChar char="-"/>
            </a:pPr>
            <a:r>
              <a:rPr lang="ru-RU" sz="1400">
                <a:latin typeface="Arial" charset="0"/>
              </a:rPr>
              <a:t> полусухое прессование</a:t>
            </a:r>
          </a:p>
        </p:txBody>
      </p:sp>
      <p:sp>
        <p:nvSpPr>
          <p:cNvPr id="17418" name="object 20"/>
          <p:cNvSpPr txBox="1">
            <a:spLocks noChangeArrowheads="1"/>
          </p:cNvSpPr>
          <p:nvPr/>
        </p:nvSpPr>
        <p:spPr bwMode="auto">
          <a:xfrm>
            <a:off x="4191000" y="3124200"/>
            <a:ext cx="35052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7630" rIns="0" bIns="0">
            <a:spAutoFit/>
          </a:bodyPr>
          <a:lstStyle/>
          <a:p>
            <a:pPr marL="15875">
              <a:spcBef>
                <a:spcPts val="688"/>
              </a:spcBef>
            </a:pPr>
            <a:r>
              <a:rPr lang="ru-RU" sz="2000" b="1">
                <a:solidFill>
                  <a:srgbClr val="F04E23"/>
                </a:solidFill>
                <a:latin typeface="Arial" charset="0"/>
              </a:rPr>
              <a:t>     </a:t>
            </a:r>
            <a:r>
              <a:rPr lang="ru-RU" sz="2000">
                <a:solidFill>
                  <a:srgbClr val="F04E23"/>
                </a:solidFill>
                <a:latin typeface="Arial" charset="0"/>
              </a:rPr>
              <a:t>ЭТАП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pPr marL="15875" algn="ctr">
              <a:lnSpc>
                <a:spcPct val="101000"/>
              </a:lnSpc>
              <a:spcBef>
                <a:spcPts val="400"/>
              </a:spcBef>
            </a:pPr>
            <a:r>
              <a:rPr lang="ru-RU" sz="1700" b="1">
                <a:solidFill>
                  <a:srgbClr val="231F20"/>
                </a:solidFill>
                <a:cs typeface="Microsoft Sans Serif" pitchFamily="34" charset="0"/>
              </a:rPr>
              <a:t>Охлаждение и упаковка</a:t>
            </a:r>
          </a:p>
          <a:p>
            <a:pPr marL="15875">
              <a:lnSpc>
                <a:spcPct val="101000"/>
              </a:lnSpc>
              <a:spcBef>
                <a:spcPts val="400"/>
              </a:spcBef>
            </a:pPr>
            <a:r>
              <a:rPr lang="ru-RU" sz="1200">
                <a:latin typeface="Arial" charset="0"/>
              </a:rPr>
              <a:t>После обжига кирпичи охлаждают, чтобы избежать резкого температурного изменения, и упаковывают</a:t>
            </a:r>
            <a:r>
              <a:rPr lang="ru-RU"/>
              <a:t> </a:t>
            </a:r>
          </a:p>
        </p:txBody>
      </p:sp>
      <p:sp>
        <p:nvSpPr>
          <p:cNvPr id="17419" name="object 22"/>
          <p:cNvSpPr txBox="1">
            <a:spLocks noChangeArrowheads="1"/>
          </p:cNvSpPr>
          <p:nvPr/>
        </p:nvSpPr>
        <p:spPr bwMode="auto">
          <a:xfrm>
            <a:off x="7696200" y="1447800"/>
            <a:ext cx="29860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585" rIns="0" bIns="0">
            <a:spAutoFit/>
          </a:bodyPr>
          <a:lstStyle/>
          <a:p>
            <a:pPr marL="15875">
              <a:spcBef>
                <a:spcPts val="850"/>
              </a:spcBef>
            </a:pPr>
            <a:r>
              <a:rPr lang="ru-RU" sz="2000" b="1">
                <a:solidFill>
                  <a:srgbClr val="F04E23"/>
                </a:solidFill>
                <a:latin typeface="Arial" charset="0"/>
              </a:rPr>
              <a:t>    ЭТАП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pPr marL="15875" algn="ctr">
              <a:lnSpc>
                <a:spcPct val="101000"/>
              </a:lnSpc>
              <a:spcBef>
                <a:spcPts val="500"/>
              </a:spcBef>
            </a:pPr>
            <a:r>
              <a:rPr lang="ru-RU" sz="1700" b="1">
                <a:solidFill>
                  <a:srgbClr val="231F20"/>
                </a:solidFill>
                <a:cs typeface="Microsoft Sans Serif" pitchFamily="34" charset="0"/>
              </a:rPr>
              <a:t>Сушка</a:t>
            </a:r>
          </a:p>
          <a:p>
            <a:pPr marL="15875">
              <a:lnSpc>
                <a:spcPct val="101000"/>
              </a:lnSpc>
              <a:spcBef>
                <a:spcPts val="500"/>
              </a:spcBef>
            </a:pPr>
            <a:r>
              <a:rPr lang="ru-RU" sz="1200">
                <a:latin typeface="Arial" charset="0"/>
              </a:rPr>
              <a:t>Сформованные кирпичи сушат в специальных сушильных камерах или на открытом воздухе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95725" y="404813"/>
            <a:ext cx="711676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421" name="object 25"/>
          <p:cNvSpPr>
            <a:spLocks/>
          </p:cNvSpPr>
          <p:nvPr/>
        </p:nvSpPr>
        <p:spPr bwMode="auto">
          <a:xfrm>
            <a:off x="623888" y="669925"/>
            <a:ext cx="10374312" cy="0"/>
          </a:xfrm>
          <a:custGeom>
            <a:avLst/>
            <a:gdLst>
              <a:gd name="T0" fmla="*/ 10372152 w 10375265"/>
              <a:gd name="T1" fmla="*/ 0 w 10375265"/>
              <a:gd name="T2" fmla="*/ 0 60000 65536"/>
              <a:gd name="T3" fmla="*/ 0 60000 65536"/>
              <a:gd name="T4" fmla="*/ 0 w 10375265"/>
              <a:gd name="T5" fmla="*/ 10375265 w 103752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6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447675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9687769F-B8DD-44C3-949D-C2B681A7C3F4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11</a:t>
            </a:fld>
            <a:endParaRPr kern="0" spc="-85" dirty="0"/>
          </a:p>
        </p:txBody>
      </p:sp>
      <p:sp>
        <p:nvSpPr>
          <p:cNvPr id="17423" name="object 19"/>
          <p:cNvSpPr txBox="1">
            <a:spLocks noChangeArrowheads="1"/>
          </p:cNvSpPr>
          <p:nvPr/>
        </p:nvSpPr>
        <p:spPr bwMode="auto">
          <a:xfrm>
            <a:off x="838200" y="1066800"/>
            <a:ext cx="32766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585" rIns="0" bIns="0">
            <a:spAutoFit/>
          </a:bodyPr>
          <a:lstStyle/>
          <a:p>
            <a:pPr marL="15875">
              <a:spcBef>
                <a:spcPts val="850"/>
              </a:spcBef>
            </a:pPr>
            <a:r>
              <a:rPr lang="ru-RU" sz="2000" b="1">
                <a:solidFill>
                  <a:srgbClr val="F04E23"/>
                </a:solidFill>
              </a:rPr>
              <a:t>    </a:t>
            </a:r>
            <a:endParaRPr lang="ru-RU" sz="2000">
              <a:solidFill>
                <a:srgbClr val="000000"/>
              </a:solidFill>
            </a:endParaRPr>
          </a:p>
          <a:p>
            <a:pPr marL="15875">
              <a:lnSpc>
                <a:spcPct val="101000"/>
              </a:lnSpc>
              <a:spcBef>
                <a:spcPts val="500"/>
              </a:spcBef>
            </a:pPr>
            <a:r>
              <a:rPr lang="ru-RU" sz="2000" b="1">
                <a:solidFill>
                  <a:srgbClr val="F04E23"/>
                </a:solidFill>
              </a:rPr>
              <a:t>    ЭТАП</a:t>
            </a:r>
            <a:endParaRPr lang="ru-RU" sz="800">
              <a:solidFill>
                <a:srgbClr val="231F20"/>
              </a:solidFill>
              <a:cs typeface="Microsoft Sans Serif" pitchFamily="34" charset="0"/>
            </a:endParaRPr>
          </a:p>
          <a:p>
            <a:pPr marL="15875" algn="ctr">
              <a:lnSpc>
                <a:spcPct val="101000"/>
              </a:lnSpc>
              <a:spcBef>
                <a:spcPts val="500"/>
              </a:spcBef>
            </a:pPr>
            <a:r>
              <a:rPr lang="ru-RU" sz="1600" b="1">
                <a:solidFill>
                  <a:srgbClr val="231F20"/>
                </a:solidFill>
                <a:cs typeface="Microsoft Sans Serif" pitchFamily="34" charset="0"/>
              </a:rPr>
              <a:t>Добыча и подготовка глины</a:t>
            </a:r>
            <a:r>
              <a:rPr lang="ru-RU"/>
              <a:t> </a:t>
            </a:r>
          </a:p>
          <a:p>
            <a:pPr marL="15875" algn="ctr">
              <a:lnSpc>
                <a:spcPct val="101000"/>
              </a:lnSpc>
              <a:spcBef>
                <a:spcPts val="500"/>
              </a:spcBef>
            </a:pPr>
            <a:r>
              <a:rPr lang="ru-RU" sz="1400"/>
              <a:t>Глину добывают в карьерах, очищают от примесей и перемешивают до однородной консистенции.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113" y="844550"/>
            <a:ext cx="3189287" cy="3921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5725" y="409575"/>
            <a:ext cx="711676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435" name="object 4"/>
          <p:cNvSpPr>
            <a:spLocks/>
          </p:cNvSpPr>
          <p:nvPr/>
        </p:nvSpPr>
        <p:spPr bwMode="auto">
          <a:xfrm>
            <a:off x="623888" y="674688"/>
            <a:ext cx="10374312" cy="0"/>
          </a:xfrm>
          <a:custGeom>
            <a:avLst/>
            <a:gdLst>
              <a:gd name="T0" fmla="*/ 10372152 w 10375265"/>
              <a:gd name="T1" fmla="*/ 0 w 10375265"/>
              <a:gd name="T2" fmla="*/ 0 60000 65536"/>
              <a:gd name="T3" fmla="*/ 0 60000 65536"/>
              <a:gd name="T4" fmla="*/ 0 w 10375265"/>
              <a:gd name="T5" fmla="*/ 10375265 w 103752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6" name="object 5"/>
          <p:cNvSpPr txBox="1">
            <a:spLocks noChangeArrowheads="1"/>
          </p:cNvSpPr>
          <p:nvPr/>
        </p:nvSpPr>
        <p:spPr bwMode="auto">
          <a:xfrm>
            <a:off x="1319213" y="1260475"/>
            <a:ext cx="44259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0" rIns="0" bIns="0">
            <a:spAutoFit/>
          </a:bodyPr>
          <a:lstStyle/>
          <a:p>
            <a:pPr marL="12700">
              <a:spcBef>
                <a:spcPts val="725"/>
              </a:spcBef>
            </a:pPr>
            <a:r>
              <a:rPr lang="ru-RU" sz="1600" b="1">
                <a:solidFill>
                  <a:srgbClr val="231F20"/>
                </a:solidFill>
                <a:latin typeface="Arial" charset="0"/>
              </a:rPr>
              <a:t>Создание бренда и упаковки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513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Создание торговой марки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563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Разработка визуальной айдентики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ct val="109000"/>
              </a:lnSpc>
              <a:spcBef>
                <a:spcPts val="425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Подготовка линейки продукции под ключевые сегменты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8437" name="object 6"/>
          <p:cNvSpPr txBox="1">
            <a:spLocks noChangeArrowheads="1"/>
          </p:cNvSpPr>
          <p:nvPr/>
        </p:nvSpPr>
        <p:spPr bwMode="auto">
          <a:xfrm>
            <a:off x="1319213" y="2833688"/>
            <a:ext cx="46577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3180" rIns="0" bIns="0">
            <a:spAutoFit/>
          </a:bodyPr>
          <a:lstStyle/>
          <a:p>
            <a:pPr marL="12700">
              <a:lnSpc>
                <a:spcPts val="1700"/>
              </a:lnSpc>
              <a:spcBef>
                <a:spcPts val="338"/>
              </a:spcBef>
            </a:pPr>
            <a:r>
              <a:rPr lang="ru-RU" sz="1600" b="1">
                <a:solidFill>
                  <a:srgbClr val="231F20"/>
                </a:solidFill>
                <a:latin typeface="Arial" charset="0"/>
              </a:rPr>
              <a:t>Выход на торгово-сбытовые каналы и цифровые витрины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488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Подписание контрактов с дистрибьюторами и оптовыми компаниями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563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Размещение на профильных платформах </a:t>
            </a:r>
          </a:p>
          <a:p>
            <a:pPr marL="12700">
              <a:spcBef>
                <a:spcPts val="563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Включение в федеральные и отраслевые реестры поставщиков (портал Госзакупки, реестры Минпромторга и др.)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563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Создание карточек продукции для участия в тендерах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/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и онлайн-закупках на площадках (РТС-Тендер, Фабрикант, ТЭК-Торг и др.)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575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Обеспечение оперативной обработки заказов и технической поддержки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</p:txBody>
      </p:sp>
      <p:grpSp>
        <p:nvGrpSpPr>
          <p:cNvPr id="18438" name="object 7"/>
          <p:cNvGrpSpPr>
            <a:grpSpLocks/>
          </p:cNvGrpSpPr>
          <p:nvPr/>
        </p:nvGrpSpPr>
        <p:grpSpPr bwMode="auto">
          <a:xfrm>
            <a:off x="811213" y="1323975"/>
            <a:ext cx="355600" cy="4826000"/>
            <a:chOff x="811711" y="1324724"/>
            <a:chExt cx="354965" cy="4825365"/>
          </a:xfrm>
        </p:grpSpPr>
        <p:sp>
          <p:nvSpPr>
            <p:cNvPr id="18462" name="object 8"/>
            <p:cNvSpPr>
              <a:spLocks/>
            </p:cNvSpPr>
            <p:nvPr/>
          </p:nvSpPr>
          <p:spPr bwMode="auto">
            <a:xfrm>
              <a:off x="1001229" y="1595051"/>
              <a:ext cx="0" cy="4548505"/>
            </a:xfrm>
            <a:custGeom>
              <a:avLst/>
              <a:gdLst>
                <a:gd name="T0" fmla="*/ 4548073 h 4548505"/>
                <a:gd name="T1" fmla="*/ 0 h 4548505"/>
                <a:gd name="T2" fmla="*/ 0 60000 65536"/>
                <a:gd name="T3" fmla="*/ 0 60000 65536"/>
                <a:gd name="T4" fmla="*/ 0 h 4548505"/>
                <a:gd name="T5" fmla="*/ 4548505 h 454850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63" name="object 9"/>
            <p:cNvSpPr>
              <a:spLocks/>
            </p:cNvSpPr>
            <p:nvPr/>
          </p:nvSpPr>
          <p:spPr bwMode="auto">
            <a:xfrm>
              <a:off x="811707" y="1324724"/>
              <a:ext cx="354965" cy="1906905"/>
            </a:xfrm>
            <a:custGeom>
              <a:avLst/>
              <a:gdLst>
                <a:gd name="T0" fmla="*/ 354685 w 354965"/>
                <a:gd name="T1" fmla="*/ 1728927 h 1906905"/>
                <a:gd name="T2" fmla="*/ 348348 w 354965"/>
                <a:gd name="T3" fmla="*/ 1681784 h 1906905"/>
                <a:gd name="T4" fmla="*/ 330466 w 354965"/>
                <a:gd name="T5" fmla="*/ 1639417 h 1906905"/>
                <a:gd name="T6" fmla="*/ 302742 w 354965"/>
                <a:gd name="T7" fmla="*/ 1603527 h 1906905"/>
                <a:gd name="T8" fmla="*/ 266852 w 354965"/>
                <a:gd name="T9" fmla="*/ 1575803 h 1906905"/>
                <a:gd name="T10" fmla="*/ 224485 w 354965"/>
                <a:gd name="T11" fmla="*/ 1557921 h 1906905"/>
                <a:gd name="T12" fmla="*/ 177342 w 354965"/>
                <a:gd name="T13" fmla="*/ 1551584 h 1906905"/>
                <a:gd name="T14" fmla="*/ 130200 w 354965"/>
                <a:gd name="T15" fmla="*/ 1557921 h 1906905"/>
                <a:gd name="T16" fmla="*/ 87833 w 354965"/>
                <a:gd name="T17" fmla="*/ 1575803 h 1906905"/>
                <a:gd name="T18" fmla="*/ 51943 w 354965"/>
                <a:gd name="T19" fmla="*/ 1603527 h 1906905"/>
                <a:gd name="T20" fmla="*/ 24206 w 354965"/>
                <a:gd name="T21" fmla="*/ 1639417 h 1906905"/>
                <a:gd name="T22" fmla="*/ 6337 w 354965"/>
                <a:gd name="T23" fmla="*/ 1681784 h 1906905"/>
                <a:gd name="T24" fmla="*/ 0 w 354965"/>
                <a:gd name="T25" fmla="*/ 1728927 h 1906905"/>
                <a:gd name="T26" fmla="*/ 6337 w 354965"/>
                <a:gd name="T27" fmla="*/ 1776082 h 1906905"/>
                <a:gd name="T28" fmla="*/ 24206 w 354965"/>
                <a:gd name="T29" fmla="*/ 1818449 h 1906905"/>
                <a:gd name="T30" fmla="*/ 51943 w 354965"/>
                <a:gd name="T31" fmla="*/ 1854339 h 1906905"/>
                <a:gd name="T32" fmla="*/ 87833 w 354965"/>
                <a:gd name="T33" fmla="*/ 1882076 h 1906905"/>
                <a:gd name="T34" fmla="*/ 130200 w 354965"/>
                <a:gd name="T35" fmla="*/ 1899945 h 1906905"/>
                <a:gd name="T36" fmla="*/ 177342 w 354965"/>
                <a:gd name="T37" fmla="*/ 1906282 h 1906905"/>
                <a:gd name="T38" fmla="*/ 224485 w 354965"/>
                <a:gd name="T39" fmla="*/ 1899945 h 1906905"/>
                <a:gd name="T40" fmla="*/ 266852 w 354965"/>
                <a:gd name="T41" fmla="*/ 1882076 h 1906905"/>
                <a:gd name="T42" fmla="*/ 302742 w 354965"/>
                <a:gd name="T43" fmla="*/ 1854339 h 1906905"/>
                <a:gd name="T44" fmla="*/ 330466 w 354965"/>
                <a:gd name="T45" fmla="*/ 1818449 h 1906905"/>
                <a:gd name="T46" fmla="*/ 348348 w 354965"/>
                <a:gd name="T47" fmla="*/ 1776082 h 1906905"/>
                <a:gd name="T48" fmla="*/ 354685 w 354965"/>
                <a:gd name="T49" fmla="*/ 1728927 h 1906905"/>
                <a:gd name="T50" fmla="*/ 354685 w 354965"/>
                <a:gd name="T51" fmla="*/ 177342 h 1906905"/>
                <a:gd name="T52" fmla="*/ 348348 w 354965"/>
                <a:gd name="T53" fmla="*/ 130200 h 1906905"/>
                <a:gd name="T54" fmla="*/ 330466 w 354965"/>
                <a:gd name="T55" fmla="*/ 87845 h 1906905"/>
                <a:gd name="T56" fmla="*/ 302742 w 354965"/>
                <a:gd name="T57" fmla="*/ 51943 h 1906905"/>
                <a:gd name="T58" fmla="*/ 266852 w 354965"/>
                <a:gd name="T59" fmla="*/ 24218 h 1906905"/>
                <a:gd name="T60" fmla="*/ 224485 w 354965"/>
                <a:gd name="T61" fmla="*/ 6337 h 1906905"/>
                <a:gd name="T62" fmla="*/ 177342 w 354965"/>
                <a:gd name="T63" fmla="*/ 0 h 1906905"/>
                <a:gd name="T64" fmla="*/ 130200 w 354965"/>
                <a:gd name="T65" fmla="*/ 6337 h 1906905"/>
                <a:gd name="T66" fmla="*/ 87833 w 354965"/>
                <a:gd name="T67" fmla="*/ 24218 h 1906905"/>
                <a:gd name="T68" fmla="*/ 51943 w 354965"/>
                <a:gd name="T69" fmla="*/ 51943 h 1906905"/>
                <a:gd name="T70" fmla="*/ 24206 w 354965"/>
                <a:gd name="T71" fmla="*/ 87845 h 1906905"/>
                <a:gd name="T72" fmla="*/ 6337 w 354965"/>
                <a:gd name="T73" fmla="*/ 130200 h 1906905"/>
                <a:gd name="T74" fmla="*/ 0 w 354965"/>
                <a:gd name="T75" fmla="*/ 177342 h 1906905"/>
                <a:gd name="T76" fmla="*/ 6337 w 354965"/>
                <a:gd name="T77" fmla="*/ 224497 h 1906905"/>
                <a:gd name="T78" fmla="*/ 24206 w 354965"/>
                <a:gd name="T79" fmla="*/ 266865 h 1906905"/>
                <a:gd name="T80" fmla="*/ 51943 w 354965"/>
                <a:gd name="T81" fmla="*/ 302755 h 1906905"/>
                <a:gd name="T82" fmla="*/ 87833 w 354965"/>
                <a:gd name="T83" fmla="*/ 330492 h 1906905"/>
                <a:gd name="T84" fmla="*/ 130200 w 354965"/>
                <a:gd name="T85" fmla="*/ 348373 h 1906905"/>
                <a:gd name="T86" fmla="*/ 177342 w 354965"/>
                <a:gd name="T87" fmla="*/ 354698 h 1906905"/>
                <a:gd name="T88" fmla="*/ 224485 w 354965"/>
                <a:gd name="T89" fmla="*/ 348373 h 1906905"/>
                <a:gd name="T90" fmla="*/ 266852 w 354965"/>
                <a:gd name="T91" fmla="*/ 330492 h 1906905"/>
                <a:gd name="T92" fmla="*/ 302742 w 354965"/>
                <a:gd name="T93" fmla="*/ 302755 h 1906905"/>
                <a:gd name="T94" fmla="*/ 330466 w 354965"/>
                <a:gd name="T95" fmla="*/ 266865 h 1906905"/>
                <a:gd name="T96" fmla="*/ 348348 w 354965"/>
                <a:gd name="T97" fmla="*/ 224497 h 1906905"/>
                <a:gd name="T98" fmla="*/ 354685 w 354965"/>
                <a:gd name="T99" fmla="*/ 177342 h 19069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4965"/>
                <a:gd name="T151" fmla="*/ 0 h 1906905"/>
                <a:gd name="T152" fmla="*/ 354965 w 354965"/>
                <a:gd name="T153" fmla="*/ 1906905 h 19069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8439" name="object 10"/>
          <p:cNvGrpSpPr>
            <a:grpSpLocks/>
          </p:cNvGrpSpPr>
          <p:nvPr/>
        </p:nvGrpSpPr>
        <p:grpSpPr bwMode="auto">
          <a:xfrm>
            <a:off x="6289675" y="1323975"/>
            <a:ext cx="355600" cy="4619625"/>
            <a:chOff x="6289559" y="1324724"/>
            <a:chExt cx="354965" cy="4618990"/>
          </a:xfrm>
        </p:grpSpPr>
        <p:sp>
          <p:nvSpPr>
            <p:cNvPr id="18460" name="object 11"/>
            <p:cNvSpPr>
              <a:spLocks/>
            </p:cNvSpPr>
            <p:nvPr/>
          </p:nvSpPr>
          <p:spPr bwMode="auto">
            <a:xfrm>
              <a:off x="6472688" y="1595056"/>
              <a:ext cx="0" cy="4273550"/>
            </a:xfrm>
            <a:custGeom>
              <a:avLst/>
              <a:gdLst>
                <a:gd name="T0" fmla="*/ 4273182 h 4273550"/>
                <a:gd name="T1" fmla="*/ 0 h 4273550"/>
                <a:gd name="T2" fmla="*/ 0 60000 65536"/>
                <a:gd name="T3" fmla="*/ 0 60000 65536"/>
                <a:gd name="T4" fmla="*/ 0 h 4273550"/>
                <a:gd name="T5" fmla="*/ 4273550 h 427355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61" name="object 12"/>
            <p:cNvSpPr>
              <a:spLocks/>
            </p:cNvSpPr>
            <p:nvPr/>
          </p:nvSpPr>
          <p:spPr bwMode="auto">
            <a:xfrm>
              <a:off x="6289548" y="1324724"/>
              <a:ext cx="354965" cy="4618990"/>
            </a:xfrm>
            <a:custGeom>
              <a:avLst/>
              <a:gdLst>
                <a:gd name="T0" fmla="*/ 348361 w 354965"/>
                <a:gd name="T1" fmla="*/ 4394478 h 4618990"/>
                <a:gd name="T2" fmla="*/ 302742 w 354965"/>
                <a:gd name="T3" fmla="*/ 4316222 h 4618990"/>
                <a:gd name="T4" fmla="*/ 224497 w 354965"/>
                <a:gd name="T5" fmla="*/ 4270618 h 4618990"/>
                <a:gd name="T6" fmla="*/ 130200 w 354965"/>
                <a:gd name="T7" fmla="*/ 4270618 h 4618990"/>
                <a:gd name="T8" fmla="*/ 51943 w 354965"/>
                <a:gd name="T9" fmla="*/ 4316222 h 4618990"/>
                <a:gd name="T10" fmla="*/ 6337 w 354965"/>
                <a:gd name="T11" fmla="*/ 4394478 h 4618990"/>
                <a:gd name="T12" fmla="*/ 6337 w 354965"/>
                <a:gd name="T13" fmla="*/ 4488778 h 4618990"/>
                <a:gd name="T14" fmla="*/ 51943 w 354965"/>
                <a:gd name="T15" fmla="*/ 4567034 h 4618990"/>
                <a:gd name="T16" fmla="*/ 130200 w 354965"/>
                <a:gd name="T17" fmla="*/ 4612642 h 4618990"/>
                <a:gd name="T18" fmla="*/ 224497 w 354965"/>
                <a:gd name="T19" fmla="*/ 4612642 h 4618990"/>
                <a:gd name="T20" fmla="*/ 302742 w 354965"/>
                <a:gd name="T21" fmla="*/ 4567034 h 4618990"/>
                <a:gd name="T22" fmla="*/ 348361 w 354965"/>
                <a:gd name="T23" fmla="*/ 4488778 h 4618990"/>
                <a:gd name="T24" fmla="*/ 354685 w 354965"/>
                <a:gd name="T25" fmla="*/ 3469627 h 4618990"/>
                <a:gd name="T26" fmla="*/ 330479 w 354965"/>
                <a:gd name="T27" fmla="*/ 3380117 h 4618990"/>
                <a:gd name="T28" fmla="*/ 266852 w 354965"/>
                <a:gd name="T29" fmla="*/ 3316491 h 4618990"/>
                <a:gd name="T30" fmla="*/ 177342 w 354965"/>
                <a:gd name="T31" fmla="*/ 3292285 h 4618990"/>
                <a:gd name="T32" fmla="*/ 87845 w 354965"/>
                <a:gd name="T33" fmla="*/ 3316491 h 4618990"/>
                <a:gd name="T34" fmla="*/ 24218 w 354965"/>
                <a:gd name="T35" fmla="*/ 3380117 h 4618990"/>
                <a:gd name="T36" fmla="*/ 0 w 354965"/>
                <a:gd name="T37" fmla="*/ 3469627 h 4618990"/>
                <a:gd name="T38" fmla="*/ 24218 w 354965"/>
                <a:gd name="T39" fmla="*/ 3559137 h 4618990"/>
                <a:gd name="T40" fmla="*/ 87845 w 354965"/>
                <a:gd name="T41" fmla="*/ 3622765 h 4618990"/>
                <a:gd name="T42" fmla="*/ 177342 w 354965"/>
                <a:gd name="T43" fmla="*/ 3646983 h 4618990"/>
                <a:gd name="T44" fmla="*/ 266852 w 354965"/>
                <a:gd name="T45" fmla="*/ 3622765 h 4618990"/>
                <a:gd name="T46" fmla="*/ 330479 w 354965"/>
                <a:gd name="T47" fmla="*/ 3559137 h 4618990"/>
                <a:gd name="T48" fmla="*/ 354685 w 354965"/>
                <a:gd name="T49" fmla="*/ 3469627 h 4618990"/>
                <a:gd name="T50" fmla="*/ 348361 w 354965"/>
                <a:gd name="T51" fmla="*/ 1487515 h 4618990"/>
                <a:gd name="T52" fmla="*/ 302742 w 354965"/>
                <a:gd name="T53" fmla="*/ 1409258 h 4618990"/>
                <a:gd name="T54" fmla="*/ 224497 w 354965"/>
                <a:gd name="T55" fmla="*/ 1363652 h 4618990"/>
                <a:gd name="T56" fmla="*/ 130200 w 354965"/>
                <a:gd name="T57" fmla="*/ 1363652 h 4618990"/>
                <a:gd name="T58" fmla="*/ 51943 w 354965"/>
                <a:gd name="T59" fmla="*/ 1409258 h 4618990"/>
                <a:gd name="T60" fmla="*/ 6337 w 354965"/>
                <a:gd name="T61" fmla="*/ 1487515 h 4618990"/>
                <a:gd name="T62" fmla="*/ 6337 w 354965"/>
                <a:gd name="T63" fmla="*/ 1581813 h 4618990"/>
                <a:gd name="T64" fmla="*/ 51943 w 354965"/>
                <a:gd name="T65" fmla="*/ 1660070 h 4618990"/>
                <a:gd name="T66" fmla="*/ 130200 w 354965"/>
                <a:gd name="T67" fmla="*/ 1705676 h 4618990"/>
                <a:gd name="T68" fmla="*/ 224497 w 354965"/>
                <a:gd name="T69" fmla="*/ 1705676 h 4618990"/>
                <a:gd name="T70" fmla="*/ 302742 w 354965"/>
                <a:gd name="T71" fmla="*/ 1660070 h 4618990"/>
                <a:gd name="T72" fmla="*/ 348361 w 354965"/>
                <a:gd name="T73" fmla="*/ 1581813 h 4618990"/>
                <a:gd name="T74" fmla="*/ 354685 w 354965"/>
                <a:gd name="T75" fmla="*/ 177342 h 4618990"/>
                <a:gd name="T76" fmla="*/ 330479 w 354965"/>
                <a:gd name="T77" fmla="*/ 87845 h 4618990"/>
                <a:gd name="T78" fmla="*/ 266852 w 354965"/>
                <a:gd name="T79" fmla="*/ 24218 h 4618990"/>
                <a:gd name="T80" fmla="*/ 177342 w 354965"/>
                <a:gd name="T81" fmla="*/ 0 h 4618990"/>
                <a:gd name="T82" fmla="*/ 87845 w 354965"/>
                <a:gd name="T83" fmla="*/ 24218 h 4618990"/>
                <a:gd name="T84" fmla="*/ 24218 w 354965"/>
                <a:gd name="T85" fmla="*/ 87845 h 4618990"/>
                <a:gd name="T86" fmla="*/ 0 w 354965"/>
                <a:gd name="T87" fmla="*/ 177342 h 4618990"/>
                <a:gd name="T88" fmla="*/ 24218 w 354965"/>
                <a:gd name="T89" fmla="*/ 266865 h 4618990"/>
                <a:gd name="T90" fmla="*/ 87845 w 354965"/>
                <a:gd name="T91" fmla="*/ 330492 h 4618990"/>
                <a:gd name="T92" fmla="*/ 177342 w 354965"/>
                <a:gd name="T93" fmla="*/ 354698 h 4618990"/>
                <a:gd name="T94" fmla="*/ 266852 w 354965"/>
                <a:gd name="T95" fmla="*/ 330492 h 4618990"/>
                <a:gd name="T96" fmla="*/ 330479 w 354965"/>
                <a:gd name="T97" fmla="*/ 266865 h 4618990"/>
                <a:gd name="T98" fmla="*/ 354685 w 354965"/>
                <a:gd name="T99" fmla="*/ 177342 h 46189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4965"/>
                <a:gd name="T151" fmla="*/ 0 h 4618990"/>
                <a:gd name="T152" fmla="*/ 354965 w 354965"/>
                <a:gd name="T153" fmla="*/ 4618990 h 46189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3" y="1358900"/>
            <a:ext cx="152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3" y="2892425"/>
            <a:ext cx="152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1275" y="1335088"/>
            <a:ext cx="1524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1275" y="2692400"/>
            <a:ext cx="152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1275" y="4627563"/>
            <a:ext cx="1524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1275" y="5599113"/>
            <a:ext cx="1524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7050" y="1260475"/>
            <a:ext cx="3948113" cy="1168400"/>
          </a:xfrm>
          <a:prstGeom prst="rect">
            <a:avLst/>
          </a:prstGeom>
        </p:spPr>
        <p:txBody>
          <a:bodyPr lIns="0" tIns="91440" rIns="0" bIns="0">
            <a:spAutoFit/>
          </a:bodyPr>
          <a:lstStyle/>
          <a:p>
            <a:pPr marL="12700" fontAlgn="auto">
              <a:spcBef>
                <a:spcPts val="720"/>
              </a:spcBef>
              <a:spcAft>
                <a:spcPts val="0"/>
              </a:spcAft>
              <a:defRPr/>
            </a:pPr>
            <a:r>
              <a:rPr sz="1600" b="1" kern="0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kern="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kern="0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285" indent="-108585" fontAlgn="auto">
              <a:spcBef>
                <a:spcPts val="509"/>
              </a:spcBef>
              <a:spcAft>
                <a:spcPts val="0"/>
              </a:spcAft>
              <a:buFontTx/>
              <a:buChar char="•"/>
              <a:tabLst>
                <a:tab pos="121285" algn="l"/>
              </a:tabLst>
              <a:defRPr/>
            </a:pPr>
            <a:r>
              <a:rPr sz="130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kern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1285" indent="-108585" fontAlgn="auto">
              <a:spcBef>
                <a:spcPts val="565"/>
              </a:spcBef>
              <a:spcAft>
                <a:spcPts val="0"/>
              </a:spcAft>
              <a:buFontTx/>
              <a:buChar char="•"/>
              <a:tabLst>
                <a:tab pos="121285" algn="l"/>
              </a:tabLst>
              <a:defRPr/>
            </a:pPr>
            <a:r>
              <a:rPr sz="130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kern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1285" indent="-108585" fontAlgn="auto">
              <a:spcBef>
                <a:spcPts val="710"/>
              </a:spcBef>
              <a:spcAft>
                <a:spcPts val="0"/>
              </a:spcAft>
              <a:buFontTx/>
              <a:buChar char="•"/>
              <a:tabLst>
                <a:tab pos="121285" algn="l"/>
              </a:tabLst>
              <a:defRPr/>
            </a:pPr>
            <a:r>
              <a:rPr sz="13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447" name="object 20"/>
          <p:cNvSpPr txBox="1">
            <a:spLocks noChangeArrowheads="1"/>
          </p:cNvSpPr>
          <p:nvPr/>
        </p:nvSpPr>
        <p:spPr bwMode="auto">
          <a:xfrm>
            <a:off x="6877050" y="2635250"/>
            <a:ext cx="38004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lnSpc>
                <a:spcPts val="1813"/>
              </a:lnSpc>
              <a:spcBef>
                <a:spcPts val="100"/>
              </a:spcBef>
            </a:pPr>
            <a:r>
              <a:rPr lang="ru-RU" sz="1600" b="1">
                <a:solidFill>
                  <a:srgbClr val="231F20"/>
                </a:solidFill>
                <a:latin typeface="Arial" charset="0"/>
              </a:rPr>
              <a:t>Цифровой маркетинг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813"/>
              </a:lnSpc>
            </a:pPr>
            <a:r>
              <a:rPr lang="ru-RU" sz="1600" b="1">
                <a:solidFill>
                  <a:srgbClr val="231F20"/>
                </a:solidFill>
                <a:latin typeface="Arial" charset="0"/>
              </a:rPr>
              <a:t>и информационная поддержка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500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Запуск сайта, контекстная реклама (Яндекс/Google), продвижение в соцсетях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563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SEO-оптимизация для повышения видимости в поисковых системах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575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Публикация на отраслевых порталах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8448" name="object 21"/>
          <p:cNvSpPr txBox="1">
            <a:spLocks noChangeArrowheads="1"/>
          </p:cNvSpPr>
          <p:nvPr/>
        </p:nvSpPr>
        <p:spPr bwMode="auto">
          <a:xfrm>
            <a:off x="6877050" y="4560888"/>
            <a:ext cx="37576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3180" rIns="0" bIns="0">
            <a:spAutoFit/>
          </a:bodyPr>
          <a:lstStyle/>
          <a:p>
            <a:pPr marL="12700">
              <a:lnSpc>
                <a:spcPts val="1700"/>
              </a:lnSpc>
              <a:spcBef>
                <a:spcPts val="338"/>
              </a:spcBef>
            </a:pPr>
            <a:r>
              <a:rPr lang="ru-RU" sz="1600" b="1">
                <a:solidFill>
                  <a:srgbClr val="231F20"/>
                </a:solidFill>
                <a:latin typeface="Arial" charset="0"/>
              </a:rPr>
              <a:t>Участие в выставках и отраслевых мероприятиях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488"/>
              </a:spcBef>
              <a:buFontTx/>
              <a:buChar char="•"/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Региональные, федеральные, международные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8449" name="object 22"/>
          <p:cNvSpPr txBox="1">
            <a:spLocks noChangeArrowheads="1"/>
          </p:cNvSpPr>
          <p:nvPr/>
        </p:nvSpPr>
        <p:spPr bwMode="auto">
          <a:xfrm>
            <a:off x="6877050" y="5551488"/>
            <a:ext cx="32623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3180" rIns="0" bIns="0">
            <a:spAutoFit/>
          </a:bodyPr>
          <a:lstStyle/>
          <a:p>
            <a:pPr marL="12700">
              <a:lnSpc>
                <a:spcPts val="1700"/>
              </a:lnSpc>
              <a:spcBef>
                <a:spcPts val="338"/>
              </a:spcBef>
            </a:pPr>
            <a:r>
              <a:rPr lang="ru-RU" sz="1600" b="1">
                <a:solidFill>
                  <a:srgbClr val="231F20"/>
                </a:solidFill>
                <a:latin typeface="Arial" charset="0"/>
              </a:rPr>
              <a:t>Персонифицированный подход к крупнейшим покупателям</a:t>
            </a: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450" name="object 23"/>
          <p:cNvGrpSpPr>
            <a:grpSpLocks/>
          </p:cNvGrpSpPr>
          <p:nvPr/>
        </p:nvGrpSpPr>
        <p:grpSpPr bwMode="auto">
          <a:xfrm>
            <a:off x="898525" y="2201863"/>
            <a:ext cx="201613" cy="3997325"/>
            <a:chOff x="898236" y="2201782"/>
            <a:chExt cx="201295" cy="3997960"/>
          </a:xfrm>
        </p:grpSpPr>
        <p:sp>
          <p:nvSpPr>
            <p:cNvPr id="18456" name="object 24"/>
            <p:cNvSpPr>
              <a:spLocks/>
            </p:cNvSpPr>
            <p:nvPr/>
          </p:nvSpPr>
          <p:spPr bwMode="auto">
            <a:xfrm>
              <a:off x="910936" y="2214482"/>
              <a:ext cx="175895" cy="97155"/>
            </a:xfrm>
            <a:custGeom>
              <a:avLst/>
              <a:gdLst>
                <a:gd name="T0" fmla="*/ 175288 w 175894"/>
                <a:gd name="T1" fmla="*/ 0 h 97155"/>
                <a:gd name="T2" fmla="*/ 87642 w 175894"/>
                <a:gd name="T3" fmla="*/ 97142 h 97155"/>
                <a:gd name="T4" fmla="*/ 0 w 175894"/>
                <a:gd name="T5" fmla="*/ 0 h 97155"/>
                <a:gd name="T6" fmla="*/ 0 60000 65536"/>
                <a:gd name="T7" fmla="*/ 0 60000 65536"/>
                <a:gd name="T8" fmla="*/ 0 60000 65536"/>
                <a:gd name="T9" fmla="*/ 0 w 175894"/>
                <a:gd name="T10" fmla="*/ 0 h 97155"/>
                <a:gd name="T11" fmla="*/ 175894 w 175894"/>
                <a:gd name="T12" fmla="*/ 97155 h 97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57" name="object 25"/>
            <p:cNvSpPr>
              <a:spLocks/>
            </p:cNvSpPr>
            <p:nvPr/>
          </p:nvSpPr>
          <p:spPr bwMode="auto">
            <a:xfrm>
              <a:off x="910936" y="4208406"/>
              <a:ext cx="175895" cy="97155"/>
            </a:xfrm>
            <a:custGeom>
              <a:avLst/>
              <a:gdLst>
                <a:gd name="T0" fmla="*/ 175288 w 175894"/>
                <a:gd name="T1" fmla="*/ 0 h 97154"/>
                <a:gd name="T2" fmla="*/ 87642 w 175894"/>
                <a:gd name="T3" fmla="*/ 97145 h 97154"/>
                <a:gd name="T4" fmla="*/ 0 w 175894"/>
                <a:gd name="T5" fmla="*/ 0 h 97154"/>
                <a:gd name="T6" fmla="*/ 0 60000 65536"/>
                <a:gd name="T7" fmla="*/ 0 60000 65536"/>
                <a:gd name="T8" fmla="*/ 0 60000 65536"/>
                <a:gd name="T9" fmla="*/ 0 w 175894"/>
                <a:gd name="T10" fmla="*/ 0 h 97154"/>
                <a:gd name="T11" fmla="*/ 175894 w 175894"/>
                <a:gd name="T12" fmla="*/ 97154 h 97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58" name="object 26"/>
            <p:cNvSpPr>
              <a:spLocks/>
            </p:cNvSpPr>
            <p:nvPr/>
          </p:nvSpPr>
          <p:spPr bwMode="auto">
            <a:xfrm>
              <a:off x="910936" y="6027012"/>
              <a:ext cx="175895" cy="97155"/>
            </a:xfrm>
            <a:custGeom>
              <a:avLst/>
              <a:gdLst>
                <a:gd name="T0" fmla="*/ 175288 w 175894"/>
                <a:gd name="T1" fmla="*/ 0 h 97154"/>
                <a:gd name="T2" fmla="*/ 87642 w 175894"/>
                <a:gd name="T3" fmla="*/ 97145 h 97154"/>
                <a:gd name="T4" fmla="*/ 0 w 175894"/>
                <a:gd name="T5" fmla="*/ 0 h 97154"/>
                <a:gd name="T6" fmla="*/ 0 60000 65536"/>
                <a:gd name="T7" fmla="*/ 0 60000 65536"/>
                <a:gd name="T8" fmla="*/ 0 60000 65536"/>
                <a:gd name="T9" fmla="*/ 0 w 175894"/>
                <a:gd name="T10" fmla="*/ 0 h 97154"/>
                <a:gd name="T11" fmla="*/ 175894 w 175894"/>
                <a:gd name="T12" fmla="*/ 97154 h 97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59" name="object 27"/>
            <p:cNvSpPr>
              <a:spLocks/>
            </p:cNvSpPr>
            <p:nvPr/>
          </p:nvSpPr>
          <p:spPr bwMode="auto">
            <a:xfrm>
              <a:off x="910936" y="6089321"/>
              <a:ext cx="175895" cy="97155"/>
            </a:xfrm>
            <a:custGeom>
              <a:avLst/>
              <a:gdLst>
                <a:gd name="T0" fmla="*/ 175288 w 175894"/>
                <a:gd name="T1" fmla="*/ 0 h 97154"/>
                <a:gd name="T2" fmla="*/ 87642 w 175894"/>
                <a:gd name="T3" fmla="*/ 97145 h 97154"/>
                <a:gd name="T4" fmla="*/ 0 w 175894"/>
                <a:gd name="T5" fmla="*/ 0 h 97154"/>
                <a:gd name="T6" fmla="*/ 0 60000 65536"/>
                <a:gd name="T7" fmla="*/ 0 60000 65536"/>
                <a:gd name="T8" fmla="*/ 0 60000 65536"/>
                <a:gd name="T9" fmla="*/ 0 w 175894"/>
                <a:gd name="T10" fmla="*/ 0 h 97154"/>
                <a:gd name="T11" fmla="*/ 175894 w 175894"/>
                <a:gd name="T12" fmla="*/ 97154 h 97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8451" name="object 28"/>
          <p:cNvGrpSpPr>
            <a:grpSpLocks/>
          </p:cNvGrpSpPr>
          <p:nvPr/>
        </p:nvGrpSpPr>
        <p:grpSpPr bwMode="auto">
          <a:xfrm>
            <a:off x="6372225" y="2144713"/>
            <a:ext cx="187325" cy="3149600"/>
            <a:chOff x="6372852" y="2143974"/>
            <a:chExt cx="187325" cy="3150870"/>
          </a:xfrm>
        </p:grpSpPr>
        <p:sp>
          <p:nvSpPr>
            <p:cNvPr id="18453" name="object 29"/>
            <p:cNvSpPr>
              <a:spLocks/>
            </p:cNvSpPr>
            <p:nvPr/>
          </p:nvSpPr>
          <p:spPr bwMode="auto">
            <a:xfrm>
              <a:off x="6385552" y="2156674"/>
              <a:ext cx="161925" cy="88900"/>
            </a:xfrm>
            <a:custGeom>
              <a:avLst/>
              <a:gdLst>
                <a:gd name="T0" fmla="*/ 161569 w 161925"/>
                <a:gd name="T1" fmla="*/ 0 h 88900"/>
                <a:gd name="T2" fmla="*/ 80784 w 161925"/>
                <a:gd name="T3" fmla="*/ 88353 h 88900"/>
                <a:gd name="T4" fmla="*/ 0 w 161925"/>
                <a:gd name="T5" fmla="*/ 0 h 88900"/>
                <a:gd name="T6" fmla="*/ 0 60000 65536"/>
                <a:gd name="T7" fmla="*/ 0 60000 65536"/>
                <a:gd name="T8" fmla="*/ 0 60000 65536"/>
                <a:gd name="T9" fmla="*/ 0 w 161925"/>
                <a:gd name="T10" fmla="*/ 0 h 88900"/>
                <a:gd name="T11" fmla="*/ 161925 w 161925"/>
                <a:gd name="T12" fmla="*/ 88900 h 88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54" name="object 30"/>
            <p:cNvSpPr>
              <a:spLocks/>
            </p:cNvSpPr>
            <p:nvPr/>
          </p:nvSpPr>
          <p:spPr bwMode="auto">
            <a:xfrm>
              <a:off x="6385552" y="3761922"/>
              <a:ext cx="161925" cy="88900"/>
            </a:xfrm>
            <a:custGeom>
              <a:avLst/>
              <a:gdLst>
                <a:gd name="T0" fmla="*/ 161569 w 161925"/>
                <a:gd name="T1" fmla="*/ 0 h 88900"/>
                <a:gd name="T2" fmla="*/ 80784 w 161925"/>
                <a:gd name="T3" fmla="*/ 88353 h 88900"/>
                <a:gd name="T4" fmla="*/ 0 w 161925"/>
                <a:gd name="T5" fmla="*/ 0 h 88900"/>
                <a:gd name="T6" fmla="*/ 0 60000 65536"/>
                <a:gd name="T7" fmla="*/ 0 60000 65536"/>
                <a:gd name="T8" fmla="*/ 0 60000 65536"/>
                <a:gd name="T9" fmla="*/ 0 w 161925"/>
                <a:gd name="T10" fmla="*/ 0 h 88900"/>
                <a:gd name="T11" fmla="*/ 161925 w 161925"/>
                <a:gd name="T12" fmla="*/ 88900 h 88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55" name="object 31"/>
            <p:cNvSpPr>
              <a:spLocks/>
            </p:cNvSpPr>
            <p:nvPr/>
          </p:nvSpPr>
          <p:spPr bwMode="auto">
            <a:xfrm>
              <a:off x="6385552" y="5193320"/>
              <a:ext cx="161925" cy="88900"/>
            </a:xfrm>
            <a:custGeom>
              <a:avLst/>
              <a:gdLst>
                <a:gd name="T0" fmla="*/ 161569 w 161925"/>
                <a:gd name="T1" fmla="*/ 0 h 88900"/>
                <a:gd name="T2" fmla="*/ 80784 w 161925"/>
                <a:gd name="T3" fmla="*/ 88353 h 88900"/>
                <a:gd name="T4" fmla="*/ 0 w 161925"/>
                <a:gd name="T5" fmla="*/ 0 h 88900"/>
                <a:gd name="T6" fmla="*/ 0 60000 65536"/>
                <a:gd name="T7" fmla="*/ 0 60000 65536"/>
                <a:gd name="T8" fmla="*/ 0 60000 65536"/>
                <a:gd name="T9" fmla="*/ 0 w 161925"/>
                <a:gd name="T10" fmla="*/ 0 h 88900"/>
                <a:gd name="T11" fmla="*/ 161925 w 161925"/>
                <a:gd name="T12" fmla="*/ 88900 h 88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2" name="object 32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447675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A65104F0-EDD3-421B-95E5-37097354F14B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12</a:t>
            </a:fld>
            <a:endParaRPr kern="0"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26050" y="392113"/>
            <a:ext cx="5786438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458" name="object 7"/>
          <p:cNvSpPr>
            <a:spLocks/>
          </p:cNvSpPr>
          <p:nvPr/>
        </p:nvSpPr>
        <p:spPr bwMode="auto">
          <a:xfrm>
            <a:off x="457200" y="658813"/>
            <a:ext cx="10541000" cy="0"/>
          </a:xfrm>
          <a:custGeom>
            <a:avLst/>
            <a:gdLst>
              <a:gd name="T0" fmla="*/ 10539608 w 10541635"/>
              <a:gd name="T1" fmla="*/ 0 w 10541635"/>
              <a:gd name="T2" fmla="*/ 0 60000 65536"/>
              <a:gd name="T3" fmla="*/ 0 60000 65536"/>
              <a:gd name="T4" fmla="*/ 0 w 10541635"/>
              <a:gd name="T5" fmla="*/ 10541635 w 10541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 tIns="12700" rtlCol="0"/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dirty="0"/>
              <a:t>РЕСУРСНАЯ</a:t>
            </a:r>
            <a:r>
              <a:rPr sz="2400" spc="345" dirty="0"/>
              <a:t> </a:t>
            </a:r>
            <a:r>
              <a:rPr sz="2400" dirty="0"/>
              <a:t>БАЗА</a:t>
            </a:r>
            <a:r>
              <a:rPr sz="2400" spc="34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20" name="object 20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447675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5C5969E7-756B-4736-9703-D6AE9446A691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13</a:t>
            </a:fld>
            <a:endParaRPr kern="0" spc="-85" dirty="0"/>
          </a:p>
        </p:txBody>
      </p:sp>
      <p:pic>
        <p:nvPicPr>
          <p:cNvPr id="19461" name="Picture 22" descr="Суглинок купить в Москве с доставкой - цена на смесь глины и песка в компании &quot;Белснаб&quot;, куб м3 недор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124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object 11"/>
          <p:cNvSpPr txBox="1">
            <a:spLocks noChangeArrowheads="1"/>
          </p:cNvSpPr>
          <p:nvPr/>
        </p:nvSpPr>
        <p:spPr bwMode="auto">
          <a:xfrm>
            <a:off x="4114800" y="1524000"/>
            <a:ext cx="68580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400" rIns="0" bIns="0">
            <a:spAutoFit/>
          </a:bodyPr>
          <a:lstStyle/>
          <a:p>
            <a:pPr marL="12700">
              <a:lnSpc>
                <a:spcPts val="2000"/>
              </a:lnSpc>
              <a:spcBef>
                <a:spcPts val="200"/>
              </a:spcBef>
            </a:pPr>
            <a:r>
              <a:rPr lang="ru-RU" sz="1700"/>
              <a:t>Месторождения глин и суглинков встречаются во всех районах области. В настоящее время разведано 76 месторождений кирпичных глин и суглинков с суммарными запасами 58 111 000 кубических метров, из которых 17 осваивается предприятиям, остальные находятся в государственном резерве. </a:t>
            </a:r>
          </a:p>
          <a:p>
            <a:pPr marL="12700"/>
            <a:r>
              <a:rPr lang="ru-RU" sz="1700"/>
              <a:t>Около районного поселка Черлак разведано одно месторождение гончарных глин – «Черлакское» с суммарными запасами 13 000 кубических метров. Такие глины можно использовать для производства изделий методом формовки и на гончарном круге.</a:t>
            </a:r>
          </a:p>
          <a:p>
            <a:pPr marL="12700"/>
            <a:r>
              <a:rPr lang="ru-RU" sz="1700"/>
              <a:t>В Омском районе в трех километрах юго-западнее областного</a:t>
            </a:r>
          </a:p>
        </p:txBody>
      </p:sp>
      <p:sp>
        <p:nvSpPr>
          <p:cNvPr id="19463" name="object 11"/>
          <p:cNvSpPr txBox="1">
            <a:spLocks noChangeArrowheads="1"/>
          </p:cNvSpPr>
          <p:nvPr/>
        </p:nvSpPr>
        <p:spPr bwMode="auto">
          <a:xfrm>
            <a:off x="609600" y="4114800"/>
            <a:ext cx="10134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400" rIns="0" bIns="0">
            <a:spAutoFit/>
          </a:bodyPr>
          <a:lstStyle/>
          <a:p>
            <a:pPr marL="12700"/>
            <a:r>
              <a:rPr lang="ru-RU" sz="1700"/>
              <a:t>центра разведано месторождение «Карбушевское». Суглинок с этого месторождения (с добавкой отощителя из 8 % опилок и 5 % шамота) пригоден для производства дренажных труб диаметром 50 мм и 75 мм. Суммарные запасы сырья составляют 4 056 000 кубических метров. Месторождение никогда не разрабатывалось и находится в государственном резерве.</a:t>
            </a:r>
          </a:p>
          <a:p>
            <a:pPr marL="12700"/>
            <a:r>
              <a:rPr lang="ru-RU" sz="1700"/>
              <a:t>На территории Любинского района разведано одно из крупнейших в России месторождение бентонитовых глин с запасами 20 392 000 тонн. «Любинское» месторождение никогда не разрабатывалось, по состоянию на начало 2014 года месторождение находится в госрезерве.</a:t>
            </a:r>
          </a:p>
          <a:p>
            <a:pPr marL="12700"/>
            <a:r>
              <a:rPr lang="ru-RU" sz="1700"/>
              <a:t>Нередки в Омской области маломощные прослои голубой глины, так в селе Серебряное Горьковского района находится обнажение месторождения голубой глины.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 txBox="1">
            <a:spLocks noChangeArrowheads="1"/>
          </p:cNvSpPr>
          <p:nvPr/>
        </p:nvSpPr>
        <p:spPr bwMode="auto">
          <a:xfrm>
            <a:off x="6705600" y="1295400"/>
            <a:ext cx="4291013" cy="374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939" rIns="0" bIns="0">
            <a:spAutoFit/>
          </a:bodyPr>
          <a:lstStyle/>
          <a:p>
            <a:pPr marL="12700">
              <a:lnSpc>
                <a:spcPts val="2100"/>
              </a:lnSpc>
              <a:spcBef>
                <a:spcPts val="225"/>
              </a:spcBef>
            </a:pPr>
            <a:r>
              <a:rPr lang="ru-RU" sz="1700" dirty="0">
                <a:solidFill>
                  <a:srgbClr val="231F20"/>
                </a:solidFill>
              </a:rPr>
              <a:t>Сырьем для изделий служит суглинок.</a:t>
            </a:r>
            <a:endParaRPr lang="ru-RU" sz="1700" dirty="0">
              <a:solidFill>
                <a:srgbClr val="000000"/>
              </a:solidFill>
            </a:endParaRPr>
          </a:p>
          <a:p>
            <a:pPr marL="12700">
              <a:spcBef>
                <a:spcPts val="188"/>
              </a:spcBef>
            </a:pPr>
            <a:endParaRPr lang="ru-RU" sz="1700" smtClean="0"/>
          </a:p>
          <a:p>
            <a:pPr marL="12700">
              <a:spcBef>
                <a:spcPts val="188"/>
              </a:spcBef>
            </a:pPr>
            <a:r>
              <a:rPr lang="ru-RU" sz="1700" smtClean="0"/>
              <a:t>В </a:t>
            </a:r>
            <a:r>
              <a:rPr lang="ru-RU" sz="1700" dirty="0"/>
              <a:t>районе </a:t>
            </a:r>
            <a:r>
              <a:rPr lang="ru-RU" sz="1600" dirty="0" smtClean="0"/>
              <a:t>1 крупное месторождение Глинистого сырья «</a:t>
            </a:r>
            <a:r>
              <a:rPr lang="ru-RU" sz="1600" dirty="0" err="1" smtClean="0"/>
              <a:t>Тевризское</a:t>
            </a:r>
            <a:r>
              <a:rPr lang="ru-RU" sz="1600" dirty="0" smtClean="0"/>
              <a:t>»</a:t>
            </a:r>
          </a:p>
          <a:p>
            <a:pPr marL="12700">
              <a:spcBef>
                <a:spcPts val="188"/>
              </a:spcBef>
            </a:pPr>
            <a:endParaRPr lang="ru-RU" sz="1600" dirty="0" smtClean="0"/>
          </a:p>
          <a:p>
            <a:pPr marL="12700">
              <a:spcBef>
                <a:spcPts val="188"/>
              </a:spcBef>
            </a:pPr>
            <a:endParaRPr lang="ru-RU" sz="1600" dirty="0"/>
          </a:p>
          <a:p>
            <a:pPr marL="12700">
              <a:spcBef>
                <a:spcPts val="188"/>
              </a:spcBef>
            </a:pPr>
            <a:r>
              <a:rPr lang="ru-RU" sz="1600" dirty="0" smtClean="0"/>
              <a:t>Для реализации </a:t>
            </a:r>
            <a:r>
              <a:rPr lang="ru-RU" sz="1600" dirty="0"/>
              <a:t>инвестиционного </a:t>
            </a:r>
            <a:r>
              <a:rPr lang="ru-RU" sz="1600" dirty="0" smtClean="0"/>
              <a:t>проекта, в целях обеспечения производства,</a:t>
            </a:r>
            <a:endParaRPr lang="ru-RU" sz="1600" dirty="0"/>
          </a:p>
          <a:p>
            <a:pPr marL="12700">
              <a:spcBef>
                <a:spcPts val="188"/>
              </a:spcBef>
            </a:pPr>
            <a:r>
              <a:rPr lang="ru-RU" sz="1600" dirty="0" smtClean="0"/>
              <a:t>имеется возможность использования </a:t>
            </a:r>
            <a:r>
              <a:rPr lang="ru-RU" sz="1600" dirty="0" err="1" smtClean="0"/>
              <a:t>Тевризского</a:t>
            </a:r>
            <a:r>
              <a:rPr lang="ru-RU" sz="1600" dirty="0" smtClean="0"/>
              <a:t> газоконденсатного месторождения АО «</a:t>
            </a:r>
            <a:r>
              <a:rPr lang="ru-RU" sz="1600" dirty="0" err="1" smtClean="0"/>
              <a:t>Тевризнефтегаз</a:t>
            </a:r>
            <a:r>
              <a:rPr lang="ru-RU" sz="1600" dirty="0" smtClean="0"/>
              <a:t>» в качестве источника газоснабжения</a:t>
            </a:r>
          </a:p>
          <a:p>
            <a:pPr marL="12700">
              <a:spcBef>
                <a:spcPts val="188"/>
              </a:spcBef>
            </a:pPr>
            <a:endParaRPr lang="ru-RU" sz="1700" dirty="0"/>
          </a:p>
          <a:p>
            <a:pPr marL="12700">
              <a:lnSpc>
                <a:spcPts val="2125"/>
              </a:lnSpc>
            </a:pPr>
            <a:endParaRPr lang="ru-RU" sz="1700" dirty="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12700" rtlCol="0"/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dirty="0"/>
              <a:t>СЫРЬЕ</a:t>
            </a:r>
            <a:r>
              <a:rPr sz="2400" spc="195" dirty="0"/>
              <a:t> </a:t>
            </a:r>
            <a:r>
              <a:rPr sz="2400" dirty="0"/>
              <a:t>ДЛЯ</a:t>
            </a:r>
            <a:r>
              <a:rPr sz="2400" spc="200" dirty="0"/>
              <a:t> </a:t>
            </a:r>
            <a:r>
              <a:rPr sz="2400" spc="55" dirty="0"/>
              <a:t>ОБЕСПЕЧЕНИЯ</a:t>
            </a:r>
            <a:r>
              <a:rPr sz="2400" spc="200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226050" y="392113"/>
            <a:ext cx="5786438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484" name="object 10"/>
          <p:cNvSpPr>
            <a:spLocks/>
          </p:cNvSpPr>
          <p:nvPr/>
        </p:nvSpPr>
        <p:spPr bwMode="auto">
          <a:xfrm>
            <a:off x="457200" y="658813"/>
            <a:ext cx="10541000" cy="0"/>
          </a:xfrm>
          <a:custGeom>
            <a:avLst/>
            <a:gdLst>
              <a:gd name="T0" fmla="*/ 10539608 w 10541635"/>
              <a:gd name="T1" fmla="*/ 0 w 10541635"/>
              <a:gd name="T2" fmla="*/ 0 60000 65536"/>
              <a:gd name="T3" fmla="*/ 0 60000 65536"/>
              <a:gd name="T4" fmla="*/ 0 w 10541635"/>
              <a:gd name="T5" fmla="*/ 10541635 w 10541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447675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D45B0E80-1C6B-4BE0-84D4-883D17E99B10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14</a:t>
            </a:fld>
            <a:endParaRPr kern="0" spc="-85" dirty="0"/>
          </a:p>
        </p:txBody>
      </p:sp>
      <p:pic>
        <p:nvPicPr>
          <p:cNvPr id="20486" name="Picture 14" descr="i?id=a8b8ad3c64b03802d638d6f707e093870a129023-821034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5410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Grp="1"/>
          </p:cNvSpPr>
          <p:nvPr>
            <p:ph type="title"/>
          </p:nvPr>
        </p:nvSpPr>
        <p:spPr>
          <a:xfrm>
            <a:off x="449263" y="774700"/>
            <a:ext cx="7800975" cy="37782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400" smtClean="0">
                <a:latin typeface="Arial" charset="0"/>
                <a:cs typeface="Arial" charset="0"/>
              </a:rPr>
              <a:t>ВОЗМОЖНЫЕ ТЕРРИТОРИИ ДЛЯ РАЗМЕЩЕНИЯ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51675" y="392113"/>
            <a:ext cx="396081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kern="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1507" name="object 6"/>
          <p:cNvSpPr>
            <a:spLocks/>
          </p:cNvSpPr>
          <p:nvPr/>
        </p:nvSpPr>
        <p:spPr bwMode="auto">
          <a:xfrm>
            <a:off x="457200" y="658813"/>
            <a:ext cx="10541000" cy="0"/>
          </a:xfrm>
          <a:custGeom>
            <a:avLst/>
            <a:gdLst>
              <a:gd name="T0" fmla="*/ 10539608 w 10541635"/>
              <a:gd name="T1" fmla="*/ 0 w 10541635"/>
              <a:gd name="T2" fmla="*/ 0 60000 65536"/>
              <a:gd name="T3" fmla="*/ 0 60000 65536"/>
              <a:gd name="T4" fmla="*/ 0 w 10541635"/>
              <a:gd name="T5" fmla="*/ 10541635 w 10541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5486400" y="1981200"/>
            <a:ext cx="174625" cy="3333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100" b="1" kern="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8313" y="5062538"/>
            <a:ext cx="163512" cy="325437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12700" fontAlgn="auto">
              <a:spcBef>
                <a:spcPts val="115"/>
              </a:spcBef>
              <a:spcAft>
                <a:spcPts val="0"/>
              </a:spcAft>
              <a:defRPr/>
            </a:pPr>
            <a:r>
              <a:rPr sz="1950" b="1" kern="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8313" y="3652838"/>
            <a:ext cx="163512" cy="325437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12700" fontAlgn="auto">
              <a:spcBef>
                <a:spcPts val="115"/>
              </a:spcBef>
              <a:spcAft>
                <a:spcPts val="0"/>
              </a:spcAft>
              <a:defRPr/>
            </a:pPr>
            <a:r>
              <a:rPr sz="1950" b="1" kern="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538" y="2133600"/>
            <a:ext cx="165100" cy="323850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12700" fontAlgn="auto">
              <a:spcBef>
                <a:spcPts val="115"/>
              </a:spcBef>
              <a:spcAft>
                <a:spcPts val="0"/>
              </a:spcAft>
              <a:defRPr/>
            </a:pPr>
            <a:r>
              <a:rPr sz="1950" b="1" kern="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447675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865AB9BF-3E1A-434A-ACC3-01BD895CB954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15</a:t>
            </a:fld>
            <a:endParaRPr kern="0" spc="-85" dirty="0"/>
          </a:p>
        </p:txBody>
      </p:sp>
      <p:sp>
        <p:nvSpPr>
          <p:cNvPr id="24" name="object 24"/>
          <p:cNvSpPr txBox="1"/>
          <p:nvPr/>
        </p:nvSpPr>
        <p:spPr>
          <a:xfrm>
            <a:off x="1752600" y="1371600"/>
            <a:ext cx="381000" cy="381515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400" b="1" kern="0" spc="-5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endParaRPr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1515" name="TextBox 44"/>
          <p:cNvSpPr txBox="1">
            <a:spLocks noChangeArrowheads="1"/>
          </p:cNvSpPr>
          <p:nvPr/>
        </p:nvSpPr>
        <p:spPr bwMode="auto">
          <a:xfrm>
            <a:off x="5257800" y="1295400"/>
            <a:ext cx="4114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F04E23"/>
                </a:solidFill>
                <a:latin typeface="Arial" charset="0"/>
              </a:rPr>
              <a:t>Локация 1:</a:t>
            </a:r>
          </a:p>
          <a:p>
            <a:endParaRPr lang="ru-RU" sz="600" b="1" u="sng" dirty="0">
              <a:solidFill>
                <a:srgbClr val="F04E23"/>
              </a:solidFill>
              <a:latin typeface="Arial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 charset="0"/>
              </a:rPr>
              <a:t>Омская область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Тевризский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район,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р.п. Тевриз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endParaRPr lang="ru-RU" sz="800" dirty="0">
              <a:solidFill>
                <a:srgbClr val="000000"/>
              </a:solidFill>
              <a:latin typeface="Arial" charset="0"/>
            </a:endParaRPr>
          </a:p>
          <a:p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endParaRPr lang="ru-RU" sz="800" dirty="0">
              <a:solidFill>
                <a:srgbClr val="000000"/>
              </a:solidFill>
              <a:latin typeface="Arial" charset="0"/>
            </a:endParaRPr>
          </a:p>
          <a:p>
            <a:r>
              <a:rPr lang="ru-RU" b="1" dirty="0">
                <a:latin typeface="Arial" charset="0"/>
              </a:rPr>
              <a:t>Расположение: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2,5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км </a:t>
            </a:r>
            <a:r>
              <a:rPr lang="ru-RU" dirty="0" smtClean="0">
                <a:solidFill>
                  <a:srgbClr val="000000"/>
                </a:solidFill>
              </a:rPr>
              <a:t>на север от р.п. Тевриз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endParaRPr lang="ru-RU" sz="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Рисунок 13" descr="C:\Users\admin\Desktop\Инвестиции 2025\инвестиционные предложения\Инвестплощадка.jpg"/>
          <p:cNvPicPr/>
          <p:nvPr/>
        </p:nvPicPr>
        <p:blipFill>
          <a:blip r:embed="rId2" cstate="print"/>
          <a:srcRect l="14565" r="9167" b="8812"/>
          <a:stretch>
            <a:fillRect/>
          </a:stretch>
        </p:blipFill>
        <p:spPr bwMode="auto">
          <a:xfrm>
            <a:off x="609600" y="1752600"/>
            <a:ext cx="4597345" cy="334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275" y="331788"/>
            <a:ext cx="5508625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kern="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3554" name="object 3"/>
          <p:cNvSpPr>
            <a:spLocks/>
          </p:cNvSpPr>
          <p:nvPr/>
        </p:nvSpPr>
        <p:spPr bwMode="auto">
          <a:xfrm>
            <a:off x="360363" y="619125"/>
            <a:ext cx="10637837" cy="0"/>
          </a:xfrm>
          <a:custGeom>
            <a:avLst/>
            <a:gdLst>
              <a:gd name="T0" fmla="*/ 10635861 w 10638790"/>
              <a:gd name="T1" fmla="*/ 0 w 10638790"/>
              <a:gd name="T2" fmla="*/ 0 60000 65536"/>
              <a:gd name="T3" fmla="*/ 0 60000 65536"/>
              <a:gd name="T4" fmla="*/ 0 w 10638790"/>
              <a:gd name="T5" fmla="*/ 10638790 w 10638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6589713" y="3375025"/>
            <a:ext cx="3497262" cy="6445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lnSpc>
                <a:spcPts val="1989"/>
              </a:lnSpc>
              <a:spcBef>
                <a:spcPts val="90"/>
              </a:spcBef>
              <a:spcAft>
                <a:spcPts val="0"/>
              </a:spcAft>
              <a:defRPr/>
            </a:pPr>
            <a:r>
              <a:rPr sz="1700" b="1" kern="0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kern="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kern="0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kern="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kern="0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kern="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kern="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kern="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lnSpc>
                <a:spcPts val="28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50" b="1" kern="0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kern="0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kern="0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kern="0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kern="0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3556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588" y="3348038"/>
            <a:ext cx="5826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ject 6"/>
          <p:cNvSpPr txBox="1">
            <a:spLocks noChangeArrowheads="1"/>
          </p:cNvSpPr>
          <p:nvPr/>
        </p:nvSpPr>
        <p:spPr bwMode="auto">
          <a:xfrm>
            <a:off x="6589713" y="1411288"/>
            <a:ext cx="40005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sz="1700" b="1">
                <a:solidFill>
                  <a:srgbClr val="231F20"/>
                </a:solidFill>
                <a:latin typeface="Arial" charset="0"/>
              </a:rPr>
              <a:t>Среднемесячная номинальная начисленная заработная плата </a:t>
            </a: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за 2024 г.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463"/>
              </a:spcBef>
            </a:pPr>
            <a:r>
              <a:rPr lang="ru-RU" sz="1300">
                <a:solidFill>
                  <a:srgbClr val="231F20"/>
                </a:solidFill>
                <a:cs typeface="Microsoft Sans Serif" pitchFamily="34" charset="0"/>
              </a:rPr>
              <a:t>Омская область</a:t>
            </a:r>
            <a:endParaRPr lang="ru-RU" sz="13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13"/>
              </a:spcBef>
            </a:pPr>
            <a:r>
              <a:rPr lang="ru-RU" sz="2400" b="1">
                <a:solidFill>
                  <a:srgbClr val="F04E23"/>
                </a:solidFill>
                <a:latin typeface="Arial" charset="0"/>
              </a:rPr>
              <a:t>64 428 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руб.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713" y="2632075"/>
            <a:ext cx="1366837" cy="579438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lnSpc>
                <a:spcPts val="1500"/>
              </a:lnSpc>
              <a:spcBef>
                <a:spcPts val="135"/>
              </a:spcBef>
              <a:spcAft>
                <a:spcPts val="0"/>
              </a:spcAft>
              <a:defRPr/>
            </a:pPr>
            <a:r>
              <a:rPr sz="135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lnSpc>
                <a:spcPts val="2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50" b="1" kern="0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kern="0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kern="0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150" y="2632075"/>
            <a:ext cx="1366838" cy="579438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lnSpc>
                <a:spcPts val="1500"/>
              </a:lnSpc>
              <a:spcBef>
                <a:spcPts val="135"/>
              </a:spcBef>
              <a:spcAft>
                <a:spcPts val="0"/>
              </a:spcAft>
              <a:defRPr/>
            </a:pPr>
            <a:r>
              <a:rPr sz="135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lnSpc>
                <a:spcPts val="28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50" b="1" kern="0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kern="0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kern="0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3560" name="object 9"/>
          <p:cNvSpPr>
            <a:spLocks/>
          </p:cNvSpPr>
          <p:nvPr/>
        </p:nvSpPr>
        <p:spPr bwMode="auto">
          <a:xfrm>
            <a:off x="8366125" y="2703513"/>
            <a:ext cx="0" cy="428625"/>
          </a:xfrm>
          <a:custGeom>
            <a:avLst/>
            <a:gdLst>
              <a:gd name="T0" fmla="*/ 0 h 427989"/>
              <a:gd name="T1" fmla="*/ 429633 h 427989"/>
              <a:gd name="T2" fmla="*/ 0 60000 65536"/>
              <a:gd name="T3" fmla="*/ 0 60000 65536"/>
              <a:gd name="T4" fmla="*/ 0 h 427989"/>
              <a:gd name="T5" fmla="*/ 427989 h 4279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noFill/>
          <a:ln w="21729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1" name="object 10"/>
          <p:cNvSpPr txBox="1">
            <a:spLocks noChangeArrowheads="1"/>
          </p:cNvSpPr>
          <p:nvPr/>
        </p:nvSpPr>
        <p:spPr bwMode="auto">
          <a:xfrm>
            <a:off x="1371600" y="685800"/>
            <a:ext cx="423068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64" rIns="0" bIns="0">
            <a:spAutoFit/>
          </a:bodyPr>
          <a:lstStyle/>
          <a:p>
            <a:pPr marL="12700">
              <a:spcBef>
                <a:spcPts val="900"/>
              </a:spcBef>
            </a:pPr>
            <a:r>
              <a:rPr lang="ru-RU" sz="2400" b="1">
                <a:solidFill>
                  <a:srgbClr val="F04E23"/>
                </a:solidFill>
                <a:latin typeface="Arial" charset="0"/>
              </a:rPr>
              <a:t>КАДРОВЫЙ ПОТЕНЦИАЛ</a:t>
            </a:r>
            <a:endParaRPr lang="ru-RU" sz="24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550"/>
              </a:spcBef>
            </a:pPr>
            <a:r>
              <a:rPr lang="ru-RU" sz="1700" b="1">
                <a:solidFill>
                  <a:srgbClr val="231F20"/>
                </a:solidFill>
                <a:latin typeface="Arial" charset="0"/>
              </a:rPr>
              <a:t>Общая численность населения Омской области</a:t>
            </a:r>
            <a:endParaRPr lang="ru-RU" sz="17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3200"/>
              </a:lnSpc>
            </a:pPr>
            <a:r>
              <a:rPr lang="ru-RU" sz="2700" b="1">
                <a:solidFill>
                  <a:srgbClr val="F04E23"/>
                </a:solidFill>
                <a:latin typeface="Arial" charset="0"/>
              </a:rPr>
              <a:t>1805,8 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тыс. человек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2" name="object 11"/>
          <p:cNvSpPr>
            <a:spLocks/>
          </p:cNvSpPr>
          <p:nvPr/>
        </p:nvSpPr>
        <p:spPr bwMode="auto">
          <a:xfrm>
            <a:off x="5813425" y="1498600"/>
            <a:ext cx="642938" cy="633413"/>
          </a:xfrm>
          <a:custGeom>
            <a:avLst/>
            <a:gdLst>
              <a:gd name="T0" fmla="*/ 105185 w 643254"/>
              <a:gd name="T1" fmla="*/ 612489 h 633730"/>
              <a:gd name="T2" fmla="*/ 368163 w 643254"/>
              <a:gd name="T3" fmla="*/ 597273 h 633730"/>
              <a:gd name="T4" fmla="*/ 191130 w 643254"/>
              <a:gd name="T5" fmla="*/ 613759 h 633730"/>
              <a:gd name="T6" fmla="*/ 268441 w 643254"/>
              <a:gd name="T7" fmla="*/ 612489 h 633730"/>
              <a:gd name="T8" fmla="*/ 105185 w 643254"/>
              <a:gd name="T9" fmla="*/ 612489 h 633730"/>
              <a:gd name="T10" fmla="*/ 149512 w 643254"/>
              <a:gd name="T11" fmla="*/ 590932 h 633730"/>
              <a:gd name="T12" fmla="*/ 127773 w 643254"/>
              <a:gd name="T13" fmla="*/ 446369 h 633730"/>
              <a:gd name="T14" fmla="*/ 310682 w 643254"/>
              <a:gd name="T15" fmla="*/ 593469 h 633730"/>
              <a:gd name="T16" fmla="*/ 554848 w 643254"/>
              <a:gd name="T17" fmla="*/ 434956 h 633730"/>
              <a:gd name="T18" fmla="*/ 475373 w 643254"/>
              <a:gd name="T19" fmla="*/ 504701 h 633730"/>
              <a:gd name="T20" fmla="*/ 310682 w 643254"/>
              <a:gd name="T21" fmla="*/ 593469 h 633730"/>
              <a:gd name="T22" fmla="*/ 522253 w 643254"/>
              <a:gd name="T23" fmla="*/ 499630 h 633730"/>
              <a:gd name="T24" fmla="*/ 576807 w 643254"/>
              <a:gd name="T25" fmla="*/ 437493 h 633730"/>
              <a:gd name="T26" fmla="*/ 229543 w 643254"/>
              <a:gd name="T27" fmla="*/ 497093 h 633730"/>
              <a:gd name="T28" fmla="*/ 384276 w 643254"/>
              <a:gd name="T29" fmla="*/ 521187 h 633730"/>
              <a:gd name="T30" fmla="*/ 304921 w 643254"/>
              <a:gd name="T31" fmla="*/ 431152 h 633730"/>
              <a:gd name="T32" fmla="*/ 310614 w 643254"/>
              <a:gd name="T33" fmla="*/ 453979 h 633730"/>
              <a:gd name="T34" fmla="*/ 394263 w 643254"/>
              <a:gd name="T35" fmla="*/ 507238 h 633730"/>
              <a:gd name="T36" fmla="*/ 386424 w 643254"/>
              <a:gd name="T37" fmla="*/ 457783 h 633730"/>
              <a:gd name="T38" fmla="*/ 547544 w 643254"/>
              <a:gd name="T39" fmla="*/ 401987 h 633730"/>
              <a:gd name="T40" fmla="*/ 395896 w 643254"/>
              <a:gd name="T41" fmla="*/ 472999 h 633730"/>
              <a:gd name="T42" fmla="*/ 566682 w 643254"/>
              <a:gd name="T43" fmla="*/ 413399 h 633730"/>
              <a:gd name="T44" fmla="*/ 612811 w 643254"/>
              <a:gd name="T45" fmla="*/ 303074 h 633730"/>
              <a:gd name="T46" fmla="*/ 514868 w 643254"/>
              <a:gd name="T47" fmla="*/ 384233 h 633730"/>
              <a:gd name="T48" fmla="*/ 108451 w 643254"/>
              <a:gd name="T49" fmla="*/ 128078 h 633730"/>
              <a:gd name="T50" fmla="*/ 176891 w 643254"/>
              <a:gd name="T51" fmla="*/ 412131 h 633730"/>
              <a:gd name="T52" fmla="*/ 169803 w 643254"/>
              <a:gd name="T53" fmla="*/ 431152 h 633730"/>
              <a:gd name="T54" fmla="*/ 225815 w 643254"/>
              <a:gd name="T55" fmla="*/ 413399 h 633730"/>
              <a:gd name="T56" fmla="*/ 31587 w 643254"/>
              <a:gd name="T57" fmla="*/ 303074 h 633730"/>
              <a:gd name="T58" fmla="*/ 188383 w 643254"/>
              <a:gd name="T59" fmla="*/ 270105 h 633730"/>
              <a:gd name="T60" fmla="*/ 250706 w 643254"/>
              <a:gd name="T61" fmla="*/ 391842 h 633730"/>
              <a:gd name="T62" fmla="*/ 247364 w 643254"/>
              <a:gd name="T63" fmla="*/ 343654 h 633730"/>
              <a:gd name="T64" fmla="*/ 227991 w 643254"/>
              <a:gd name="T65" fmla="*/ 282784 h 633730"/>
              <a:gd name="T66" fmla="*/ 230508 w 643254"/>
              <a:gd name="T67" fmla="*/ 412131 h 633730"/>
              <a:gd name="T68" fmla="*/ 375124 w 643254"/>
              <a:gd name="T69" fmla="*/ 332242 h 633730"/>
              <a:gd name="T70" fmla="*/ 404170 w 643254"/>
              <a:gd name="T71" fmla="*/ 338581 h 633730"/>
              <a:gd name="T72" fmla="*/ 460989 w 643254"/>
              <a:gd name="T73" fmla="*/ 275176 h 633730"/>
              <a:gd name="T74" fmla="*/ 226651 w 643254"/>
              <a:gd name="T75" fmla="*/ 305611 h 633730"/>
              <a:gd name="T76" fmla="*/ 236911 w 643254"/>
              <a:gd name="T77" fmla="*/ 325901 h 633730"/>
              <a:gd name="T78" fmla="*/ 441894 w 643254"/>
              <a:gd name="T79" fmla="*/ 287858 h 633730"/>
              <a:gd name="T80" fmla="*/ 478034 w 643254"/>
              <a:gd name="T81" fmla="*/ 313219 h 633730"/>
              <a:gd name="T82" fmla="*/ 273030 w 643254"/>
              <a:gd name="T83" fmla="*/ 278980 h 633730"/>
              <a:gd name="T84" fmla="*/ 193997 w 643254"/>
              <a:gd name="T85" fmla="*/ 176266 h 633730"/>
              <a:gd name="T86" fmla="*/ 365658 w 643254"/>
              <a:gd name="T87" fmla="*/ 249815 h 633730"/>
              <a:gd name="T88" fmla="*/ 215444 w 643254"/>
              <a:gd name="T89" fmla="*/ 73549 h 633730"/>
              <a:gd name="T90" fmla="*/ 363572 w 643254"/>
              <a:gd name="T91" fmla="*/ 201627 h 633730"/>
              <a:gd name="T92" fmla="*/ 240935 w 643254"/>
              <a:gd name="T93" fmla="*/ 67208 h 633730"/>
              <a:gd name="T94" fmla="*/ 380461 w 643254"/>
              <a:gd name="T95" fmla="*/ 21557 h 633730"/>
              <a:gd name="T96" fmla="*/ 373133 w 643254"/>
              <a:gd name="T97" fmla="*/ 169925 h 633730"/>
              <a:gd name="T98" fmla="*/ 411304 w 643254"/>
              <a:gd name="T99" fmla="*/ 55796 h 633730"/>
              <a:gd name="T100" fmla="*/ 292036 w 643254"/>
              <a:gd name="T101" fmla="*/ 159780 h 633730"/>
              <a:gd name="T102" fmla="*/ 300203 w 643254"/>
              <a:gd name="T103" fmla="*/ 158513 h 633730"/>
              <a:gd name="T104" fmla="*/ 271368 w 643254"/>
              <a:gd name="T105" fmla="*/ 140759 h 633730"/>
              <a:gd name="T106" fmla="*/ 342396 w 643254"/>
              <a:gd name="T107" fmla="*/ 129345 h 633730"/>
              <a:gd name="T108" fmla="*/ 289894 w 643254"/>
              <a:gd name="T109" fmla="*/ 126809 h 633730"/>
              <a:gd name="T110" fmla="*/ 271670 w 643254"/>
              <a:gd name="T111" fmla="*/ 109055 h 633730"/>
              <a:gd name="T112" fmla="*/ 328952 w 643254"/>
              <a:gd name="T113" fmla="*/ 106521 h 633730"/>
              <a:gd name="T114" fmla="*/ 339973 w 643254"/>
              <a:gd name="T115" fmla="*/ 103984 h 633730"/>
              <a:gd name="T116" fmla="*/ 358664 w 643254"/>
              <a:gd name="T117" fmla="*/ 73549 h 633730"/>
              <a:gd name="T118" fmla="*/ 306391 w 643254"/>
              <a:gd name="T119" fmla="*/ 73549 h 6337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3254"/>
              <a:gd name="T181" fmla="*/ 0 h 633730"/>
              <a:gd name="T182" fmla="*/ 643254 w 643254"/>
              <a:gd name="T183" fmla="*/ 633730 h 63373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1352550" y="2806700"/>
            <a:ext cx="1069975" cy="638175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lnSpc>
                <a:spcPts val="311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750" b="1" kern="0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kern="0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kern="0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77165" fontAlgn="auto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0838" y="2806700"/>
            <a:ext cx="1068387" cy="638175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lnSpc>
                <a:spcPts val="311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750" b="1" kern="0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kern="0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kern="0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3565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482725"/>
            <a:ext cx="7747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object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2379663"/>
            <a:ext cx="1570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object 16"/>
          <p:cNvSpPr>
            <a:spLocks/>
          </p:cNvSpPr>
          <p:nvPr/>
        </p:nvSpPr>
        <p:spPr bwMode="auto">
          <a:xfrm>
            <a:off x="1295400" y="4800600"/>
            <a:ext cx="158750" cy="171450"/>
          </a:xfrm>
          <a:custGeom>
            <a:avLst/>
            <a:gdLst>
              <a:gd name="T0" fmla="*/ 0 w 158750"/>
              <a:gd name="T1" fmla="*/ 0 h 170814"/>
              <a:gd name="T2" fmla="*/ 0 w 158750"/>
              <a:gd name="T3" fmla="*/ 172370 h 170814"/>
              <a:gd name="T4" fmla="*/ 158445 w 158750"/>
              <a:gd name="T5" fmla="*/ 86185 h 170814"/>
              <a:gd name="T6" fmla="*/ 0 w 158750"/>
              <a:gd name="T7" fmla="*/ 0 h 170814"/>
              <a:gd name="T8" fmla="*/ 0 60000 65536"/>
              <a:gd name="T9" fmla="*/ 0 60000 65536"/>
              <a:gd name="T10" fmla="*/ 0 60000 65536"/>
              <a:gd name="T11" fmla="*/ 0 60000 65536"/>
              <a:gd name="T12" fmla="*/ 0 w 158750"/>
              <a:gd name="T13" fmla="*/ 0 h 170814"/>
              <a:gd name="T14" fmla="*/ 158750 w 158750"/>
              <a:gd name="T15" fmla="*/ 170814 h 170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8" name="object 17"/>
          <p:cNvSpPr>
            <a:spLocks/>
          </p:cNvSpPr>
          <p:nvPr/>
        </p:nvSpPr>
        <p:spPr bwMode="auto">
          <a:xfrm>
            <a:off x="1219200" y="5638800"/>
            <a:ext cx="158750" cy="171450"/>
          </a:xfrm>
          <a:custGeom>
            <a:avLst/>
            <a:gdLst>
              <a:gd name="T0" fmla="*/ 0 w 158750"/>
              <a:gd name="T1" fmla="*/ 0 h 170814"/>
              <a:gd name="T2" fmla="*/ 0 w 158750"/>
              <a:gd name="T3" fmla="*/ 172370 h 170814"/>
              <a:gd name="T4" fmla="*/ 158445 w 158750"/>
              <a:gd name="T5" fmla="*/ 86185 h 170814"/>
              <a:gd name="T6" fmla="*/ 0 w 158750"/>
              <a:gd name="T7" fmla="*/ 0 h 170814"/>
              <a:gd name="T8" fmla="*/ 0 60000 65536"/>
              <a:gd name="T9" fmla="*/ 0 60000 65536"/>
              <a:gd name="T10" fmla="*/ 0 60000 65536"/>
              <a:gd name="T11" fmla="*/ 0 60000 65536"/>
              <a:gd name="T12" fmla="*/ 0 w 158750"/>
              <a:gd name="T13" fmla="*/ 0 h 170814"/>
              <a:gd name="T14" fmla="*/ 158750 w 158750"/>
              <a:gd name="T15" fmla="*/ 170814 h 1708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9" name="object 19"/>
          <p:cNvSpPr txBox="1">
            <a:spLocks noChangeArrowheads="1"/>
          </p:cNvSpPr>
          <p:nvPr/>
        </p:nvSpPr>
        <p:spPr bwMode="auto">
          <a:xfrm>
            <a:off x="1524000" y="4191000"/>
            <a:ext cx="34861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6200" rIns="0" bIns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2000" b="1">
                <a:solidFill>
                  <a:srgbClr val="F04E23"/>
                </a:solidFill>
                <a:latin typeface="Arial" charset="0"/>
              </a:rPr>
              <a:t>Образование: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ct val="96000"/>
              </a:lnSpc>
              <a:spcBef>
                <a:spcPts val="800"/>
              </a:spcBef>
            </a:pPr>
            <a:r>
              <a:rPr lang="ru-RU" sz="2500" b="1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19 </a:t>
            </a:r>
            <a:r>
              <a:rPr lang="ru-RU" sz="15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образовательных организаций высшего образования </a:t>
            </a:r>
            <a:r>
              <a:rPr lang="ru-RU" sz="2500" b="1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59 </a:t>
            </a:r>
            <a:r>
              <a:rPr lang="ru-RU" sz="15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СУЗов</a:t>
            </a:r>
            <a:endParaRPr lang="ru-RU" sz="15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2700">
              <a:lnSpc>
                <a:spcPts val="2988"/>
              </a:lnSpc>
              <a:spcBef>
                <a:spcPts val="338"/>
              </a:spcBef>
            </a:pPr>
            <a:r>
              <a:rPr lang="ru-RU" sz="2500" b="1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120 </a:t>
            </a:r>
            <a:r>
              <a:rPr lang="ru-RU" sz="15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тыс. студентов</a:t>
            </a:r>
            <a:endParaRPr lang="ru-RU" sz="15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2700">
              <a:lnSpc>
                <a:spcPts val="1363"/>
              </a:lnSpc>
            </a:pPr>
            <a:r>
              <a:rPr lang="ru-RU" sz="12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(высшее и среднеспец. образование)</a:t>
            </a:r>
            <a:endParaRPr lang="ru-RU" sz="1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70" name="object 20"/>
          <p:cNvSpPr>
            <a:spLocks/>
          </p:cNvSpPr>
          <p:nvPr/>
        </p:nvSpPr>
        <p:spPr bwMode="auto">
          <a:xfrm>
            <a:off x="533400" y="4343400"/>
            <a:ext cx="563563" cy="561975"/>
          </a:xfrm>
          <a:custGeom>
            <a:avLst/>
            <a:gdLst>
              <a:gd name="T0" fmla="*/ 212938 w 562610"/>
              <a:gd name="T1" fmla="*/ 442218 h 563245"/>
              <a:gd name="T2" fmla="*/ 204272 w 562610"/>
              <a:gd name="T3" fmla="*/ 441045 h 563245"/>
              <a:gd name="T4" fmla="*/ 196153 w 562610"/>
              <a:gd name="T5" fmla="*/ 449093 h 563245"/>
              <a:gd name="T6" fmla="*/ 201438 w 562610"/>
              <a:gd name="T7" fmla="*/ 461695 h 563245"/>
              <a:gd name="T8" fmla="*/ 212938 w 562610"/>
              <a:gd name="T9" fmla="*/ 461695 h 563245"/>
              <a:gd name="T10" fmla="*/ 218235 w 562610"/>
              <a:gd name="T11" fmla="*/ 449093 h 563245"/>
              <a:gd name="T12" fmla="*/ 549300 w 562610"/>
              <a:gd name="T13" fmla="*/ 427410 h 563245"/>
              <a:gd name="T14" fmla="*/ 538322 w 562610"/>
              <a:gd name="T15" fmla="*/ 499714 h 563245"/>
              <a:gd name="T16" fmla="*/ 481354 w 562610"/>
              <a:gd name="T17" fmla="*/ 537066 h 563245"/>
              <a:gd name="T18" fmla="*/ 345933 w 562610"/>
              <a:gd name="T19" fmla="*/ 509881 h 563245"/>
              <a:gd name="T20" fmla="*/ 353285 w 562610"/>
              <a:gd name="T21" fmla="*/ 475961 h 563245"/>
              <a:gd name="T22" fmla="*/ 337355 w 562610"/>
              <a:gd name="T23" fmla="*/ 427410 h 563245"/>
              <a:gd name="T24" fmla="*/ 326340 w 562610"/>
              <a:gd name="T25" fmla="*/ 499714 h 563245"/>
              <a:gd name="T26" fmla="*/ 269385 w 562610"/>
              <a:gd name="T27" fmla="*/ 537066 h 563245"/>
              <a:gd name="T28" fmla="*/ 271056 w 562610"/>
              <a:gd name="T29" fmla="*/ 510878 h 563245"/>
              <a:gd name="T30" fmla="*/ 271056 w 562610"/>
              <a:gd name="T31" fmla="*/ 489056 h 563245"/>
              <a:gd name="T32" fmla="*/ 161766 w 562610"/>
              <a:gd name="T33" fmla="*/ 462880 h 563245"/>
              <a:gd name="T34" fmla="*/ 161766 w 562610"/>
              <a:gd name="T35" fmla="*/ 441058 h 563245"/>
              <a:gd name="T36" fmla="*/ 269385 w 562610"/>
              <a:gd name="T37" fmla="*/ 414870 h 563245"/>
              <a:gd name="T38" fmla="*/ 326340 w 562610"/>
              <a:gd name="T39" fmla="*/ 452196 h 563245"/>
              <a:gd name="T40" fmla="*/ 326033 w 562610"/>
              <a:gd name="T41" fmla="*/ 414870 h 563245"/>
              <a:gd name="T42" fmla="*/ 525059 w 562610"/>
              <a:gd name="T43" fmla="*/ 432783 h 563245"/>
              <a:gd name="T44" fmla="*/ 543185 w 562610"/>
              <a:gd name="T45" fmla="*/ 421292 h 563245"/>
              <a:gd name="T46" fmla="*/ 508529 w 562610"/>
              <a:gd name="T47" fmla="*/ 397539 h 563245"/>
              <a:gd name="T48" fmla="*/ 533561 w 562610"/>
              <a:gd name="T49" fmla="*/ 357262 h 563245"/>
              <a:gd name="T50" fmla="*/ 513481 w 562610"/>
              <a:gd name="T51" fmla="*/ 288311 h 563245"/>
              <a:gd name="T52" fmla="*/ 497832 w 562610"/>
              <a:gd name="T53" fmla="*/ 377684 h 563245"/>
              <a:gd name="T54" fmla="*/ 360039 w 562610"/>
              <a:gd name="T55" fmla="*/ 393049 h 563245"/>
              <a:gd name="T56" fmla="*/ 380474 w 562610"/>
              <a:gd name="T57" fmla="*/ 355584 h 563245"/>
              <a:gd name="T58" fmla="*/ 381229 w 562610"/>
              <a:gd name="T59" fmla="*/ 330002 h 563245"/>
              <a:gd name="T60" fmla="*/ 373646 w 562610"/>
              <a:gd name="T61" fmla="*/ 306993 h 563245"/>
              <a:gd name="T62" fmla="*/ 414274 w 562610"/>
              <a:gd name="T63" fmla="*/ 288311 h 563245"/>
              <a:gd name="T64" fmla="*/ 497832 w 562610"/>
              <a:gd name="T65" fmla="*/ 303664 h 563245"/>
              <a:gd name="T66" fmla="*/ 513367 w 562610"/>
              <a:gd name="T67" fmla="*/ 288211 h 563245"/>
              <a:gd name="T68" fmla="*/ 423772 w 562610"/>
              <a:gd name="T69" fmla="*/ 266489 h 563245"/>
              <a:gd name="T70" fmla="*/ 506589 w 562610"/>
              <a:gd name="T71" fmla="*/ 124275 h 563245"/>
              <a:gd name="T72" fmla="*/ 523720 w 562610"/>
              <a:gd name="T73" fmla="*/ 189025 h 563245"/>
              <a:gd name="T74" fmla="*/ 528659 w 562610"/>
              <a:gd name="T75" fmla="*/ 103500 h 563245"/>
              <a:gd name="T76" fmla="*/ 462423 w 562610"/>
              <a:gd name="T77" fmla="*/ 96991 h 563245"/>
              <a:gd name="T78" fmla="*/ 271733 w 562610"/>
              <a:gd name="T79" fmla="*/ 113932 h 563245"/>
              <a:gd name="T80" fmla="*/ 401702 w 562610"/>
              <a:gd name="T81" fmla="*/ 143827 h 563245"/>
              <a:gd name="T82" fmla="*/ 359912 w 562610"/>
              <a:gd name="T83" fmla="*/ 280843 h 563245"/>
              <a:gd name="T84" fmla="*/ 344363 w 562610"/>
              <a:gd name="T85" fmla="*/ 377684 h 563245"/>
              <a:gd name="T86" fmla="*/ 51888 w 562610"/>
              <a:gd name="T87" fmla="*/ 393049 h 563245"/>
              <a:gd name="T88" fmla="*/ 214178 w 562610"/>
              <a:gd name="T89" fmla="*/ 346703 h 563245"/>
              <a:gd name="T90" fmla="*/ 51888 w 562610"/>
              <a:gd name="T91" fmla="*/ 329775 h 563245"/>
              <a:gd name="T92" fmla="*/ 282482 w 562610"/>
              <a:gd name="T93" fmla="*/ 324313 h 563245"/>
              <a:gd name="T94" fmla="*/ 352827 w 562610"/>
              <a:gd name="T95" fmla="*/ 314474 h 563245"/>
              <a:gd name="T96" fmla="*/ 359912 w 562610"/>
              <a:gd name="T97" fmla="*/ 340673 h 563245"/>
              <a:gd name="T98" fmla="*/ 233809 w 562610"/>
              <a:gd name="T99" fmla="*/ 288311 h 563245"/>
              <a:gd name="T100" fmla="*/ 163834 w 562610"/>
              <a:gd name="T101" fmla="*/ 167455 h 563245"/>
              <a:gd name="T102" fmla="*/ 284204 w 562610"/>
              <a:gd name="T103" fmla="*/ 215528 h 563245"/>
              <a:gd name="T104" fmla="*/ 401702 w 562610"/>
              <a:gd name="T105" fmla="*/ 167455 h 563245"/>
              <a:gd name="T106" fmla="*/ 221235 w 562610"/>
              <a:gd name="T107" fmla="*/ 167455 h 563245"/>
              <a:gd name="T108" fmla="*/ 462423 w 562610"/>
              <a:gd name="T109" fmla="*/ 96991 h 563245"/>
              <a:gd name="T110" fmla="*/ 284294 w 562610"/>
              <a:gd name="T111" fmla="*/ 0 h 563245"/>
              <a:gd name="T112" fmla="*/ 36863 w 562610"/>
              <a:gd name="T113" fmla="*/ 103500 h 563245"/>
              <a:gd name="T114" fmla="*/ 141751 w 562610"/>
              <a:gd name="T115" fmla="*/ 158371 h 563245"/>
              <a:gd name="T116" fmla="*/ 29804 w 562610"/>
              <a:gd name="T117" fmla="*/ 271371 h 563245"/>
              <a:gd name="T118" fmla="*/ 0 w 562610"/>
              <a:gd name="T119" fmla="*/ 397931 h 563245"/>
              <a:gd name="T120" fmla="*/ 481354 w 562610"/>
              <a:gd name="T121" fmla="*/ 558888 h 563245"/>
              <a:gd name="T122" fmla="*/ 540658 w 562610"/>
              <a:gd name="T123" fmla="*/ 534567 h 5632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2610"/>
              <a:gd name="T187" fmla="*/ 0 h 563245"/>
              <a:gd name="T188" fmla="*/ 562610 w 562610"/>
              <a:gd name="T189" fmla="*/ 563245 h 5632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5791200" y="4343400"/>
            <a:ext cx="3760788" cy="52863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700" b="1" kern="0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kern="0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kern="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kern="0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963" y="5511800"/>
            <a:ext cx="1271587" cy="7667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kern="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fontAlgn="auto">
              <a:lnSpc>
                <a:spcPts val="2985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2550" b="1" kern="0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fontAlgn="auto">
              <a:lnSpc>
                <a:spcPts val="13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kern="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kern="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kern="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8388" y="5511800"/>
            <a:ext cx="1727200" cy="7667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kern="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kern="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kern="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kern="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fontAlgn="auto">
              <a:lnSpc>
                <a:spcPts val="2985"/>
              </a:lnSpc>
              <a:spcBef>
                <a:spcPts val="45"/>
              </a:spcBef>
              <a:spcAft>
                <a:spcPts val="0"/>
              </a:spcAft>
              <a:defRPr/>
            </a:pPr>
            <a:r>
              <a:rPr sz="2550" b="1" kern="0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 kern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700" fontAlgn="auto">
              <a:lnSpc>
                <a:spcPts val="13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kern="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kern="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kern="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kern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3574" name="object 24"/>
          <p:cNvSpPr txBox="1">
            <a:spLocks noChangeArrowheads="1"/>
          </p:cNvSpPr>
          <p:nvPr/>
        </p:nvSpPr>
        <p:spPr bwMode="auto">
          <a:xfrm>
            <a:off x="9488488" y="5507038"/>
            <a:ext cx="16319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415" rIns="0" bIns="0">
            <a:spAutoFit/>
          </a:bodyPr>
          <a:lstStyle/>
          <a:p>
            <a:pPr marL="12700">
              <a:lnSpc>
                <a:spcPct val="97000"/>
              </a:lnSpc>
              <a:spcBef>
                <a:spcPts val="150"/>
              </a:spcBef>
            </a:pPr>
            <a:r>
              <a:rPr lang="ru-RU" sz="12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с/х и ветеринария: </a:t>
            </a:r>
            <a:r>
              <a:rPr lang="ru-RU" sz="2500" b="1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7,5 </a:t>
            </a:r>
            <a:r>
              <a:rPr lang="ru-RU" sz="12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тыс. студентов и </a:t>
            </a:r>
            <a:r>
              <a:rPr lang="ru-RU" sz="2500" b="1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200">
                <a:solidFill>
                  <a:srgbClr val="231F20"/>
                </a:solidFill>
                <a:latin typeface="Tahoma" pitchFamily="34" charset="0"/>
                <a:cs typeface="Tahoma" pitchFamily="34" charset="0"/>
              </a:rPr>
              <a:t>тыс. аспирантов</a:t>
            </a:r>
            <a:endParaRPr lang="ru-RU" sz="1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75" name="object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4948238"/>
            <a:ext cx="4508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object 26"/>
          <p:cNvSpPr>
            <a:spLocks/>
          </p:cNvSpPr>
          <p:nvPr/>
        </p:nvSpPr>
        <p:spPr bwMode="auto">
          <a:xfrm>
            <a:off x="5808663" y="4903788"/>
            <a:ext cx="519112" cy="520700"/>
          </a:xfrm>
          <a:custGeom>
            <a:avLst/>
            <a:gdLst>
              <a:gd name="T0" fmla="*/ 174943 w 520064"/>
              <a:gd name="T1" fmla="*/ 393280 h 520700"/>
              <a:gd name="T2" fmla="*/ 207491 w 520064"/>
              <a:gd name="T3" fmla="*/ 119964 h 520700"/>
              <a:gd name="T4" fmla="*/ 276062 w 520064"/>
              <a:gd name="T5" fmla="*/ 409549 h 520700"/>
              <a:gd name="T6" fmla="*/ 375349 w 520064"/>
              <a:gd name="T7" fmla="*/ 34429 h 520700"/>
              <a:gd name="T8" fmla="*/ 372129 w 520064"/>
              <a:gd name="T9" fmla="*/ 33337 h 520700"/>
              <a:gd name="T10" fmla="*/ 476279 w 520064"/>
              <a:gd name="T11" fmla="*/ 393280 h 520700"/>
              <a:gd name="T12" fmla="*/ 502196 w 520064"/>
              <a:gd name="T13" fmla="*/ 368300 h 520700"/>
              <a:gd name="T14" fmla="*/ 439827 w 520064"/>
              <a:gd name="T15" fmla="*/ 382270 h 520700"/>
              <a:gd name="T16" fmla="*/ 452496 w 520064"/>
              <a:gd name="T17" fmla="*/ 350520 h 520700"/>
              <a:gd name="T18" fmla="*/ 415704 w 520064"/>
              <a:gd name="T19" fmla="*/ 415290 h 520700"/>
              <a:gd name="T20" fmla="*/ 416626 w 520064"/>
              <a:gd name="T21" fmla="*/ 397510 h 520700"/>
              <a:gd name="T22" fmla="*/ 400446 w 520064"/>
              <a:gd name="T23" fmla="*/ 410210 h 520700"/>
              <a:gd name="T24" fmla="*/ 369098 w 520064"/>
              <a:gd name="T25" fmla="*/ 369570 h 520700"/>
              <a:gd name="T26" fmla="*/ 311466 w 520064"/>
              <a:gd name="T27" fmla="*/ 436880 h 520700"/>
              <a:gd name="T28" fmla="*/ 329652 w 520064"/>
              <a:gd name="T29" fmla="*/ 435610 h 520700"/>
              <a:gd name="T30" fmla="*/ 305390 w 520064"/>
              <a:gd name="T31" fmla="*/ 368300 h 520700"/>
              <a:gd name="T32" fmla="*/ 234205 w 520064"/>
              <a:gd name="T33" fmla="*/ 406400 h 520700"/>
              <a:gd name="T34" fmla="*/ 278537 w 520064"/>
              <a:gd name="T35" fmla="*/ 323850 h 520700"/>
              <a:gd name="T36" fmla="*/ 261310 w 520064"/>
              <a:gd name="T37" fmla="*/ 314960 h 520700"/>
              <a:gd name="T38" fmla="*/ 229544 w 520064"/>
              <a:gd name="T39" fmla="*/ 435610 h 520700"/>
              <a:gd name="T40" fmla="*/ 229544 w 520064"/>
              <a:gd name="T41" fmla="*/ 368300 h 520700"/>
              <a:gd name="T42" fmla="*/ 229544 w 520064"/>
              <a:gd name="T43" fmla="*/ 368300 h 520700"/>
              <a:gd name="T44" fmla="*/ 134538 w 520064"/>
              <a:gd name="T45" fmla="*/ 406400 h 520700"/>
              <a:gd name="T46" fmla="*/ 200153 w 520064"/>
              <a:gd name="T47" fmla="*/ 406400 h 520700"/>
              <a:gd name="T48" fmla="*/ 49549 w 520064"/>
              <a:gd name="T49" fmla="*/ 285750 h 520700"/>
              <a:gd name="T50" fmla="*/ 129436 w 520064"/>
              <a:gd name="T51" fmla="*/ 435610 h 520700"/>
              <a:gd name="T52" fmla="*/ 129436 w 520064"/>
              <a:gd name="T53" fmla="*/ 369570 h 520700"/>
              <a:gd name="T54" fmla="*/ 129436 w 520064"/>
              <a:gd name="T55" fmla="*/ 369570 h 520700"/>
              <a:gd name="T56" fmla="*/ 42336 w 520064"/>
              <a:gd name="T57" fmla="*/ 379730 h 520700"/>
              <a:gd name="T58" fmla="*/ 29327 w 520064"/>
              <a:gd name="T59" fmla="*/ 435610 h 520700"/>
              <a:gd name="T60" fmla="*/ 19665 w 520064"/>
              <a:gd name="T61" fmla="*/ 419100 h 520700"/>
              <a:gd name="T62" fmla="*/ 20928 w 520064"/>
              <a:gd name="T63" fmla="*/ 369570 h 520700"/>
              <a:gd name="T64" fmla="*/ 32713 w 520064"/>
              <a:gd name="T65" fmla="*/ 279400 h 520700"/>
              <a:gd name="T66" fmla="*/ 152764 w 520064"/>
              <a:gd name="T67" fmla="*/ 254000 h 520700"/>
              <a:gd name="T68" fmla="*/ 17188 w 520064"/>
              <a:gd name="T69" fmla="*/ 158750 h 520700"/>
              <a:gd name="T70" fmla="*/ 108356 w 520064"/>
              <a:gd name="T71" fmla="*/ 172720 h 520700"/>
              <a:gd name="T72" fmla="*/ 154962 w 520064"/>
              <a:gd name="T73" fmla="*/ 217170 h 520700"/>
              <a:gd name="T74" fmla="*/ 217407 w 520064"/>
              <a:gd name="T75" fmla="*/ 232410 h 520700"/>
              <a:gd name="T76" fmla="*/ 245611 w 520064"/>
              <a:gd name="T77" fmla="*/ 284480 h 520700"/>
              <a:gd name="T78" fmla="*/ 256435 w 520064"/>
              <a:gd name="T79" fmla="*/ 259080 h 520700"/>
              <a:gd name="T80" fmla="*/ 241682 w 520064"/>
              <a:gd name="T81" fmla="*/ 229870 h 520700"/>
              <a:gd name="T82" fmla="*/ 334540 w 520064"/>
              <a:gd name="T83" fmla="*/ 106680 h 520700"/>
              <a:gd name="T84" fmla="*/ 344191 w 520064"/>
              <a:gd name="T85" fmla="*/ 215900 h 520700"/>
              <a:gd name="T86" fmla="*/ 357073 w 520064"/>
              <a:gd name="T87" fmla="*/ 250190 h 520700"/>
              <a:gd name="T88" fmla="*/ 390329 w 520064"/>
              <a:gd name="T89" fmla="*/ 241300 h 520700"/>
              <a:gd name="T90" fmla="*/ 446066 w 520064"/>
              <a:gd name="T91" fmla="*/ 245110 h 520700"/>
              <a:gd name="T92" fmla="*/ 429976 w 520064"/>
              <a:gd name="T93" fmla="*/ 193040 h 520700"/>
              <a:gd name="T94" fmla="*/ 384709 w 520064"/>
              <a:gd name="T95" fmla="*/ 208280 h 520700"/>
              <a:gd name="T96" fmla="*/ 372887 w 520064"/>
              <a:gd name="T97" fmla="*/ 147320 h 520700"/>
              <a:gd name="T98" fmla="*/ 425366 w 520064"/>
              <a:gd name="T99" fmla="*/ 140970 h 520700"/>
              <a:gd name="T100" fmla="*/ 425719 w 520064"/>
              <a:gd name="T101" fmla="*/ 50800 h 520700"/>
              <a:gd name="T102" fmla="*/ 325612 w 520064"/>
              <a:gd name="T103" fmla="*/ 58420 h 520700"/>
              <a:gd name="T104" fmla="*/ 409287 w 520064"/>
              <a:gd name="T105" fmla="*/ 16510 h 520700"/>
              <a:gd name="T106" fmla="*/ 232727 w 520064"/>
              <a:gd name="T107" fmla="*/ 171450 h 520700"/>
              <a:gd name="T108" fmla="*/ 159434 w 520064"/>
              <a:gd name="T109" fmla="*/ 200660 h 520700"/>
              <a:gd name="T110" fmla="*/ 99098 w 520064"/>
              <a:gd name="T111" fmla="*/ 147320 h 520700"/>
              <a:gd name="T112" fmla="*/ 57632 w 520064"/>
              <a:gd name="T113" fmla="*/ 140970 h 520700"/>
              <a:gd name="T114" fmla="*/ 314483 w 520064"/>
              <a:gd name="T115" fmla="*/ 28879 h 520700"/>
              <a:gd name="T116" fmla="*/ 17188 w 520064"/>
              <a:gd name="T117" fmla="*/ 453390 h 520700"/>
              <a:gd name="T118" fmla="*/ 55637 w 520064"/>
              <a:gd name="T119" fmla="*/ 519430 h 520700"/>
              <a:gd name="T120" fmla="*/ 430746 w 520064"/>
              <a:gd name="T121" fmla="*/ 520700 h 520700"/>
              <a:gd name="T122" fmla="*/ 504281 w 520064"/>
              <a:gd name="T123" fmla="*/ 435610 h 5207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20064"/>
              <a:gd name="T187" fmla="*/ 0 h 520700"/>
              <a:gd name="T188" fmla="*/ 520064 w 520064"/>
              <a:gd name="T189" fmla="*/ 520700 h 5207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7" name="object 27"/>
          <p:cNvSpPr>
            <a:spLocks/>
          </p:cNvSpPr>
          <p:nvPr/>
        </p:nvSpPr>
        <p:spPr bwMode="auto">
          <a:xfrm>
            <a:off x="9439275" y="4960938"/>
            <a:ext cx="488950" cy="396875"/>
          </a:xfrm>
          <a:custGeom>
            <a:avLst/>
            <a:gdLst>
              <a:gd name="T0" fmla="*/ 212280 w 488950"/>
              <a:gd name="T1" fmla="*/ 398151 h 396239"/>
              <a:gd name="T2" fmla="*/ 262267 w 488950"/>
              <a:gd name="T3" fmla="*/ 343277 h 396239"/>
              <a:gd name="T4" fmla="*/ 140972 w 488950"/>
              <a:gd name="T5" fmla="*/ 390495 h 396239"/>
              <a:gd name="T6" fmla="*/ 153568 w 488950"/>
              <a:gd name="T7" fmla="*/ 379008 h 396239"/>
              <a:gd name="T8" fmla="*/ 203584 w 488950"/>
              <a:gd name="T9" fmla="*/ 326689 h 396239"/>
              <a:gd name="T10" fmla="*/ 100744 w 488950"/>
              <a:gd name="T11" fmla="*/ 391771 h 396239"/>
              <a:gd name="T12" fmla="*/ 135122 w 488950"/>
              <a:gd name="T13" fmla="*/ 338173 h 396239"/>
              <a:gd name="T14" fmla="*/ 379856 w 488950"/>
              <a:gd name="T15" fmla="*/ 356040 h 396239"/>
              <a:gd name="T16" fmla="*/ 395163 w 488950"/>
              <a:gd name="T17" fmla="*/ 380284 h 396239"/>
              <a:gd name="T18" fmla="*/ 262267 w 488950"/>
              <a:gd name="T19" fmla="*/ 343277 h 396239"/>
              <a:gd name="T20" fmla="*/ 276011 w 488950"/>
              <a:gd name="T21" fmla="*/ 344553 h 396239"/>
              <a:gd name="T22" fmla="*/ 465014 w 488950"/>
              <a:gd name="T23" fmla="*/ 370076 h 396239"/>
              <a:gd name="T24" fmla="*/ 450420 w 488950"/>
              <a:gd name="T25" fmla="*/ 338173 h 396239"/>
              <a:gd name="T26" fmla="*/ 194860 w 488950"/>
              <a:gd name="T27" fmla="*/ 379008 h 396239"/>
              <a:gd name="T28" fmla="*/ 121335 w 488950"/>
              <a:gd name="T29" fmla="*/ 338173 h 396239"/>
              <a:gd name="T30" fmla="*/ 46771 w 488950"/>
              <a:gd name="T31" fmla="*/ 284576 h 396239"/>
              <a:gd name="T32" fmla="*/ 79305 w 488950"/>
              <a:gd name="T33" fmla="*/ 331793 h 396239"/>
              <a:gd name="T34" fmla="*/ 83654 w 488950"/>
              <a:gd name="T35" fmla="*/ 299890 h 396239"/>
              <a:gd name="T36" fmla="*/ 293725 w 488950"/>
              <a:gd name="T37" fmla="*/ 324136 h 396239"/>
              <a:gd name="T38" fmla="*/ 370992 w 488950"/>
              <a:gd name="T39" fmla="*/ 311374 h 396239"/>
              <a:gd name="T40" fmla="*/ 61378 w 488950"/>
              <a:gd name="T41" fmla="*/ 322860 h 396239"/>
              <a:gd name="T42" fmla="*/ 216560 w 488950"/>
              <a:gd name="T43" fmla="*/ 247568 h 396239"/>
              <a:gd name="T44" fmla="*/ 218878 w 488950"/>
              <a:gd name="T45" fmla="*/ 279471 h 396239"/>
              <a:gd name="T46" fmla="*/ 286023 w 488950"/>
              <a:gd name="T47" fmla="*/ 301166 h 396239"/>
              <a:gd name="T48" fmla="*/ 231794 w 488950"/>
              <a:gd name="T49" fmla="*/ 265434 h 396239"/>
              <a:gd name="T50" fmla="*/ 146189 w 488950"/>
              <a:gd name="T51" fmla="*/ 238635 h 396239"/>
              <a:gd name="T52" fmla="*/ 174187 w 488950"/>
              <a:gd name="T53" fmla="*/ 310098 h 396239"/>
              <a:gd name="T54" fmla="*/ 159765 w 488950"/>
              <a:gd name="T55" fmla="*/ 257777 h 396239"/>
              <a:gd name="T56" fmla="*/ 305307 w 488950"/>
              <a:gd name="T57" fmla="*/ 204180 h 396239"/>
              <a:gd name="T58" fmla="*/ 363209 w 488950"/>
              <a:gd name="T59" fmla="*/ 292233 h 396239"/>
              <a:gd name="T60" fmla="*/ 74316 w 488950"/>
              <a:gd name="T61" fmla="*/ 262882 h 396239"/>
              <a:gd name="T62" fmla="*/ 123024 w 488950"/>
              <a:gd name="T63" fmla="*/ 294785 h 396239"/>
              <a:gd name="T64" fmla="*/ 89786 w 488950"/>
              <a:gd name="T65" fmla="*/ 253949 h 396239"/>
              <a:gd name="T66" fmla="*/ 258543 w 488950"/>
              <a:gd name="T67" fmla="*/ 274367 h 396239"/>
              <a:gd name="T68" fmla="*/ 285219 w 488950"/>
              <a:gd name="T69" fmla="*/ 292233 h 396239"/>
              <a:gd name="T70" fmla="*/ 174592 w 488950"/>
              <a:gd name="T71" fmla="*/ 259053 h 396239"/>
              <a:gd name="T72" fmla="*/ 192581 w 488950"/>
              <a:gd name="T73" fmla="*/ 290957 h 396239"/>
              <a:gd name="T74" fmla="*/ 198359 w 488950"/>
              <a:gd name="T75" fmla="*/ 256501 h 396239"/>
              <a:gd name="T76" fmla="*/ 122469 w 488950"/>
              <a:gd name="T77" fmla="*/ 282024 h 396239"/>
              <a:gd name="T78" fmla="*/ 128468 w 488950"/>
              <a:gd name="T79" fmla="*/ 253949 h 396239"/>
              <a:gd name="T80" fmla="*/ 282356 w 488950"/>
              <a:gd name="T81" fmla="*/ 219494 h 396239"/>
              <a:gd name="T82" fmla="*/ 247110 w 488950"/>
              <a:gd name="T83" fmla="*/ 177381 h 396239"/>
              <a:gd name="T84" fmla="*/ 295706 w 488950"/>
              <a:gd name="T85" fmla="*/ 201628 h 396239"/>
              <a:gd name="T86" fmla="*/ 306755 w 488950"/>
              <a:gd name="T87" fmla="*/ 172277 h 396239"/>
              <a:gd name="T88" fmla="*/ 170952 w 488950"/>
              <a:gd name="T89" fmla="*/ 137822 h 396239"/>
              <a:gd name="T90" fmla="*/ 172123 w 488950"/>
              <a:gd name="T91" fmla="*/ 158240 h 396239"/>
              <a:gd name="T92" fmla="*/ 318276 w 488950"/>
              <a:gd name="T93" fmla="*/ 132717 h 396239"/>
              <a:gd name="T94" fmla="*/ 235471 w 488950"/>
              <a:gd name="T95" fmla="*/ 144202 h 396239"/>
              <a:gd name="T96" fmla="*/ 235471 w 488950"/>
              <a:gd name="T97" fmla="*/ 144202 h 396239"/>
              <a:gd name="T98" fmla="*/ 246609 w 488950"/>
              <a:gd name="T99" fmla="*/ 109747 h 396239"/>
              <a:gd name="T100" fmla="*/ 101282 w 488950"/>
              <a:gd name="T101" fmla="*/ 113575 h 396239"/>
              <a:gd name="T102" fmla="*/ 135054 w 488950"/>
              <a:gd name="T103" fmla="*/ 99538 h 396239"/>
              <a:gd name="T104" fmla="*/ 270001 w 488950"/>
              <a:gd name="T105" fmla="*/ 95709 h 396239"/>
              <a:gd name="T106" fmla="*/ 185857 w 488950"/>
              <a:gd name="T107" fmla="*/ 95709 h 396239"/>
              <a:gd name="T108" fmla="*/ 185857 w 488950"/>
              <a:gd name="T109" fmla="*/ 95709 h 396239"/>
              <a:gd name="T110" fmla="*/ 196510 w 488950"/>
              <a:gd name="T111" fmla="*/ 61254 h 396239"/>
              <a:gd name="T112" fmla="*/ 217000 w 488950"/>
              <a:gd name="T113" fmla="*/ 33179 h 396239"/>
              <a:gd name="T114" fmla="*/ 121822 w 488950"/>
              <a:gd name="T115" fmla="*/ 1276 h 396239"/>
              <a:gd name="T116" fmla="*/ 134925 w 488950"/>
              <a:gd name="T117" fmla="*/ 70186 h 396239"/>
              <a:gd name="T118" fmla="*/ 126804 w 488950"/>
              <a:gd name="T119" fmla="*/ 44664 h 396239"/>
              <a:gd name="T120" fmla="*/ 117741 w 488950"/>
              <a:gd name="T121" fmla="*/ 16591 h 396239"/>
              <a:gd name="T122" fmla="*/ 170845 w 488950"/>
              <a:gd name="T123" fmla="*/ 40835 h 396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8950"/>
              <a:gd name="T187" fmla="*/ 0 h 396239"/>
              <a:gd name="T188" fmla="*/ 488950 w 488950"/>
              <a:gd name="T189" fmla="*/ 396239 h 396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8" name="object 28"/>
          <p:cNvSpPr>
            <a:spLocks/>
          </p:cNvSpPr>
          <p:nvPr/>
        </p:nvSpPr>
        <p:spPr bwMode="auto">
          <a:xfrm>
            <a:off x="5083175" y="4718050"/>
            <a:ext cx="450850" cy="1566863"/>
          </a:xfrm>
          <a:custGeom>
            <a:avLst/>
            <a:gdLst>
              <a:gd name="T0" fmla="*/ 0 w 450850"/>
              <a:gd name="T1" fmla="*/ 1568604 h 1565910"/>
              <a:gd name="T2" fmla="*/ 450672 w 450850"/>
              <a:gd name="T3" fmla="*/ 784308 h 1565910"/>
              <a:gd name="T4" fmla="*/ 0 w 450850"/>
              <a:gd name="T5" fmla="*/ 0 h 1565910"/>
              <a:gd name="T6" fmla="*/ 0 60000 65536"/>
              <a:gd name="T7" fmla="*/ 0 60000 65536"/>
              <a:gd name="T8" fmla="*/ 0 60000 65536"/>
              <a:gd name="T9" fmla="*/ 0 w 450850"/>
              <a:gd name="T10" fmla="*/ 0 h 1565910"/>
              <a:gd name="T11" fmla="*/ 450850 w 450850"/>
              <a:gd name="T12" fmla="*/ 1565910 h 15659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noFill/>
          <a:ln w="8242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11690350" y="6369050"/>
            <a:ext cx="277813" cy="234950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14604" fontAlgn="auto">
              <a:spcBef>
                <a:spcPts val="170"/>
              </a:spcBef>
              <a:spcAft>
                <a:spcPts val="0"/>
              </a:spcAft>
              <a:defRPr/>
            </a:pPr>
            <a:fld id="{3171A297-02C3-464A-8BAC-DB0F44493CFC}" type="slidenum">
              <a:rPr sz="1400" kern="0" spc="25" dirty="0">
                <a:solidFill>
                  <a:srgbClr val="FFFFFF"/>
                </a:solidFill>
                <a:latin typeface="Arial MT"/>
                <a:cs typeface="Arial MT"/>
              </a:rPr>
              <a:pPr marL="14604" fontAlgn="auto">
                <a:spcBef>
                  <a:spcPts val="170"/>
                </a:spcBef>
                <a:spcAft>
                  <a:spcPts val="0"/>
                </a:spcAft>
                <a:defRPr/>
              </a:pPr>
              <a:t>16</a:t>
            </a:fld>
            <a:endParaRPr sz="14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25" y="674688"/>
            <a:ext cx="5938838" cy="42068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2275" y="331788"/>
            <a:ext cx="5508625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kern="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4579" name="object 4"/>
          <p:cNvSpPr>
            <a:spLocks/>
          </p:cNvSpPr>
          <p:nvPr/>
        </p:nvSpPr>
        <p:spPr bwMode="auto">
          <a:xfrm>
            <a:off x="360363" y="619125"/>
            <a:ext cx="10637837" cy="0"/>
          </a:xfrm>
          <a:custGeom>
            <a:avLst/>
            <a:gdLst>
              <a:gd name="T0" fmla="*/ 10635861 w 10638790"/>
              <a:gd name="T1" fmla="*/ 0 w 10638790"/>
              <a:gd name="T2" fmla="*/ 0 60000 65536"/>
              <a:gd name="T3" fmla="*/ 0 60000 65536"/>
              <a:gd name="T4" fmla="*/ 0 w 10638790"/>
              <a:gd name="T5" fmla="*/ 10638790 w 10638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24616" name="Group 40"/>
          <p:cNvGraphicFramePr>
            <a:graphicFrameLocks noGrp="1"/>
          </p:cNvGraphicFramePr>
          <p:nvPr/>
        </p:nvGraphicFramePr>
        <p:xfrm>
          <a:off x="360363" y="1204913"/>
          <a:ext cx="10637837" cy="2019301"/>
        </p:xfrm>
        <a:graphic>
          <a:graphicData uri="http://schemas.openxmlformats.org/drawingml/2006/table">
            <a:tbl>
              <a:tblPr/>
              <a:tblGrid>
                <a:gridCol w="5243512"/>
                <a:gridCol w="5394325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Меры поддержки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51435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Эффект от применения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514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4E23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Присвоение инвестиционному проекту статуса масштабного инвестиционного проекта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8100" marB="0" horzOverflow="overflow">
                    <a:lnL>
                      <a:noFill/>
                    </a:lnL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Предоставление земельного участка в аренду без проведения торгов для строительства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СМСП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(до 1,5 млн руб.)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25400" marB="0" horzOverflow="overflow">
                    <a:lnL>
                      <a:noFill/>
                    </a:lnL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Возмещение затрат на приобретение оборудования, относящегося ко второй и выше амортизационным группам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25400" marB="0" horzOverflow="overflow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Микрозаймы СМСП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(до 5 млн руб. на срок не более 3 лет по ставке от 4 % до 12 %)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65405" marB="0" horzOverflow="overflow">
                    <a:lnL>
                      <a:noFill/>
                    </a:lnL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Приобретение основных средств, внедрение новых технологий, развитие научно-технической и инновационной деятельности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65405" marB="0" horzOverflow="overflow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Инвестзаймы СМПС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(от 5 млн руб. до 20 млн руб. по ставке 10%)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48895" marB="0" horzOverflow="overflow">
                    <a:lnL>
                      <a:noFill/>
                    </a:lnL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Реализация инвестиционных проектов в сфере обработки древесины и производства изделий из дерева и пробки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48895" marB="0" horzOverflow="overflow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90350" y="6369050"/>
            <a:ext cx="277813" cy="234950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14604" fontAlgn="auto">
              <a:spcBef>
                <a:spcPts val="170"/>
              </a:spcBef>
              <a:spcAft>
                <a:spcPts val="0"/>
              </a:spcAft>
              <a:defRPr/>
            </a:pPr>
            <a:fld id="{2C91A3A0-CA75-4F0E-9DBD-5EC147CA6D2D}" type="slidenum">
              <a:rPr sz="1400" kern="0" spc="25" dirty="0">
                <a:solidFill>
                  <a:srgbClr val="FFFFFF"/>
                </a:solidFill>
                <a:latin typeface="Arial MT"/>
                <a:cs typeface="Arial MT"/>
              </a:rPr>
              <a:pPr marL="14604" fontAlgn="auto">
                <a:spcBef>
                  <a:spcPts val="170"/>
                </a:spcBef>
                <a:spcAft>
                  <a:spcPts val="0"/>
                </a:spcAft>
                <a:defRPr/>
              </a:pPr>
              <a:t>17</a:t>
            </a:fld>
            <a:endParaRPr sz="14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 txBox="1">
            <a:spLocks noChangeArrowheads="1"/>
          </p:cNvSpPr>
          <p:nvPr/>
        </p:nvSpPr>
        <p:spPr bwMode="auto">
          <a:xfrm>
            <a:off x="2590800" y="1516063"/>
            <a:ext cx="78771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0" rIns="0" bIns="0">
            <a:spAutoFit/>
          </a:bodyPr>
          <a:lstStyle/>
          <a:p>
            <a:pPr marL="841375">
              <a:spcBef>
                <a:spcPts val="950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Сопровождение инвестиционных проектов в режиме «одного окна»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841375">
              <a:spcBef>
                <a:spcPts val="850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Содействие реализации проектов и представление интересов в органах власти Омской области и органах местного самоуправления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841375">
              <a:spcBef>
                <a:spcPts val="850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Подбор площадок для реализации инвестиционных проектов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841375">
              <a:spcBef>
                <a:spcPts val="850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Разработка, доработка, экспертиза бизнес-планов, технико-экономических обоснований и финансовых моделей инвестиционных проектов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841375">
              <a:spcBef>
                <a:spcPts val="850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Информационно-консультационная, юридическая, консалтинговая помощь по вопросам получения мер государственной поддержки и реализации инвестиционного проекта на территории региона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841375">
              <a:spcBef>
                <a:spcPts val="925"/>
              </a:spcBef>
            </a:pP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841375">
              <a:lnSpc>
                <a:spcPts val="1375"/>
              </a:lnSpc>
            </a:pPr>
            <a:r>
              <a:rPr lang="ru-RU" sz="1400" b="1">
                <a:solidFill>
                  <a:srgbClr val="231F20"/>
                </a:solidFill>
                <a:latin typeface="Arial" charset="0"/>
              </a:rPr>
              <a:t>investomsk.ru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marL="841375">
              <a:lnSpc>
                <a:spcPts val="2225"/>
              </a:lnSpc>
            </a:pPr>
            <a:r>
              <a:rPr lang="ru-RU" sz="1400" b="1">
                <a:solidFill>
                  <a:srgbClr val="231F20"/>
                </a:solidFill>
                <a:latin typeface="Arial" charset="0"/>
              </a:rPr>
              <a:t>Телефон: +7 (3812) </a:t>
            </a:r>
            <a:r>
              <a:rPr lang="ru-RU" sz="2100" b="1">
                <a:solidFill>
                  <a:srgbClr val="231F20"/>
                </a:solidFill>
                <a:latin typeface="Arial" charset="0"/>
              </a:rPr>
              <a:t>40-80-49</a:t>
            </a:r>
            <a:endParaRPr lang="ru-RU" sz="2100">
              <a:solidFill>
                <a:srgbClr val="000000"/>
              </a:solidFill>
              <a:latin typeface="Arial" charset="0"/>
            </a:endParaRPr>
          </a:p>
          <a:p>
            <a:pPr marL="841375">
              <a:spcBef>
                <a:spcPts val="150"/>
              </a:spcBef>
            </a:pPr>
            <a:r>
              <a:rPr lang="ru-RU" sz="1400" b="1">
                <a:solidFill>
                  <a:srgbClr val="231F20"/>
                </a:solidFill>
                <a:latin typeface="Arial" charset="0"/>
                <a:hlinkClick r:id="rId2"/>
              </a:rPr>
              <a:t>info@investomsk.ru,</a:t>
            </a:r>
            <a:r>
              <a:rPr lang="ru-RU" sz="1400" b="1">
                <a:solidFill>
                  <a:srgbClr val="231F20"/>
                </a:solidFill>
                <a:latin typeface="Arial" charset="0"/>
              </a:rPr>
              <a:t> </a:t>
            </a:r>
            <a:r>
              <a:rPr lang="ru-RU" sz="1400" b="1">
                <a:solidFill>
                  <a:srgbClr val="231F20"/>
                </a:solidFill>
                <a:latin typeface="Arial" charset="0"/>
                <a:hlinkClick r:id="rId3"/>
              </a:rPr>
              <a:t>arvd@mail.ru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2" name="object 3"/>
          <p:cNvSpPr txBox="1">
            <a:spLocks noChangeArrowheads="1"/>
          </p:cNvSpPr>
          <p:nvPr/>
        </p:nvSpPr>
        <p:spPr bwMode="auto">
          <a:xfrm>
            <a:off x="2590800" y="5888038"/>
            <a:ext cx="21129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>
                <a:solidFill>
                  <a:srgbClr val="231F20"/>
                </a:solidFill>
                <a:latin typeface="Arial" charset="0"/>
              </a:rPr>
              <a:t>Омск, ул. 70 лет Октября, 25/2, каб. 4-3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3132138" y="1643063"/>
            <a:ext cx="136525" cy="163512"/>
          </a:xfrm>
          <a:custGeom>
            <a:avLst/>
            <a:gdLst>
              <a:gd name="T0" fmla="*/ 0 w 135889"/>
              <a:gd name="T1" fmla="*/ 0 h 162560"/>
              <a:gd name="T2" fmla="*/ 0 w 135889"/>
              <a:gd name="T3" fmla="*/ 164864 h 162560"/>
              <a:gd name="T4" fmla="*/ 137575 w 135889"/>
              <a:gd name="T5" fmla="*/ 82431 h 162560"/>
              <a:gd name="T6" fmla="*/ 0 w 135889"/>
              <a:gd name="T7" fmla="*/ 0 h 162560"/>
              <a:gd name="T8" fmla="*/ 0 60000 65536"/>
              <a:gd name="T9" fmla="*/ 0 60000 65536"/>
              <a:gd name="T10" fmla="*/ 0 60000 65536"/>
              <a:gd name="T11" fmla="*/ 0 60000 65536"/>
              <a:gd name="T12" fmla="*/ 0 w 135889"/>
              <a:gd name="T13" fmla="*/ 0 h 162560"/>
              <a:gd name="T14" fmla="*/ 135889 w 135889"/>
              <a:gd name="T15" fmla="*/ 162560 h 162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3132138" y="1993900"/>
            <a:ext cx="136525" cy="163513"/>
          </a:xfrm>
          <a:custGeom>
            <a:avLst/>
            <a:gdLst>
              <a:gd name="T0" fmla="*/ 0 w 135889"/>
              <a:gd name="T1" fmla="*/ 0 h 162560"/>
              <a:gd name="T2" fmla="*/ 0 w 135889"/>
              <a:gd name="T3" fmla="*/ 164867 h 162560"/>
              <a:gd name="T4" fmla="*/ 137575 w 135889"/>
              <a:gd name="T5" fmla="*/ 82433 h 162560"/>
              <a:gd name="T6" fmla="*/ 0 w 135889"/>
              <a:gd name="T7" fmla="*/ 0 h 162560"/>
              <a:gd name="T8" fmla="*/ 0 60000 65536"/>
              <a:gd name="T9" fmla="*/ 0 60000 65536"/>
              <a:gd name="T10" fmla="*/ 0 60000 65536"/>
              <a:gd name="T11" fmla="*/ 0 60000 65536"/>
              <a:gd name="T12" fmla="*/ 0 w 135889"/>
              <a:gd name="T13" fmla="*/ 0 h 162560"/>
              <a:gd name="T14" fmla="*/ 135889 w 135889"/>
              <a:gd name="T15" fmla="*/ 162560 h 162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5" name="object 6"/>
          <p:cNvSpPr>
            <a:spLocks/>
          </p:cNvSpPr>
          <p:nvPr/>
        </p:nvSpPr>
        <p:spPr bwMode="auto">
          <a:xfrm>
            <a:off x="3132138" y="2549525"/>
            <a:ext cx="136525" cy="161925"/>
          </a:xfrm>
          <a:custGeom>
            <a:avLst/>
            <a:gdLst>
              <a:gd name="T0" fmla="*/ 0 w 135889"/>
              <a:gd name="T1" fmla="*/ 0 h 162560"/>
              <a:gd name="T2" fmla="*/ 0 w 135889"/>
              <a:gd name="T3" fmla="*/ 160110 h 162560"/>
              <a:gd name="T4" fmla="*/ 137575 w 135889"/>
              <a:gd name="T5" fmla="*/ 80055 h 162560"/>
              <a:gd name="T6" fmla="*/ 0 w 135889"/>
              <a:gd name="T7" fmla="*/ 0 h 162560"/>
              <a:gd name="T8" fmla="*/ 0 60000 65536"/>
              <a:gd name="T9" fmla="*/ 0 60000 65536"/>
              <a:gd name="T10" fmla="*/ 0 60000 65536"/>
              <a:gd name="T11" fmla="*/ 0 60000 65536"/>
              <a:gd name="T12" fmla="*/ 0 w 135889"/>
              <a:gd name="T13" fmla="*/ 0 h 162560"/>
              <a:gd name="T14" fmla="*/ 135889 w 135889"/>
              <a:gd name="T15" fmla="*/ 162560 h 162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3132138" y="2903538"/>
            <a:ext cx="136525" cy="161925"/>
          </a:xfrm>
          <a:custGeom>
            <a:avLst/>
            <a:gdLst>
              <a:gd name="T0" fmla="*/ 0 w 135889"/>
              <a:gd name="T1" fmla="*/ 0 h 162560"/>
              <a:gd name="T2" fmla="*/ 0 w 135889"/>
              <a:gd name="T3" fmla="*/ 160110 h 162560"/>
              <a:gd name="T4" fmla="*/ 137575 w 135889"/>
              <a:gd name="T5" fmla="*/ 80055 h 162560"/>
              <a:gd name="T6" fmla="*/ 0 w 135889"/>
              <a:gd name="T7" fmla="*/ 0 h 162560"/>
              <a:gd name="T8" fmla="*/ 0 60000 65536"/>
              <a:gd name="T9" fmla="*/ 0 60000 65536"/>
              <a:gd name="T10" fmla="*/ 0 60000 65536"/>
              <a:gd name="T11" fmla="*/ 0 60000 65536"/>
              <a:gd name="T12" fmla="*/ 0 w 135889"/>
              <a:gd name="T13" fmla="*/ 0 h 162560"/>
              <a:gd name="T14" fmla="*/ 135889 w 135889"/>
              <a:gd name="T15" fmla="*/ 162560 h 162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3132138" y="3455988"/>
            <a:ext cx="136525" cy="161925"/>
          </a:xfrm>
          <a:custGeom>
            <a:avLst/>
            <a:gdLst>
              <a:gd name="T0" fmla="*/ 0 w 135889"/>
              <a:gd name="T1" fmla="*/ 0 h 162560"/>
              <a:gd name="T2" fmla="*/ 0 w 135889"/>
              <a:gd name="T3" fmla="*/ 160110 h 162560"/>
              <a:gd name="T4" fmla="*/ 137575 w 135889"/>
              <a:gd name="T5" fmla="*/ 80055 h 162560"/>
              <a:gd name="T6" fmla="*/ 0 w 135889"/>
              <a:gd name="T7" fmla="*/ 0 h 162560"/>
              <a:gd name="T8" fmla="*/ 0 60000 65536"/>
              <a:gd name="T9" fmla="*/ 0 60000 65536"/>
              <a:gd name="T10" fmla="*/ 0 60000 65536"/>
              <a:gd name="T11" fmla="*/ 0 60000 65536"/>
              <a:gd name="T12" fmla="*/ 0 w 135889"/>
              <a:gd name="T13" fmla="*/ 0 h 162560"/>
              <a:gd name="T14" fmla="*/ 135889 w 135889"/>
              <a:gd name="T15" fmla="*/ 162560 h 162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5608" name="object 9"/>
          <p:cNvGrpSpPr>
            <a:grpSpLocks/>
          </p:cNvGrpSpPr>
          <p:nvPr/>
        </p:nvGrpSpPr>
        <p:grpSpPr bwMode="auto">
          <a:xfrm>
            <a:off x="695325" y="1557338"/>
            <a:ext cx="1827213" cy="1825625"/>
            <a:chOff x="696053" y="1557000"/>
            <a:chExt cx="1826260" cy="1826260"/>
          </a:xfrm>
        </p:grpSpPr>
        <p:sp>
          <p:nvSpPr>
            <p:cNvPr id="25623" name="object 10"/>
            <p:cNvSpPr>
              <a:spLocks/>
            </p:cNvSpPr>
            <p:nvPr/>
          </p:nvSpPr>
          <p:spPr bwMode="auto">
            <a:xfrm>
              <a:off x="696053" y="1557000"/>
              <a:ext cx="1826260" cy="1826260"/>
            </a:xfrm>
            <a:custGeom>
              <a:avLst/>
              <a:gdLst>
                <a:gd name="T0" fmla="*/ 864382 w 1826260"/>
                <a:gd name="T1" fmla="*/ 1265 h 1826260"/>
                <a:gd name="T2" fmla="*/ 769462 w 1826260"/>
                <a:gd name="T3" fmla="*/ 11198 h 1826260"/>
                <a:gd name="T4" fmla="*/ 677681 w 1826260"/>
                <a:gd name="T5" fmla="*/ 30582 h 1826260"/>
                <a:gd name="T6" fmla="*/ 589547 w 1826260"/>
                <a:gd name="T7" fmla="*/ 58910 h 1826260"/>
                <a:gd name="T8" fmla="*/ 505562 w 1826260"/>
                <a:gd name="T9" fmla="*/ 95679 h 1826260"/>
                <a:gd name="T10" fmla="*/ 426232 w 1826260"/>
                <a:gd name="T11" fmla="*/ 140383 h 1826260"/>
                <a:gd name="T12" fmla="*/ 352062 w 1826260"/>
                <a:gd name="T13" fmla="*/ 192519 h 1826260"/>
                <a:gd name="T14" fmla="*/ 283556 w 1826260"/>
                <a:gd name="T15" fmla="*/ 251581 h 1826260"/>
                <a:gd name="T16" fmla="*/ 221220 w 1826260"/>
                <a:gd name="T17" fmla="*/ 317064 h 1826260"/>
                <a:gd name="T18" fmla="*/ 165557 w 1826260"/>
                <a:gd name="T19" fmla="*/ 388465 h 1826260"/>
                <a:gd name="T20" fmla="*/ 117073 w 1826260"/>
                <a:gd name="T21" fmla="*/ 465278 h 1826260"/>
                <a:gd name="T22" fmla="*/ 76273 w 1826260"/>
                <a:gd name="T23" fmla="*/ 546998 h 1826260"/>
                <a:gd name="T24" fmla="*/ 43660 w 1826260"/>
                <a:gd name="T25" fmla="*/ 633122 h 1826260"/>
                <a:gd name="T26" fmla="*/ 19741 w 1826260"/>
                <a:gd name="T27" fmla="*/ 723144 h 1826260"/>
                <a:gd name="T28" fmla="*/ 5019 w 1826260"/>
                <a:gd name="T29" fmla="*/ 816559 h 1826260"/>
                <a:gd name="T30" fmla="*/ 0 w 1826260"/>
                <a:gd name="T31" fmla="*/ 912863 h 1826260"/>
                <a:gd name="T32" fmla="*/ 5019 w 1826260"/>
                <a:gd name="T33" fmla="*/ 1009165 h 1826260"/>
                <a:gd name="T34" fmla="*/ 19741 w 1826260"/>
                <a:gd name="T35" fmla="*/ 1102578 h 1826260"/>
                <a:gd name="T36" fmla="*/ 43660 w 1826260"/>
                <a:gd name="T37" fmla="*/ 1192598 h 1826260"/>
                <a:gd name="T38" fmla="*/ 76273 w 1826260"/>
                <a:gd name="T39" fmla="*/ 1278720 h 1826260"/>
                <a:gd name="T40" fmla="*/ 117073 w 1826260"/>
                <a:gd name="T41" fmla="*/ 1360439 h 1826260"/>
                <a:gd name="T42" fmla="*/ 165557 w 1826260"/>
                <a:gd name="T43" fmla="*/ 1437251 h 1826260"/>
                <a:gd name="T44" fmla="*/ 221220 w 1826260"/>
                <a:gd name="T45" fmla="*/ 1508651 h 1826260"/>
                <a:gd name="T46" fmla="*/ 283556 w 1826260"/>
                <a:gd name="T47" fmla="*/ 1574134 h 1826260"/>
                <a:gd name="T48" fmla="*/ 352062 w 1826260"/>
                <a:gd name="T49" fmla="*/ 1633195 h 1826260"/>
                <a:gd name="T50" fmla="*/ 426232 w 1826260"/>
                <a:gd name="T51" fmla="*/ 1685330 h 1826260"/>
                <a:gd name="T52" fmla="*/ 505562 w 1826260"/>
                <a:gd name="T53" fmla="*/ 1730034 h 1826260"/>
                <a:gd name="T54" fmla="*/ 589547 w 1826260"/>
                <a:gd name="T55" fmla="*/ 1766803 h 1826260"/>
                <a:gd name="T56" fmla="*/ 677681 w 1826260"/>
                <a:gd name="T57" fmla="*/ 1795131 h 1826260"/>
                <a:gd name="T58" fmla="*/ 769462 w 1826260"/>
                <a:gd name="T59" fmla="*/ 1814515 h 1826260"/>
                <a:gd name="T60" fmla="*/ 864382 w 1826260"/>
                <a:gd name="T61" fmla="*/ 1824448 h 1826260"/>
                <a:gd name="T62" fmla="*/ 961343 w 1826260"/>
                <a:gd name="T63" fmla="*/ 1824448 h 1826260"/>
                <a:gd name="T64" fmla="*/ 1056264 w 1826260"/>
                <a:gd name="T65" fmla="*/ 1814515 h 1826260"/>
                <a:gd name="T66" fmla="*/ 1148044 w 1826260"/>
                <a:gd name="T67" fmla="*/ 1795131 h 1826260"/>
                <a:gd name="T68" fmla="*/ 1236179 w 1826260"/>
                <a:gd name="T69" fmla="*/ 1766803 h 1826260"/>
                <a:gd name="T70" fmla="*/ 1320164 w 1826260"/>
                <a:gd name="T71" fmla="*/ 1730034 h 1826260"/>
                <a:gd name="T72" fmla="*/ 1399493 w 1826260"/>
                <a:gd name="T73" fmla="*/ 1685330 h 1826260"/>
                <a:gd name="T74" fmla="*/ 1473664 w 1826260"/>
                <a:gd name="T75" fmla="*/ 1633195 h 1826260"/>
                <a:gd name="T76" fmla="*/ 1542169 w 1826260"/>
                <a:gd name="T77" fmla="*/ 1574134 h 1826260"/>
                <a:gd name="T78" fmla="*/ 1604506 w 1826260"/>
                <a:gd name="T79" fmla="*/ 1508651 h 1826260"/>
                <a:gd name="T80" fmla="*/ 1660168 w 1826260"/>
                <a:gd name="T81" fmla="*/ 1437251 h 1826260"/>
                <a:gd name="T82" fmla="*/ 1708652 w 1826260"/>
                <a:gd name="T83" fmla="*/ 1360439 h 1826260"/>
                <a:gd name="T84" fmla="*/ 1749453 w 1826260"/>
                <a:gd name="T85" fmla="*/ 1278720 h 1826260"/>
                <a:gd name="T86" fmla="*/ 1782065 w 1826260"/>
                <a:gd name="T87" fmla="*/ 1192598 h 1826260"/>
                <a:gd name="T88" fmla="*/ 1805985 w 1826260"/>
                <a:gd name="T89" fmla="*/ 1102578 h 1826260"/>
                <a:gd name="T90" fmla="*/ 1820707 w 1826260"/>
                <a:gd name="T91" fmla="*/ 1009165 h 1826260"/>
                <a:gd name="T92" fmla="*/ 1825726 w 1826260"/>
                <a:gd name="T93" fmla="*/ 912863 h 1826260"/>
                <a:gd name="T94" fmla="*/ 1820707 w 1826260"/>
                <a:gd name="T95" fmla="*/ 816559 h 1826260"/>
                <a:gd name="T96" fmla="*/ 1805985 w 1826260"/>
                <a:gd name="T97" fmla="*/ 723144 h 1826260"/>
                <a:gd name="T98" fmla="*/ 1782065 w 1826260"/>
                <a:gd name="T99" fmla="*/ 633122 h 1826260"/>
                <a:gd name="T100" fmla="*/ 1749453 w 1826260"/>
                <a:gd name="T101" fmla="*/ 546998 h 1826260"/>
                <a:gd name="T102" fmla="*/ 1708652 w 1826260"/>
                <a:gd name="T103" fmla="*/ 465278 h 1826260"/>
                <a:gd name="T104" fmla="*/ 1660168 w 1826260"/>
                <a:gd name="T105" fmla="*/ 388465 h 1826260"/>
                <a:gd name="T106" fmla="*/ 1604506 w 1826260"/>
                <a:gd name="T107" fmla="*/ 317064 h 1826260"/>
                <a:gd name="T108" fmla="*/ 1542169 w 1826260"/>
                <a:gd name="T109" fmla="*/ 251581 h 1826260"/>
                <a:gd name="T110" fmla="*/ 1473664 w 1826260"/>
                <a:gd name="T111" fmla="*/ 192519 h 1826260"/>
                <a:gd name="T112" fmla="*/ 1399493 w 1826260"/>
                <a:gd name="T113" fmla="*/ 140383 h 1826260"/>
                <a:gd name="T114" fmla="*/ 1320164 w 1826260"/>
                <a:gd name="T115" fmla="*/ 95679 h 1826260"/>
                <a:gd name="T116" fmla="*/ 1236179 w 1826260"/>
                <a:gd name="T117" fmla="*/ 58910 h 1826260"/>
                <a:gd name="T118" fmla="*/ 1148044 w 1826260"/>
                <a:gd name="T119" fmla="*/ 30582 h 1826260"/>
                <a:gd name="T120" fmla="*/ 1056264 w 1826260"/>
                <a:gd name="T121" fmla="*/ 11198 h 1826260"/>
                <a:gd name="T122" fmla="*/ 961343 w 1826260"/>
                <a:gd name="T123" fmla="*/ 1265 h 1826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26260"/>
                <a:gd name="T187" fmla="*/ 0 h 1826260"/>
                <a:gd name="T188" fmla="*/ 1826260 w 1826260"/>
                <a:gd name="T189" fmla="*/ 1826260 h 1826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624" name="object 11"/>
            <p:cNvSpPr>
              <a:spLocks/>
            </p:cNvSpPr>
            <p:nvPr/>
          </p:nvSpPr>
          <p:spPr bwMode="auto">
            <a:xfrm>
              <a:off x="1273060" y="1842401"/>
              <a:ext cx="664210" cy="793115"/>
            </a:xfrm>
            <a:custGeom>
              <a:avLst/>
              <a:gdLst>
                <a:gd name="T0" fmla="*/ 55168 w 664210"/>
                <a:gd name="T1" fmla="*/ 763158 h 793114"/>
                <a:gd name="T2" fmla="*/ 42481 w 664210"/>
                <a:gd name="T3" fmla="*/ 731434 h 793114"/>
                <a:gd name="T4" fmla="*/ 47205 w 664210"/>
                <a:gd name="T5" fmla="*/ 716156 h 793114"/>
                <a:gd name="T6" fmla="*/ 22580 w 664210"/>
                <a:gd name="T7" fmla="*/ 773280 h 793114"/>
                <a:gd name="T8" fmla="*/ 91427 w 664210"/>
                <a:gd name="T9" fmla="*/ 717019 h 793114"/>
                <a:gd name="T10" fmla="*/ 98958 w 664210"/>
                <a:gd name="T11" fmla="*/ 792305 h 793114"/>
                <a:gd name="T12" fmla="*/ 145097 w 664210"/>
                <a:gd name="T13" fmla="*/ 717019 h 793114"/>
                <a:gd name="T14" fmla="*/ 164668 w 664210"/>
                <a:gd name="T15" fmla="*/ 778322 h 793114"/>
                <a:gd name="T16" fmla="*/ 164668 w 664210"/>
                <a:gd name="T17" fmla="*/ 730468 h 793114"/>
                <a:gd name="T18" fmla="*/ 159181 w 664210"/>
                <a:gd name="T19" fmla="*/ 717019 h 793114"/>
                <a:gd name="T20" fmla="*/ 150685 w 664210"/>
                <a:gd name="T21" fmla="*/ 787466 h 793114"/>
                <a:gd name="T22" fmla="*/ 288036 w 664210"/>
                <a:gd name="T23" fmla="*/ 717019 h 793114"/>
                <a:gd name="T24" fmla="*/ 220497 w 664210"/>
                <a:gd name="T25" fmla="*/ 717019 h 793114"/>
                <a:gd name="T26" fmla="*/ 273837 w 664210"/>
                <a:gd name="T27" fmla="*/ 792305 h 793114"/>
                <a:gd name="T28" fmla="*/ 293420 w 664210"/>
                <a:gd name="T29" fmla="*/ 728309 h 793114"/>
                <a:gd name="T30" fmla="*/ 366445 w 664210"/>
                <a:gd name="T31" fmla="*/ 728309 h 793114"/>
                <a:gd name="T32" fmla="*/ 384200 w 664210"/>
                <a:gd name="T33" fmla="*/ 771439 h 793114"/>
                <a:gd name="T34" fmla="*/ 397738 w 664210"/>
                <a:gd name="T35" fmla="*/ 728309 h 793114"/>
                <a:gd name="T36" fmla="*/ 367779 w 664210"/>
                <a:gd name="T37" fmla="*/ 747677 h 793114"/>
                <a:gd name="T38" fmla="*/ 430872 w 664210"/>
                <a:gd name="T39" fmla="*/ 792305 h 793114"/>
                <a:gd name="T40" fmla="*/ 115582 w 664210"/>
                <a:gd name="T41" fmla="*/ 297434 h 793114"/>
                <a:gd name="T42" fmla="*/ 93624 w 664210"/>
                <a:gd name="T43" fmla="*/ 366141 h 793114"/>
                <a:gd name="T44" fmla="*/ 433044 w 664210"/>
                <a:gd name="T45" fmla="*/ 717019 h 793114"/>
                <a:gd name="T46" fmla="*/ 476592 w 664210"/>
                <a:gd name="T47" fmla="*/ 728309 h 793114"/>
                <a:gd name="T48" fmla="*/ 339140 w 664210"/>
                <a:gd name="T49" fmla="*/ 75323 h 793114"/>
                <a:gd name="T50" fmla="*/ 93637 w 664210"/>
                <a:gd name="T51" fmla="*/ 260197 h 793114"/>
                <a:gd name="T52" fmla="*/ 521411 w 664210"/>
                <a:gd name="T53" fmla="*/ 217322 h 793114"/>
                <a:gd name="T54" fmla="*/ 151739 w 664210"/>
                <a:gd name="T55" fmla="*/ 380034 h 793114"/>
                <a:gd name="T56" fmla="*/ 576859 w 664210"/>
                <a:gd name="T57" fmla="*/ 336575 h 793114"/>
                <a:gd name="T58" fmla="*/ 208927 w 664210"/>
                <a:gd name="T59" fmla="*/ 301447 h 793114"/>
                <a:gd name="T60" fmla="*/ 565543 w 664210"/>
                <a:gd name="T61" fmla="*/ 279958 h 793114"/>
                <a:gd name="T62" fmla="*/ 578345 w 664210"/>
                <a:gd name="T63" fmla="*/ 762091 h 793114"/>
                <a:gd name="T64" fmla="*/ 566508 w 664210"/>
                <a:gd name="T65" fmla="*/ 753811 h 793114"/>
                <a:gd name="T66" fmla="*/ 576961 w 664210"/>
                <a:gd name="T67" fmla="*/ 745302 h 793114"/>
                <a:gd name="T68" fmla="*/ 563486 w 664210"/>
                <a:gd name="T69" fmla="*/ 775426 h 793114"/>
                <a:gd name="T70" fmla="*/ 525957 w 664210"/>
                <a:gd name="T71" fmla="*/ 779186 h 793114"/>
                <a:gd name="T72" fmla="*/ 562102 w 664210"/>
                <a:gd name="T73" fmla="*/ 763057 h 793114"/>
                <a:gd name="T74" fmla="*/ 562533 w 664210"/>
                <a:gd name="T75" fmla="*/ 717019 h 793114"/>
                <a:gd name="T76" fmla="*/ 525640 w 664210"/>
                <a:gd name="T77" fmla="*/ 748642 h 793114"/>
                <a:gd name="T78" fmla="*/ 562432 w 664210"/>
                <a:gd name="T79" fmla="*/ 732513 h 793114"/>
                <a:gd name="T80" fmla="*/ 512191 w 664210"/>
                <a:gd name="T81" fmla="*/ 722074 h 793114"/>
                <a:gd name="T82" fmla="*/ 520484 w 664210"/>
                <a:gd name="T83" fmla="*/ 792305 h 793114"/>
                <a:gd name="T84" fmla="*/ 578929 w 664210"/>
                <a:gd name="T85" fmla="*/ 181698 h 793114"/>
                <a:gd name="T86" fmla="*/ 97929 w 664210"/>
                <a:gd name="T87" fmla="*/ 163004 h 793114"/>
                <a:gd name="T88" fmla="*/ 578929 w 664210"/>
                <a:gd name="T89" fmla="*/ 211074 h 793114"/>
                <a:gd name="T90" fmla="*/ 92773 w 664210"/>
                <a:gd name="T91" fmla="*/ 403316 h 793114"/>
                <a:gd name="T92" fmla="*/ 573773 w 664210"/>
                <a:gd name="T93" fmla="*/ 422011 h 793114"/>
                <a:gd name="T94" fmla="*/ 649541 w 664210"/>
                <a:gd name="T95" fmla="*/ 720029 h 793114"/>
                <a:gd name="T96" fmla="*/ 617054 w 664210"/>
                <a:gd name="T97" fmla="*/ 781878 h 793114"/>
                <a:gd name="T98" fmla="*/ 601560 w 664210"/>
                <a:gd name="T99" fmla="*/ 743156 h 793114"/>
                <a:gd name="T100" fmla="*/ 649541 w 664210"/>
                <a:gd name="T101" fmla="*/ 765736 h 793114"/>
                <a:gd name="T102" fmla="*/ 618299 w 664210"/>
                <a:gd name="T103" fmla="*/ 716283 h 793114"/>
                <a:gd name="T104" fmla="*/ 618375 w 664210"/>
                <a:gd name="T105" fmla="*/ 793041 h 7931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4210"/>
                <a:gd name="T160" fmla="*/ 0 h 793114"/>
                <a:gd name="T161" fmla="*/ 664210 w 664210"/>
                <a:gd name="T162" fmla="*/ 793114 h 7931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25" name="object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4868" y="2684631"/>
              <a:ext cx="1528097" cy="23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9" name="object 13"/>
          <p:cNvGrpSpPr>
            <a:grpSpLocks/>
          </p:cNvGrpSpPr>
          <p:nvPr/>
        </p:nvGrpSpPr>
        <p:grpSpPr bwMode="auto">
          <a:xfrm>
            <a:off x="1554163" y="4398963"/>
            <a:ext cx="792162" cy="792162"/>
            <a:chOff x="1553714" y="4398580"/>
            <a:chExt cx="791845" cy="792480"/>
          </a:xfrm>
        </p:grpSpPr>
        <p:sp>
          <p:nvSpPr>
            <p:cNvPr id="25621" name="object 14"/>
            <p:cNvSpPr>
              <a:spLocks/>
            </p:cNvSpPr>
            <p:nvPr/>
          </p:nvSpPr>
          <p:spPr bwMode="auto">
            <a:xfrm>
              <a:off x="1553714" y="4398580"/>
              <a:ext cx="791845" cy="792480"/>
            </a:xfrm>
            <a:custGeom>
              <a:avLst/>
              <a:gdLst>
                <a:gd name="T0" fmla="*/ 395925 w 791844"/>
                <a:gd name="T1" fmla="*/ 0 h 792479"/>
                <a:gd name="T2" fmla="*/ 349748 w 791844"/>
                <a:gd name="T3" fmla="*/ 2663 h 792479"/>
                <a:gd name="T4" fmla="*/ 305139 w 791844"/>
                <a:gd name="T5" fmla="*/ 10456 h 792479"/>
                <a:gd name="T6" fmla="*/ 262391 w 791844"/>
                <a:gd name="T7" fmla="*/ 23082 h 792479"/>
                <a:gd name="T8" fmla="*/ 221802 w 791844"/>
                <a:gd name="T9" fmla="*/ 40243 h 792479"/>
                <a:gd name="T10" fmla="*/ 183670 w 791844"/>
                <a:gd name="T11" fmla="*/ 61642 h 792479"/>
                <a:gd name="T12" fmla="*/ 148290 w 791844"/>
                <a:gd name="T13" fmla="*/ 86982 h 792479"/>
                <a:gd name="T14" fmla="*/ 115960 w 791844"/>
                <a:gd name="T15" fmla="*/ 115966 h 792479"/>
                <a:gd name="T16" fmla="*/ 86977 w 791844"/>
                <a:gd name="T17" fmla="*/ 148298 h 792479"/>
                <a:gd name="T18" fmla="*/ 61638 w 791844"/>
                <a:gd name="T19" fmla="*/ 183679 h 792479"/>
                <a:gd name="T20" fmla="*/ 40240 w 791844"/>
                <a:gd name="T21" fmla="*/ 221813 h 792479"/>
                <a:gd name="T22" fmla="*/ 23081 w 791844"/>
                <a:gd name="T23" fmla="*/ 262402 h 792479"/>
                <a:gd name="T24" fmla="*/ 10456 w 791844"/>
                <a:gd name="T25" fmla="*/ 305151 h 792479"/>
                <a:gd name="T26" fmla="*/ 2663 w 791844"/>
                <a:gd name="T27" fmla="*/ 349760 h 792479"/>
                <a:gd name="T28" fmla="*/ 0 w 791844"/>
                <a:gd name="T29" fmla="*/ 395935 h 792479"/>
                <a:gd name="T30" fmla="*/ 2663 w 791844"/>
                <a:gd name="T31" fmla="*/ 442110 h 792479"/>
                <a:gd name="T32" fmla="*/ 10456 w 791844"/>
                <a:gd name="T33" fmla="*/ 486717 h 792479"/>
                <a:gd name="T34" fmla="*/ 23081 w 791844"/>
                <a:gd name="T35" fmla="*/ 529464 h 792479"/>
                <a:gd name="T36" fmla="*/ 40240 w 791844"/>
                <a:gd name="T37" fmla="*/ 570052 h 792479"/>
                <a:gd name="T38" fmla="*/ 61638 w 791844"/>
                <a:gd name="T39" fmla="*/ 608184 h 792479"/>
                <a:gd name="T40" fmla="*/ 86977 w 791844"/>
                <a:gd name="T41" fmla="*/ 643564 h 792479"/>
                <a:gd name="T42" fmla="*/ 115960 w 791844"/>
                <a:gd name="T43" fmla="*/ 675895 h 792479"/>
                <a:gd name="T44" fmla="*/ 148290 w 791844"/>
                <a:gd name="T45" fmla="*/ 704879 h 792479"/>
                <a:gd name="T46" fmla="*/ 183670 w 791844"/>
                <a:gd name="T47" fmla="*/ 730218 h 792479"/>
                <a:gd name="T48" fmla="*/ 221802 w 791844"/>
                <a:gd name="T49" fmla="*/ 751617 h 792479"/>
                <a:gd name="T50" fmla="*/ 262391 w 791844"/>
                <a:gd name="T51" fmla="*/ 768778 h 792479"/>
                <a:gd name="T52" fmla="*/ 305139 w 791844"/>
                <a:gd name="T53" fmla="*/ 781403 h 792479"/>
                <a:gd name="T54" fmla="*/ 349748 w 791844"/>
                <a:gd name="T55" fmla="*/ 789196 h 792479"/>
                <a:gd name="T56" fmla="*/ 395925 w 791844"/>
                <a:gd name="T57" fmla="*/ 791860 h 792479"/>
                <a:gd name="T58" fmla="*/ 442099 w 791844"/>
                <a:gd name="T59" fmla="*/ 789196 h 792479"/>
                <a:gd name="T60" fmla="*/ 486708 w 791844"/>
                <a:gd name="T61" fmla="*/ 781403 h 792479"/>
                <a:gd name="T62" fmla="*/ 529456 w 791844"/>
                <a:gd name="T63" fmla="*/ 768778 h 792479"/>
                <a:gd name="T64" fmla="*/ 570045 w 791844"/>
                <a:gd name="T65" fmla="*/ 751617 h 792479"/>
                <a:gd name="T66" fmla="*/ 608177 w 791844"/>
                <a:gd name="T67" fmla="*/ 730218 h 792479"/>
                <a:gd name="T68" fmla="*/ 643557 w 791844"/>
                <a:gd name="T69" fmla="*/ 704879 h 792479"/>
                <a:gd name="T70" fmla="*/ 675887 w 791844"/>
                <a:gd name="T71" fmla="*/ 675895 h 792479"/>
                <a:gd name="T72" fmla="*/ 704870 w 791844"/>
                <a:gd name="T73" fmla="*/ 643564 h 792479"/>
                <a:gd name="T74" fmla="*/ 730209 w 791844"/>
                <a:gd name="T75" fmla="*/ 608184 h 792479"/>
                <a:gd name="T76" fmla="*/ 751607 w 791844"/>
                <a:gd name="T77" fmla="*/ 570052 h 792479"/>
                <a:gd name="T78" fmla="*/ 768766 w 791844"/>
                <a:gd name="T79" fmla="*/ 529464 h 792479"/>
                <a:gd name="T80" fmla="*/ 781391 w 791844"/>
                <a:gd name="T81" fmla="*/ 486717 h 792479"/>
                <a:gd name="T82" fmla="*/ 789184 w 791844"/>
                <a:gd name="T83" fmla="*/ 442110 h 792479"/>
                <a:gd name="T84" fmla="*/ 791847 w 791844"/>
                <a:gd name="T85" fmla="*/ 395935 h 792479"/>
                <a:gd name="T86" fmla="*/ 789184 w 791844"/>
                <a:gd name="T87" fmla="*/ 349760 h 792479"/>
                <a:gd name="T88" fmla="*/ 781391 w 791844"/>
                <a:gd name="T89" fmla="*/ 305151 h 792479"/>
                <a:gd name="T90" fmla="*/ 768766 w 791844"/>
                <a:gd name="T91" fmla="*/ 262402 h 792479"/>
                <a:gd name="T92" fmla="*/ 751607 w 791844"/>
                <a:gd name="T93" fmla="*/ 221813 h 792479"/>
                <a:gd name="T94" fmla="*/ 730209 w 791844"/>
                <a:gd name="T95" fmla="*/ 183679 h 792479"/>
                <a:gd name="T96" fmla="*/ 704870 w 791844"/>
                <a:gd name="T97" fmla="*/ 148298 h 792479"/>
                <a:gd name="T98" fmla="*/ 675887 w 791844"/>
                <a:gd name="T99" fmla="*/ 115966 h 792479"/>
                <a:gd name="T100" fmla="*/ 643557 w 791844"/>
                <a:gd name="T101" fmla="*/ 86982 h 792479"/>
                <a:gd name="T102" fmla="*/ 608177 w 791844"/>
                <a:gd name="T103" fmla="*/ 61642 h 792479"/>
                <a:gd name="T104" fmla="*/ 570045 w 791844"/>
                <a:gd name="T105" fmla="*/ 40243 h 792479"/>
                <a:gd name="T106" fmla="*/ 529456 w 791844"/>
                <a:gd name="T107" fmla="*/ 23082 h 792479"/>
                <a:gd name="T108" fmla="*/ 486708 w 791844"/>
                <a:gd name="T109" fmla="*/ 10456 h 792479"/>
                <a:gd name="T110" fmla="*/ 442099 w 791844"/>
                <a:gd name="T111" fmla="*/ 2663 h 792479"/>
                <a:gd name="T112" fmla="*/ 395925 w 791844"/>
                <a:gd name="T113" fmla="*/ 0 h 792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1844"/>
                <a:gd name="T172" fmla="*/ 0 h 792479"/>
                <a:gd name="T173" fmla="*/ 791844 w 791844"/>
                <a:gd name="T174" fmla="*/ 792479 h 792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622" name="object 15"/>
            <p:cNvSpPr>
              <a:spLocks/>
            </p:cNvSpPr>
            <p:nvPr/>
          </p:nvSpPr>
          <p:spPr bwMode="auto">
            <a:xfrm>
              <a:off x="1746291" y="4614476"/>
              <a:ext cx="407034" cy="360680"/>
            </a:xfrm>
            <a:custGeom>
              <a:avLst/>
              <a:gdLst>
                <a:gd name="T0" fmla="*/ 1035 w 407035"/>
                <a:gd name="T1" fmla="*/ 60947 h 360679"/>
                <a:gd name="T2" fmla="*/ 783 w 407035"/>
                <a:gd name="T3" fmla="*/ 270813 h 360679"/>
                <a:gd name="T4" fmla="*/ 493 w 407035"/>
                <a:gd name="T5" fmla="*/ 281728 h 360679"/>
                <a:gd name="T6" fmla="*/ 12610 w 407035"/>
                <a:gd name="T7" fmla="*/ 351326 h 360679"/>
                <a:gd name="T8" fmla="*/ 353765 w 407035"/>
                <a:gd name="T9" fmla="*/ 360125 h 360679"/>
                <a:gd name="T10" fmla="*/ 402764 w 407035"/>
                <a:gd name="T11" fmla="*/ 346358 h 360679"/>
                <a:gd name="T12" fmla="*/ 32778 w 407035"/>
                <a:gd name="T13" fmla="*/ 335956 h 360679"/>
                <a:gd name="T14" fmla="*/ 22589 w 407035"/>
                <a:gd name="T15" fmla="*/ 318147 h 360679"/>
                <a:gd name="T16" fmla="*/ 23802 w 407035"/>
                <a:gd name="T17" fmla="*/ 299085 h 360679"/>
                <a:gd name="T18" fmla="*/ 23146 w 407035"/>
                <a:gd name="T19" fmla="*/ 286311 h 360679"/>
                <a:gd name="T20" fmla="*/ 236995 w 407035"/>
                <a:gd name="T21" fmla="*/ 285067 h 360679"/>
                <a:gd name="T22" fmla="*/ 23210 w 407035"/>
                <a:gd name="T23" fmla="*/ 79959 h 360679"/>
                <a:gd name="T24" fmla="*/ 22544 w 407035"/>
                <a:gd name="T25" fmla="*/ 53960 h 360679"/>
                <a:gd name="T26" fmla="*/ 27959 w 407035"/>
                <a:gd name="T27" fmla="*/ 24523 h 360679"/>
                <a:gd name="T28" fmla="*/ 234809 w 407035"/>
                <a:gd name="T29" fmla="*/ 22086 h 360679"/>
                <a:gd name="T30" fmla="*/ 211267 w 407035"/>
                <a:gd name="T31" fmla="*/ 2427 h 360679"/>
                <a:gd name="T32" fmla="*/ 49330 w 407035"/>
                <a:gd name="T33" fmla="*/ 0 h 360679"/>
                <a:gd name="T34" fmla="*/ 58039 w 407035"/>
                <a:gd name="T35" fmla="*/ 336840 h 360679"/>
                <a:gd name="T36" fmla="*/ 168168 w 407035"/>
                <a:gd name="T37" fmla="*/ 336579 h 360679"/>
                <a:gd name="T38" fmla="*/ 214139 w 407035"/>
                <a:gd name="T39" fmla="*/ 296503 h 360679"/>
                <a:gd name="T40" fmla="*/ 215694 w 407035"/>
                <a:gd name="T41" fmla="*/ 323878 h 360679"/>
                <a:gd name="T42" fmla="*/ 203632 w 407035"/>
                <a:gd name="T43" fmla="*/ 336359 h 360679"/>
                <a:gd name="T44" fmla="*/ 405606 w 407035"/>
                <a:gd name="T45" fmla="*/ 336840 h 360679"/>
                <a:gd name="T46" fmla="*/ 237033 w 407035"/>
                <a:gd name="T47" fmla="*/ 318328 h 360679"/>
                <a:gd name="T48" fmla="*/ 237033 w 407035"/>
                <a:gd name="T49" fmla="*/ 287442 h 360679"/>
                <a:gd name="T50" fmla="*/ 383531 w 407035"/>
                <a:gd name="T51" fmla="*/ 209832 h 360679"/>
                <a:gd name="T52" fmla="*/ 383835 w 407035"/>
                <a:gd name="T53" fmla="*/ 222510 h 360679"/>
                <a:gd name="T54" fmla="*/ 384106 w 407035"/>
                <a:gd name="T55" fmla="*/ 311626 h 360679"/>
                <a:gd name="T56" fmla="*/ 347142 w 407035"/>
                <a:gd name="T57" fmla="*/ 336579 h 360679"/>
                <a:gd name="T58" fmla="*/ 406536 w 407035"/>
                <a:gd name="T59" fmla="*/ 323878 h 360679"/>
                <a:gd name="T60" fmla="*/ 117078 w 407035"/>
                <a:gd name="T61" fmla="*/ 299085 h 360679"/>
                <a:gd name="T62" fmla="*/ 96662 w 407035"/>
                <a:gd name="T63" fmla="*/ 311626 h 360679"/>
                <a:gd name="T64" fmla="*/ 113040 w 407035"/>
                <a:gd name="T65" fmla="*/ 323414 h 360679"/>
                <a:gd name="T66" fmla="*/ 134603 w 407035"/>
                <a:gd name="T67" fmla="*/ 321347 h 360679"/>
                <a:gd name="T68" fmla="*/ 132092 w 407035"/>
                <a:gd name="T69" fmla="*/ 300715 h 360679"/>
                <a:gd name="T70" fmla="*/ 240351 w 407035"/>
                <a:gd name="T71" fmla="*/ 256949 h 360679"/>
                <a:gd name="T72" fmla="*/ 254233 w 407035"/>
                <a:gd name="T73" fmla="*/ 270813 h 360679"/>
                <a:gd name="T74" fmla="*/ 290872 w 407035"/>
                <a:gd name="T75" fmla="*/ 284279 h 360679"/>
                <a:gd name="T76" fmla="*/ 309608 w 407035"/>
                <a:gd name="T77" fmla="*/ 272592 h 360679"/>
                <a:gd name="T78" fmla="*/ 277336 w 407035"/>
                <a:gd name="T79" fmla="*/ 261140 h 360679"/>
                <a:gd name="T80" fmla="*/ 234883 w 407035"/>
                <a:gd name="T81" fmla="*/ 22427 h 360679"/>
                <a:gd name="T82" fmla="*/ 211687 w 407035"/>
                <a:gd name="T83" fmla="*/ 25323 h 360679"/>
                <a:gd name="T84" fmla="*/ 215814 w 407035"/>
                <a:gd name="T85" fmla="*/ 53960 h 360679"/>
                <a:gd name="T86" fmla="*/ 214850 w 407035"/>
                <a:gd name="T87" fmla="*/ 262892 h 360679"/>
                <a:gd name="T88" fmla="*/ 240351 w 407035"/>
                <a:gd name="T89" fmla="*/ 256949 h 360679"/>
                <a:gd name="T90" fmla="*/ 264284 w 407035"/>
                <a:gd name="T91" fmla="*/ 250303 h 360679"/>
                <a:gd name="T92" fmla="*/ 242189 w 407035"/>
                <a:gd name="T93" fmla="*/ 231257 h 360679"/>
                <a:gd name="T94" fmla="*/ 237772 w 407035"/>
                <a:gd name="T95" fmla="*/ 184965 h 360679"/>
                <a:gd name="T96" fmla="*/ 404118 w 407035"/>
                <a:gd name="T97" fmla="*/ 176568 h 360679"/>
                <a:gd name="T98" fmla="*/ 371873 w 407035"/>
                <a:gd name="T99" fmla="*/ 162402 h 360679"/>
                <a:gd name="T100" fmla="*/ 237624 w 407035"/>
                <a:gd name="T101" fmla="*/ 72751 h 360679"/>
                <a:gd name="T102" fmla="*/ 237935 w 407035"/>
                <a:gd name="T103" fmla="*/ 36291 h 360679"/>
                <a:gd name="T104" fmla="*/ 406188 w 407035"/>
                <a:gd name="T105" fmla="*/ 184495 h 360679"/>
                <a:gd name="T106" fmla="*/ 375022 w 407035"/>
                <a:gd name="T107" fmla="*/ 188369 h 360679"/>
                <a:gd name="T108" fmla="*/ 308296 w 407035"/>
                <a:gd name="T109" fmla="*/ 243881 h 360679"/>
                <a:gd name="T110" fmla="*/ 289658 w 407035"/>
                <a:gd name="T111" fmla="*/ 260468 h 360679"/>
                <a:gd name="T112" fmla="*/ 368165 w 407035"/>
                <a:gd name="T113" fmla="*/ 222510 h 360679"/>
                <a:gd name="T114" fmla="*/ 406810 w 407035"/>
                <a:gd name="T115" fmla="*/ 202788 h 360679"/>
                <a:gd name="T116" fmla="*/ 406503 w 407035"/>
                <a:gd name="T117" fmla="*/ 188369 h 360679"/>
                <a:gd name="T118" fmla="*/ 406188 w 407035"/>
                <a:gd name="T119" fmla="*/ 184495 h 360679"/>
                <a:gd name="T120" fmla="*/ 67025 w 407035"/>
                <a:gd name="T121" fmla="*/ 22657 h 360679"/>
                <a:gd name="T122" fmla="*/ 189990 w 407035"/>
                <a:gd name="T123" fmla="*/ 22427 h 3606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7035"/>
                <a:gd name="T187" fmla="*/ 0 h 360679"/>
                <a:gd name="T188" fmla="*/ 407035 w 407035"/>
                <a:gd name="T189" fmla="*/ 360679 h 3606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5610" name="object 16"/>
          <p:cNvGrpSpPr>
            <a:grpSpLocks/>
          </p:cNvGrpSpPr>
          <p:nvPr/>
        </p:nvGrpSpPr>
        <p:grpSpPr bwMode="auto">
          <a:xfrm>
            <a:off x="1554163" y="5697538"/>
            <a:ext cx="792162" cy="792162"/>
            <a:chOff x="1553714" y="5697142"/>
            <a:chExt cx="791845" cy="792480"/>
          </a:xfrm>
        </p:grpSpPr>
        <p:sp>
          <p:nvSpPr>
            <p:cNvPr id="25619" name="object 17"/>
            <p:cNvSpPr>
              <a:spLocks/>
            </p:cNvSpPr>
            <p:nvPr/>
          </p:nvSpPr>
          <p:spPr bwMode="auto">
            <a:xfrm>
              <a:off x="1553714" y="5697142"/>
              <a:ext cx="791845" cy="792480"/>
            </a:xfrm>
            <a:custGeom>
              <a:avLst/>
              <a:gdLst>
                <a:gd name="T0" fmla="*/ 395925 w 791844"/>
                <a:gd name="T1" fmla="*/ 0 h 792479"/>
                <a:gd name="T2" fmla="*/ 349748 w 791844"/>
                <a:gd name="T3" fmla="*/ 2663 h 792479"/>
                <a:gd name="T4" fmla="*/ 305139 w 791844"/>
                <a:gd name="T5" fmla="*/ 10456 h 792479"/>
                <a:gd name="T6" fmla="*/ 262391 w 791844"/>
                <a:gd name="T7" fmla="*/ 23082 h 792479"/>
                <a:gd name="T8" fmla="*/ 221802 w 791844"/>
                <a:gd name="T9" fmla="*/ 40243 h 792479"/>
                <a:gd name="T10" fmla="*/ 183670 w 791844"/>
                <a:gd name="T11" fmla="*/ 61642 h 792479"/>
                <a:gd name="T12" fmla="*/ 148290 w 791844"/>
                <a:gd name="T13" fmla="*/ 86982 h 792479"/>
                <a:gd name="T14" fmla="*/ 115960 w 791844"/>
                <a:gd name="T15" fmla="*/ 115966 h 792479"/>
                <a:gd name="T16" fmla="*/ 86977 w 791844"/>
                <a:gd name="T17" fmla="*/ 148298 h 792479"/>
                <a:gd name="T18" fmla="*/ 61638 w 791844"/>
                <a:gd name="T19" fmla="*/ 183679 h 792479"/>
                <a:gd name="T20" fmla="*/ 40240 w 791844"/>
                <a:gd name="T21" fmla="*/ 221813 h 792479"/>
                <a:gd name="T22" fmla="*/ 23081 w 791844"/>
                <a:gd name="T23" fmla="*/ 262402 h 792479"/>
                <a:gd name="T24" fmla="*/ 10456 w 791844"/>
                <a:gd name="T25" fmla="*/ 305151 h 792479"/>
                <a:gd name="T26" fmla="*/ 2663 w 791844"/>
                <a:gd name="T27" fmla="*/ 349760 h 792479"/>
                <a:gd name="T28" fmla="*/ 0 w 791844"/>
                <a:gd name="T29" fmla="*/ 395935 h 792479"/>
                <a:gd name="T30" fmla="*/ 2663 w 791844"/>
                <a:gd name="T31" fmla="*/ 442110 h 792479"/>
                <a:gd name="T32" fmla="*/ 10456 w 791844"/>
                <a:gd name="T33" fmla="*/ 486717 h 792479"/>
                <a:gd name="T34" fmla="*/ 23081 w 791844"/>
                <a:gd name="T35" fmla="*/ 529464 h 792479"/>
                <a:gd name="T36" fmla="*/ 40240 w 791844"/>
                <a:gd name="T37" fmla="*/ 570052 h 792479"/>
                <a:gd name="T38" fmla="*/ 61638 w 791844"/>
                <a:gd name="T39" fmla="*/ 608184 h 792479"/>
                <a:gd name="T40" fmla="*/ 86977 w 791844"/>
                <a:gd name="T41" fmla="*/ 643564 h 792479"/>
                <a:gd name="T42" fmla="*/ 115960 w 791844"/>
                <a:gd name="T43" fmla="*/ 675895 h 792479"/>
                <a:gd name="T44" fmla="*/ 148290 w 791844"/>
                <a:gd name="T45" fmla="*/ 704879 h 792479"/>
                <a:gd name="T46" fmla="*/ 183670 w 791844"/>
                <a:gd name="T47" fmla="*/ 730218 h 792479"/>
                <a:gd name="T48" fmla="*/ 221802 w 791844"/>
                <a:gd name="T49" fmla="*/ 751617 h 792479"/>
                <a:gd name="T50" fmla="*/ 262391 w 791844"/>
                <a:gd name="T51" fmla="*/ 768778 h 792479"/>
                <a:gd name="T52" fmla="*/ 305139 w 791844"/>
                <a:gd name="T53" fmla="*/ 781403 h 792479"/>
                <a:gd name="T54" fmla="*/ 349748 w 791844"/>
                <a:gd name="T55" fmla="*/ 789196 h 792479"/>
                <a:gd name="T56" fmla="*/ 395925 w 791844"/>
                <a:gd name="T57" fmla="*/ 791860 h 792479"/>
                <a:gd name="T58" fmla="*/ 442099 w 791844"/>
                <a:gd name="T59" fmla="*/ 789196 h 792479"/>
                <a:gd name="T60" fmla="*/ 486708 w 791844"/>
                <a:gd name="T61" fmla="*/ 781403 h 792479"/>
                <a:gd name="T62" fmla="*/ 529456 w 791844"/>
                <a:gd name="T63" fmla="*/ 768778 h 792479"/>
                <a:gd name="T64" fmla="*/ 570045 w 791844"/>
                <a:gd name="T65" fmla="*/ 751617 h 792479"/>
                <a:gd name="T66" fmla="*/ 608177 w 791844"/>
                <a:gd name="T67" fmla="*/ 730218 h 792479"/>
                <a:gd name="T68" fmla="*/ 643557 w 791844"/>
                <a:gd name="T69" fmla="*/ 704879 h 792479"/>
                <a:gd name="T70" fmla="*/ 675887 w 791844"/>
                <a:gd name="T71" fmla="*/ 675895 h 792479"/>
                <a:gd name="T72" fmla="*/ 704870 w 791844"/>
                <a:gd name="T73" fmla="*/ 643564 h 792479"/>
                <a:gd name="T74" fmla="*/ 730209 w 791844"/>
                <a:gd name="T75" fmla="*/ 608184 h 792479"/>
                <a:gd name="T76" fmla="*/ 751607 w 791844"/>
                <a:gd name="T77" fmla="*/ 570052 h 792479"/>
                <a:gd name="T78" fmla="*/ 768766 w 791844"/>
                <a:gd name="T79" fmla="*/ 529464 h 792479"/>
                <a:gd name="T80" fmla="*/ 781391 w 791844"/>
                <a:gd name="T81" fmla="*/ 486717 h 792479"/>
                <a:gd name="T82" fmla="*/ 789184 w 791844"/>
                <a:gd name="T83" fmla="*/ 442110 h 792479"/>
                <a:gd name="T84" fmla="*/ 791847 w 791844"/>
                <a:gd name="T85" fmla="*/ 395935 h 792479"/>
                <a:gd name="T86" fmla="*/ 789184 w 791844"/>
                <a:gd name="T87" fmla="*/ 349760 h 792479"/>
                <a:gd name="T88" fmla="*/ 781391 w 791844"/>
                <a:gd name="T89" fmla="*/ 305151 h 792479"/>
                <a:gd name="T90" fmla="*/ 768766 w 791844"/>
                <a:gd name="T91" fmla="*/ 262402 h 792479"/>
                <a:gd name="T92" fmla="*/ 751607 w 791844"/>
                <a:gd name="T93" fmla="*/ 221813 h 792479"/>
                <a:gd name="T94" fmla="*/ 730209 w 791844"/>
                <a:gd name="T95" fmla="*/ 183679 h 792479"/>
                <a:gd name="T96" fmla="*/ 704870 w 791844"/>
                <a:gd name="T97" fmla="*/ 148298 h 792479"/>
                <a:gd name="T98" fmla="*/ 675887 w 791844"/>
                <a:gd name="T99" fmla="*/ 115966 h 792479"/>
                <a:gd name="T100" fmla="*/ 643557 w 791844"/>
                <a:gd name="T101" fmla="*/ 86982 h 792479"/>
                <a:gd name="T102" fmla="*/ 608177 w 791844"/>
                <a:gd name="T103" fmla="*/ 61642 h 792479"/>
                <a:gd name="T104" fmla="*/ 570045 w 791844"/>
                <a:gd name="T105" fmla="*/ 40243 h 792479"/>
                <a:gd name="T106" fmla="*/ 529456 w 791844"/>
                <a:gd name="T107" fmla="*/ 23082 h 792479"/>
                <a:gd name="T108" fmla="*/ 486708 w 791844"/>
                <a:gd name="T109" fmla="*/ 10456 h 792479"/>
                <a:gd name="T110" fmla="*/ 442099 w 791844"/>
                <a:gd name="T111" fmla="*/ 2663 h 792479"/>
                <a:gd name="T112" fmla="*/ 395925 w 791844"/>
                <a:gd name="T113" fmla="*/ 0 h 7924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1844"/>
                <a:gd name="T172" fmla="*/ 0 h 792479"/>
                <a:gd name="T173" fmla="*/ 791844 w 791844"/>
                <a:gd name="T174" fmla="*/ 792479 h 7924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620" name="object 18"/>
            <p:cNvSpPr>
              <a:spLocks/>
            </p:cNvSpPr>
            <p:nvPr/>
          </p:nvSpPr>
          <p:spPr bwMode="auto">
            <a:xfrm>
              <a:off x="1793187" y="5847355"/>
              <a:ext cx="313055" cy="492125"/>
            </a:xfrm>
            <a:custGeom>
              <a:avLst/>
              <a:gdLst>
                <a:gd name="T0" fmla="*/ 104511 w 313055"/>
                <a:gd name="T1" fmla="*/ 8583 h 492125"/>
                <a:gd name="T2" fmla="*/ 6161 w 313055"/>
                <a:gd name="T3" fmla="*/ 109978 h 492125"/>
                <a:gd name="T4" fmla="*/ 0 w 313055"/>
                <a:gd name="T5" fmla="*/ 154914 h 492125"/>
                <a:gd name="T6" fmla="*/ 709 w 313055"/>
                <a:gd name="T7" fmla="*/ 174567 h 492125"/>
                <a:gd name="T8" fmla="*/ 31255 w 313055"/>
                <a:gd name="T9" fmla="*/ 288058 h 492125"/>
                <a:gd name="T10" fmla="*/ 77503 w 313055"/>
                <a:gd name="T11" fmla="*/ 381766 h 492125"/>
                <a:gd name="T12" fmla="*/ 132680 w 313055"/>
                <a:gd name="T13" fmla="*/ 466598 h 492125"/>
                <a:gd name="T14" fmla="*/ 143459 w 313055"/>
                <a:gd name="T15" fmla="*/ 482674 h 492125"/>
                <a:gd name="T16" fmla="*/ 157267 w 313055"/>
                <a:gd name="T17" fmla="*/ 491807 h 492125"/>
                <a:gd name="T18" fmla="*/ 170107 w 313055"/>
                <a:gd name="T19" fmla="*/ 481291 h 492125"/>
                <a:gd name="T20" fmla="*/ 180622 w 313055"/>
                <a:gd name="T21" fmla="*/ 464756 h 492125"/>
                <a:gd name="T22" fmla="*/ 156645 w 313055"/>
                <a:gd name="T23" fmla="*/ 462915 h 492125"/>
                <a:gd name="T24" fmla="*/ 100532 w 313055"/>
                <a:gd name="T25" fmla="*/ 378598 h 492125"/>
                <a:gd name="T26" fmla="*/ 52462 w 313055"/>
                <a:gd name="T27" fmla="*/ 283453 h 492125"/>
                <a:gd name="T28" fmla="*/ 21603 w 313055"/>
                <a:gd name="T29" fmla="*/ 174881 h 492125"/>
                <a:gd name="T30" fmla="*/ 22523 w 313055"/>
                <a:gd name="T31" fmla="*/ 135063 h 492125"/>
                <a:gd name="T32" fmla="*/ 84979 w 313055"/>
                <a:gd name="T33" fmla="*/ 40546 h 492125"/>
                <a:gd name="T34" fmla="*/ 234649 w 313055"/>
                <a:gd name="T35" fmla="*/ 20904 h 492125"/>
                <a:gd name="T36" fmla="*/ 191188 w 313055"/>
                <a:gd name="T37" fmla="*/ 3211 h 492125"/>
                <a:gd name="T38" fmla="*/ 234649 w 313055"/>
                <a:gd name="T39" fmla="*/ 20904 h 492125"/>
                <a:gd name="T40" fmla="*/ 182015 w 313055"/>
                <a:gd name="T41" fmla="*/ 23198 h 492125"/>
                <a:gd name="T42" fmla="*/ 248250 w 313055"/>
                <a:gd name="T43" fmla="*/ 55943 h 492125"/>
                <a:gd name="T44" fmla="*/ 291059 w 313055"/>
                <a:gd name="T45" fmla="*/ 163586 h 492125"/>
                <a:gd name="T46" fmla="*/ 291277 w 313055"/>
                <a:gd name="T47" fmla="*/ 167830 h 492125"/>
                <a:gd name="T48" fmla="*/ 270995 w 313055"/>
                <a:gd name="T49" fmla="*/ 255130 h 492125"/>
                <a:gd name="T50" fmla="*/ 230671 w 313055"/>
                <a:gd name="T51" fmla="*/ 344025 h 492125"/>
                <a:gd name="T52" fmla="*/ 182046 w 313055"/>
                <a:gd name="T53" fmla="*/ 425413 h 492125"/>
                <a:gd name="T54" fmla="*/ 181857 w 313055"/>
                <a:gd name="T55" fmla="*/ 462915 h 492125"/>
                <a:gd name="T56" fmla="*/ 236645 w 313055"/>
                <a:gd name="T57" fmla="*/ 377251 h 492125"/>
                <a:gd name="T58" fmla="*/ 283555 w 313055"/>
                <a:gd name="T59" fmla="*/ 281050 h 492125"/>
                <a:gd name="T60" fmla="*/ 310745 w 313055"/>
                <a:gd name="T61" fmla="*/ 186497 h 492125"/>
                <a:gd name="T62" fmla="*/ 312230 w 313055"/>
                <a:gd name="T63" fmla="*/ 141706 h 492125"/>
                <a:gd name="T64" fmla="*/ 302461 w 313055"/>
                <a:gd name="T65" fmla="*/ 99461 h 492125"/>
                <a:gd name="T66" fmla="*/ 260893 w 313055"/>
                <a:gd name="T67" fmla="*/ 39201 h 492125"/>
                <a:gd name="T68" fmla="*/ 155425 w 313055"/>
                <a:gd name="T69" fmla="*/ 89141 h 492125"/>
                <a:gd name="T70" fmla="*/ 84074 w 313055"/>
                <a:gd name="T71" fmla="*/ 136558 h 492125"/>
                <a:gd name="T72" fmla="*/ 91096 w 313055"/>
                <a:gd name="T73" fmla="*/ 210400 h 492125"/>
                <a:gd name="T74" fmla="*/ 158819 w 313055"/>
                <a:gd name="T75" fmla="*/ 245620 h 492125"/>
                <a:gd name="T76" fmla="*/ 210340 w 313055"/>
                <a:gd name="T77" fmla="*/ 223774 h 492125"/>
                <a:gd name="T78" fmla="*/ 133415 w 313055"/>
                <a:gd name="T79" fmla="*/ 219221 h 492125"/>
                <a:gd name="T80" fmla="*/ 102911 w 313055"/>
                <a:gd name="T81" fmla="*/ 186113 h 492125"/>
                <a:gd name="T82" fmla="*/ 105230 w 313055"/>
                <a:gd name="T83" fmla="*/ 141706 h 492125"/>
                <a:gd name="T84" fmla="*/ 131751 w 313055"/>
                <a:gd name="T85" fmla="*/ 116335 h 492125"/>
                <a:gd name="T86" fmla="*/ 210520 w 313055"/>
                <a:gd name="T87" fmla="*/ 111277 h 492125"/>
                <a:gd name="T88" fmla="*/ 190016 w 313055"/>
                <a:gd name="T89" fmla="*/ 96485 h 492125"/>
                <a:gd name="T90" fmla="*/ 155425 w 313055"/>
                <a:gd name="T91" fmla="*/ 89141 h 492125"/>
                <a:gd name="T92" fmla="*/ 150498 w 313055"/>
                <a:gd name="T93" fmla="*/ 111277 h 492125"/>
                <a:gd name="T94" fmla="*/ 183950 w 313055"/>
                <a:gd name="T95" fmla="*/ 118195 h 492125"/>
                <a:gd name="T96" fmla="*/ 204600 w 313055"/>
                <a:gd name="T97" fmla="*/ 137096 h 492125"/>
                <a:gd name="T98" fmla="*/ 205016 w 313055"/>
                <a:gd name="T99" fmla="*/ 195199 h 492125"/>
                <a:gd name="T100" fmla="*/ 156645 w 313055"/>
                <a:gd name="T101" fmla="*/ 223774 h 492125"/>
                <a:gd name="T102" fmla="*/ 212811 w 313055"/>
                <a:gd name="T103" fmla="*/ 221754 h 492125"/>
                <a:gd name="T104" fmla="*/ 232063 w 313055"/>
                <a:gd name="T105" fmla="*/ 187815 h 492125"/>
                <a:gd name="T106" fmla="*/ 233123 w 313055"/>
                <a:gd name="T107" fmla="*/ 152488 h 492125"/>
                <a:gd name="T108" fmla="*/ 232944 w 313055"/>
                <a:gd name="T109" fmla="*/ 151053 h 492125"/>
                <a:gd name="T110" fmla="*/ 222578 w 313055"/>
                <a:gd name="T111" fmla="*/ 125818 h 492125"/>
                <a:gd name="T112" fmla="*/ 215662 w 313055"/>
                <a:gd name="T113" fmla="*/ 116192 h 492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3055"/>
                <a:gd name="T172" fmla="*/ 0 h 492125"/>
                <a:gd name="T173" fmla="*/ 313055 w 313055"/>
                <a:gd name="T174" fmla="*/ 492125 h 492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25611" name="object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738" y="4546600"/>
            <a:ext cx="1068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object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5238" y="4560888"/>
            <a:ext cx="1022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object 21"/>
          <p:cNvSpPr txBox="1">
            <a:spLocks noChangeArrowheads="1"/>
          </p:cNvSpPr>
          <p:nvPr/>
        </p:nvSpPr>
        <p:spPr bwMode="auto">
          <a:xfrm>
            <a:off x="8443913" y="5713413"/>
            <a:ext cx="18827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marL="12700" algn="ctr">
              <a:lnSpc>
                <a:spcPct val="105000"/>
              </a:lnSpc>
              <a:spcBef>
                <a:spcPts val="50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Инвестиционный интернет-портал Омской области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 algn="ctr">
              <a:spcBef>
                <a:spcPts val="200"/>
              </a:spcBef>
            </a:pPr>
            <a:r>
              <a:rPr lang="ru-RU" sz="1400" b="1">
                <a:solidFill>
                  <a:srgbClr val="231F20"/>
                </a:solidFill>
                <a:latin typeface="Arial" charset="0"/>
              </a:rPr>
              <a:t>investomsk.ru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4" name="object 22"/>
          <p:cNvSpPr txBox="1">
            <a:spLocks noChangeArrowheads="1"/>
          </p:cNvSpPr>
          <p:nvPr/>
        </p:nvSpPr>
        <p:spPr bwMode="auto">
          <a:xfrm>
            <a:off x="6110288" y="5713413"/>
            <a:ext cx="18526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715" rIns="0" bIns="0">
            <a:spAutoFit/>
          </a:bodyPr>
          <a:lstStyle/>
          <a:p>
            <a:pPr marL="481013" indent="-469900">
              <a:lnSpc>
                <a:spcPct val="106000"/>
              </a:lnSpc>
              <a:spcBef>
                <a:spcPts val="50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Агентство развития и инвестиций Омской области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/>
        <p:txBody>
          <a:bodyPr tIns="188863" rtlCol="0"/>
          <a:lstStyle/>
          <a:p>
            <a:pPr marL="39116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2275" y="420688"/>
            <a:ext cx="5508625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kern="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5617" name="object 25"/>
          <p:cNvSpPr>
            <a:spLocks/>
          </p:cNvSpPr>
          <p:nvPr/>
        </p:nvSpPr>
        <p:spPr bwMode="auto">
          <a:xfrm>
            <a:off x="854075" y="704850"/>
            <a:ext cx="10144125" cy="0"/>
          </a:xfrm>
          <a:custGeom>
            <a:avLst/>
            <a:gdLst>
              <a:gd name="T0" fmla="*/ 10142813 w 10144760"/>
              <a:gd name="T1" fmla="*/ 0 w 10144760"/>
              <a:gd name="T2" fmla="*/ 0 60000 65536"/>
              <a:gd name="T3" fmla="*/ 0 60000 65536"/>
              <a:gd name="T4" fmla="*/ 0 w 10144760"/>
              <a:gd name="T5" fmla="*/ 10144760 w 101447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6"/>
          <p:cNvSpPr txBox="1"/>
          <p:nvPr/>
        </p:nvSpPr>
        <p:spPr>
          <a:xfrm>
            <a:off x="11690350" y="6369050"/>
            <a:ext cx="277813" cy="234950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14604" fontAlgn="auto">
              <a:spcBef>
                <a:spcPts val="170"/>
              </a:spcBef>
              <a:spcAft>
                <a:spcPts val="0"/>
              </a:spcAft>
              <a:defRPr/>
            </a:pPr>
            <a:fld id="{4B5A2802-BF4E-4F09-A677-6E930D15FD5B}" type="slidenum">
              <a:rPr sz="1400" kern="0" spc="25" dirty="0">
                <a:solidFill>
                  <a:srgbClr val="FFFFFF"/>
                </a:solidFill>
                <a:latin typeface="Arial MT"/>
                <a:cs typeface="Arial MT"/>
              </a:rPr>
              <a:pPr marL="14604" fontAlgn="auto">
                <a:spcBef>
                  <a:spcPts val="170"/>
                </a:spcBef>
                <a:spcAft>
                  <a:spcPts val="0"/>
                </a:spcAft>
                <a:defRPr/>
              </a:pPr>
              <a:t>18</a:t>
            </a:fld>
            <a:endParaRPr sz="14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413" y="817563"/>
            <a:ext cx="2432050" cy="39211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1042988" y="1295400"/>
            <a:ext cx="48799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65088">
              <a:spcBef>
                <a:spcPts val="100"/>
              </a:spcBef>
            </a:pPr>
            <a:r>
              <a:rPr lang="ru-RU" sz="1500" b="1">
                <a:solidFill>
                  <a:srgbClr val="231F20"/>
                </a:solidFill>
                <a:latin typeface="Arial" charset="0"/>
              </a:rPr>
              <a:t>Раздел 1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65088"/>
            <a:r>
              <a:rPr lang="ru-RU" sz="1500" b="1">
                <a:solidFill>
                  <a:srgbClr val="F04E23"/>
                </a:solidFill>
                <a:latin typeface="Arial" charset="0"/>
              </a:rPr>
              <a:t>Основные характеристики инвестиционного проекта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Информация о проекте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.. . . . . . . . . . . .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3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Этапы реализации проекта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.. . . . . . . . . . . . . . . . . . . . . . . . . . .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4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75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Описание и виды выпускаемой продукции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.. . . . .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5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65088">
              <a:spcBef>
                <a:spcPts val="1413"/>
              </a:spcBef>
            </a:pPr>
            <a:r>
              <a:rPr lang="ru-RU" sz="1500" b="1">
                <a:solidFill>
                  <a:srgbClr val="231F20"/>
                </a:solidFill>
                <a:latin typeface="Arial" charset="0"/>
              </a:rPr>
              <a:t>Раздел 2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65088"/>
            <a:r>
              <a:rPr lang="ru-RU" sz="1500" b="1">
                <a:solidFill>
                  <a:srgbClr val="F04E23"/>
                </a:solidFill>
                <a:latin typeface="Arial" charset="0"/>
              </a:rPr>
              <a:t>Анализ экономической отрасли инвестиционного проекта и маркетинг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381000" lvl="1" indent="-368300">
              <a:spcBef>
                <a:spcPts val="575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Конкурентные преимущества региона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6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Транспортно-логистический потенциал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65088"/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Омской области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. . . . . . . . . . . . . . . . . . . . . . . . . . . . 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7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 startAt="3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Анализ рынка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. . . . . .  . . . . . . . . . . . . . . . .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8-9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75"/>
              </a:spcBef>
              <a:buFont typeface="Arial" charset="0"/>
              <a:buAutoNum type="arabicPeriod" startAt="3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Рынок сбыта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. . . . . . . . . . . . . . . . . . . . . . . . .   </a:t>
            </a: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10</a:t>
            </a:r>
          </a:p>
          <a:p>
            <a:pPr marL="381000" lvl="1" indent="-368300">
              <a:spcBef>
                <a:spcPts val="575"/>
              </a:spcBef>
              <a:buFont typeface="Arial" charset="0"/>
              <a:buAutoNum type="arabicPeriod" startAt="3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Технология производства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. . . . . .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11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 startAt="6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План маркетинга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  . . . . . . . . . . . . . . . . . . . . . . . . 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12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</p:txBody>
      </p:sp>
      <p:grpSp>
        <p:nvGrpSpPr>
          <p:cNvPr id="8195" name="object 4"/>
          <p:cNvGrpSpPr>
            <a:grpSpLocks/>
          </p:cNvGrpSpPr>
          <p:nvPr/>
        </p:nvGrpSpPr>
        <p:grpSpPr bwMode="auto">
          <a:xfrm>
            <a:off x="795338" y="1333500"/>
            <a:ext cx="144462" cy="4975225"/>
            <a:chOff x="795059" y="1332710"/>
            <a:chExt cx="145415" cy="4976495"/>
          </a:xfrm>
        </p:grpSpPr>
        <p:sp>
          <p:nvSpPr>
            <p:cNvPr id="8200" name="object 5"/>
            <p:cNvSpPr>
              <a:spLocks/>
            </p:cNvSpPr>
            <p:nvPr/>
          </p:nvSpPr>
          <p:spPr bwMode="auto">
            <a:xfrm>
              <a:off x="801409" y="1359712"/>
              <a:ext cx="0" cy="4949825"/>
            </a:xfrm>
            <a:custGeom>
              <a:avLst/>
              <a:gdLst>
                <a:gd name="T0" fmla="*/ 0 h 4949825"/>
                <a:gd name="T1" fmla="*/ 4949289 h 4949825"/>
                <a:gd name="T2" fmla="*/ 0 60000 65536"/>
                <a:gd name="T3" fmla="*/ 0 60000 65536"/>
                <a:gd name="T4" fmla="*/ 0 h 4949825"/>
                <a:gd name="T5" fmla="*/ 4949825 h 494982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01" name="object 6"/>
            <p:cNvSpPr>
              <a:spLocks/>
            </p:cNvSpPr>
            <p:nvPr/>
          </p:nvSpPr>
          <p:spPr bwMode="auto">
            <a:xfrm>
              <a:off x="804595" y="1332712"/>
              <a:ext cx="135890" cy="1709420"/>
            </a:xfrm>
            <a:custGeom>
              <a:avLst/>
              <a:gdLst>
                <a:gd name="T0" fmla="*/ 135661 w 135890"/>
                <a:gd name="T1" fmla="*/ 1628292 h 1709420"/>
                <a:gd name="T2" fmla="*/ 0 w 135890"/>
                <a:gd name="T3" fmla="*/ 1547291 h 1709420"/>
                <a:gd name="T4" fmla="*/ 0 w 135890"/>
                <a:gd name="T5" fmla="*/ 1709293 h 1709420"/>
                <a:gd name="T6" fmla="*/ 135661 w 135890"/>
                <a:gd name="T7" fmla="*/ 1628292 h 1709420"/>
                <a:gd name="T8" fmla="*/ 135661 w 135890"/>
                <a:gd name="T9" fmla="*/ 81000 h 1709420"/>
                <a:gd name="T10" fmla="*/ 0 w 135890"/>
                <a:gd name="T11" fmla="*/ 0 h 1709420"/>
                <a:gd name="T12" fmla="*/ 0 w 135890"/>
                <a:gd name="T13" fmla="*/ 162001 h 1709420"/>
                <a:gd name="T14" fmla="*/ 135661 w 135890"/>
                <a:gd name="T15" fmla="*/ 81000 h 1709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890"/>
                <a:gd name="T25" fmla="*/ 0 h 1709420"/>
                <a:gd name="T26" fmla="*/ 135890 w 135890"/>
                <a:gd name="T27" fmla="*/ 1709420 h 17094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8196" name="object 7"/>
          <p:cNvGrpSpPr>
            <a:grpSpLocks/>
          </p:cNvGrpSpPr>
          <p:nvPr/>
        </p:nvGrpSpPr>
        <p:grpSpPr bwMode="auto">
          <a:xfrm>
            <a:off x="6459538" y="1333500"/>
            <a:ext cx="146050" cy="4975225"/>
            <a:chOff x="6460012" y="1332710"/>
            <a:chExt cx="145415" cy="4976495"/>
          </a:xfrm>
        </p:grpSpPr>
        <p:sp>
          <p:nvSpPr>
            <p:cNvPr id="8198" name="object 8"/>
            <p:cNvSpPr>
              <a:spLocks/>
            </p:cNvSpPr>
            <p:nvPr/>
          </p:nvSpPr>
          <p:spPr bwMode="auto">
            <a:xfrm>
              <a:off x="6466362" y="1359712"/>
              <a:ext cx="0" cy="4949825"/>
            </a:xfrm>
            <a:custGeom>
              <a:avLst/>
              <a:gdLst>
                <a:gd name="T0" fmla="*/ 0 h 4949825"/>
                <a:gd name="T1" fmla="*/ 4949289 h 4949825"/>
                <a:gd name="T2" fmla="*/ 0 60000 65536"/>
                <a:gd name="T3" fmla="*/ 0 60000 65536"/>
                <a:gd name="T4" fmla="*/ 0 h 4949825"/>
                <a:gd name="T5" fmla="*/ 4949825 h 494982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199" name="object 9"/>
            <p:cNvSpPr>
              <a:spLocks/>
            </p:cNvSpPr>
            <p:nvPr/>
          </p:nvSpPr>
          <p:spPr bwMode="auto">
            <a:xfrm>
              <a:off x="6469545" y="1332712"/>
              <a:ext cx="135890" cy="3055620"/>
            </a:xfrm>
            <a:custGeom>
              <a:avLst/>
              <a:gdLst>
                <a:gd name="T0" fmla="*/ 135661 w 135890"/>
                <a:gd name="T1" fmla="*/ 2974504 h 3055620"/>
                <a:gd name="T2" fmla="*/ 0 w 135890"/>
                <a:gd name="T3" fmla="*/ 2893504 h 3055620"/>
                <a:gd name="T4" fmla="*/ 0 w 135890"/>
                <a:gd name="T5" fmla="*/ 3055504 h 3055620"/>
                <a:gd name="T6" fmla="*/ 135661 w 135890"/>
                <a:gd name="T7" fmla="*/ 2974504 h 3055620"/>
                <a:gd name="T8" fmla="*/ 135661 w 135890"/>
                <a:gd name="T9" fmla="*/ 1673288 h 3055620"/>
                <a:gd name="T10" fmla="*/ 0 w 135890"/>
                <a:gd name="T11" fmla="*/ 1592287 h 3055620"/>
                <a:gd name="T12" fmla="*/ 0 w 135890"/>
                <a:gd name="T13" fmla="*/ 1754289 h 3055620"/>
                <a:gd name="T14" fmla="*/ 135661 w 135890"/>
                <a:gd name="T15" fmla="*/ 1673288 h 3055620"/>
                <a:gd name="T16" fmla="*/ 135661 w 135890"/>
                <a:gd name="T17" fmla="*/ 81000 h 3055620"/>
                <a:gd name="T18" fmla="*/ 0 w 135890"/>
                <a:gd name="T19" fmla="*/ 0 h 3055620"/>
                <a:gd name="T20" fmla="*/ 0 w 135890"/>
                <a:gd name="T21" fmla="*/ 162001 h 3055620"/>
                <a:gd name="T22" fmla="*/ 135661 w 135890"/>
                <a:gd name="T23" fmla="*/ 81000 h 3055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890"/>
                <a:gd name="T37" fmla="*/ 0 h 3055620"/>
                <a:gd name="T38" fmla="*/ 135890 w 135890"/>
                <a:gd name="T39" fmla="*/ 3055620 h 3055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890" h="3055620">
                  <a:moveTo>
                    <a:pt x="135661" y="2974505"/>
                  </a:moveTo>
                  <a:lnTo>
                    <a:pt x="0" y="2893504"/>
                  </a:lnTo>
                  <a:lnTo>
                    <a:pt x="0" y="3055505"/>
                  </a:lnTo>
                  <a:lnTo>
                    <a:pt x="135661" y="2974505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197" name="object 10"/>
          <p:cNvSpPr txBox="1">
            <a:spLocks noChangeArrowheads="1"/>
          </p:cNvSpPr>
          <p:nvPr/>
        </p:nvSpPr>
        <p:spPr bwMode="auto">
          <a:xfrm>
            <a:off x="6708775" y="1295400"/>
            <a:ext cx="44323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>
                <a:solidFill>
                  <a:srgbClr val="231F20"/>
                </a:solidFill>
                <a:latin typeface="Arial" charset="0"/>
              </a:rPr>
              <a:t>Раздел 3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12700"/>
            <a:r>
              <a:rPr lang="ru-RU" sz="1500" b="1">
                <a:solidFill>
                  <a:srgbClr val="F04E23"/>
                </a:solidFill>
                <a:latin typeface="Arial" charset="0"/>
              </a:rPr>
              <a:t>Анализ сырьевого обеспечения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Ресурсная база региона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13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563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Сырье для обеспечения производства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 .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14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12700"/>
            <a:endParaRPr lang="ru-RU" sz="8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12700">
              <a:spcBef>
                <a:spcPts val="425"/>
              </a:spcBef>
            </a:pPr>
            <a:endParaRPr lang="ru-RU" sz="8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12700"/>
            <a:r>
              <a:rPr lang="ru-RU" sz="1500" b="1">
                <a:solidFill>
                  <a:srgbClr val="231F20"/>
                </a:solidFill>
                <a:latin typeface="Arial" charset="0"/>
              </a:rPr>
              <a:t>Раздел 4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12700"/>
            <a:r>
              <a:rPr lang="ru-RU" sz="1500" b="1">
                <a:solidFill>
                  <a:srgbClr val="F04E23"/>
                </a:solidFill>
                <a:latin typeface="Arial" charset="0"/>
              </a:rPr>
              <a:t>Локализация инвестиционного проекта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381000" lvl="1" indent="-368300">
              <a:spcBef>
                <a:spcPts val="850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Возможные территории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12700"/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для размещения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.. . . . . . . . . . . . . . . . . . . . . 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15-16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12700"/>
            <a:endParaRPr lang="ru-RU" sz="8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12700">
              <a:spcBef>
                <a:spcPts val="425"/>
              </a:spcBef>
            </a:pPr>
            <a:endParaRPr lang="ru-RU" sz="8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12700"/>
            <a:r>
              <a:rPr lang="ru-RU" sz="1500" b="1">
                <a:solidFill>
                  <a:srgbClr val="231F20"/>
                </a:solidFill>
                <a:latin typeface="Arial" charset="0"/>
              </a:rPr>
              <a:t>Раздел 5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12700"/>
            <a:r>
              <a:rPr lang="ru-RU" sz="1500" b="1">
                <a:solidFill>
                  <a:srgbClr val="F04E23"/>
                </a:solidFill>
                <a:latin typeface="Arial" charset="0"/>
              </a:rPr>
              <a:t>Иное ресурсное обеспечение инвестиционного проекта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  <a:p>
            <a:pPr marL="381000" lvl="1" indent="-368300">
              <a:spcBef>
                <a:spcPts val="850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Кадровый потенциал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. . . . . </a:t>
            </a: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17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381000" lvl="1" indent="-368300">
              <a:spcBef>
                <a:spcPts val="850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Возможные меры поддержки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.. . . . . . . . . . . . . 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18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  <a:p>
            <a:pPr marL="381000" lvl="1" indent="-368300">
              <a:spcBef>
                <a:spcPts val="850"/>
              </a:spcBef>
              <a:buFont typeface="Arial" charset="0"/>
              <a:buAutoNum type="arabicPeriod"/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Административная поддержка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12700"/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бизнеса </a:t>
            </a:r>
            <a:r>
              <a:rPr lang="ru-RU" sz="800">
                <a:solidFill>
                  <a:srgbClr val="231F20"/>
                </a:solidFill>
                <a:cs typeface="Microsoft Sans Serif" pitchFamily="34" charset="0"/>
              </a:rPr>
              <a:t>. . . . . . . . . . . . . . . . . . . . . . . . . . . . . . . . . . . . . . . . . . . . . . . . . . . . . . . . . . . . . </a:t>
            </a:r>
            <a:r>
              <a:rPr lang="ru-RU" sz="1500">
                <a:solidFill>
                  <a:srgbClr val="231F20"/>
                </a:solidFill>
                <a:latin typeface="Arial MT"/>
                <a:ea typeface="Arial MT"/>
                <a:cs typeface="Arial MT"/>
              </a:rPr>
              <a:t>19</a:t>
            </a:r>
            <a:endParaRPr lang="ru-RU" sz="1500">
              <a:solidFill>
                <a:srgbClr val="000000"/>
              </a:solidFill>
              <a:latin typeface="Arial MT"/>
              <a:ea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75416" rtlCol="0"/>
          <a:lstStyle/>
          <a:p>
            <a:pPr marL="3048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9218" name="object 3"/>
          <p:cNvSpPr>
            <a:spLocks noGrp="1"/>
          </p:cNvSpPr>
          <p:nvPr>
            <p:ph sz="half" idx="2"/>
          </p:nvPr>
        </p:nvSpPr>
        <p:spPr>
          <a:xfrm>
            <a:off x="1150938" y="1662113"/>
            <a:ext cx="4675187" cy="3600450"/>
          </a:xfrm>
        </p:spPr>
        <p:txBody>
          <a:bodyPr tIns="12065"/>
          <a:lstStyle/>
          <a:p>
            <a:pPr marL="12700" eaLnBrk="1" hangingPunct="1">
              <a:lnSpc>
                <a:spcPct val="114000"/>
              </a:lnSpc>
              <a:spcBef>
                <a:spcPts val="100"/>
              </a:spcBef>
            </a:pPr>
            <a:r>
              <a:rPr lang="ru-RU" sz="1700" b="1" smtClean="0">
                <a:solidFill>
                  <a:srgbClr val="F04E23"/>
                </a:solidFill>
                <a:latin typeface="Arial" charset="0"/>
                <a:cs typeface="Arial" charset="0"/>
              </a:rPr>
              <a:t>Наименование инвестиционного проекта: </a:t>
            </a: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Производство кирпича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12700" eaLnBrk="1" hangingPunct="1">
              <a:spcBef>
                <a:spcPts val="963"/>
              </a:spcBef>
            </a:pPr>
            <a:endParaRPr lang="ru-RU" sz="1700" smtClean="0">
              <a:latin typeface="Arial" charset="0"/>
              <a:cs typeface="Arial" charset="0"/>
            </a:endParaRPr>
          </a:p>
          <a:p>
            <a:pPr marL="12700" eaLnBrk="1" hangingPunct="1">
              <a:spcBef>
                <a:spcPct val="0"/>
              </a:spcBef>
            </a:pPr>
            <a:r>
              <a:rPr lang="ru-RU" sz="1700" b="1" smtClean="0">
                <a:solidFill>
                  <a:srgbClr val="F04E23"/>
                </a:solidFill>
                <a:latin typeface="Arial" charset="0"/>
                <a:cs typeface="Arial" charset="0"/>
              </a:rPr>
              <a:t>Тип проекта: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12700" eaLnBrk="1" hangingPunct="1">
              <a:spcBef>
                <a:spcPts val="263"/>
              </a:spcBef>
            </a:pP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Создание нового производства</a:t>
            </a:r>
          </a:p>
          <a:p>
            <a:pPr marL="12700" eaLnBrk="1" hangingPunct="1">
              <a:spcBef>
                <a:spcPts val="963"/>
              </a:spcBef>
            </a:pPr>
            <a:endParaRPr lang="ru-RU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ct val="0"/>
              </a:spcBef>
            </a:pPr>
            <a:r>
              <a:rPr lang="ru-RU" sz="1700" b="1" smtClean="0">
                <a:solidFill>
                  <a:srgbClr val="F04E23"/>
                </a:solidFill>
                <a:latin typeface="Arial" charset="0"/>
                <a:cs typeface="Arial" charset="0"/>
              </a:rPr>
              <a:t>Стадия инвестиционного проекта –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12700" eaLnBrk="1" hangingPunct="1">
              <a:lnSpc>
                <a:spcPts val="2200"/>
              </a:lnSpc>
              <a:spcBef>
                <a:spcPts val="100"/>
              </a:spcBef>
            </a:pP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Предынвестиционная (инвестиционное предложение)</a:t>
            </a:r>
          </a:p>
          <a:p>
            <a:pPr marL="12700" eaLnBrk="1" hangingPunct="1">
              <a:spcBef>
                <a:spcPts val="838"/>
              </a:spcBef>
            </a:pPr>
            <a:endParaRPr lang="ru-RU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ct val="0"/>
              </a:spcBef>
            </a:pPr>
            <a:r>
              <a:rPr lang="ru-RU" sz="1700" b="1" smtClean="0">
                <a:solidFill>
                  <a:srgbClr val="F04E23"/>
                </a:solidFill>
                <a:latin typeface="Arial" charset="0"/>
                <a:cs typeface="Arial" charset="0"/>
              </a:rPr>
              <a:t>Описание проекта: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12700" eaLnBrk="1" hangingPunct="1">
              <a:lnSpc>
                <a:spcPts val="2200"/>
              </a:lnSpc>
              <a:spcBef>
                <a:spcPts val="75"/>
              </a:spcBef>
            </a:pP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Создание производства кирпича</a:t>
            </a:r>
          </a:p>
        </p:txBody>
      </p:sp>
      <p:grpSp>
        <p:nvGrpSpPr>
          <p:cNvPr id="9219" name="object 4"/>
          <p:cNvGrpSpPr>
            <a:grpSpLocks/>
          </p:cNvGrpSpPr>
          <p:nvPr/>
        </p:nvGrpSpPr>
        <p:grpSpPr bwMode="auto">
          <a:xfrm>
            <a:off x="795338" y="1697038"/>
            <a:ext cx="144462" cy="4398962"/>
            <a:chOff x="795059" y="1696504"/>
            <a:chExt cx="145415" cy="4399280"/>
          </a:xfrm>
        </p:grpSpPr>
        <p:sp>
          <p:nvSpPr>
            <p:cNvPr id="9227" name="object 5"/>
            <p:cNvSpPr>
              <a:spLocks/>
            </p:cNvSpPr>
            <p:nvPr/>
          </p:nvSpPr>
          <p:spPr bwMode="auto">
            <a:xfrm>
              <a:off x="801409" y="1696504"/>
              <a:ext cx="0" cy="4399280"/>
            </a:xfrm>
            <a:custGeom>
              <a:avLst/>
              <a:gdLst>
                <a:gd name="T0" fmla="*/ 0 h 4399280"/>
                <a:gd name="T1" fmla="*/ 4398784 h 4399280"/>
                <a:gd name="T2" fmla="*/ 0 60000 65536"/>
                <a:gd name="T3" fmla="*/ 0 60000 65536"/>
                <a:gd name="T4" fmla="*/ 0 h 4399280"/>
                <a:gd name="T5" fmla="*/ 4399280 h 439928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28" name="object 6"/>
            <p:cNvSpPr>
              <a:spLocks/>
            </p:cNvSpPr>
            <p:nvPr/>
          </p:nvSpPr>
          <p:spPr bwMode="auto">
            <a:xfrm>
              <a:off x="804595" y="1759508"/>
              <a:ext cx="135890" cy="3380104"/>
            </a:xfrm>
            <a:custGeom>
              <a:avLst/>
              <a:gdLst>
                <a:gd name="T0" fmla="*/ 135661 w 135890"/>
                <a:gd name="T1" fmla="*/ 3298494 h 3380104"/>
                <a:gd name="T2" fmla="*/ 0 w 135890"/>
                <a:gd name="T3" fmla="*/ 3217494 h 3380104"/>
                <a:gd name="T4" fmla="*/ 0 w 135890"/>
                <a:gd name="T5" fmla="*/ 3379494 h 3380104"/>
                <a:gd name="T6" fmla="*/ 135661 w 135890"/>
                <a:gd name="T7" fmla="*/ 3298494 h 3380104"/>
                <a:gd name="T8" fmla="*/ 135661 w 135890"/>
                <a:gd name="T9" fmla="*/ 2136394 h 3380104"/>
                <a:gd name="T10" fmla="*/ 0 w 135890"/>
                <a:gd name="T11" fmla="*/ 2055393 h 3380104"/>
                <a:gd name="T12" fmla="*/ 0 w 135890"/>
                <a:gd name="T13" fmla="*/ 2217394 h 3380104"/>
                <a:gd name="T14" fmla="*/ 135661 w 135890"/>
                <a:gd name="T15" fmla="*/ 2136394 h 3380104"/>
                <a:gd name="T16" fmla="*/ 135661 w 135890"/>
                <a:gd name="T17" fmla="*/ 1253426 h 3380104"/>
                <a:gd name="T18" fmla="*/ 0 w 135890"/>
                <a:gd name="T19" fmla="*/ 1172425 h 3380104"/>
                <a:gd name="T20" fmla="*/ 0 w 135890"/>
                <a:gd name="T21" fmla="*/ 1334427 h 3380104"/>
                <a:gd name="T22" fmla="*/ 135661 w 135890"/>
                <a:gd name="T23" fmla="*/ 1253426 h 3380104"/>
                <a:gd name="T24" fmla="*/ 135661 w 135890"/>
                <a:gd name="T25" fmla="*/ 81000 h 3380104"/>
                <a:gd name="T26" fmla="*/ 0 w 135890"/>
                <a:gd name="T27" fmla="*/ 0 h 3380104"/>
                <a:gd name="T28" fmla="*/ 0 w 135890"/>
                <a:gd name="T29" fmla="*/ 162001 h 3380104"/>
                <a:gd name="T30" fmla="*/ 135661 w 135890"/>
                <a:gd name="T31" fmla="*/ 81000 h 3380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890"/>
                <a:gd name="T49" fmla="*/ 0 h 3380104"/>
                <a:gd name="T50" fmla="*/ 135890 w 135890"/>
                <a:gd name="T51" fmla="*/ 3380104 h 3380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9220" name="object 7"/>
          <p:cNvGrpSpPr>
            <a:grpSpLocks/>
          </p:cNvGrpSpPr>
          <p:nvPr/>
        </p:nvGrpSpPr>
        <p:grpSpPr bwMode="auto">
          <a:xfrm>
            <a:off x="6056313" y="1697038"/>
            <a:ext cx="146050" cy="4435475"/>
            <a:chOff x="6056360" y="1696504"/>
            <a:chExt cx="145415" cy="4435475"/>
          </a:xfrm>
        </p:grpSpPr>
        <p:sp>
          <p:nvSpPr>
            <p:cNvPr id="9225" name="object 8"/>
            <p:cNvSpPr>
              <a:spLocks/>
            </p:cNvSpPr>
            <p:nvPr/>
          </p:nvSpPr>
          <p:spPr bwMode="auto">
            <a:xfrm>
              <a:off x="6062710" y="1696504"/>
              <a:ext cx="0" cy="4435475"/>
            </a:xfrm>
            <a:custGeom>
              <a:avLst/>
              <a:gdLst>
                <a:gd name="T0" fmla="*/ 0 h 4435475"/>
                <a:gd name="T1" fmla="*/ 4435195 h 4435475"/>
                <a:gd name="T2" fmla="*/ 0 60000 65536"/>
                <a:gd name="T3" fmla="*/ 0 60000 65536"/>
                <a:gd name="T4" fmla="*/ 0 h 4435475"/>
                <a:gd name="T5" fmla="*/ 4435475 h 443547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26" name="object 9"/>
            <p:cNvSpPr>
              <a:spLocks/>
            </p:cNvSpPr>
            <p:nvPr/>
          </p:nvSpPr>
          <p:spPr bwMode="auto">
            <a:xfrm>
              <a:off x="6065901" y="1759508"/>
              <a:ext cx="135890" cy="3964940"/>
            </a:xfrm>
            <a:custGeom>
              <a:avLst/>
              <a:gdLst>
                <a:gd name="T0" fmla="*/ 135664 w 135889"/>
                <a:gd name="T1" fmla="*/ 3883494 h 3964940"/>
                <a:gd name="T2" fmla="*/ 0 w 135889"/>
                <a:gd name="T3" fmla="*/ 3802494 h 3964940"/>
                <a:gd name="T4" fmla="*/ 0 w 135889"/>
                <a:gd name="T5" fmla="*/ 3964494 h 3964940"/>
                <a:gd name="T6" fmla="*/ 135664 w 135889"/>
                <a:gd name="T7" fmla="*/ 3883494 h 3964940"/>
                <a:gd name="T8" fmla="*/ 135664 w 135889"/>
                <a:gd name="T9" fmla="*/ 3190494 h 3964940"/>
                <a:gd name="T10" fmla="*/ 0 w 135889"/>
                <a:gd name="T11" fmla="*/ 3109492 h 3964940"/>
                <a:gd name="T12" fmla="*/ 0 w 135889"/>
                <a:gd name="T13" fmla="*/ 3271494 h 3964940"/>
                <a:gd name="T14" fmla="*/ 135664 w 135889"/>
                <a:gd name="T15" fmla="*/ 3190494 h 3964940"/>
                <a:gd name="T16" fmla="*/ 135664 w 135889"/>
                <a:gd name="T17" fmla="*/ 1379423 h 3964940"/>
                <a:gd name="T18" fmla="*/ 0 w 135889"/>
                <a:gd name="T19" fmla="*/ 1298422 h 3964940"/>
                <a:gd name="T20" fmla="*/ 0 w 135889"/>
                <a:gd name="T21" fmla="*/ 1460423 h 3964940"/>
                <a:gd name="T22" fmla="*/ 135664 w 135889"/>
                <a:gd name="T23" fmla="*/ 1379423 h 3964940"/>
                <a:gd name="T24" fmla="*/ 135664 w 135889"/>
                <a:gd name="T25" fmla="*/ 81000 h 3964940"/>
                <a:gd name="T26" fmla="*/ 0 w 135889"/>
                <a:gd name="T27" fmla="*/ 0 h 3964940"/>
                <a:gd name="T28" fmla="*/ 0 w 135889"/>
                <a:gd name="T29" fmla="*/ 162001 h 3964940"/>
                <a:gd name="T30" fmla="*/ 135664 w 135889"/>
                <a:gd name="T31" fmla="*/ 81000 h 39649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889"/>
                <a:gd name="T49" fmla="*/ 0 h 3964940"/>
                <a:gd name="T50" fmla="*/ 135889 w 135889"/>
                <a:gd name="T51" fmla="*/ 3964940 h 39649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575" y="347663"/>
            <a:ext cx="5392738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222" name="object 11"/>
          <p:cNvSpPr>
            <a:spLocks/>
          </p:cNvSpPr>
          <p:nvPr/>
        </p:nvSpPr>
        <p:spPr bwMode="auto">
          <a:xfrm>
            <a:off x="795338" y="647700"/>
            <a:ext cx="10199687" cy="0"/>
          </a:xfrm>
          <a:custGeom>
            <a:avLst/>
            <a:gdLst>
              <a:gd name="T0" fmla="*/ 10197279 w 10200640"/>
              <a:gd name="T1" fmla="*/ 0 w 10200640"/>
              <a:gd name="T2" fmla="*/ 0 60000 65536"/>
              <a:gd name="T3" fmla="*/ 0 60000 65536"/>
              <a:gd name="T4" fmla="*/ 0 w 10200640"/>
              <a:gd name="T5" fmla="*/ 10200640 w 102006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3" name="object 12"/>
          <p:cNvSpPr>
            <a:spLocks noGrp="1"/>
          </p:cNvSpPr>
          <p:nvPr>
            <p:ph sz="half" idx="3"/>
          </p:nvPr>
        </p:nvSpPr>
        <p:spPr>
          <a:xfrm>
            <a:off x="6430963" y="1662113"/>
            <a:ext cx="4440237" cy="3719512"/>
          </a:xfrm>
        </p:spPr>
        <p:txBody>
          <a:bodyPr tIns="47625"/>
          <a:lstStyle/>
          <a:p>
            <a:pPr marL="12700" eaLnBrk="1" hangingPunct="1">
              <a:spcBef>
                <a:spcPts val="375"/>
              </a:spcBef>
            </a:pPr>
            <a:r>
              <a:rPr lang="ru-RU" smtClean="0">
                <a:latin typeface="Arial" charset="0"/>
                <a:cs typeface="Arial" charset="0"/>
              </a:rPr>
              <a:t>Цель инвестиционного проекта:</a:t>
            </a:r>
          </a:p>
          <a:p>
            <a:pPr marL="12700" eaLnBrk="1" hangingPunct="1">
              <a:spcBef>
                <a:spcPts val="263"/>
              </a:spcBef>
            </a:pPr>
            <a:r>
              <a:rPr lang="ru-RU" sz="16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Обеспечение потребителей кирпичом</a:t>
            </a:r>
            <a:endParaRPr lang="ru-RU" sz="16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ts val="1375"/>
              </a:spcBef>
            </a:pPr>
            <a:r>
              <a:rPr lang="ru-RU" smtClean="0">
                <a:latin typeface="Arial" charset="0"/>
                <a:cs typeface="Arial" charset="0"/>
              </a:rPr>
              <a:t>Отрасль экономики:</a:t>
            </a:r>
          </a:p>
          <a:p>
            <a:pPr marL="12700" eaLnBrk="1" hangingPunct="1">
              <a:spcBef>
                <a:spcPts val="475"/>
              </a:spcBef>
            </a:pPr>
            <a:r>
              <a:rPr lang="ru-RU" sz="16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ОКВЭД 23.32 – </a:t>
            </a:r>
            <a:r>
              <a:rPr lang="ru-RU" sz="1600" b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Группа «Производство кирпича, черепицы и прочих строительных изделий из обожженной глины» </a:t>
            </a:r>
            <a:endParaRPr lang="ru-RU" sz="16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lnSpc>
                <a:spcPts val="2025"/>
              </a:lnSpc>
              <a:spcBef>
                <a:spcPts val="1375"/>
              </a:spcBef>
            </a:pPr>
            <a:r>
              <a:rPr lang="ru-RU" smtClean="0">
                <a:latin typeface="Arial" charset="0"/>
                <a:cs typeface="Arial" charset="0"/>
              </a:rPr>
              <a:t>Условия участия в проекте:</a:t>
            </a:r>
          </a:p>
          <a:p>
            <a:pPr marL="12700" eaLnBrk="1" hangingPunct="1">
              <a:lnSpc>
                <a:spcPts val="1900"/>
              </a:lnSpc>
              <a:spcBef>
                <a:spcPct val="0"/>
              </a:spcBef>
            </a:pPr>
            <a:r>
              <a:rPr lang="ru-RU" sz="16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Собственные средства</a:t>
            </a:r>
            <a:endParaRPr lang="ru-RU" sz="16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ts val="1388"/>
              </a:spcBef>
            </a:pPr>
            <a:r>
              <a:rPr lang="ru-RU" smtClean="0">
                <a:latin typeface="Arial" charset="0"/>
                <a:cs typeface="Arial" charset="0"/>
              </a:rPr>
              <a:t>Производственная мощность:</a:t>
            </a:r>
          </a:p>
          <a:p>
            <a:pPr marL="12700" eaLnBrk="1" hangingPunct="1">
              <a:lnSpc>
                <a:spcPts val="3150"/>
              </a:lnSpc>
              <a:spcBef>
                <a:spcPct val="0"/>
              </a:spcBef>
            </a:pPr>
            <a:r>
              <a:rPr lang="ru-RU" sz="1600" b="0" smtClean="0">
                <a:solidFill>
                  <a:schemeClr val="tx1"/>
                </a:solidFill>
                <a:latin typeface="Microsoft Sans Serif" pitchFamily="34" charset="0"/>
                <a:cs typeface="Arial" charset="0"/>
              </a:rPr>
              <a:t>10 млн. условных кирпичей в год</a:t>
            </a:r>
          </a:p>
          <a:p>
            <a:pPr marL="12700" eaLnBrk="1" hangingPunct="1">
              <a:lnSpc>
                <a:spcPts val="3150"/>
              </a:lnSpc>
              <a:spcBef>
                <a:spcPct val="0"/>
              </a:spcBef>
            </a:pPr>
            <a:endParaRPr lang="ru-RU" sz="1600" b="0" smtClean="0">
              <a:solidFill>
                <a:srgbClr val="231F2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274638"/>
          </a:xfrm>
        </p:spPr>
        <p:txBody>
          <a:bodyPr tIns="21590" rtlCol="0"/>
          <a:lstStyle/>
          <a:p>
            <a:pPr marL="46355" fontAlgn="auto">
              <a:spcBef>
                <a:spcPts val="170"/>
              </a:spcBef>
              <a:spcAft>
                <a:spcPts val="0"/>
              </a:spcAft>
              <a:defRPr/>
            </a:pPr>
            <a:fld id="{2B50F095-D2E6-4CB1-A667-B06B4D1C90FA}" type="slidenum">
              <a:rPr kern="0" spc="-50" dirty="0"/>
              <a:pPr marL="46355" fontAlgn="auto">
                <a:spcBef>
                  <a:spcPts val="170"/>
                </a:spcBef>
                <a:spcAft>
                  <a:spcPts val="0"/>
                </a:spcAft>
                <a:defRPr/>
              </a:pPr>
              <a:t>3</a:t>
            </a:fld>
            <a:endParaRPr kern="0"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88" y="4310063"/>
            <a:ext cx="3335337" cy="5127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b="1" kern="0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b="1" kern="0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kern="0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kern="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kern="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kern="0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kern="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kern="0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988" y="5607050"/>
            <a:ext cx="2019300" cy="2397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i="1" kern="0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kern="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kern="0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575" y="347663"/>
            <a:ext cx="5392738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795338" y="647700"/>
            <a:ext cx="10199687" cy="0"/>
          </a:xfrm>
          <a:custGeom>
            <a:avLst/>
            <a:gdLst>
              <a:gd name="T0" fmla="*/ 10197279 w 10200640"/>
              <a:gd name="T1" fmla="*/ 0 w 10200640"/>
              <a:gd name="T2" fmla="*/ 0 60000 65536"/>
              <a:gd name="T3" fmla="*/ 0 60000 65536"/>
              <a:gd name="T4" fmla="*/ 0 w 10200640"/>
              <a:gd name="T5" fmla="*/ 10200640 w 102006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5" name="object 6"/>
          <p:cNvSpPr txBox="1">
            <a:spLocks noChangeArrowheads="1"/>
          </p:cNvSpPr>
          <p:nvPr/>
        </p:nvSpPr>
        <p:spPr bwMode="auto">
          <a:xfrm>
            <a:off x="719138" y="2787650"/>
            <a:ext cx="12080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355" rIns="0" bIns="0">
            <a:spAutoFit/>
          </a:bodyPr>
          <a:lstStyle/>
          <a:p>
            <a:pPr marL="12700">
              <a:spcBef>
                <a:spcPts val="363"/>
              </a:spcBef>
            </a:pPr>
            <a:r>
              <a:rPr lang="ru-RU" sz="3200" b="1">
                <a:solidFill>
                  <a:srgbClr val="231F20"/>
                </a:solidFill>
                <a:latin typeface="Arial" charset="0"/>
              </a:rPr>
              <a:t>3 </a:t>
            </a:r>
            <a:r>
              <a:rPr lang="ru-RU" sz="1700" b="1">
                <a:solidFill>
                  <a:srgbClr val="231F20"/>
                </a:solidFill>
                <a:latin typeface="Arial" charset="0"/>
              </a:rPr>
              <a:t>месяца </a:t>
            </a: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Оформление земельного участка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500" y="2787650"/>
            <a:ext cx="1493838" cy="795338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12700" fontAlgn="auto">
              <a:spcBef>
                <a:spcPts val="385"/>
              </a:spcBef>
              <a:spcAft>
                <a:spcPts val="0"/>
              </a:spcAft>
              <a:defRPr/>
            </a:pPr>
            <a:r>
              <a:rPr sz="32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kern="0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kern="0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247" name="object 8"/>
          <p:cNvSpPr txBox="1">
            <a:spLocks noChangeArrowheads="1"/>
          </p:cNvSpPr>
          <p:nvPr/>
        </p:nvSpPr>
        <p:spPr bwMode="auto">
          <a:xfrm>
            <a:off x="4321175" y="2787650"/>
            <a:ext cx="12668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545" rIns="0" bIns="0">
            <a:spAutoFit/>
          </a:bodyPr>
          <a:lstStyle/>
          <a:p>
            <a:pPr marL="12700">
              <a:lnSpc>
                <a:spcPct val="101000"/>
              </a:lnSpc>
              <a:spcBef>
                <a:spcPts val="338"/>
              </a:spcBef>
            </a:pPr>
            <a:r>
              <a:rPr lang="ru-RU" sz="3200" b="1">
                <a:solidFill>
                  <a:srgbClr val="231F20"/>
                </a:solidFill>
                <a:latin typeface="Arial" charset="0"/>
              </a:rPr>
              <a:t>6 </a:t>
            </a:r>
            <a:r>
              <a:rPr lang="ru-RU" sz="1700" b="1">
                <a:solidFill>
                  <a:srgbClr val="231F20"/>
                </a:solidFill>
                <a:latin typeface="Arial" charset="0"/>
              </a:rPr>
              <a:t>месяцев </a:t>
            </a: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Получение РНС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5663" y="2787650"/>
            <a:ext cx="1352550" cy="795338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12700" fontAlgn="auto">
              <a:spcBef>
                <a:spcPts val="385"/>
              </a:spcBef>
              <a:spcAft>
                <a:spcPts val="0"/>
              </a:spcAft>
              <a:defRPr/>
            </a:pPr>
            <a:r>
              <a:rPr sz="32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kern="0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kern="0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0000" y="2787650"/>
            <a:ext cx="1416050" cy="1020763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12700" fontAlgn="auto">
              <a:spcBef>
                <a:spcPts val="385"/>
              </a:spcBef>
              <a:spcAft>
                <a:spcPts val="0"/>
              </a:spcAft>
              <a:defRPr/>
            </a:pPr>
            <a:r>
              <a:rPr sz="32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kern="0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kern="0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lnSpc>
                <a:spcPts val="1789"/>
              </a:lnSpc>
              <a:spcBef>
                <a:spcPts val="135"/>
              </a:spcBef>
              <a:spcAft>
                <a:spcPts val="0"/>
              </a:spcAft>
              <a:defRPr/>
            </a:pPr>
            <a:r>
              <a:rPr sz="150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lnSpc>
                <a:spcPts val="178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kern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250" name="object 11"/>
          <p:cNvSpPr txBox="1">
            <a:spLocks noChangeArrowheads="1"/>
          </p:cNvSpPr>
          <p:nvPr/>
        </p:nvSpPr>
        <p:spPr bwMode="auto">
          <a:xfrm>
            <a:off x="9390063" y="2787650"/>
            <a:ext cx="12382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545" rIns="0" bIns="0">
            <a:spAutoFit/>
          </a:bodyPr>
          <a:lstStyle/>
          <a:p>
            <a:pPr marL="15875" indent="-4763">
              <a:lnSpc>
                <a:spcPct val="101000"/>
              </a:lnSpc>
              <a:spcBef>
                <a:spcPts val="338"/>
              </a:spcBef>
            </a:pPr>
            <a:r>
              <a:rPr lang="ru-RU" sz="3200" b="1">
                <a:solidFill>
                  <a:srgbClr val="231F20"/>
                </a:solidFill>
                <a:latin typeface="Arial" charset="0"/>
              </a:rPr>
              <a:t>1 </a:t>
            </a:r>
            <a:r>
              <a:rPr lang="ru-RU" sz="1700" b="1">
                <a:solidFill>
                  <a:srgbClr val="231F20"/>
                </a:solidFill>
                <a:latin typeface="Arial" charset="0"/>
              </a:rPr>
              <a:t>месяц </a:t>
            </a: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Запуск производства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</p:txBody>
      </p:sp>
      <p:grpSp>
        <p:nvGrpSpPr>
          <p:cNvPr id="10251" name="object 12"/>
          <p:cNvGrpSpPr>
            <a:grpSpLocks/>
          </p:cNvGrpSpPr>
          <p:nvPr/>
        </p:nvGrpSpPr>
        <p:grpSpPr bwMode="auto">
          <a:xfrm>
            <a:off x="731838" y="2162175"/>
            <a:ext cx="9245600" cy="592138"/>
            <a:chOff x="731836" y="2161843"/>
            <a:chExt cx="9245600" cy="591820"/>
          </a:xfrm>
        </p:grpSpPr>
        <p:sp>
          <p:nvSpPr>
            <p:cNvPr id="10274" name="object 13"/>
            <p:cNvSpPr>
              <a:spLocks/>
            </p:cNvSpPr>
            <p:nvPr/>
          </p:nvSpPr>
          <p:spPr bwMode="auto">
            <a:xfrm>
              <a:off x="873156" y="2553695"/>
              <a:ext cx="8847455" cy="0"/>
            </a:xfrm>
            <a:custGeom>
              <a:avLst/>
              <a:gdLst>
                <a:gd name="T0" fmla="*/ 0 w 8847455"/>
                <a:gd name="T1" fmla="*/ 8846847 w 8847455"/>
                <a:gd name="T2" fmla="*/ 0 60000 65536"/>
                <a:gd name="T3" fmla="*/ 0 60000 65536"/>
                <a:gd name="T4" fmla="*/ 0 w 8847455"/>
                <a:gd name="T5" fmla="*/ 8847455 w 884745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5" name="object 14"/>
            <p:cNvSpPr>
              <a:spLocks/>
            </p:cNvSpPr>
            <p:nvPr/>
          </p:nvSpPr>
          <p:spPr bwMode="auto">
            <a:xfrm>
              <a:off x="739773" y="2169781"/>
              <a:ext cx="575945" cy="575945"/>
            </a:xfrm>
            <a:custGeom>
              <a:avLst/>
              <a:gdLst>
                <a:gd name="T0" fmla="*/ 287667 w 575944"/>
                <a:gd name="T1" fmla="*/ 0 h 575944"/>
                <a:gd name="T2" fmla="*/ 241005 w 575944"/>
                <a:gd name="T3" fmla="*/ 3765 h 575944"/>
                <a:gd name="T4" fmla="*/ 196741 w 575944"/>
                <a:gd name="T5" fmla="*/ 14665 h 575944"/>
                <a:gd name="T6" fmla="*/ 155466 w 575944"/>
                <a:gd name="T7" fmla="*/ 32108 h 575944"/>
                <a:gd name="T8" fmla="*/ 117773 w 575944"/>
                <a:gd name="T9" fmla="*/ 55501 h 575944"/>
                <a:gd name="T10" fmla="*/ 84254 w 575944"/>
                <a:gd name="T11" fmla="*/ 84253 h 575944"/>
                <a:gd name="T12" fmla="*/ 55502 w 575944"/>
                <a:gd name="T13" fmla="*/ 117771 h 575944"/>
                <a:gd name="T14" fmla="*/ 32108 w 575944"/>
                <a:gd name="T15" fmla="*/ 155462 h 575944"/>
                <a:gd name="T16" fmla="*/ 14665 w 575944"/>
                <a:gd name="T17" fmla="*/ 196734 h 575944"/>
                <a:gd name="T18" fmla="*/ 3765 w 575944"/>
                <a:gd name="T19" fmla="*/ 240996 h 575944"/>
                <a:gd name="T20" fmla="*/ 0 w 575944"/>
                <a:gd name="T21" fmla="*/ 287654 h 575944"/>
                <a:gd name="T22" fmla="*/ 3765 w 575944"/>
                <a:gd name="T23" fmla="*/ 334319 h 575944"/>
                <a:gd name="T24" fmla="*/ 14665 w 575944"/>
                <a:gd name="T25" fmla="*/ 378584 h 575944"/>
                <a:gd name="T26" fmla="*/ 32108 w 575944"/>
                <a:gd name="T27" fmla="*/ 419858 h 575944"/>
                <a:gd name="T28" fmla="*/ 55502 w 575944"/>
                <a:gd name="T29" fmla="*/ 457551 h 575944"/>
                <a:gd name="T30" fmla="*/ 84254 w 575944"/>
                <a:gd name="T31" fmla="*/ 491070 h 575944"/>
                <a:gd name="T32" fmla="*/ 117773 w 575944"/>
                <a:gd name="T33" fmla="*/ 519823 h 575944"/>
                <a:gd name="T34" fmla="*/ 155466 w 575944"/>
                <a:gd name="T35" fmla="*/ 543217 h 575944"/>
                <a:gd name="T36" fmla="*/ 196741 w 575944"/>
                <a:gd name="T37" fmla="*/ 560660 h 575944"/>
                <a:gd name="T38" fmla="*/ 241005 w 575944"/>
                <a:gd name="T39" fmla="*/ 571560 h 575944"/>
                <a:gd name="T40" fmla="*/ 287667 w 575944"/>
                <a:gd name="T41" fmla="*/ 575325 h 575944"/>
                <a:gd name="T42" fmla="*/ 334332 w 575944"/>
                <a:gd name="T43" fmla="*/ 571560 h 575944"/>
                <a:gd name="T44" fmla="*/ 378596 w 575944"/>
                <a:gd name="T45" fmla="*/ 560660 h 575944"/>
                <a:gd name="T46" fmla="*/ 419871 w 575944"/>
                <a:gd name="T47" fmla="*/ 543217 h 575944"/>
                <a:gd name="T48" fmla="*/ 457564 w 575944"/>
                <a:gd name="T49" fmla="*/ 519823 h 575944"/>
                <a:gd name="T50" fmla="*/ 491083 w 575944"/>
                <a:gd name="T51" fmla="*/ 491070 h 575944"/>
                <a:gd name="T52" fmla="*/ 519835 w 575944"/>
                <a:gd name="T53" fmla="*/ 457551 h 575944"/>
                <a:gd name="T54" fmla="*/ 543229 w 575944"/>
                <a:gd name="T55" fmla="*/ 419858 h 575944"/>
                <a:gd name="T56" fmla="*/ 560673 w 575944"/>
                <a:gd name="T57" fmla="*/ 378584 h 575944"/>
                <a:gd name="T58" fmla="*/ 571573 w 575944"/>
                <a:gd name="T59" fmla="*/ 334319 h 575944"/>
                <a:gd name="T60" fmla="*/ 575338 w 575944"/>
                <a:gd name="T61" fmla="*/ 287654 h 575944"/>
                <a:gd name="T62" fmla="*/ 571573 w 575944"/>
                <a:gd name="T63" fmla="*/ 240996 h 575944"/>
                <a:gd name="T64" fmla="*/ 560673 w 575944"/>
                <a:gd name="T65" fmla="*/ 196734 h 575944"/>
                <a:gd name="T66" fmla="*/ 543229 w 575944"/>
                <a:gd name="T67" fmla="*/ 155462 h 575944"/>
                <a:gd name="T68" fmla="*/ 519835 w 575944"/>
                <a:gd name="T69" fmla="*/ 117771 h 575944"/>
                <a:gd name="T70" fmla="*/ 491083 w 575944"/>
                <a:gd name="T71" fmla="*/ 84253 h 575944"/>
                <a:gd name="T72" fmla="*/ 457564 w 575944"/>
                <a:gd name="T73" fmla="*/ 55501 h 575944"/>
                <a:gd name="T74" fmla="*/ 419871 w 575944"/>
                <a:gd name="T75" fmla="*/ 32108 h 575944"/>
                <a:gd name="T76" fmla="*/ 378596 w 575944"/>
                <a:gd name="T77" fmla="*/ 14665 h 575944"/>
                <a:gd name="T78" fmla="*/ 334332 w 575944"/>
                <a:gd name="T79" fmla="*/ 3765 h 575944"/>
                <a:gd name="T80" fmla="*/ 287667 w 575944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4"/>
                <a:gd name="T124" fmla="*/ 0 h 575944"/>
                <a:gd name="T125" fmla="*/ 575944 w 575944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6" name="object 15"/>
            <p:cNvSpPr>
              <a:spLocks/>
            </p:cNvSpPr>
            <p:nvPr/>
          </p:nvSpPr>
          <p:spPr bwMode="auto">
            <a:xfrm>
              <a:off x="739773" y="2169781"/>
              <a:ext cx="575945" cy="575945"/>
            </a:xfrm>
            <a:custGeom>
              <a:avLst/>
              <a:gdLst>
                <a:gd name="T0" fmla="*/ 287667 w 575944"/>
                <a:gd name="T1" fmla="*/ 575325 h 575944"/>
                <a:gd name="T2" fmla="*/ 334332 w 575944"/>
                <a:gd name="T3" fmla="*/ 571560 h 575944"/>
                <a:gd name="T4" fmla="*/ 378596 w 575944"/>
                <a:gd name="T5" fmla="*/ 560660 h 575944"/>
                <a:gd name="T6" fmla="*/ 419871 w 575944"/>
                <a:gd name="T7" fmla="*/ 543217 h 575944"/>
                <a:gd name="T8" fmla="*/ 457564 w 575944"/>
                <a:gd name="T9" fmla="*/ 519823 h 575944"/>
                <a:gd name="T10" fmla="*/ 491083 w 575944"/>
                <a:gd name="T11" fmla="*/ 491070 h 575944"/>
                <a:gd name="T12" fmla="*/ 519835 w 575944"/>
                <a:gd name="T13" fmla="*/ 457551 h 575944"/>
                <a:gd name="T14" fmla="*/ 543229 w 575944"/>
                <a:gd name="T15" fmla="*/ 419858 h 575944"/>
                <a:gd name="T16" fmla="*/ 560673 w 575944"/>
                <a:gd name="T17" fmla="*/ 378584 h 575944"/>
                <a:gd name="T18" fmla="*/ 571573 w 575944"/>
                <a:gd name="T19" fmla="*/ 334319 h 575944"/>
                <a:gd name="T20" fmla="*/ 575338 w 575944"/>
                <a:gd name="T21" fmla="*/ 287654 h 575944"/>
                <a:gd name="T22" fmla="*/ 571573 w 575944"/>
                <a:gd name="T23" fmla="*/ 240996 h 575944"/>
                <a:gd name="T24" fmla="*/ 560673 w 575944"/>
                <a:gd name="T25" fmla="*/ 196734 h 575944"/>
                <a:gd name="T26" fmla="*/ 543229 w 575944"/>
                <a:gd name="T27" fmla="*/ 155462 h 575944"/>
                <a:gd name="T28" fmla="*/ 519835 w 575944"/>
                <a:gd name="T29" fmla="*/ 117771 h 575944"/>
                <a:gd name="T30" fmla="*/ 491083 w 575944"/>
                <a:gd name="T31" fmla="*/ 84253 h 575944"/>
                <a:gd name="T32" fmla="*/ 457564 w 575944"/>
                <a:gd name="T33" fmla="*/ 55501 h 575944"/>
                <a:gd name="T34" fmla="*/ 419871 w 575944"/>
                <a:gd name="T35" fmla="*/ 32108 h 575944"/>
                <a:gd name="T36" fmla="*/ 378596 w 575944"/>
                <a:gd name="T37" fmla="*/ 14665 h 575944"/>
                <a:gd name="T38" fmla="*/ 334332 w 575944"/>
                <a:gd name="T39" fmla="*/ 3765 h 575944"/>
                <a:gd name="T40" fmla="*/ 287667 w 575944"/>
                <a:gd name="T41" fmla="*/ 0 h 575944"/>
                <a:gd name="T42" fmla="*/ 241005 w 575944"/>
                <a:gd name="T43" fmla="*/ 3765 h 575944"/>
                <a:gd name="T44" fmla="*/ 196741 w 575944"/>
                <a:gd name="T45" fmla="*/ 14665 h 575944"/>
                <a:gd name="T46" fmla="*/ 155466 w 575944"/>
                <a:gd name="T47" fmla="*/ 32108 h 575944"/>
                <a:gd name="T48" fmla="*/ 117773 w 575944"/>
                <a:gd name="T49" fmla="*/ 55501 h 575944"/>
                <a:gd name="T50" fmla="*/ 84254 w 575944"/>
                <a:gd name="T51" fmla="*/ 84253 h 575944"/>
                <a:gd name="T52" fmla="*/ 55502 w 575944"/>
                <a:gd name="T53" fmla="*/ 117771 h 575944"/>
                <a:gd name="T54" fmla="*/ 32108 w 575944"/>
                <a:gd name="T55" fmla="*/ 155462 h 575944"/>
                <a:gd name="T56" fmla="*/ 14665 w 575944"/>
                <a:gd name="T57" fmla="*/ 196734 h 575944"/>
                <a:gd name="T58" fmla="*/ 3765 w 575944"/>
                <a:gd name="T59" fmla="*/ 240996 h 575944"/>
                <a:gd name="T60" fmla="*/ 0 w 575944"/>
                <a:gd name="T61" fmla="*/ 287654 h 575944"/>
                <a:gd name="T62" fmla="*/ 3765 w 575944"/>
                <a:gd name="T63" fmla="*/ 334319 h 575944"/>
                <a:gd name="T64" fmla="*/ 14665 w 575944"/>
                <a:gd name="T65" fmla="*/ 378584 h 575944"/>
                <a:gd name="T66" fmla="*/ 32108 w 575944"/>
                <a:gd name="T67" fmla="*/ 419858 h 575944"/>
                <a:gd name="T68" fmla="*/ 55502 w 575944"/>
                <a:gd name="T69" fmla="*/ 457551 h 575944"/>
                <a:gd name="T70" fmla="*/ 84254 w 575944"/>
                <a:gd name="T71" fmla="*/ 491070 h 575944"/>
                <a:gd name="T72" fmla="*/ 117773 w 575944"/>
                <a:gd name="T73" fmla="*/ 519823 h 575944"/>
                <a:gd name="T74" fmla="*/ 155466 w 575944"/>
                <a:gd name="T75" fmla="*/ 543217 h 575944"/>
                <a:gd name="T76" fmla="*/ 196741 w 575944"/>
                <a:gd name="T77" fmla="*/ 560660 h 575944"/>
                <a:gd name="T78" fmla="*/ 241005 w 575944"/>
                <a:gd name="T79" fmla="*/ 571560 h 575944"/>
                <a:gd name="T80" fmla="*/ 287667 w 575944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4"/>
                <a:gd name="T124" fmla="*/ 0 h 575944"/>
                <a:gd name="T125" fmla="*/ 575944 w 575944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7" name="object 16"/>
            <p:cNvSpPr>
              <a:spLocks/>
            </p:cNvSpPr>
            <p:nvPr/>
          </p:nvSpPr>
          <p:spPr bwMode="auto">
            <a:xfrm>
              <a:off x="9394073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8" name="object 17"/>
            <p:cNvSpPr>
              <a:spLocks/>
            </p:cNvSpPr>
            <p:nvPr/>
          </p:nvSpPr>
          <p:spPr bwMode="auto">
            <a:xfrm>
              <a:off x="9394073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9" name="object 18"/>
            <p:cNvSpPr>
              <a:spLocks/>
            </p:cNvSpPr>
            <p:nvPr/>
          </p:nvSpPr>
          <p:spPr bwMode="auto">
            <a:xfrm>
              <a:off x="2370028" y="2169781"/>
              <a:ext cx="575945" cy="575945"/>
            </a:xfrm>
            <a:custGeom>
              <a:avLst/>
              <a:gdLst>
                <a:gd name="T0" fmla="*/ 287667 w 575944"/>
                <a:gd name="T1" fmla="*/ 0 h 575944"/>
                <a:gd name="T2" fmla="*/ 241005 w 575944"/>
                <a:gd name="T3" fmla="*/ 3765 h 575944"/>
                <a:gd name="T4" fmla="*/ 196741 w 575944"/>
                <a:gd name="T5" fmla="*/ 14665 h 575944"/>
                <a:gd name="T6" fmla="*/ 155466 w 575944"/>
                <a:gd name="T7" fmla="*/ 32108 h 575944"/>
                <a:gd name="T8" fmla="*/ 117773 w 575944"/>
                <a:gd name="T9" fmla="*/ 55501 h 575944"/>
                <a:gd name="T10" fmla="*/ 84254 w 575944"/>
                <a:gd name="T11" fmla="*/ 84253 h 575944"/>
                <a:gd name="T12" fmla="*/ 55502 w 575944"/>
                <a:gd name="T13" fmla="*/ 117771 h 575944"/>
                <a:gd name="T14" fmla="*/ 32108 w 575944"/>
                <a:gd name="T15" fmla="*/ 155462 h 575944"/>
                <a:gd name="T16" fmla="*/ 14665 w 575944"/>
                <a:gd name="T17" fmla="*/ 196734 h 575944"/>
                <a:gd name="T18" fmla="*/ 3765 w 575944"/>
                <a:gd name="T19" fmla="*/ 240996 h 575944"/>
                <a:gd name="T20" fmla="*/ 0 w 575944"/>
                <a:gd name="T21" fmla="*/ 287654 h 575944"/>
                <a:gd name="T22" fmla="*/ 3765 w 575944"/>
                <a:gd name="T23" fmla="*/ 334319 h 575944"/>
                <a:gd name="T24" fmla="*/ 14665 w 575944"/>
                <a:gd name="T25" fmla="*/ 378584 h 575944"/>
                <a:gd name="T26" fmla="*/ 32108 w 575944"/>
                <a:gd name="T27" fmla="*/ 419858 h 575944"/>
                <a:gd name="T28" fmla="*/ 55502 w 575944"/>
                <a:gd name="T29" fmla="*/ 457551 h 575944"/>
                <a:gd name="T30" fmla="*/ 84254 w 575944"/>
                <a:gd name="T31" fmla="*/ 491070 h 575944"/>
                <a:gd name="T32" fmla="*/ 117773 w 575944"/>
                <a:gd name="T33" fmla="*/ 519823 h 575944"/>
                <a:gd name="T34" fmla="*/ 155466 w 575944"/>
                <a:gd name="T35" fmla="*/ 543217 h 575944"/>
                <a:gd name="T36" fmla="*/ 196741 w 575944"/>
                <a:gd name="T37" fmla="*/ 560660 h 575944"/>
                <a:gd name="T38" fmla="*/ 241005 w 575944"/>
                <a:gd name="T39" fmla="*/ 571560 h 575944"/>
                <a:gd name="T40" fmla="*/ 287667 w 575944"/>
                <a:gd name="T41" fmla="*/ 575325 h 575944"/>
                <a:gd name="T42" fmla="*/ 334332 w 575944"/>
                <a:gd name="T43" fmla="*/ 571560 h 575944"/>
                <a:gd name="T44" fmla="*/ 378596 w 575944"/>
                <a:gd name="T45" fmla="*/ 560660 h 575944"/>
                <a:gd name="T46" fmla="*/ 419871 w 575944"/>
                <a:gd name="T47" fmla="*/ 543217 h 575944"/>
                <a:gd name="T48" fmla="*/ 457564 w 575944"/>
                <a:gd name="T49" fmla="*/ 519823 h 575944"/>
                <a:gd name="T50" fmla="*/ 491083 w 575944"/>
                <a:gd name="T51" fmla="*/ 491070 h 575944"/>
                <a:gd name="T52" fmla="*/ 519835 w 575944"/>
                <a:gd name="T53" fmla="*/ 457551 h 575944"/>
                <a:gd name="T54" fmla="*/ 543229 w 575944"/>
                <a:gd name="T55" fmla="*/ 419858 h 575944"/>
                <a:gd name="T56" fmla="*/ 560673 w 575944"/>
                <a:gd name="T57" fmla="*/ 378584 h 575944"/>
                <a:gd name="T58" fmla="*/ 571573 w 575944"/>
                <a:gd name="T59" fmla="*/ 334319 h 575944"/>
                <a:gd name="T60" fmla="*/ 575338 w 575944"/>
                <a:gd name="T61" fmla="*/ 287654 h 575944"/>
                <a:gd name="T62" fmla="*/ 571573 w 575944"/>
                <a:gd name="T63" fmla="*/ 240996 h 575944"/>
                <a:gd name="T64" fmla="*/ 560673 w 575944"/>
                <a:gd name="T65" fmla="*/ 196734 h 575944"/>
                <a:gd name="T66" fmla="*/ 543229 w 575944"/>
                <a:gd name="T67" fmla="*/ 155462 h 575944"/>
                <a:gd name="T68" fmla="*/ 519835 w 575944"/>
                <a:gd name="T69" fmla="*/ 117771 h 575944"/>
                <a:gd name="T70" fmla="*/ 491083 w 575944"/>
                <a:gd name="T71" fmla="*/ 84253 h 575944"/>
                <a:gd name="T72" fmla="*/ 457564 w 575944"/>
                <a:gd name="T73" fmla="*/ 55501 h 575944"/>
                <a:gd name="T74" fmla="*/ 419871 w 575944"/>
                <a:gd name="T75" fmla="*/ 32108 h 575944"/>
                <a:gd name="T76" fmla="*/ 378596 w 575944"/>
                <a:gd name="T77" fmla="*/ 14665 h 575944"/>
                <a:gd name="T78" fmla="*/ 334332 w 575944"/>
                <a:gd name="T79" fmla="*/ 3765 h 575944"/>
                <a:gd name="T80" fmla="*/ 287667 w 575944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4"/>
                <a:gd name="T124" fmla="*/ 0 h 575944"/>
                <a:gd name="T125" fmla="*/ 575944 w 575944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80" name="object 19"/>
            <p:cNvSpPr>
              <a:spLocks/>
            </p:cNvSpPr>
            <p:nvPr/>
          </p:nvSpPr>
          <p:spPr bwMode="auto">
            <a:xfrm>
              <a:off x="2370028" y="2169781"/>
              <a:ext cx="575945" cy="575945"/>
            </a:xfrm>
            <a:custGeom>
              <a:avLst/>
              <a:gdLst>
                <a:gd name="T0" fmla="*/ 287667 w 575944"/>
                <a:gd name="T1" fmla="*/ 575325 h 575944"/>
                <a:gd name="T2" fmla="*/ 334332 w 575944"/>
                <a:gd name="T3" fmla="*/ 571560 h 575944"/>
                <a:gd name="T4" fmla="*/ 378596 w 575944"/>
                <a:gd name="T5" fmla="*/ 560660 h 575944"/>
                <a:gd name="T6" fmla="*/ 419871 w 575944"/>
                <a:gd name="T7" fmla="*/ 543217 h 575944"/>
                <a:gd name="T8" fmla="*/ 457564 w 575944"/>
                <a:gd name="T9" fmla="*/ 519823 h 575944"/>
                <a:gd name="T10" fmla="*/ 491083 w 575944"/>
                <a:gd name="T11" fmla="*/ 491070 h 575944"/>
                <a:gd name="T12" fmla="*/ 519835 w 575944"/>
                <a:gd name="T13" fmla="*/ 457551 h 575944"/>
                <a:gd name="T14" fmla="*/ 543229 w 575944"/>
                <a:gd name="T15" fmla="*/ 419858 h 575944"/>
                <a:gd name="T16" fmla="*/ 560673 w 575944"/>
                <a:gd name="T17" fmla="*/ 378584 h 575944"/>
                <a:gd name="T18" fmla="*/ 571573 w 575944"/>
                <a:gd name="T19" fmla="*/ 334319 h 575944"/>
                <a:gd name="T20" fmla="*/ 575338 w 575944"/>
                <a:gd name="T21" fmla="*/ 287654 h 575944"/>
                <a:gd name="T22" fmla="*/ 571573 w 575944"/>
                <a:gd name="T23" fmla="*/ 240996 h 575944"/>
                <a:gd name="T24" fmla="*/ 560673 w 575944"/>
                <a:gd name="T25" fmla="*/ 196734 h 575944"/>
                <a:gd name="T26" fmla="*/ 543229 w 575944"/>
                <a:gd name="T27" fmla="*/ 155462 h 575944"/>
                <a:gd name="T28" fmla="*/ 519835 w 575944"/>
                <a:gd name="T29" fmla="*/ 117771 h 575944"/>
                <a:gd name="T30" fmla="*/ 491083 w 575944"/>
                <a:gd name="T31" fmla="*/ 84253 h 575944"/>
                <a:gd name="T32" fmla="*/ 457564 w 575944"/>
                <a:gd name="T33" fmla="*/ 55501 h 575944"/>
                <a:gd name="T34" fmla="*/ 419871 w 575944"/>
                <a:gd name="T35" fmla="*/ 32108 h 575944"/>
                <a:gd name="T36" fmla="*/ 378596 w 575944"/>
                <a:gd name="T37" fmla="*/ 14665 h 575944"/>
                <a:gd name="T38" fmla="*/ 334332 w 575944"/>
                <a:gd name="T39" fmla="*/ 3765 h 575944"/>
                <a:gd name="T40" fmla="*/ 287667 w 575944"/>
                <a:gd name="T41" fmla="*/ 0 h 575944"/>
                <a:gd name="T42" fmla="*/ 241005 w 575944"/>
                <a:gd name="T43" fmla="*/ 3765 h 575944"/>
                <a:gd name="T44" fmla="*/ 196741 w 575944"/>
                <a:gd name="T45" fmla="*/ 14665 h 575944"/>
                <a:gd name="T46" fmla="*/ 155466 w 575944"/>
                <a:gd name="T47" fmla="*/ 32108 h 575944"/>
                <a:gd name="T48" fmla="*/ 117773 w 575944"/>
                <a:gd name="T49" fmla="*/ 55501 h 575944"/>
                <a:gd name="T50" fmla="*/ 84254 w 575944"/>
                <a:gd name="T51" fmla="*/ 84253 h 575944"/>
                <a:gd name="T52" fmla="*/ 55502 w 575944"/>
                <a:gd name="T53" fmla="*/ 117771 h 575944"/>
                <a:gd name="T54" fmla="*/ 32108 w 575944"/>
                <a:gd name="T55" fmla="*/ 155462 h 575944"/>
                <a:gd name="T56" fmla="*/ 14665 w 575944"/>
                <a:gd name="T57" fmla="*/ 196734 h 575944"/>
                <a:gd name="T58" fmla="*/ 3765 w 575944"/>
                <a:gd name="T59" fmla="*/ 240996 h 575944"/>
                <a:gd name="T60" fmla="*/ 0 w 575944"/>
                <a:gd name="T61" fmla="*/ 287654 h 575944"/>
                <a:gd name="T62" fmla="*/ 3765 w 575944"/>
                <a:gd name="T63" fmla="*/ 334319 h 575944"/>
                <a:gd name="T64" fmla="*/ 14665 w 575944"/>
                <a:gd name="T65" fmla="*/ 378584 h 575944"/>
                <a:gd name="T66" fmla="*/ 32108 w 575944"/>
                <a:gd name="T67" fmla="*/ 419858 h 575944"/>
                <a:gd name="T68" fmla="*/ 55502 w 575944"/>
                <a:gd name="T69" fmla="*/ 457551 h 575944"/>
                <a:gd name="T70" fmla="*/ 84254 w 575944"/>
                <a:gd name="T71" fmla="*/ 491070 h 575944"/>
                <a:gd name="T72" fmla="*/ 117773 w 575944"/>
                <a:gd name="T73" fmla="*/ 519823 h 575944"/>
                <a:gd name="T74" fmla="*/ 155466 w 575944"/>
                <a:gd name="T75" fmla="*/ 543217 h 575944"/>
                <a:gd name="T76" fmla="*/ 196741 w 575944"/>
                <a:gd name="T77" fmla="*/ 560660 h 575944"/>
                <a:gd name="T78" fmla="*/ 241005 w 575944"/>
                <a:gd name="T79" fmla="*/ 571560 h 575944"/>
                <a:gd name="T80" fmla="*/ 287667 w 575944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4"/>
                <a:gd name="T124" fmla="*/ 0 h 575944"/>
                <a:gd name="T125" fmla="*/ 575944 w 575944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81" name="object 20"/>
            <p:cNvSpPr>
              <a:spLocks/>
            </p:cNvSpPr>
            <p:nvPr/>
          </p:nvSpPr>
          <p:spPr bwMode="auto">
            <a:xfrm>
              <a:off x="4341595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82" name="object 21"/>
            <p:cNvSpPr>
              <a:spLocks/>
            </p:cNvSpPr>
            <p:nvPr/>
          </p:nvSpPr>
          <p:spPr bwMode="auto">
            <a:xfrm>
              <a:off x="4341595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52" name="object 22"/>
          <p:cNvSpPr txBox="1">
            <a:spLocks noChangeArrowheads="1"/>
          </p:cNvSpPr>
          <p:nvPr/>
        </p:nvSpPr>
        <p:spPr bwMode="auto">
          <a:xfrm>
            <a:off x="760413" y="1277938"/>
            <a:ext cx="5337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04E23"/>
                </a:solidFill>
                <a:latin typeface="Arial" charset="0"/>
              </a:rPr>
              <a:t>ЭТАПЫ РЕАЛИЗАЦИИ ПРОЕКТА*:</a:t>
            </a:r>
            <a:endParaRPr lang="ru-RU" sz="24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1350"/>
              </a:spcBef>
            </a:pPr>
            <a:endParaRPr lang="ru-RU" sz="2400">
              <a:solidFill>
                <a:srgbClr val="000000"/>
              </a:solidFill>
              <a:latin typeface="Arial" charset="0"/>
            </a:endParaRPr>
          </a:p>
          <a:p>
            <a:pPr marL="12700"/>
            <a:r>
              <a:rPr lang="ru-RU" sz="3400" b="1">
                <a:solidFill>
                  <a:srgbClr val="FFFFFF"/>
                </a:solidFill>
                <a:latin typeface="Arial" charset="0"/>
              </a:rPr>
              <a:t> 1		2              3</a:t>
            </a:r>
            <a:endParaRPr lang="ru-RU" sz="3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253" name="object 23"/>
          <p:cNvGrpSpPr>
            <a:grpSpLocks/>
          </p:cNvGrpSpPr>
          <p:nvPr/>
        </p:nvGrpSpPr>
        <p:grpSpPr bwMode="auto">
          <a:xfrm>
            <a:off x="7621588" y="2162175"/>
            <a:ext cx="592137" cy="592138"/>
            <a:chOff x="7621746" y="2161843"/>
            <a:chExt cx="591820" cy="591820"/>
          </a:xfrm>
        </p:grpSpPr>
        <p:sp>
          <p:nvSpPr>
            <p:cNvPr id="10272" name="object 24"/>
            <p:cNvSpPr>
              <a:spLocks/>
            </p:cNvSpPr>
            <p:nvPr/>
          </p:nvSpPr>
          <p:spPr bwMode="auto">
            <a:xfrm>
              <a:off x="7629683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3" name="object 25"/>
            <p:cNvSpPr>
              <a:spLocks/>
            </p:cNvSpPr>
            <p:nvPr/>
          </p:nvSpPr>
          <p:spPr bwMode="auto">
            <a:xfrm>
              <a:off x="7629683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163" y="2166938"/>
            <a:ext cx="269875" cy="5508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3450" b="1" kern="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0255" name="object 27"/>
          <p:cNvGrpSpPr>
            <a:grpSpLocks/>
          </p:cNvGrpSpPr>
          <p:nvPr/>
        </p:nvGrpSpPr>
        <p:grpSpPr bwMode="auto">
          <a:xfrm>
            <a:off x="5948363" y="2162175"/>
            <a:ext cx="592137" cy="592138"/>
            <a:chOff x="5948839" y="2161843"/>
            <a:chExt cx="591820" cy="591820"/>
          </a:xfrm>
        </p:grpSpPr>
        <p:sp>
          <p:nvSpPr>
            <p:cNvPr id="10270" name="object 28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0 h 575944"/>
                <a:gd name="T2" fmla="*/ 241005 w 575945"/>
                <a:gd name="T3" fmla="*/ 3765 h 575944"/>
                <a:gd name="T4" fmla="*/ 196741 w 575945"/>
                <a:gd name="T5" fmla="*/ 14665 h 575944"/>
                <a:gd name="T6" fmla="*/ 155466 w 575945"/>
                <a:gd name="T7" fmla="*/ 32108 h 575944"/>
                <a:gd name="T8" fmla="*/ 117773 w 575945"/>
                <a:gd name="T9" fmla="*/ 55501 h 575944"/>
                <a:gd name="T10" fmla="*/ 84254 w 575945"/>
                <a:gd name="T11" fmla="*/ 84253 h 575944"/>
                <a:gd name="T12" fmla="*/ 55502 w 575945"/>
                <a:gd name="T13" fmla="*/ 117771 h 575944"/>
                <a:gd name="T14" fmla="*/ 32108 w 575945"/>
                <a:gd name="T15" fmla="*/ 155462 h 575944"/>
                <a:gd name="T16" fmla="*/ 14665 w 575945"/>
                <a:gd name="T17" fmla="*/ 196734 h 575944"/>
                <a:gd name="T18" fmla="*/ 3765 w 575945"/>
                <a:gd name="T19" fmla="*/ 240996 h 575944"/>
                <a:gd name="T20" fmla="*/ 0 w 575945"/>
                <a:gd name="T21" fmla="*/ 287654 h 575944"/>
                <a:gd name="T22" fmla="*/ 3765 w 575945"/>
                <a:gd name="T23" fmla="*/ 334319 h 575944"/>
                <a:gd name="T24" fmla="*/ 14665 w 575945"/>
                <a:gd name="T25" fmla="*/ 378584 h 575944"/>
                <a:gd name="T26" fmla="*/ 32108 w 575945"/>
                <a:gd name="T27" fmla="*/ 419858 h 575944"/>
                <a:gd name="T28" fmla="*/ 55502 w 575945"/>
                <a:gd name="T29" fmla="*/ 457551 h 575944"/>
                <a:gd name="T30" fmla="*/ 84254 w 575945"/>
                <a:gd name="T31" fmla="*/ 491070 h 575944"/>
                <a:gd name="T32" fmla="*/ 117773 w 575945"/>
                <a:gd name="T33" fmla="*/ 519823 h 575944"/>
                <a:gd name="T34" fmla="*/ 155466 w 575945"/>
                <a:gd name="T35" fmla="*/ 543217 h 575944"/>
                <a:gd name="T36" fmla="*/ 196741 w 575945"/>
                <a:gd name="T37" fmla="*/ 560660 h 575944"/>
                <a:gd name="T38" fmla="*/ 241005 w 575945"/>
                <a:gd name="T39" fmla="*/ 571560 h 575944"/>
                <a:gd name="T40" fmla="*/ 287667 w 575945"/>
                <a:gd name="T41" fmla="*/ 575325 h 575944"/>
                <a:gd name="T42" fmla="*/ 334329 w 575945"/>
                <a:gd name="T43" fmla="*/ 571560 h 575944"/>
                <a:gd name="T44" fmla="*/ 378593 w 575945"/>
                <a:gd name="T45" fmla="*/ 560660 h 575944"/>
                <a:gd name="T46" fmla="*/ 419868 w 575945"/>
                <a:gd name="T47" fmla="*/ 543217 h 575944"/>
                <a:gd name="T48" fmla="*/ 457561 w 575945"/>
                <a:gd name="T49" fmla="*/ 519823 h 575944"/>
                <a:gd name="T50" fmla="*/ 491080 w 575945"/>
                <a:gd name="T51" fmla="*/ 491070 h 575944"/>
                <a:gd name="T52" fmla="*/ 519832 w 575945"/>
                <a:gd name="T53" fmla="*/ 457551 h 575944"/>
                <a:gd name="T54" fmla="*/ 543226 w 575945"/>
                <a:gd name="T55" fmla="*/ 419858 h 575944"/>
                <a:gd name="T56" fmla="*/ 560670 w 575945"/>
                <a:gd name="T57" fmla="*/ 378584 h 575944"/>
                <a:gd name="T58" fmla="*/ 571570 w 575945"/>
                <a:gd name="T59" fmla="*/ 334319 h 575944"/>
                <a:gd name="T60" fmla="*/ 575335 w 575945"/>
                <a:gd name="T61" fmla="*/ 287654 h 575944"/>
                <a:gd name="T62" fmla="*/ 571570 w 575945"/>
                <a:gd name="T63" fmla="*/ 240996 h 575944"/>
                <a:gd name="T64" fmla="*/ 560670 w 575945"/>
                <a:gd name="T65" fmla="*/ 196734 h 575944"/>
                <a:gd name="T66" fmla="*/ 543226 w 575945"/>
                <a:gd name="T67" fmla="*/ 155462 h 575944"/>
                <a:gd name="T68" fmla="*/ 519832 w 575945"/>
                <a:gd name="T69" fmla="*/ 117771 h 575944"/>
                <a:gd name="T70" fmla="*/ 491080 w 575945"/>
                <a:gd name="T71" fmla="*/ 84253 h 575944"/>
                <a:gd name="T72" fmla="*/ 457561 w 575945"/>
                <a:gd name="T73" fmla="*/ 55501 h 575944"/>
                <a:gd name="T74" fmla="*/ 419868 w 575945"/>
                <a:gd name="T75" fmla="*/ 32108 h 575944"/>
                <a:gd name="T76" fmla="*/ 378593 w 575945"/>
                <a:gd name="T77" fmla="*/ 14665 h 575944"/>
                <a:gd name="T78" fmla="*/ 334329 w 575945"/>
                <a:gd name="T79" fmla="*/ 3765 h 575944"/>
                <a:gd name="T80" fmla="*/ 287667 w 575945"/>
                <a:gd name="T81" fmla="*/ 0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1" name="object 29"/>
            <p:cNvSpPr>
              <a:spLocks/>
            </p:cNvSpPr>
            <p:nvPr/>
          </p:nvSpPr>
          <p:spPr bwMode="auto">
            <a:xfrm>
              <a:off x="5956777" y="2169781"/>
              <a:ext cx="575945" cy="575945"/>
            </a:xfrm>
            <a:custGeom>
              <a:avLst/>
              <a:gdLst>
                <a:gd name="T0" fmla="*/ 287667 w 575945"/>
                <a:gd name="T1" fmla="*/ 575325 h 575944"/>
                <a:gd name="T2" fmla="*/ 334329 w 575945"/>
                <a:gd name="T3" fmla="*/ 571560 h 575944"/>
                <a:gd name="T4" fmla="*/ 378593 w 575945"/>
                <a:gd name="T5" fmla="*/ 560660 h 575944"/>
                <a:gd name="T6" fmla="*/ 419868 w 575945"/>
                <a:gd name="T7" fmla="*/ 543217 h 575944"/>
                <a:gd name="T8" fmla="*/ 457561 w 575945"/>
                <a:gd name="T9" fmla="*/ 519823 h 575944"/>
                <a:gd name="T10" fmla="*/ 491080 w 575945"/>
                <a:gd name="T11" fmla="*/ 491070 h 575944"/>
                <a:gd name="T12" fmla="*/ 519832 w 575945"/>
                <a:gd name="T13" fmla="*/ 457551 h 575944"/>
                <a:gd name="T14" fmla="*/ 543226 w 575945"/>
                <a:gd name="T15" fmla="*/ 419858 h 575944"/>
                <a:gd name="T16" fmla="*/ 560670 w 575945"/>
                <a:gd name="T17" fmla="*/ 378584 h 575944"/>
                <a:gd name="T18" fmla="*/ 571570 w 575945"/>
                <a:gd name="T19" fmla="*/ 334319 h 575944"/>
                <a:gd name="T20" fmla="*/ 575335 w 575945"/>
                <a:gd name="T21" fmla="*/ 287654 h 575944"/>
                <a:gd name="T22" fmla="*/ 571570 w 575945"/>
                <a:gd name="T23" fmla="*/ 240996 h 575944"/>
                <a:gd name="T24" fmla="*/ 560670 w 575945"/>
                <a:gd name="T25" fmla="*/ 196734 h 575944"/>
                <a:gd name="T26" fmla="*/ 543226 w 575945"/>
                <a:gd name="T27" fmla="*/ 155462 h 575944"/>
                <a:gd name="T28" fmla="*/ 519832 w 575945"/>
                <a:gd name="T29" fmla="*/ 117771 h 575944"/>
                <a:gd name="T30" fmla="*/ 491080 w 575945"/>
                <a:gd name="T31" fmla="*/ 84253 h 575944"/>
                <a:gd name="T32" fmla="*/ 457561 w 575945"/>
                <a:gd name="T33" fmla="*/ 55501 h 575944"/>
                <a:gd name="T34" fmla="*/ 419868 w 575945"/>
                <a:gd name="T35" fmla="*/ 32108 h 575944"/>
                <a:gd name="T36" fmla="*/ 378593 w 575945"/>
                <a:gd name="T37" fmla="*/ 14665 h 575944"/>
                <a:gd name="T38" fmla="*/ 334329 w 575945"/>
                <a:gd name="T39" fmla="*/ 3765 h 575944"/>
                <a:gd name="T40" fmla="*/ 287667 w 575945"/>
                <a:gd name="T41" fmla="*/ 0 h 575944"/>
                <a:gd name="T42" fmla="*/ 241005 w 575945"/>
                <a:gd name="T43" fmla="*/ 3765 h 575944"/>
                <a:gd name="T44" fmla="*/ 196741 w 575945"/>
                <a:gd name="T45" fmla="*/ 14665 h 575944"/>
                <a:gd name="T46" fmla="*/ 155466 w 575945"/>
                <a:gd name="T47" fmla="*/ 32108 h 575944"/>
                <a:gd name="T48" fmla="*/ 117773 w 575945"/>
                <a:gd name="T49" fmla="*/ 55501 h 575944"/>
                <a:gd name="T50" fmla="*/ 84254 w 575945"/>
                <a:gd name="T51" fmla="*/ 84253 h 575944"/>
                <a:gd name="T52" fmla="*/ 55502 w 575945"/>
                <a:gd name="T53" fmla="*/ 117771 h 575944"/>
                <a:gd name="T54" fmla="*/ 32108 w 575945"/>
                <a:gd name="T55" fmla="*/ 155462 h 575944"/>
                <a:gd name="T56" fmla="*/ 14665 w 575945"/>
                <a:gd name="T57" fmla="*/ 196734 h 575944"/>
                <a:gd name="T58" fmla="*/ 3765 w 575945"/>
                <a:gd name="T59" fmla="*/ 240996 h 575944"/>
                <a:gd name="T60" fmla="*/ 0 w 575945"/>
                <a:gd name="T61" fmla="*/ 287654 h 575944"/>
                <a:gd name="T62" fmla="*/ 3765 w 575945"/>
                <a:gd name="T63" fmla="*/ 334319 h 575944"/>
                <a:gd name="T64" fmla="*/ 14665 w 575945"/>
                <a:gd name="T65" fmla="*/ 378584 h 575944"/>
                <a:gd name="T66" fmla="*/ 32108 w 575945"/>
                <a:gd name="T67" fmla="*/ 419858 h 575944"/>
                <a:gd name="T68" fmla="*/ 55502 w 575945"/>
                <a:gd name="T69" fmla="*/ 457551 h 575944"/>
                <a:gd name="T70" fmla="*/ 84254 w 575945"/>
                <a:gd name="T71" fmla="*/ 491070 h 575944"/>
                <a:gd name="T72" fmla="*/ 117773 w 575945"/>
                <a:gd name="T73" fmla="*/ 519823 h 575944"/>
                <a:gd name="T74" fmla="*/ 155466 w 575945"/>
                <a:gd name="T75" fmla="*/ 543217 h 575944"/>
                <a:gd name="T76" fmla="*/ 196741 w 575945"/>
                <a:gd name="T77" fmla="*/ 560660 h 575944"/>
                <a:gd name="T78" fmla="*/ 241005 w 575945"/>
                <a:gd name="T79" fmla="*/ 571560 h 575944"/>
                <a:gd name="T80" fmla="*/ 287667 w 575945"/>
                <a:gd name="T81" fmla="*/ 575325 h 575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5945"/>
                <a:gd name="T124" fmla="*/ 0 h 575944"/>
                <a:gd name="T125" fmla="*/ 575945 w 575945"/>
                <a:gd name="T126" fmla="*/ 575944 h 575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noFill/>
            <a:ln w="15443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3938" y="2166938"/>
            <a:ext cx="269875" cy="5508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3450" b="1" kern="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0875" y="2166938"/>
            <a:ext cx="269875" cy="5508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3450" b="1" kern="0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0258" name="object 32"/>
          <p:cNvGrpSpPr>
            <a:grpSpLocks/>
          </p:cNvGrpSpPr>
          <p:nvPr/>
        </p:nvGrpSpPr>
        <p:grpSpPr bwMode="auto">
          <a:xfrm>
            <a:off x="1770063" y="2490788"/>
            <a:ext cx="7335837" cy="127000"/>
            <a:chOff x="1769341" y="2490054"/>
            <a:chExt cx="7336155" cy="127635"/>
          </a:xfrm>
        </p:grpSpPr>
        <p:sp>
          <p:nvSpPr>
            <p:cNvPr id="10260" name="object 33"/>
            <p:cNvSpPr>
              <a:spLocks/>
            </p:cNvSpPr>
            <p:nvPr/>
          </p:nvSpPr>
          <p:spPr bwMode="auto">
            <a:xfrm>
              <a:off x="1855998" y="2501383"/>
              <a:ext cx="81280" cy="104775"/>
            </a:xfrm>
            <a:custGeom>
              <a:avLst/>
              <a:gdLst>
                <a:gd name="T0" fmla="*/ 0 w 81280"/>
                <a:gd name="T1" fmla="*/ 104622 h 104775"/>
                <a:gd name="T2" fmla="*/ 80873 w 81280"/>
                <a:gd name="T3" fmla="*/ 52311 h 104775"/>
                <a:gd name="T4" fmla="*/ 0 w 81280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80"/>
                <a:gd name="T10" fmla="*/ 0 h 104775"/>
                <a:gd name="T11" fmla="*/ 81280 w 81280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1" name="object 34"/>
            <p:cNvSpPr>
              <a:spLocks/>
            </p:cNvSpPr>
            <p:nvPr/>
          </p:nvSpPr>
          <p:spPr bwMode="auto">
            <a:xfrm>
              <a:off x="3679254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2" name="object 35"/>
            <p:cNvSpPr>
              <a:spLocks/>
            </p:cNvSpPr>
            <p:nvPr/>
          </p:nvSpPr>
          <p:spPr bwMode="auto">
            <a:xfrm>
              <a:off x="5407199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3" name="object 36"/>
            <p:cNvSpPr>
              <a:spLocks/>
            </p:cNvSpPr>
            <p:nvPr/>
          </p:nvSpPr>
          <p:spPr bwMode="auto">
            <a:xfrm>
              <a:off x="9013288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4" name="object 37"/>
            <p:cNvSpPr>
              <a:spLocks/>
            </p:cNvSpPr>
            <p:nvPr/>
          </p:nvSpPr>
          <p:spPr bwMode="auto">
            <a:xfrm>
              <a:off x="7154686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5" name="object 38"/>
            <p:cNvSpPr>
              <a:spLocks/>
            </p:cNvSpPr>
            <p:nvPr/>
          </p:nvSpPr>
          <p:spPr bwMode="auto">
            <a:xfrm>
              <a:off x="1780669" y="2501383"/>
              <a:ext cx="81280" cy="104775"/>
            </a:xfrm>
            <a:custGeom>
              <a:avLst/>
              <a:gdLst>
                <a:gd name="T0" fmla="*/ 0 w 81280"/>
                <a:gd name="T1" fmla="*/ 104622 h 104775"/>
                <a:gd name="T2" fmla="*/ 80873 w 81280"/>
                <a:gd name="T3" fmla="*/ 52311 h 104775"/>
                <a:gd name="T4" fmla="*/ 0 w 81280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80"/>
                <a:gd name="T10" fmla="*/ 0 h 104775"/>
                <a:gd name="T11" fmla="*/ 81280 w 81280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6" name="object 39"/>
            <p:cNvSpPr>
              <a:spLocks/>
            </p:cNvSpPr>
            <p:nvPr/>
          </p:nvSpPr>
          <p:spPr bwMode="auto">
            <a:xfrm>
              <a:off x="3603926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7" name="object 40"/>
            <p:cNvSpPr>
              <a:spLocks/>
            </p:cNvSpPr>
            <p:nvPr/>
          </p:nvSpPr>
          <p:spPr bwMode="auto">
            <a:xfrm>
              <a:off x="5331870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8" name="object 41"/>
            <p:cNvSpPr>
              <a:spLocks/>
            </p:cNvSpPr>
            <p:nvPr/>
          </p:nvSpPr>
          <p:spPr bwMode="auto">
            <a:xfrm>
              <a:off x="8937960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9" name="object 42"/>
            <p:cNvSpPr>
              <a:spLocks/>
            </p:cNvSpPr>
            <p:nvPr/>
          </p:nvSpPr>
          <p:spPr bwMode="auto">
            <a:xfrm>
              <a:off x="7079353" y="2501383"/>
              <a:ext cx="81280" cy="104775"/>
            </a:xfrm>
            <a:custGeom>
              <a:avLst/>
              <a:gdLst>
                <a:gd name="T0" fmla="*/ 0 w 81279"/>
                <a:gd name="T1" fmla="*/ 104622 h 104775"/>
                <a:gd name="T2" fmla="*/ 80876 w 81279"/>
                <a:gd name="T3" fmla="*/ 52311 h 104775"/>
                <a:gd name="T4" fmla="*/ 0 w 81279"/>
                <a:gd name="T5" fmla="*/ 0 h 104775"/>
                <a:gd name="T6" fmla="*/ 0 60000 65536"/>
                <a:gd name="T7" fmla="*/ 0 60000 65536"/>
                <a:gd name="T8" fmla="*/ 0 60000 65536"/>
                <a:gd name="T9" fmla="*/ 0 w 81279"/>
                <a:gd name="T10" fmla="*/ 0 h 104775"/>
                <a:gd name="T11" fmla="*/ 81279 w 81279"/>
                <a:gd name="T12" fmla="*/ 104775 h 104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noFill/>
            <a:ln w="22656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3" name="object 43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274638"/>
          </a:xfrm>
        </p:spPr>
        <p:txBody>
          <a:bodyPr tIns="21590" rtlCol="0"/>
          <a:lstStyle/>
          <a:p>
            <a:pPr marL="46355" fontAlgn="auto">
              <a:spcBef>
                <a:spcPts val="170"/>
              </a:spcBef>
              <a:spcAft>
                <a:spcPts val="0"/>
              </a:spcAft>
              <a:defRPr/>
            </a:pPr>
            <a:fld id="{CFB2C1A9-EAEB-4C6F-B1BB-C500E5E58116}" type="slidenum">
              <a:rPr kern="0" spc="-50" dirty="0"/>
              <a:pPr marL="46355" fontAlgn="auto">
                <a:spcBef>
                  <a:spcPts val="170"/>
                </a:spcBef>
                <a:spcAft>
                  <a:spcPts val="0"/>
                </a:spcAft>
                <a:defRPr/>
              </a:pPr>
              <a:t>4</a:t>
            </a:fld>
            <a:endParaRPr kern="0"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6"/>
          <p:cNvSpPr txBox="1">
            <a:spLocks noChangeArrowheads="1"/>
          </p:cNvSpPr>
          <p:nvPr/>
        </p:nvSpPr>
        <p:spPr bwMode="auto">
          <a:xfrm>
            <a:off x="449263" y="892175"/>
            <a:ext cx="103282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04E23"/>
                </a:solidFill>
                <a:latin typeface="Arial" charset="0"/>
              </a:rPr>
              <a:t>ОПИСАНИЕ И ВИДЫ ВЫПУСКАЕМОЙ ПРОДУКЦИИ</a:t>
            </a:r>
            <a:endParaRPr lang="ru-RU" sz="24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ct val="106000"/>
              </a:lnSpc>
              <a:spcBef>
                <a:spcPts val="1050"/>
              </a:spcBef>
            </a:pPr>
            <a:r>
              <a:rPr lang="ru-RU">
                <a:latin typeface="Arial" charset="0"/>
              </a:rPr>
              <a:t>Данным проектом бизнес — плана планируется осуществлять выпуск 4 видов кирпича в соответствии с ГОСТ и стандартами качества ISO 9000. </a:t>
            </a:r>
          </a:p>
        </p:txBody>
      </p:sp>
      <p:grpSp>
        <p:nvGrpSpPr>
          <p:cNvPr id="11266" name="object 7"/>
          <p:cNvGrpSpPr>
            <a:grpSpLocks/>
          </p:cNvGrpSpPr>
          <p:nvPr/>
        </p:nvGrpSpPr>
        <p:grpSpPr bwMode="auto">
          <a:xfrm>
            <a:off x="474663" y="2249488"/>
            <a:ext cx="10539412" cy="3998912"/>
            <a:chOff x="475200" y="2249158"/>
            <a:chExt cx="10538460" cy="3999865"/>
          </a:xfrm>
        </p:grpSpPr>
        <p:sp>
          <p:nvSpPr>
            <p:cNvPr id="11278" name="object 8"/>
            <p:cNvSpPr>
              <a:spLocks/>
            </p:cNvSpPr>
            <p:nvPr/>
          </p:nvSpPr>
          <p:spPr bwMode="auto">
            <a:xfrm>
              <a:off x="5512723" y="2249158"/>
              <a:ext cx="0" cy="3999865"/>
            </a:xfrm>
            <a:custGeom>
              <a:avLst/>
              <a:gdLst>
                <a:gd name="T0" fmla="*/ 0 h 3999865"/>
                <a:gd name="T1" fmla="*/ 3999839 h 3999865"/>
                <a:gd name="T2" fmla="*/ 0 60000 65536"/>
                <a:gd name="T3" fmla="*/ 0 60000 65536"/>
                <a:gd name="T4" fmla="*/ 0 h 3999865"/>
                <a:gd name="T5" fmla="*/ 3999865 h 399986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noFill/>
            <a:ln w="4978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9" name="object 9"/>
            <p:cNvSpPr>
              <a:spLocks/>
            </p:cNvSpPr>
            <p:nvPr/>
          </p:nvSpPr>
          <p:spPr bwMode="auto">
            <a:xfrm>
              <a:off x="475200" y="4130635"/>
              <a:ext cx="10538460" cy="0"/>
            </a:xfrm>
            <a:custGeom>
              <a:avLst/>
              <a:gdLst>
                <a:gd name="T0" fmla="*/ 0 w 10538460"/>
                <a:gd name="T1" fmla="*/ 10538012 w 10538460"/>
                <a:gd name="T2" fmla="*/ 0 60000 65536"/>
                <a:gd name="T3" fmla="*/ 0 60000 65536"/>
                <a:gd name="T4" fmla="*/ 0 w 10538460"/>
                <a:gd name="T5" fmla="*/ 10538460 w 1053846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noFill/>
            <a:ln w="4978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267" name="object 10"/>
          <p:cNvSpPr txBox="1">
            <a:spLocks noChangeArrowheads="1"/>
          </p:cNvSpPr>
          <p:nvPr/>
        </p:nvSpPr>
        <p:spPr bwMode="auto">
          <a:xfrm>
            <a:off x="2538413" y="2373313"/>
            <a:ext cx="2114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latin typeface="Arial" charset="0"/>
              </a:rPr>
              <a:t>Полнотелый строительный кирпич ГОСТ 530-2007 </a:t>
            </a:r>
          </a:p>
        </p:txBody>
      </p:sp>
      <p:sp>
        <p:nvSpPr>
          <p:cNvPr id="11268" name="object 11"/>
          <p:cNvSpPr txBox="1">
            <a:spLocks noChangeArrowheads="1"/>
          </p:cNvSpPr>
          <p:nvPr/>
        </p:nvSpPr>
        <p:spPr bwMode="auto">
          <a:xfrm>
            <a:off x="8077200" y="2362200"/>
            <a:ext cx="30495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latin typeface="Arial" charset="0"/>
              </a:rPr>
              <a:t>Пустотелый кирпич сухого прессования.  </a:t>
            </a:r>
          </a:p>
        </p:txBody>
      </p:sp>
      <p:sp>
        <p:nvSpPr>
          <p:cNvPr id="11269" name="object 12"/>
          <p:cNvSpPr txBox="1">
            <a:spLocks noChangeArrowheads="1"/>
          </p:cNvSpPr>
          <p:nvPr/>
        </p:nvSpPr>
        <p:spPr bwMode="auto">
          <a:xfrm>
            <a:off x="2667000" y="4343400"/>
            <a:ext cx="26733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latin typeface="Arial" charset="0"/>
              </a:rPr>
              <a:t>Фасонный кирпич. </a:t>
            </a:r>
          </a:p>
        </p:txBody>
      </p:sp>
      <p:sp>
        <p:nvSpPr>
          <p:cNvPr id="11270" name="object 13"/>
          <p:cNvSpPr txBox="1">
            <a:spLocks noChangeArrowheads="1"/>
          </p:cNvSpPr>
          <p:nvPr/>
        </p:nvSpPr>
        <p:spPr bwMode="auto">
          <a:xfrm>
            <a:off x="7807325" y="4367213"/>
            <a:ext cx="3057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latin typeface="Arial" charset="0"/>
              </a:rPr>
              <a:t>Фактурный или облицовочный кирпич.  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575" y="347663"/>
            <a:ext cx="5392738" cy="2540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500" i="1" dirty="0">
                <a:solidFill>
                  <a:srgbClr val="231F20"/>
                </a:solidFill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</a:rPr>
              <a:t> </a:t>
            </a:r>
            <a:r>
              <a:rPr sz="1500" i="1" spc="-10" dirty="0">
                <a:solidFill>
                  <a:srgbClr val="231F20"/>
                </a:solidFill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</a:rPr>
              <a:t> </a:t>
            </a:r>
            <a:r>
              <a:rPr sz="1500" i="1" dirty="0">
                <a:solidFill>
                  <a:srgbClr val="231F20"/>
                </a:solidFill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</a:rPr>
              <a:t> </a:t>
            </a:r>
            <a:r>
              <a:rPr sz="1500" i="1" spc="-10" dirty="0">
                <a:solidFill>
                  <a:srgbClr val="231F20"/>
                </a:solidFill>
              </a:rPr>
              <a:t>проекта</a:t>
            </a:r>
            <a:endParaRPr sz="1500"/>
          </a:p>
        </p:txBody>
      </p:sp>
      <p:sp>
        <p:nvSpPr>
          <p:cNvPr id="11272" name="object 15"/>
          <p:cNvSpPr>
            <a:spLocks/>
          </p:cNvSpPr>
          <p:nvPr/>
        </p:nvSpPr>
        <p:spPr bwMode="auto">
          <a:xfrm>
            <a:off x="457200" y="614363"/>
            <a:ext cx="10537825" cy="0"/>
          </a:xfrm>
          <a:custGeom>
            <a:avLst/>
            <a:gdLst>
              <a:gd name="T0" fmla="*/ 10536113 w 10538460"/>
              <a:gd name="T1" fmla="*/ 0 w 10538460"/>
              <a:gd name="T2" fmla="*/ 0 60000 65536"/>
              <a:gd name="T3" fmla="*/ 0 60000 65536"/>
              <a:gd name="T4" fmla="*/ 0 w 10538460"/>
              <a:gd name="T5" fmla="*/ 10538460 w 105384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16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274638"/>
          </a:xfrm>
        </p:spPr>
        <p:txBody>
          <a:bodyPr tIns="21590" rtlCol="0"/>
          <a:lstStyle/>
          <a:p>
            <a:pPr marL="46355" fontAlgn="auto">
              <a:spcBef>
                <a:spcPts val="170"/>
              </a:spcBef>
              <a:spcAft>
                <a:spcPts val="0"/>
              </a:spcAft>
              <a:defRPr/>
            </a:pPr>
            <a:fld id="{6B168D63-84EE-423E-8CA8-1935344EE58E}" type="slidenum">
              <a:rPr kern="0" spc="-50" dirty="0"/>
              <a:pPr marL="46355" fontAlgn="auto">
                <a:spcBef>
                  <a:spcPts val="170"/>
                </a:spcBef>
                <a:spcAft>
                  <a:spcPts val="0"/>
                </a:spcAft>
                <a:defRPr/>
              </a:pPr>
              <a:t>5</a:t>
            </a:fld>
            <a:endParaRPr kern="0" spc="-50" dirty="0"/>
          </a:p>
        </p:txBody>
      </p:sp>
      <p:pic>
        <p:nvPicPr>
          <p:cNvPr id="11274" name="Picture 19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2057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5" descr="i?id=b9cd6f880c2f6cb52b1913df4bddbceeaecfa6db-558368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2133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7" descr="i?id=a8b0609fc9e5b9f7b8a50cf038a6efb6f002ab7c-588737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267200"/>
            <a:ext cx="2133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9" descr="i?id=a53da300a841274c33349a12a6ea5a13c880ef23-5242958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2057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817563"/>
            <a:ext cx="7188200" cy="39211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943600" y="1295400"/>
            <a:ext cx="2479675" cy="5302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7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kern="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сырьевой</a:t>
            </a:r>
            <a:r>
              <a:rPr sz="1700" kern="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kern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базы</a:t>
            </a:r>
            <a:endParaRPr sz="17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291" name="object 4"/>
          <p:cNvSpPr txBox="1">
            <a:spLocks noChangeArrowheads="1"/>
          </p:cNvSpPr>
          <p:nvPr/>
        </p:nvSpPr>
        <p:spPr bwMode="auto">
          <a:xfrm>
            <a:off x="5867400" y="1828800"/>
            <a:ext cx="4818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/>
              <a:t>Применение современных технологий </a:t>
            </a:r>
            <a:endParaRPr lang="ru-RU" sz="17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1475"/>
              </a:spcBef>
            </a:pPr>
            <a:r>
              <a:rPr lang="ru-RU" sz="1700">
                <a:solidFill>
                  <a:srgbClr val="231F20"/>
                </a:solidFill>
                <a:cs typeface="Microsoft Sans Serif" pitchFamily="34" charset="0"/>
              </a:rPr>
              <a:t>Большое количество предприятий</a:t>
            </a:r>
            <a:endParaRPr lang="ru-RU" sz="17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63"/>
              </a:spcBef>
            </a:pPr>
            <a:r>
              <a:rPr lang="ru-RU" sz="1700">
                <a:solidFill>
                  <a:srgbClr val="231F20"/>
                </a:solidFill>
                <a:cs typeface="Microsoft Sans Serif" pitchFamily="34" charset="0"/>
              </a:rPr>
              <a:t>и организаций для сбыта продукции</a:t>
            </a:r>
            <a:endParaRPr lang="ru-RU" sz="17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ct val="103000"/>
              </a:lnSpc>
              <a:spcBef>
                <a:spcPts val="1425"/>
              </a:spcBef>
            </a:pPr>
            <a:r>
              <a:rPr lang="ru-RU" sz="1700"/>
              <a:t> Развитая инфраструктура и наличие рынка сбыта продукции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2292" name="object 5"/>
          <p:cNvSpPr txBox="1">
            <a:spLocks noChangeArrowheads="1"/>
          </p:cNvSpPr>
          <p:nvPr/>
        </p:nvSpPr>
        <p:spPr bwMode="auto">
          <a:xfrm>
            <a:off x="5943600" y="3962400"/>
            <a:ext cx="45815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080" rIns="0" bIns="0">
            <a:spAutoFit/>
          </a:bodyPr>
          <a:lstStyle/>
          <a:p>
            <a:pPr marL="12700">
              <a:lnSpc>
                <a:spcPct val="103000"/>
              </a:lnSpc>
              <a:spcBef>
                <a:spcPts val="38"/>
              </a:spcBef>
            </a:pPr>
            <a:r>
              <a:rPr lang="ru-RU" sz="1700">
                <a:solidFill>
                  <a:srgbClr val="231F20"/>
                </a:solidFill>
                <a:cs typeface="Microsoft Sans Serif" pitchFamily="34" charset="0"/>
              </a:rPr>
              <a:t>Наличие специальных мер поддержки участников «Промышленного кластера по производству кирпича» и кластерных проектов</a:t>
            </a:r>
          </a:p>
        </p:txBody>
      </p:sp>
      <p:sp>
        <p:nvSpPr>
          <p:cNvPr id="12293" name="object 6"/>
          <p:cNvSpPr txBox="1">
            <a:spLocks noChangeArrowheads="1"/>
          </p:cNvSpPr>
          <p:nvPr/>
        </p:nvSpPr>
        <p:spPr bwMode="auto">
          <a:xfrm>
            <a:off x="5927725" y="5246688"/>
            <a:ext cx="4775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/>
              <a:t>Помощь с подбором площадок для реализации инвестиционных проектов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2550" y="330200"/>
            <a:ext cx="711676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295" name="object 8"/>
          <p:cNvSpPr>
            <a:spLocks/>
          </p:cNvSpPr>
          <p:nvPr/>
        </p:nvSpPr>
        <p:spPr bwMode="auto">
          <a:xfrm>
            <a:off x="655638" y="595313"/>
            <a:ext cx="10339387" cy="0"/>
          </a:xfrm>
          <a:custGeom>
            <a:avLst/>
            <a:gdLst>
              <a:gd name="T0" fmla="*/ 10337163 w 10340340"/>
              <a:gd name="T1" fmla="*/ 0 w 10340340"/>
              <a:gd name="T2" fmla="*/ 0 60000 65536"/>
              <a:gd name="T3" fmla="*/ 0 60000 65536"/>
              <a:gd name="T4" fmla="*/ 0 w 10340340"/>
              <a:gd name="T5" fmla="*/ 10340340 w 103403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2296" name="object 9"/>
          <p:cNvGrpSpPr>
            <a:grpSpLocks/>
          </p:cNvGrpSpPr>
          <p:nvPr/>
        </p:nvGrpSpPr>
        <p:grpSpPr bwMode="auto">
          <a:xfrm>
            <a:off x="-7938" y="1419225"/>
            <a:ext cx="5907088" cy="5438775"/>
            <a:chOff x="-7613" y="1419849"/>
            <a:chExt cx="5906135" cy="5438775"/>
          </a:xfrm>
        </p:grpSpPr>
        <p:sp>
          <p:nvSpPr>
            <p:cNvPr id="12373" name="object 10"/>
            <p:cNvSpPr>
              <a:spLocks/>
            </p:cNvSpPr>
            <p:nvPr/>
          </p:nvSpPr>
          <p:spPr bwMode="auto">
            <a:xfrm>
              <a:off x="1456309" y="1419859"/>
              <a:ext cx="3260725" cy="5041900"/>
            </a:xfrm>
            <a:custGeom>
              <a:avLst/>
              <a:gdLst>
                <a:gd name="T0" fmla="*/ 894156 w 3260725"/>
                <a:gd name="T1" fmla="*/ 2489200 h 5041900"/>
                <a:gd name="T2" fmla="*/ 830351 w 3260725"/>
                <a:gd name="T3" fmla="*/ 2844800 h 5041900"/>
                <a:gd name="T4" fmla="*/ 774344 w 3260725"/>
                <a:gd name="T5" fmla="*/ 3225800 h 5041900"/>
                <a:gd name="T6" fmla="*/ 991590 w 3260725"/>
                <a:gd name="T7" fmla="*/ 2057641 h 5041900"/>
                <a:gd name="T8" fmla="*/ 720991 w 3260725"/>
                <a:gd name="T9" fmla="*/ 965200 h 5041900"/>
                <a:gd name="T10" fmla="*/ 1267310 w 3260725"/>
                <a:gd name="T11" fmla="*/ 3441700 h 5041900"/>
                <a:gd name="T12" fmla="*/ 1315824 w 3260725"/>
                <a:gd name="T13" fmla="*/ 2400300 h 5041900"/>
                <a:gd name="T14" fmla="*/ 1471691 w 3260725"/>
                <a:gd name="T15" fmla="*/ 3886195 h 5041900"/>
                <a:gd name="T16" fmla="*/ 1319520 w 3260725"/>
                <a:gd name="T17" fmla="*/ 3809995 h 5041900"/>
                <a:gd name="T18" fmla="*/ 1481292 w 3260725"/>
                <a:gd name="T19" fmla="*/ 3403600 h 5041900"/>
                <a:gd name="T20" fmla="*/ 1581267 w 3260725"/>
                <a:gd name="T21" fmla="*/ 1790700 h 5041900"/>
                <a:gd name="T22" fmla="*/ 1650380 w 3260725"/>
                <a:gd name="T23" fmla="*/ 1790700 h 5041900"/>
                <a:gd name="T24" fmla="*/ 1650291 w 3260725"/>
                <a:gd name="T25" fmla="*/ 3733800 h 5041900"/>
                <a:gd name="T26" fmla="*/ 1493180 w 3260725"/>
                <a:gd name="T27" fmla="*/ 4063995 h 5041900"/>
                <a:gd name="T28" fmla="*/ 1239281 w 3260725"/>
                <a:gd name="T29" fmla="*/ 4508500 h 5041900"/>
                <a:gd name="T30" fmla="*/ 1187630 w 3260725"/>
                <a:gd name="T31" fmla="*/ 3759200 h 5041900"/>
                <a:gd name="T32" fmla="*/ 608596 w 3260725"/>
                <a:gd name="T33" fmla="*/ 3441700 h 5041900"/>
                <a:gd name="T34" fmla="*/ 867295 w 3260725"/>
                <a:gd name="T35" fmla="*/ 4089395 h 5041900"/>
                <a:gd name="T36" fmla="*/ 311416 w 3260725"/>
                <a:gd name="T37" fmla="*/ 3505200 h 5041900"/>
                <a:gd name="T38" fmla="*/ 437667 w 3260725"/>
                <a:gd name="T39" fmla="*/ 3835395 h 5041900"/>
                <a:gd name="T40" fmla="*/ 880656 w 3260725"/>
                <a:gd name="T41" fmla="*/ 4279900 h 5041900"/>
                <a:gd name="T42" fmla="*/ 1679171 w 3260725"/>
                <a:gd name="T43" fmla="*/ 4546600 h 5041900"/>
                <a:gd name="T44" fmla="*/ 1421094 w 3260725"/>
                <a:gd name="T45" fmla="*/ 2781300 h 5041900"/>
                <a:gd name="T46" fmla="*/ 1367894 w 3260725"/>
                <a:gd name="T47" fmla="*/ 3022600 h 5041900"/>
                <a:gd name="T48" fmla="*/ 1658699 w 3260725"/>
                <a:gd name="T49" fmla="*/ 1155700 h 5041900"/>
                <a:gd name="T50" fmla="*/ 1870230 w 3260725"/>
                <a:gd name="T51" fmla="*/ 2527300 h 5041900"/>
                <a:gd name="T52" fmla="*/ 1959206 w 3260725"/>
                <a:gd name="T53" fmla="*/ 2400300 h 5041900"/>
                <a:gd name="T54" fmla="*/ 1890563 w 3260725"/>
                <a:gd name="T55" fmla="*/ 1866900 h 5041900"/>
                <a:gd name="T56" fmla="*/ 1817830 w 3260725"/>
                <a:gd name="T57" fmla="*/ 4152895 h 5041900"/>
                <a:gd name="T58" fmla="*/ 1961987 w 3260725"/>
                <a:gd name="T59" fmla="*/ 1346200 h 5041900"/>
                <a:gd name="T60" fmla="*/ 2032015 w 3260725"/>
                <a:gd name="T61" fmla="*/ 1524000 h 5041900"/>
                <a:gd name="T62" fmla="*/ 2012876 w 3260725"/>
                <a:gd name="T63" fmla="*/ 2209800 h 5041900"/>
                <a:gd name="T64" fmla="*/ 1986727 w 3260725"/>
                <a:gd name="T65" fmla="*/ 3746500 h 5041900"/>
                <a:gd name="T66" fmla="*/ 2190611 w 3260725"/>
                <a:gd name="T67" fmla="*/ 4487964 h 5041900"/>
                <a:gd name="T68" fmla="*/ 2254123 w 3260725"/>
                <a:gd name="T69" fmla="*/ 2895600 h 5041900"/>
                <a:gd name="T70" fmla="*/ 2415959 w 3260725"/>
                <a:gd name="T71" fmla="*/ 1930400 h 5041900"/>
                <a:gd name="T72" fmla="*/ 2389849 w 3260725"/>
                <a:gd name="T73" fmla="*/ 2311400 h 5041900"/>
                <a:gd name="T74" fmla="*/ 2315057 w 3260725"/>
                <a:gd name="T75" fmla="*/ 4102095 h 5041900"/>
                <a:gd name="T76" fmla="*/ 2327365 w 3260725"/>
                <a:gd name="T77" fmla="*/ 3124200 h 5041900"/>
                <a:gd name="T78" fmla="*/ 2349717 w 3260725"/>
                <a:gd name="T79" fmla="*/ 3263900 h 5041900"/>
                <a:gd name="T80" fmla="*/ 2500515 w 3260725"/>
                <a:gd name="T81" fmla="*/ 1828800 h 5041900"/>
                <a:gd name="T82" fmla="*/ 2437829 w 3260725"/>
                <a:gd name="T83" fmla="*/ 3835395 h 5041900"/>
                <a:gd name="T84" fmla="*/ 2213217 w 3260725"/>
                <a:gd name="T85" fmla="*/ 4102095 h 5041900"/>
                <a:gd name="T86" fmla="*/ 2235899 w 3260725"/>
                <a:gd name="T87" fmla="*/ 4089395 h 5041900"/>
                <a:gd name="T88" fmla="*/ 2848839 w 3260725"/>
                <a:gd name="T89" fmla="*/ 2511666 h 5041900"/>
                <a:gd name="T90" fmla="*/ 3041777 w 3260725"/>
                <a:gd name="T91" fmla="*/ 1206500 h 5041900"/>
                <a:gd name="T92" fmla="*/ 1000785 w 3260725"/>
                <a:gd name="T93" fmla="*/ 533400 h 5041900"/>
                <a:gd name="T94" fmla="*/ 101180 w 3260725"/>
                <a:gd name="T95" fmla="*/ 1104900 h 5041900"/>
                <a:gd name="T96" fmla="*/ 540905 w 3260725"/>
                <a:gd name="T97" fmla="*/ 1879600 h 5041900"/>
                <a:gd name="T98" fmla="*/ 67411 w 3260725"/>
                <a:gd name="T99" fmla="*/ 2768600 h 5041900"/>
                <a:gd name="T100" fmla="*/ 227495 w 3260725"/>
                <a:gd name="T101" fmla="*/ 2641600 h 5041900"/>
                <a:gd name="T102" fmla="*/ 429958 w 3260725"/>
                <a:gd name="T103" fmla="*/ 1879600 h 5041900"/>
                <a:gd name="T104" fmla="*/ 242404 w 3260725"/>
                <a:gd name="T105" fmla="*/ 1244600 h 5041900"/>
                <a:gd name="T106" fmla="*/ 819353 w 3260725"/>
                <a:gd name="T107" fmla="*/ 800100 h 5041900"/>
                <a:gd name="T108" fmla="*/ 2314449 w 3260725"/>
                <a:gd name="T109" fmla="*/ 266700 h 5041900"/>
                <a:gd name="T110" fmla="*/ 3201379 w 3260725"/>
                <a:gd name="T111" fmla="*/ 1841500 h 5041900"/>
                <a:gd name="T112" fmla="*/ 2670187 w 3260725"/>
                <a:gd name="T113" fmla="*/ 2692400 h 5041900"/>
                <a:gd name="T114" fmla="*/ 2820733 w 3260725"/>
                <a:gd name="T115" fmla="*/ 3606800 h 5041900"/>
                <a:gd name="T116" fmla="*/ 2506307 w 3260725"/>
                <a:gd name="T117" fmla="*/ 4406900 h 5041900"/>
                <a:gd name="T118" fmla="*/ 1777647 w 3260725"/>
                <a:gd name="T119" fmla="*/ 4902200 h 5041900"/>
                <a:gd name="T120" fmla="*/ 2017042 w 3260725"/>
                <a:gd name="T121" fmla="*/ 4864100 h 5041900"/>
                <a:gd name="T122" fmla="*/ 3013189 w 3260725"/>
                <a:gd name="T123" fmla="*/ 3809995 h 5041900"/>
                <a:gd name="T124" fmla="*/ 2612721 w 3260725"/>
                <a:gd name="T125" fmla="*/ 2819400 h 50419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0725"/>
                <a:gd name="T190" fmla="*/ 0 h 5041900"/>
                <a:gd name="T191" fmla="*/ 3260725 w 3260725"/>
                <a:gd name="T192" fmla="*/ 5041900 h 50419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74" name="object 11"/>
            <p:cNvSpPr>
              <a:spLocks/>
            </p:cNvSpPr>
            <p:nvPr/>
          </p:nvSpPr>
          <p:spPr bwMode="auto">
            <a:xfrm>
              <a:off x="1475867" y="3940401"/>
              <a:ext cx="862330" cy="773430"/>
            </a:xfrm>
            <a:custGeom>
              <a:avLst/>
              <a:gdLst>
                <a:gd name="T0" fmla="*/ 226397 w 862330"/>
                <a:gd name="T1" fmla="*/ 54787 h 773429"/>
                <a:gd name="T2" fmla="*/ 68810 w 862330"/>
                <a:gd name="T3" fmla="*/ 112727 h 773429"/>
                <a:gd name="T4" fmla="*/ 174775 w 862330"/>
                <a:gd name="T5" fmla="*/ 98813 h 773429"/>
                <a:gd name="T6" fmla="*/ 207941 w 862330"/>
                <a:gd name="T7" fmla="*/ 120680 h 773429"/>
                <a:gd name="T8" fmla="*/ 202068 w 862330"/>
                <a:gd name="T9" fmla="*/ 139522 h 773429"/>
                <a:gd name="T10" fmla="*/ 174038 w 862330"/>
                <a:gd name="T11" fmla="*/ 145924 h 773429"/>
                <a:gd name="T12" fmla="*/ 139414 w 862330"/>
                <a:gd name="T13" fmla="*/ 168948 h 773429"/>
                <a:gd name="T14" fmla="*/ 88275 w 862330"/>
                <a:gd name="T15" fmla="*/ 157206 h 773429"/>
                <a:gd name="T16" fmla="*/ 73391 w 862330"/>
                <a:gd name="T17" fmla="*/ 211759 h 773429"/>
                <a:gd name="T18" fmla="*/ 69146 w 862330"/>
                <a:gd name="T19" fmla="*/ 272200 h 773429"/>
                <a:gd name="T20" fmla="*/ 110947 w 862330"/>
                <a:gd name="T21" fmla="*/ 318465 h 773429"/>
                <a:gd name="T22" fmla="*/ 144396 w 862330"/>
                <a:gd name="T23" fmla="*/ 316225 h 773429"/>
                <a:gd name="T24" fmla="*/ 178735 w 862330"/>
                <a:gd name="T25" fmla="*/ 351917 h 773429"/>
                <a:gd name="T26" fmla="*/ 128776 w 862330"/>
                <a:gd name="T27" fmla="*/ 464988 h 773429"/>
                <a:gd name="T28" fmla="*/ 5498 w 862330"/>
                <a:gd name="T29" fmla="*/ 528509 h 773429"/>
                <a:gd name="T30" fmla="*/ 22012 w 862330"/>
                <a:gd name="T31" fmla="*/ 612800 h 773429"/>
                <a:gd name="T32" fmla="*/ 17488 w 862330"/>
                <a:gd name="T33" fmla="*/ 636206 h 773429"/>
                <a:gd name="T34" fmla="*/ 39996 w 862330"/>
                <a:gd name="T35" fmla="*/ 675158 h 773429"/>
                <a:gd name="T36" fmla="*/ 93807 w 862330"/>
                <a:gd name="T37" fmla="*/ 658253 h 773429"/>
                <a:gd name="T38" fmla="*/ 178566 w 862330"/>
                <a:gd name="T39" fmla="*/ 649537 h 773429"/>
                <a:gd name="T40" fmla="*/ 232306 w 862330"/>
                <a:gd name="T41" fmla="*/ 772607 h 773429"/>
                <a:gd name="T42" fmla="*/ 264217 w 862330"/>
                <a:gd name="T43" fmla="*/ 768417 h 773429"/>
                <a:gd name="T44" fmla="*/ 315809 w 862330"/>
                <a:gd name="T45" fmla="*/ 761939 h 773429"/>
                <a:gd name="T46" fmla="*/ 317470 w 862330"/>
                <a:gd name="T47" fmla="*/ 711736 h 773429"/>
                <a:gd name="T48" fmla="*/ 308946 w 862330"/>
                <a:gd name="T49" fmla="*/ 685560 h 773429"/>
                <a:gd name="T50" fmla="*/ 333957 w 862330"/>
                <a:gd name="T51" fmla="*/ 668543 h 773429"/>
                <a:gd name="T52" fmla="*/ 373175 w 862330"/>
                <a:gd name="T53" fmla="*/ 699798 h 773429"/>
                <a:gd name="T54" fmla="*/ 434427 w 862330"/>
                <a:gd name="T55" fmla="*/ 642661 h 773429"/>
                <a:gd name="T56" fmla="*/ 466215 w 862330"/>
                <a:gd name="T57" fmla="*/ 650484 h 773429"/>
                <a:gd name="T58" fmla="*/ 548943 w 862330"/>
                <a:gd name="T59" fmla="*/ 650560 h 773429"/>
                <a:gd name="T60" fmla="*/ 571133 w 862330"/>
                <a:gd name="T61" fmla="*/ 691220 h 773429"/>
                <a:gd name="T62" fmla="*/ 637999 w 862330"/>
                <a:gd name="T63" fmla="*/ 729314 h 773429"/>
                <a:gd name="T64" fmla="*/ 722488 w 862330"/>
                <a:gd name="T65" fmla="*/ 748401 h 773429"/>
                <a:gd name="T66" fmla="*/ 727329 w 862330"/>
                <a:gd name="T67" fmla="*/ 728378 h 773429"/>
                <a:gd name="T68" fmla="*/ 739430 w 862330"/>
                <a:gd name="T69" fmla="*/ 706072 h 773429"/>
                <a:gd name="T70" fmla="*/ 809521 w 862330"/>
                <a:gd name="T71" fmla="*/ 702071 h 773429"/>
                <a:gd name="T72" fmla="*/ 820930 w 862330"/>
                <a:gd name="T73" fmla="*/ 656520 h 773429"/>
                <a:gd name="T74" fmla="*/ 838368 w 862330"/>
                <a:gd name="T75" fmla="*/ 610452 h 773429"/>
                <a:gd name="T76" fmla="*/ 859059 w 862330"/>
                <a:gd name="T77" fmla="*/ 570841 h 773429"/>
                <a:gd name="T78" fmla="*/ 838744 w 862330"/>
                <a:gd name="T79" fmla="*/ 474495 h 773429"/>
                <a:gd name="T80" fmla="*/ 831870 w 862330"/>
                <a:gd name="T81" fmla="*/ 439719 h 773429"/>
                <a:gd name="T82" fmla="*/ 828235 w 862330"/>
                <a:gd name="T83" fmla="*/ 405912 h 773429"/>
                <a:gd name="T84" fmla="*/ 828338 w 862330"/>
                <a:gd name="T85" fmla="*/ 364116 h 773429"/>
                <a:gd name="T86" fmla="*/ 787299 w 862330"/>
                <a:gd name="T87" fmla="*/ 316087 h 773429"/>
                <a:gd name="T88" fmla="*/ 756126 w 862330"/>
                <a:gd name="T89" fmla="*/ 261641 h 773429"/>
                <a:gd name="T90" fmla="*/ 709156 w 862330"/>
                <a:gd name="T91" fmla="*/ 274931 h 773429"/>
                <a:gd name="T92" fmla="*/ 674800 w 862330"/>
                <a:gd name="T93" fmla="*/ 194437 h 773429"/>
                <a:gd name="T94" fmla="*/ 614894 w 862330"/>
                <a:gd name="T95" fmla="*/ 192557 h 773429"/>
                <a:gd name="T96" fmla="*/ 568539 w 862330"/>
                <a:gd name="T97" fmla="*/ 190131 h 773429"/>
                <a:gd name="T98" fmla="*/ 535506 w 862330"/>
                <a:gd name="T99" fmla="*/ 144068 h 773429"/>
                <a:gd name="T100" fmla="*/ 535798 w 862330"/>
                <a:gd name="T101" fmla="*/ 41605 h 773429"/>
                <a:gd name="T102" fmla="*/ 492262 w 862330"/>
                <a:gd name="T103" fmla="*/ 63740 h 773429"/>
                <a:gd name="T104" fmla="*/ 429684 w 862330"/>
                <a:gd name="T105" fmla="*/ 52047 h 773429"/>
                <a:gd name="T106" fmla="*/ 362056 w 862330"/>
                <a:gd name="T107" fmla="*/ 20989 h 773429"/>
                <a:gd name="T108" fmla="*/ 254404 w 862330"/>
                <a:gd name="T109" fmla="*/ 0 h 7734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62330"/>
                <a:gd name="T166" fmla="*/ 0 h 773429"/>
                <a:gd name="T167" fmla="*/ 862330 w 862330"/>
                <a:gd name="T168" fmla="*/ 773429 h 7734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75" name="object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533899"/>
              <a:ext cx="5898489" cy="232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76" name="object 13"/>
            <p:cNvSpPr>
              <a:spLocks/>
            </p:cNvSpPr>
            <p:nvPr/>
          </p:nvSpPr>
          <p:spPr bwMode="auto">
            <a:xfrm>
              <a:off x="1737878" y="5196368"/>
              <a:ext cx="621665" cy="565785"/>
            </a:xfrm>
            <a:custGeom>
              <a:avLst/>
              <a:gdLst>
                <a:gd name="T0" fmla="*/ 73501 w 621664"/>
                <a:gd name="T1" fmla="*/ 498292 h 565785"/>
                <a:gd name="T2" fmla="*/ 73031 w 621664"/>
                <a:gd name="T3" fmla="*/ 536114 h 565785"/>
                <a:gd name="T4" fmla="*/ 128757 w 621664"/>
                <a:gd name="T5" fmla="*/ 523145 h 565785"/>
                <a:gd name="T6" fmla="*/ 389890 w 621664"/>
                <a:gd name="T7" fmla="*/ 484292 h 565785"/>
                <a:gd name="T8" fmla="*/ 265842 w 621664"/>
                <a:gd name="T9" fmla="*/ 516102 h 565785"/>
                <a:gd name="T10" fmla="*/ 404601 w 621664"/>
                <a:gd name="T11" fmla="*/ 535400 h 565785"/>
                <a:gd name="T12" fmla="*/ 390469 w 621664"/>
                <a:gd name="T13" fmla="*/ 510765 h 565785"/>
                <a:gd name="T14" fmla="*/ 388826 w 621664"/>
                <a:gd name="T15" fmla="*/ 487822 h 565785"/>
                <a:gd name="T16" fmla="*/ 977 w 621664"/>
                <a:gd name="T17" fmla="*/ 378310 h 565785"/>
                <a:gd name="T18" fmla="*/ 42125 w 621664"/>
                <a:gd name="T19" fmla="*/ 393144 h 565785"/>
                <a:gd name="T20" fmla="*/ 41297 w 621664"/>
                <a:gd name="T21" fmla="*/ 468118 h 565785"/>
                <a:gd name="T22" fmla="*/ 56248 w 621664"/>
                <a:gd name="T23" fmla="*/ 481091 h 565785"/>
                <a:gd name="T24" fmla="*/ 130790 w 621664"/>
                <a:gd name="T25" fmla="*/ 494464 h 565785"/>
                <a:gd name="T26" fmla="*/ 407123 w 621664"/>
                <a:gd name="T27" fmla="*/ 428790 h 565785"/>
                <a:gd name="T28" fmla="*/ 620042 w 621664"/>
                <a:gd name="T29" fmla="*/ 397170 h 565785"/>
                <a:gd name="T30" fmla="*/ 51473 w 621664"/>
                <a:gd name="T31" fmla="*/ 362080 h 565785"/>
                <a:gd name="T32" fmla="*/ 530616 w 621664"/>
                <a:gd name="T33" fmla="*/ 448548 h 565785"/>
                <a:gd name="T34" fmla="*/ 579113 w 621664"/>
                <a:gd name="T35" fmla="*/ 480876 h 565785"/>
                <a:gd name="T36" fmla="*/ 599049 w 621664"/>
                <a:gd name="T37" fmla="*/ 463451 h 565785"/>
                <a:gd name="T38" fmla="*/ 432421 w 621664"/>
                <a:gd name="T39" fmla="*/ 423852 h 565785"/>
                <a:gd name="T40" fmla="*/ 522057 w 621664"/>
                <a:gd name="T41" fmla="*/ 449195 h 565785"/>
                <a:gd name="T42" fmla="*/ 619041 w 621664"/>
                <a:gd name="T43" fmla="*/ 416105 h 565785"/>
                <a:gd name="T44" fmla="*/ 137271 w 621664"/>
                <a:gd name="T45" fmla="*/ 300849 h 565785"/>
                <a:gd name="T46" fmla="*/ 121147 w 621664"/>
                <a:gd name="T47" fmla="*/ 322532 h 565785"/>
                <a:gd name="T48" fmla="*/ 121589 w 621664"/>
                <a:gd name="T49" fmla="*/ 362931 h 565785"/>
                <a:gd name="T50" fmla="*/ 571445 w 621664"/>
                <a:gd name="T51" fmla="*/ 337189 h 565785"/>
                <a:gd name="T52" fmla="*/ 608109 w 621664"/>
                <a:gd name="T53" fmla="*/ 322532 h 565785"/>
                <a:gd name="T54" fmla="*/ 591391 w 621664"/>
                <a:gd name="T55" fmla="*/ 272227 h 565785"/>
                <a:gd name="T56" fmla="*/ 608109 w 621664"/>
                <a:gd name="T57" fmla="*/ 322532 h 565785"/>
                <a:gd name="T58" fmla="*/ 591630 w 621664"/>
                <a:gd name="T59" fmla="*/ 211559 h 565785"/>
                <a:gd name="T60" fmla="*/ 120841 w 621664"/>
                <a:gd name="T61" fmla="*/ 254575 h 565785"/>
                <a:gd name="T62" fmla="*/ 135064 w 621664"/>
                <a:gd name="T63" fmla="*/ 258727 h 565785"/>
                <a:gd name="T64" fmla="*/ 586031 w 621664"/>
                <a:gd name="T65" fmla="*/ 244986 h 565785"/>
                <a:gd name="T66" fmla="*/ 595825 w 621664"/>
                <a:gd name="T67" fmla="*/ 215280 h 565785"/>
                <a:gd name="T68" fmla="*/ 121966 w 621664"/>
                <a:gd name="T69" fmla="*/ 255985 h 565785"/>
                <a:gd name="T70" fmla="*/ 111175 w 621664"/>
                <a:gd name="T71" fmla="*/ 139131 h 565785"/>
                <a:gd name="T72" fmla="*/ 114490 w 621664"/>
                <a:gd name="T73" fmla="*/ 211559 h 565785"/>
                <a:gd name="T74" fmla="*/ 558637 w 621664"/>
                <a:gd name="T75" fmla="*/ 184496 h 565785"/>
                <a:gd name="T76" fmla="*/ 553672 w 621664"/>
                <a:gd name="T77" fmla="*/ 169598 h 565785"/>
                <a:gd name="T78" fmla="*/ 487300 w 621664"/>
                <a:gd name="T79" fmla="*/ 163994 h 565785"/>
                <a:gd name="T80" fmla="*/ 133848 w 621664"/>
                <a:gd name="T81" fmla="*/ 142428 h 565785"/>
                <a:gd name="T82" fmla="*/ 557964 w 621664"/>
                <a:gd name="T83" fmla="*/ 182337 h 565785"/>
                <a:gd name="T84" fmla="*/ 556644 w 621664"/>
                <a:gd name="T85" fmla="*/ 174031 h 565785"/>
                <a:gd name="T86" fmla="*/ 356462 w 621664"/>
                <a:gd name="T87" fmla="*/ 1676 h 565785"/>
                <a:gd name="T88" fmla="*/ 319470 w 621664"/>
                <a:gd name="T89" fmla="*/ 77718 h 565785"/>
                <a:gd name="T90" fmla="*/ 310116 w 621664"/>
                <a:gd name="T91" fmla="*/ 116240 h 565785"/>
                <a:gd name="T92" fmla="*/ 238240 w 621664"/>
                <a:gd name="T93" fmla="*/ 163994 h 565785"/>
                <a:gd name="T94" fmla="*/ 446186 w 621664"/>
                <a:gd name="T95" fmla="*/ 83699 h 565785"/>
                <a:gd name="T96" fmla="*/ 403511 w 621664"/>
                <a:gd name="T97" fmla="*/ 471 h 5657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1664"/>
                <a:gd name="T148" fmla="*/ 0 h 565785"/>
                <a:gd name="T149" fmla="*/ 621664 w 621664"/>
                <a:gd name="T150" fmla="*/ 565785 h 5657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77" name="object 14"/>
            <p:cNvSpPr>
              <a:spLocks/>
            </p:cNvSpPr>
            <p:nvPr/>
          </p:nvSpPr>
          <p:spPr bwMode="auto">
            <a:xfrm>
              <a:off x="2063673" y="4650714"/>
              <a:ext cx="1694814" cy="1791335"/>
            </a:xfrm>
            <a:custGeom>
              <a:avLst/>
              <a:gdLst>
                <a:gd name="T0" fmla="*/ 430047 w 1694814"/>
                <a:gd name="T1" fmla="*/ 237655 h 1791335"/>
                <a:gd name="T2" fmla="*/ 418579 w 1694814"/>
                <a:gd name="T3" fmla="*/ 123748 h 1791335"/>
                <a:gd name="T4" fmla="*/ 333209 w 1694814"/>
                <a:gd name="T5" fmla="*/ 123748 h 1791335"/>
                <a:gd name="T6" fmla="*/ 267208 w 1694814"/>
                <a:gd name="T7" fmla="*/ 12344 h 1791335"/>
                <a:gd name="T8" fmla="*/ 202438 w 1694814"/>
                <a:gd name="T9" fmla="*/ 0 h 1791335"/>
                <a:gd name="T10" fmla="*/ 152336 w 1694814"/>
                <a:gd name="T11" fmla="*/ 15544 h 1791335"/>
                <a:gd name="T12" fmla="*/ 146062 w 1694814"/>
                <a:gd name="T13" fmla="*/ 36512 h 1791335"/>
                <a:gd name="T14" fmla="*/ 78181 w 1694814"/>
                <a:gd name="T15" fmla="*/ 56781 h 1791335"/>
                <a:gd name="T16" fmla="*/ 47040 w 1694814"/>
                <a:gd name="T17" fmla="*/ 130810 h 1791335"/>
                <a:gd name="T18" fmla="*/ 31216 w 1694814"/>
                <a:gd name="T19" fmla="*/ 154673 h 1791335"/>
                <a:gd name="T20" fmla="*/ 5105 w 1694814"/>
                <a:gd name="T21" fmla="*/ 183705 h 1791335"/>
                <a:gd name="T22" fmla="*/ 14592 w 1694814"/>
                <a:gd name="T23" fmla="*/ 237655 h 1791335"/>
                <a:gd name="T24" fmla="*/ 25768 w 1694814"/>
                <a:gd name="T25" fmla="*/ 263410 h 1791335"/>
                <a:gd name="T26" fmla="*/ 0 w 1694814"/>
                <a:gd name="T27" fmla="*/ 298996 h 1791335"/>
                <a:gd name="T28" fmla="*/ 61163 w 1694814"/>
                <a:gd name="T29" fmla="*/ 311886 h 1791335"/>
                <a:gd name="T30" fmla="*/ 79730 w 1694814"/>
                <a:gd name="T31" fmla="*/ 359486 h 1791335"/>
                <a:gd name="T32" fmla="*/ 61887 w 1694814"/>
                <a:gd name="T33" fmla="*/ 399008 h 1791335"/>
                <a:gd name="T34" fmla="*/ 92913 w 1694814"/>
                <a:gd name="T35" fmla="*/ 428459 h 1791335"/>
                <a:gd name="T36" fmla="*/ 122809 w 1694814"/>
                <a:gd name="T37" fmla="*/ 486943 h 1791335"/>
                <a:gd name="T38" fmla="*/ 137795 w 1694814"/>
                <a:gd name="T39" fmla="*/ 652957 h 1791335"/>
                <a:gd name="T40" fmla="*/ 240233 w 1694814"/>
                <a:gd name="T41" fmla="*/ 688479 h 1791335"/>
                <a:gd name="T42" fmla="*/ 280797 w 1694814"/>
                <a:gd name="T43" fmla="*/ 665187 h 1791335"/>
                <a:gd name="T44" fmla="*/ 328104 w 1694814"/>
                <a:gd name="T45" fmla="*/ 654037 h 1791335"/>
                <a:gd name="T46" fmla="*/ 318147 w 1694814"/>
                <a:gd name="T47" fmla="*/ 601662 h 1791335"/>
                <a:gd name="T48" fmla="*/ 319760 w 1694814"/>
                <a:gd name="T49" fmla="*/ 519150 h 1791335"/>
                <a:gd name="T50" fmla="*/ 313588 w 1694814"/>
                <a:gd name="T51" fmla="*/ 489686 h 1791335"/>
                <a:gd name="T52" fmla="*/ 284619 w 1694814"/>
                <a:gd name="T53" fmla="*/ 464477 h 1791335"/>
                <a:gd name="T54" fmla="*/ 309600 w 1694814"/>
                <a:gd name="T55" fmla="*/ 403301 h 1791335"/>
                <a:gd name="T56" fmla="*/ 341426 w 1694814"/>
                <a:gd name="T57" fmla="*/ 359740 h 1791335"/>
                <a:gd name="T58" fmla="*/ 384276 w 1694814"/>
                <a:gd name="T59" fmla="*/ 280733 h 1791335"/>
                <a:gd name="T60" fmla="*/ 430149 w 1694814"/>
                <a:gd name="T61" fmla="*/ 238099 h 1791335"/>
                <a:gd name="T62" fmla="*/ 1684515 w 1694814"/>
                <a:gd name="T63" fmla="*/ 1427772 h 1791335"/>
                <a:gd name="T64" fmla="*/ 1687690 w 1694814"/>
                <a:gd name="T65" fmla="*/ 1373619 h 1791335"/>
                <a:gd name="T66" fmla="*/ 1639887 w 1694814"/>
                <a:gd name="T67" fmla="*/ 1287919 h 1791335"/>
                <a:gd name="T68" fmla="*/ 1605127 w 1694814"/>
                <a:gd name="T69" fmla="*/ 1262646 h 1791335"/>
                <a:gd name="T70" fmla="*/ 1489011 w 1694814"/>
                <a:gd name="T71" fmla="*/ 1241488 h 1791335"/>
                <a:gd name="T72" fmla="*/ 1417421 w 1694814"/>
                <a:gd name="T73" fmla="*/ 1270012 h 1791335"/>
                <a:gd name="T74" fmla="*/ 1350200 w 1694814"/>
                <a:gd name="T75" fmla="*/ 1278483 h 1791335"/>
                <a:gd name="T76" fmla="*/ 1332179 w 1694814"/>
                <a:gd name="T77" fmla="*/ 1247521 h 1791335"/>
                <a:gd name="T78" fmla="*/ 1221447 w 1694814"/>
                <a:gd name="T79" fmla="*/ 1356017 h 1791335"/>
                <a:gd name="T80" fmla="*/ 1055890 w 1694814"/>
                <a:gd name="T81" fmla="*/ 1416469 h 1791335"/>
                <a:gd name="T82" fmla="*/ 1021537 w 1694814"/>
                <a:gd name="T83" fmla="*/ 1463294 h 1791335"/>
                <a:gd name="T84" fmla="*/ 947877 w 1694814"/>
                <a:gd name="T85" fmla="*/ 1590306 h 1791335"/>
                <a:gd name="T86" fmla="*/ 971854 w 1694814"/>
                <a:gd name="T87" fmla="*/ 1670100 h 1791335"/>
                <a:gd name="T88" fmla="*/ 1023899 w 1694814"/>
                <a:gd name="T89" fmla="*/ 1738261 h 1791335"/>
                <a:gd name="T90" fmla="*/ 1117282 w 1694814"/>
                <a:gd name="T91" fmla="*/ 1734312 h 1791335"/>
                <a:gd name="T92" fmla="*/ 1179017 w 1694814"/>
                <a:gd name="T93" fmla="*/ 1631149 h 1791335"/>
                <a:gd name="T94" fmla="*/ 1279144 w 1694814"/>
                <a:gd name="T95" fmla="*/ 1650834 h 1791335"/>
                <a:gd name="T96" fmla="*/ 1426552 w 1694814"/>
                <a:gd name="T97" fmla="*/ 1654568 h 1791335"/>
                <a:gd name="T98" fmla="*/ 1532267 w 1694814"/>
                <a:gd name="T99" fmla="*/ 1650834 h 1791335"/>
                <a:gd name="T100" fmla="*/ 1569237 w 1694814"/>
                <a:gd name="T101" fmla="*/ 1740433 h 1791335"/>
                <a:gd name="T102" fmla="*/ 1620342 w 1694814"/>
                <a:gd name="T103" fmla="*/ 1758099 h 1791335"/>
                <a:gd name="T104" fmla="*/ 1637487 w 1694814"/>
                <a:gd name="T105" fmla="*/ 1678317 h 1791335"/>
                <a:gd name="T106" fmla="*/ 1630400 w 1694814"/>
                <a:gd name="T107" fmla="*/ 1652295 h 1791335"/>
                <a:gd name="T108" fmla="*/ 1655775 w 1694814"/>
                <a:gd name="T109" fmla="*/ 1547418 h 1791335"/>
                <a:gd name="T110" fmla="*/ 1661960 w 1694814"/>
                <a:gd name="T111" fmla="*/ 1505470 h 1791335"/>
                <a:gd name="T112" fmla="*/ 1693760 w 1694814"/>
                <a:gd name="T113" fmla="*/ 1389595 h 17913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4814"/>
                <a:gd name="T172" fmla="*/ 0 h 1791335"/>
                <a:gd name="T173" fmla="*/ 1694814 w 1694814"/>
                <a:gd name="T174" fmla="*/ 1791335 h 17913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78" name="object 15"/>
            <p:cNvSpPr>
              <a:spLocks/>
            </p:cNvSpPr>
            <p:nvPr/>
          </p:nvSpPr>
          <p:spPr bwMode="auto">
            <a:xfrm>
              <a:off x="2354670" y="4823146"/>
              <a:ext cx="486409" cy="410845"/>
            </a:xfrm>
            <a:custGeom>
              <a:avLst/>
              <a:gdLst>
                <a:gd name="T0" fmla="*/ 93715 w 486410"/>
                <a:gd name="T1" fmla="*/ 132633 h 410845"/>
                <a:gd name="T2" fmla="*/ 74709 w 486410"/>
                <a:gd name="T3" fmla="*/ 169570 h 410845"/>
                <a:gd name="T4" fmla="*/ 60444 w 486410"/>
                <a:gd name="T5" fmla="*/ 210371 h 410845"/>
                <a:gd name="T6" fmla="*/ 58212 w 486410"/>
                <a:gd name="T7" fmla="*/ 231940 h 410845"/>
                <a:gd name="T8" fmla="*/ 15951 w 486410"/>
                <a:gd name="T9" fmla="*/ 262792 h 410845"/>
                <a:gd name="T10" fmla="*/ 2110 w 486410"/>
                <a:gd name="T11" fmla="*/ 295554 h 410845"/>
                <a:gd name="T12" fmla="*/ 5431 w 486410"/>
                <a:gd name="T13" fmla="*/ 307949 h 410845"/>
                <a:gd name="T14" fmla="*/ 29804 w 486410"/>
                <a:gd name="T15" fmla="*/ 308516 h 410845"/>
                <a:gd name="T16" fmla="*/ 44204 w 486410"/>
                <a:gd name="T17" fmla="*/ 332003 h 410845"/>
                <a:gd name="T18" fmla="*/ 34260 w 486410"/>
                <a:gd name="T19" fmla="*/ 339534 h 410845"/>
                <a:gd name="T20" fmla="*/ 51817 w 486410"/>
                <a:gd name="T21" fmla="*/ 366125 h 410845"/>
                <a:gd name="T22" fmla="*/ 53232 w 486410"/>
                <a:gd name="T23" fmla="*/ 395149 h 410845"/>
                <a:gd name="T24" fmla="*/ 59901 w 486410"/>
                <a:gd name="T25" fmla="*/ 402539 h 410845"/>
                <a:gd name="T26" fmla="*/ 96761 w 486410"/>
                <a:gd name="T27" fmla="*/ 378523 h 410845"/>
                <a:gd name="T28" fmla="*/ 113429 w 486410"/>
                <a:gd name="T29" fmla="*/ 355523 h 410845"/>
                <a:gd name="T30" fmla="*/ 113603 w 486410"/>
                <a:gd name="T31" fmla="*/ 354255 h 410845"/>
                <a:gd name="T32" fmla="*/ 120039 w 486410"/>
                <a:gd name="T33" fmla="*/ 347087 h 410845"/>
                <a:gd name="T34" fmla="*/ 148264 w 486410"/>
                <a:gd name="T35" fmla="*/ 344693 h 410845"/>
                <a:gd name="T36" fmla="*/ 203876 w 486410"/>
                <a:gd name="T37" fmla="*/ 327278 h 410845"/>
                <a:gd name="T38" fmla="*/ 424657 w 486410"/>
                <a:gd name="T39" fmla="*/ 322323 h 410845"/>
                <a:gd name="T40" fmla="*/ 455848 w 486410"/>
                <a:gd name="T41" fmla="*/ 294251 h 410845"/>
                <a:gd name="T42" fmla="*/ 486402 w 486410"/>
                <a:gd name="T43" fmla="*/ 231025 h 410845"/>
                <a:gd name="T44" fmla="*/ 459147 w 486410"/>
                <a:gd name="T45" fmla="*/ 210371 h 410845"/>
                <a:gd name="T46" fmla="*/ 463613 w 486410"/>
                <a:gd name="T47" fmla="*/ 113686 h 410845"/>
                <a:gd name="T48" fmla="*/ 424657 w 486410"/>
                <a:gd name="T49" fmla="*/ 322323 h 410845"/>
                <a:gd name="T50" fmla="*/ 253503 w 486410"/>
                <a:gd name="T51" fmla="*/ 324431 h 410845"/>
                <a:gd name="T52" fmla="*/ 271696 w 486410"/>
                <a:gd name="T53" fmla="*/ 342303 h 410845"/>
                <a:gd name="T54" fmla="*/ 295623 w 486410"/>
                <a:gd name="T55" fmla="*/ 347511 h 410845"/>
                <a:gd name="T56" fmla="*/ 315647 w 486410"/>
                <a:gd name="T57" fmla="*/ 354545 h 410845"/>
                <a:gd name="T58" fmla="*/ 346359 w 486410"/>
                <a:gd name="T59" fmla="*/ 356133 h 410845"/>
                <a:gd name="T60" fmla="*/ 346815 w 486410"/>
                <a:gd name="T61" fmla="*/ 355184 h 410845"/>
                <a:gd name="T62" fmla="*/ 350160 w 486410"/>
                <a:gd name="T63" fmla="*/ 344693 h 410845"/>
                <a:gd name="T64" fmla="*/ 353941 w 486410"/>
                <a:gd name="T65" fmla="*/ 341325 h 410845"/>
                <a:gd name="T66" fmla="*/ 423321 w 486410"/>
                <a:gd name="T67" fmla="*/ 334746 h 410845"/>
                <a:gd name="T68" fmla="*/ 424618 w 486410"/>
                <a:gd name="T69" fmla="*/ 322489 h 410845"/>
                <a:gd name="T70" fmla="*/ 368233 w 486410"/>
                <a:gd name="T71" fmla="*/ 338472 h 410845"/>
                <a:gd name="T72" fmla="*/ 404409 w 486410"/>
                <a:gd name="T73" fmla="*/ 353491 h 410845"/>
                <a:gd name="T74" fmla="*/ 411066 w 486410"/>
                <a:gd name="T75" fmla="*/ 343928 h 410845"/>
                <a:gd name="T76" fmla="*/ 426796 w 486410"/>
                <a:gd name="T77" fmla="*/ 330673 h 410845"/>
                <a:gd name="T78" fmla="*/ 423309 w 486410"/>
                <a:gd name="T79" fmla="*/ 335330 h 410845"/>
                <a:gd name="T80" fmla="*/ 266063 w 486410"/>
                <a:gd name="T81" fmla="*/ 37037 h 410845"/>
                <a:gd name="T82" fmla="*/ 232878 w 486410"/>
                <a:gd name="T83" fmla="*/ 62221 h 410845"/>
                <a:gd name="T84" fmla="*/ 189505 w 486410"/>
                <a:gd name="T85" fmla="*/ 70154 h 410845"/>
                <a:gd name="T86" fmla="*/ 162562 w 486410"/>
                <a:gd name="T87" fmla="*/ 70620 h 410845"/>
                <a:gd name="T88" fmla="*/ 143740 w 486410"/>
                <a:gd name="T89" fmla="*/ 72988 h 410845"/>
                <a:gd name="T90" fmla="*/ 129393 w 486410"/>
                <a:gd name="T91" fmla="*/ 99684 h 410845"/>
                <a:gd name="T92" fmla="*/ 463613 w 486410"/>
                <a:gd name="T93" fmla="*/ 113686 h 410845"/>
                <a:gd name="T94" fmla="*/ 473181 w 486410"/>
                <a:gd name="T95" fmla="*/ 90919 h 410845"/>
                <a:gd name="T96" fmla="*/ 471827 w 486410"/>
                <a:gd name="T97" fmla="*/ 65076 h 410845"/>
                <a:gd name="T98" fmla="*/ 376456 w 486410"/>
                <a:gd name="T99" fmla="*/ 44149 h 410845"/>
                <a:gd name="T100" fmla="*/ 303667 w 486410"/>
                <a:gd name="T101" fmla="*/ 41340 h 410845"/>
                <a:gd name="T102" fmla="*/ 425429 w 486410"/>
                <a:gd name="T103" fmla="*/ 0 h 410845"/>
                <a:gd name="T104" fmla="*/ 416982 w 486410"/>
                <a:gd name="T105" fmla="*/ 16323 h 410845"/>
                <a:gd name="T106" fmla="*/ 397675 w 486410"/>
                <a:gd name="T107" fmla="*/ 26870 h 410845"/>
                <a:gd name="T108" fmla="*/ 376456 w 486410"/>
                <a:gd name="T109" fmla="*/ 44149 h 410845"/>
                <a:gd name="T110" fmla="*/ 457500 w 486410"/>
                <a:gd name="T111" fmla="*/ 40503 h 410845"/>
                <a:gd name="T112" fmla="*/ 443057 w 486410"/>
                <a:gd name="T113" fmla="*/ 35242 h 410845"/>
                <a:gd name="T114" fmla="*/ 343768 w 486410"/>
                <a:gd name="T115" fmla="*/ 31610 h 410845"/>
                <a:gd name="T116" fmla="*/ 303220 w 486410"/>
                <a:gd name="T117" fmla="*/ 41340 h 410845"/>
                <a:gd name="T118" fmla="*/ 343768 w 486410"/>
                <a:gd name="T119" fmla="*/ 31610 h 410845"/>
                <a:gd name="T120" fmla="*/ 465625 w 486410"/>
                <a:gd name="T121" fmla="*/ 40503 h 4108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6410"/>
                <a:gd name="T184" fmla="*/ 0 h 410845"/>
                <a:gd name="T185" fmla="*/ 486410 w 486410"/>
                <a:gd name="T186" fmla="*/ 410845 h 4108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79" name="object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1815" y="5430748"/>
              <a:ext cx="40741" cy="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0" name="object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613" y="1457457"/>
              <a:ext cx="5829026" cy="517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ject 18"/>
          <p:cNvSpPr txBox="1"/>
          <p:nvPr/>
        </p:nvSpPr>
        <p:spPr>
          <a:xfrm>
            <a:off x="2320925" y="3024188"/>
            <a:ext cx="388938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1913" y="2163763"/>
            <a:ext cx="276225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138" y="2292350"/>
            <a:ext cx="366712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1300" y="2909888"/>
            <a:ext cx="409575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013" y="2409825"/>
            <a:ext cx="203200" cy="80963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688" y="3681413"/>
            <a:ext cx="346075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7213" y="4638675"/>
            <a:ext cx="190500" cy="80963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3325" y="4521200"/>
            <a:ext cx="26670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513" y="4381500"/>
            <a:ext cx="32385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413" y="4822825"/>
            <a:ext cx="306387" cy="80963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163" y="4954588"/>
            <a:ext cx="339725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25" y="5141913"/>
            <a:ext cx="41910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3700" y="4478338"/>
            <a:ext cx="339725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90700" y="5078413"/>
            <a:ext cx="352425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4075" y="4881563"/>
            <a:ext cx="33655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988" y="5030788"/>
            <a:ext cx="339725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575" y="5464175"/>
            <a:ext cx="280988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3513" y="5529263"/>
            <a:ext cx="279400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8475" y="6073775"/>
            <a:ext cx="369888" cy="11588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600" kern="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088" y="4940300"/>
            <a:ext cx="549275" cy="11588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600" kern="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863" y="5992813"/>
            <a:ext cx="593725" cy="173037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950" kern="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318" name="object 39"/>
          <p:cNvSpPr txBox="1">
            <a:spLocks noChangeArrowheads="1"/>
          </p:cNvSpPr>
          <p:nvPr/>
        </p:nvSpPr>
        <p:spPr bwMode="auto">
          <a:xfrm>
            <a:off x="4275138" y="4586288"/>
            <a:ext cx="5540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3495" rIns="0" bIns="0">
            <a:spAutoFit/>
          </a:bodyPr>
          <a:lstStyle/>
          <a:p>
            <a:pPr marL="12700">
              <a:lnSpc>
                <a:spcPts val="625"/>
              </a:lnSpc>
              <a:spcBef>
                <a:spcPts val="188"/>
              </a:spcBef>
            </a:pPr>
            <a:r>
              <a:rPr lang="ru-RU" sz="600">
                <a:solidFill>
                  <a:srgbClr val="003070"/>
                </a:solidFill>
                <a:cs typeface="Microsoft Sans Serif" pitchFamily="34" charset="0"/>
              </a:rPr>
              <a:t>Новосибирская область</a:t>
            </a:r>
            <a:endParaRPr lang="ru-RU" sz="6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2319" name="object 40"/>
          <p:cNvSpPr txBox="1">
            <a:spLocks noChangeArrowheads="1"/>
          </p:cNvSpPr>
          <p:nvPr/>
        </p:nvSpPr>
        <p:spPr bwMode="auto">
          <a:xfrm>
            <a:off x="1033463" y="3565525"/>
            <a:ext cx="4095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3495" rIns="0" bIns="0">
            <a:spAutoFit/>
          </a:bodyPr>
          <a:lstStyle/>
          <a:p>
            <a:pPr marL="119063" indent="-106363">
              <a:lnSpc>
                <a:spcPts val="625"/>
              </a:lnSpc>
              <a:spcBef>
                <a:spcPts val="188"/>
              </a:spcBef>
            </a:pPr>
            <a:r>
              <a:rPr lang="ru-RU" sz="600">
                <a:solidFill>
                  <a:srgbClr val="003070"/>
                </a:solidFill>
                <a:cs typeface="Microsoft Sans Serif" pitchFamily="34" charset="0"/>
              </a:rPr>
              <a:t>Тюменская область</a:t>
            </a:r>
            <a:endParaRPr lang="ru-RU" sz="6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2320" name="object 41"/>
          <p:cNvSpPr txBox="1">
            <a:spLocks noChangeArrowheads="1"/>
          </p:cNvSpPr>
          <p:nvPr/>
        </p:nvSpPr>
        <p:spPr bwMode="auto">
          <a:xfrm>
            <a:off x="1671638" y="4354513"/>
            <a:ext cx="3238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">
                <a:solidFill>
                  <a:srgbClr val="004B88"/>
                </a:solidFill>
                <a:cs typeface="Microsoft Sans Serif" pitchFamily="34" charset="0"/>
              </a:rPr>
              <a:t>Западно-Сибирская железная дорога</a:t>
            </a:r>
            <a:endParaRPr lang="ru-RU" sz="2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2321" name="object 42"/>
          <p:cNvSpPr txBox="1">
            <a:spLocks noChangeArrowheads="1"/>
          </p:cNvSpPr>
          <p:nvPr/>
        </p:nvSpPr>
        <p:spPr bwMode="auto">
          <a:xfrm>
            <a:off x="4135438" y="5649913"/>
            <a:ext cx="2444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">
                <a:solidFill>
                  <a:srgbClr val="004B88"/>
                </a:solidFill>
                <a:cs typeface="Microsoft Sans Serif" pitchFamily="34" charset="0"/>
              </a:rPr>
              <a:t>Автодорога федерального значения</a:t>
            </a:r>
            <a:endParaRPr lang="ru-RU" sz="2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2322" name="object 43"/>
          <p:cNvSpPr txBox="1">
            <a:spLocks noChangeArrowheads="1"/>
          </p:cNvSpPr>
          <p:nvPr/>
        </p:nvSpPr>
        <p:spPr bwMode="auto">
          <a:xfrm>
            <a:off x="1389063" y="2220913"/>
            <a:ext cx="1301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">
                <a:solidFill>
                  <a:srgbClr val="231F20"/>
                </a:solidFill>
                <a:cs typeface="Microsoft Sans Serif" pitchFamily="34" charset="0"/>
              </a:rPr>
              <a:t>Река Иртыш</a:t>
            </a:r>
            <a:endParaRPr lang="ru-RU" sz="200">
              <a:solidFill>
                <a:srgbClr val="000000"/>
              </a:solidFill>
              <a:cs typeface="Microsoft Sans Serif" pitchFamily="34" charset="0"/>
            </a:endParaRPr>
          </a:p>
        </p:txBody>
      </p:sp>
      <p:grpSp>
        <p:nvGrpSpPr>
          <p:cNvPr id="12323" name="object 44"/>
          <p:cNvGrpSpPr>
            <a:grpSpLocks/>
          </p:cNvGrpSpPr>
          <p:nvPr/>
        </p:nvGrpSpPr>
        <p:grpSpPr bwMode="auto">
          <a:xfrm>
            <a:off x="1357313" y="2060575"/>
            <a:ext cx="2894012" cy="4200525"/>
            <a:chOff x="1357605" y="2060923"/>
            <a:chExt cx="2893695" cy="4200525"/>
          </a:xfrm>
        </p:grpSpPr>
        <p:sp>
          <p:nvSpPr>
            <p:cNvPr id="12362" name="object 45"/>
            <p:cNvSpPr>
              <a:spLocks/>
            </p:cNvSpPr>
            <p:nvPr/>
          </p:nvSpPr>
          <p:spPr bwMode="auto">
            <a:xfrm>
              <a:off x="1473949" y="4064528"/>
              <a:ext cx="2762250" cy="918844"/>
            </a:xfrm>
            <a:custGeom>
              <a:avLst/>
              <a:gdLst>
                <a:gd name="T0" fmla="*/ 0 w 2762250"/>
                <a:gd name="T1" fmla="*/ 0 h 918845"/>
                <a:gd name="T2" fmla="*/ 1633486 w 2762250"/>
                <a:gd name="T3" fmla="*/ 918841 h 918845"/>
                <a:gd name="T4" fmla="*/ 2761880 w 2762250"/>
                <a:gd name="T5" fmla="*/ 628685 h 918845"/>
                <a:gd name="T6" fmla="*/ 0 60000 65536"/>
                <a:gd name="T7" fmla="*/ 0 60000 65536"/>
                <a:gd name="T8" fmla="*/ 0 60000 65536"/>
                <a:gd name="T9" fmla="*/ 0 w 2762250"/>
                <a:gd name="T10" fmla="*/ 0 h 918845"/>
                <a:gd name="T11" fmla="*/ 2762250 w 2762250"/>
                <a:gd name="T12" fmla="*/ 918845 h 9188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noFill/>
            <a:ln w="30467">
              <a:solidFill>
                <a:srgbClr val="00307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63" name="object 46"/>
            <p:cNvSpPr>
              <a:spLocks/>
            </p:cNvSpPr>
            <p:nvPr/>
          </p:nvSpPr>
          <p:spPr bwMode="auto">
            <a:xfrm>
              <a:off x="1511564" y="4977996"/>
              <a:ext cx="1588770" cy="5715"/>
            </a:xfrm>
            <a:custGeom>
              <a:avLst/>
              <a:gdLst>
                <a:gd name="T0" fmla="*/ 0 w 1588770"/>
                <a:gd name="T1" fmla="*/ 5375 h 5714"/>
                <a:gd name="T2" fmla="*/ 1588719 w 1588770"/>
                <a:gd name="T3" fmla="*/ 0 h 5714"/>
                <a:gd name="T4" fmla="*/ 0 60000 65536"/>
                <a:gd name="T5" fmla="*/ 0 60000 65536"/>
                <a:gd name="T6" fmla="*/ 0 w 1588770"/>
                <a:gd name="T7" fmla="*/ 0 h 5714"/>
                <a:gd name="T8" fmla="*/ 1588770 w 1588770"/>
                <a:gd name="T9" fmla="*/ 5714 h 57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noFill/>
            <a:ln w="30467">
              <a:solidFill>
                <a:srgbClr val="00307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64" name="object 47"/>
            <p:cNvSpPr>
              <a:spLocks/>
            </p:cNvSpPr>
            <p:nvPr/>
          </p:nvSpPr>
          <p:spPr bwMode="auto">
            <a:xfrm>
              <a:off x="2705804" y="5008891"/>
              <a:ext cx="347980" cy="773430"/>
            </a:xfrm>
            <a:custGeom>
              <a:avLst/>
              <a:gdLst>
                <a:gd name="T0" fmla="*/ 347903 w 347980"/>
                <a:gd name="T1" fmla="*/ 0 h 773429"/>
                <a:gd name="T2" fmla="*/ 312656 w 347980"/>
                <a:gd name="T3" fmla="*/ 27158 h 773429"/>
                <a:gd name="T4" fmla="*/ 279786 w 347980"/>
                <a:gd name="T5" fmla="*/ 56092 h 773429"/>
                <a:gd name="T6" fmla="*/ 255621 w 347980"/>
                <a:gd name="T7" fmla="*/ 88015 h 773429"/>
                <a:gd name="T8" fmla="*/ 231709 w 347980"/>
                <a:gd name="T9" fmla="*/ 131046 h 773429"/>
                <a:gd name="T10" fmla="*/ 221081 w 347980"/>
                <a:gd name="T11" fmla="*/ 148412 h 773429"/>
                <a:gd name="T12" fmla="*/ 189620 w 347980"/>
                <a:gd name="T13" fmla="*/ 179740 h 773429"/>
                <a:gd name="T14" fmla="*/ 161912 w 347980"/>
                <a:gd name="T15" fmla="*/ 189939 h 773429"/>
                <a:gd name="T16" fmla="*/ 149301 w 347980"/>
                <a:gd name="T17" fmla="*/ 196634 h 773429"/>
                <a:gd name="T18" fmla="*/ 120037 w 347980"/>
                <a:gd name="T19" fmla="*/ 222156 h 773429"/>
                <a:gd name="T20" fmla="*/ 85386 w 347980"/>
                <a:gd name="T21" fmla="*/ 259719 h 773429"/>
                <a:gd name="T22" fmla="*/ 57077 w 347980"/>
                <a:gd name="T23" fmla="*/ 300138 h 773429"/>
                <a:gd name="T24" fmla="*/ 46837 w 347980"/>
                <a:gd name="T25" fmla="*/ 334225 h 773429"/>
                <a:gd name="T26" fmla="*/ 57426 w 347980"/>
                <a:gd name="T27" fmla="*/ 405342 h 773429"/>
                <a:gd name="T28" fmla="*/ 69000 w 347980"/>
                <a:gd name="T29" fmla="*/ 449538 h 773429"/>
                <a:gd name="T30" fmla="*/ 76814 w 347980"/>
                <a:gd name="T31" fmla="*/ 476332 h 773429"/>
                <a:gd name="T32" fmla="*/ 76123 w 347980"/>
                <a:gd name="T33" fmla="*/ 495239 h 773429"/>
                <a:gd name="T34" fmla="*/ 72817 w 347980"/>
                <a:gd name="T35" fmla="*/ 542053 h 773429"/>
                <a:gd name="T36" fmla="*/ 89023 w 347980"/>
                <a:gd name="T37" fmla="*/ 575430 h 773429"/>
                <a:gd name="T38" fmla="*/ 104634 w 347980"/>
                <a:gd name="T39" fmla="*/ 599448 h 773429"/>
                <a:gd name="T40" fmla="*/ 99542 w 347980"/>
                <a:gd name="T41" fmla="*/ 618188 h 773429"/>
                <a:gd name="T42" fmla="*/ 73396 w 347980"/>
                <a:gd name="T43" fmla="*/ 650784 h 773429"/>
                <a:gd name="T44" fmla="*/ 40355 w 347980"/>
                <a:gd name="T45" fmla="*/ 703190 h 773429"/>
                <a:gd name="T46" fmla="*/ 12022 w 347980"/>
                <a:gd name="T47" fmla="*/ 751885 h 773429"/>
                <a:gd name="T48" fmla="*/ 0 w 347980"/>
                <a:gd name="T49" fmla="*/ 773344 h 7734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7980"/>
                <a:gd name="T76" fmla="*/ 0 h 773429"/>
                <a:gd name="T77" fmla="*/ 347980 w 347980"/>
                <a:gd name="T78" fmla="*/ 773429 h 7734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noFill/>
            <a:ln w="7620">
              <a:solidFill>
                <a:srgbClr val="ED1C24"/>
              </a:solidFill>
              <a:prstDash val="sys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65" name="object 48"/>
            <p:cNvSpPr>
              <a:spLocks/>
            </p:cNvSpPr>
            <p:nvPr/>
          </p:nvSpPr>
          <p:spPr bwMode="auto">
            <a:xfrm>
              <a:off x="3110551" y="5028639"/>
              <a:ext cx="326390" cy="1229360"/>
            </a:xfrm>
            <a:custGeom>
              <a:avLst/>
              <a:gdLst>
                <a:gd name="T0" fmla="*/ 0 w 326389"/>
                <a:gd name="T1" fmla="*/ 0 h 1229360"/>
                <a:gd name="T2" fmla="*/ 4434 w 326389"/>
                <a:gd name="T3" fmla="*/ 65829 h 1229360"/>
                <a:gd name="T4" fmla="*/ 10140 w 326389"/>
                <a:gd name="T5" fmla="*/ 126740 h 1229360"/>
                <a:gd name="T6" fmla="*/ 21786 w 326389"/>
                <a:gd name="T7" fmla="*/ 189564 h 1229360"/>
                <a:gd name="T8" fmla="*/ 32414 w 326389"/>
                <a:gd name="T9" fmla="*/ 237083 h 1229360"/>
                <a:gd name="T10" fmla="*/ 44988 w 326389"/>
                <a:gd name="T11" fmla="*/ 286942 h 1229360"/>
                <a:gd name="T12" fmla="*/ 58564 w 326389"/>
                <a:gd name="T13" fmla="*/ 333589 h 1229360"/>
                <a:gd name="T14" fmla="*/ 72199 w 326389"/>
                <a:gd name="T15" fmla="*/ 371474 h 1229360"/>
                <a:gd name="T16" fmla="*/ 93776 w 326389"/>
                <a:gd name="T17" fmla="*/ 412606 h 1229360"/>
                <a:gd name="T18" fmla="*/ 123594 w 326389"/>
                <a:gd name="T19" fmla="*/ 460322 h 1229360"/>
                <a:gd name="T20" fmla="*/ 154200 w 326389"/>
                <a:gd name="T21" fmla="*/ 507665 h 1229360"/>
                <a:gd name="T22" fmla="*/ 178145 w 326389"/>
                <a:gd name="T23" fmla="*/ 547674 h 1229360"/>
                <a:gd name="T24" fmla="*/ 214893 w 326389"/>
                <a:gd name="T25" fmla="*/ 623079 h 1229360"/>
                <a:gd name="T26" fmla="*/ 233927 w 326389"/>
                <a:gd name="T27" fmla="*/ 664837 h 1229360"/>
                <a:gd name="T28" fmla="*/ 260044 w 326389"/>
                <a:gd name="T29" fmla="*/ 724386 h 1229360"/>
                <a:gd name="T30" fmla="*/ 284696 w 326389"/>
                <a:gd name="T31" fmla="*/ 784662 h 1229360"/>
                <a:gd name="T32" fmla="*/ 294436 w 326389"/>
                <a:gd name="T33" fmla="*/ 838150 h 1229360"/>
                <a:gd name="T34" fmla="*/ 294171 w 326389"/>
                <a:gd name="T35" fmla="*/ 871867 h 1229360"/>
                <a:gd name="T36" fmla="*/ 292846 w 326389"/>
                <a:gd name="T37" fmla="*/ 905680 h 1229360"/>
                <a:gd name="T38" fmla="*/ 292052 w 326389"/>
                <a:gd name="T39" fmla="*/ 933665 h 1229360"/>
                <a:gd name="T40" fmla="*/ 294579 w 326389"/>
                <a:gd name="T41" fmla="*/ 955644 h 1229360"/>
                <a:gd name="T42" fmla="*/ 300899 w 326389"/>
                <a:gd name="T43" fmla="*/ 1000440 h 1229360"/>
                <a:gd name="T44" fmla="*/ 309114 w 326389"/>
                <a:gd name="T45" fmla="*/ 1059108 h 1229360"/>
                <a:gd name="T46" fmla="*/ 317329 w 326389"/>
                <a:gd name="T47" fmla="*/ 1122703 h 1229360"/>
                <a:gd name="T48" fmla="*/ 323649 w 326389"/>
                <a:gd name="T49" fmla="*/ 1182278 h 1229360"/>
                <a:gd name="T50" fmla="*/ 326177 w 326389"/>
                <a:gd name="T51" fmla="*/ 1228890 h 12293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6389"/>
                <a:gd name="T79" fmla="*/ 0 h 1229360"/>
                <a:gd name="T80" fmla="*/ 326389 w 326389"/>
                <a:gd name="T81" fmla="*/ 1229360 h 12293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noFill/>
            <a:ln w="7620">
              <a:solidFill>
                <a:srgbClr val="ED1C24"/>
              </a:solidFill>
              <a:prstDash val="sys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66" name="object 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4319" y="4191538"/>
              <a:ext cx="161201" cy="16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7" name="object 50"/>
            <p:cNvSpPr>
              <a:spLocks/>
            </p:cNvSpPr>
            <p:nvPr/>
          </p:nvSpPr>
          <p:spPr bwMode="auto">
            <a:xfrm>
              <a:off x="3969626" y="5647701"/>
              <a:ext cx="161290" cy="161290"/>
            </a:xfrm>
            <a:custGeom>
              <a:avLst/>
              <a:gdLst>
                <a:gd name="T0" fmla="*/ 80606 w 161289"/>
                <a:gd name="T1" fmla="*/ 0 h 161289"/>
                <a:gd name="T2" fmla="*/ 49232 w 161289"/>
                <a:gd name="T3" fmla="*/ 6335 h 161289"/>
                <a:gd name="T4" fmla="*/ 23610 w 161289"/>
                <a:gd name="T5" fmla="*/ 23610 h 161289"/>
                <a:gd name="T6" fmla="*/ 6335 w 161289"/>
                <a:gd name="T7" fmla="*/ 49232 h 161289"/>
                <a:gd name="T8" fmla="*/ 0 w 161289"/>
                <a:gd name="T9" fmla="*/ 80606 h 161289"/>
                <a:gd name="T10" fmla="*/ 6335 w 161289"/>
                <a:gd name="T11" fmla="*/ 111976 h 161289"/>
                <a:gd name="T12" fmla="*/ 23610 w 161289"/>
                <a:gd name="T13" fmla="*/ 137594 h 161289"/>
                <a:gd name="T14" fmla="*/ 49232 w 161289"/>
                <a:gd name="T15" fmla="*/ 154869 h 161289"/>
                <a:gd name="T16" fmla="*/ 80606 w 161289"/>
                <a:gd name="T17" fmla="*/ 161204 h 161289"/>
                <a:gd name="T18" fmla="*/ 111971 w 161289"/>
                <a:gd name="T19" fmla="*/ 154869 h 161289"/>
                <a:gd name="T20" fmla="*/ 137590 w 161289"/>
                <a:gd name="T21" fmla="*/ 137594 h 161289"/>
                <a:gd name="T22" fmla="*/ 154867 w 161289"/>
                <a:gd name="T23" fmla="*/ 111976 h 161289"/>
                <a:gd name="T24" fmla="*/ 161204 w 161289"/>
                <a:gd name="T25" fmla="*/ 80606 h 161289"/>
                <a:gd name="T26" fmla="*/ 154867 w 161289"/>
                <a:gd name="T27" fmla="*/ 49232 h 161289"/>
                <a:gd name="T28" fmla="*/ 137590 w 161289"/>
                <a:gd name="T29" fmla="*/ 23610 h 161289"/>
                <a:gd name="T30" fmla="*/ 111971 w 161289"/>
                <a:gd name="T31" fmla="*/ 6335 h 161289"/>
                <a:gd name="T32" fmla="*/ 80606 w 161289"/>
                <a:gd name="T33" fmla="*/ 0 h 1612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289"/>
                <a:gd name="T52" fmla="*/ 0 h 161289"/>
                <a:gd name="T53" fmla="*/ 161289 w 161289"/>
                <a:gd name="T54" fmla="*/ 161289 h 1612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68" name="object 51"/>
            <p:cNvSpPr>
              <a:spLocks/>
            </p:cNvSpPr>
            <p:nvPr/>
          </p:nvSpPr>
          <p:spPr bwMode="auto">
            <a:xfrm>
              <a:off x="3089527" y="4963657"/>
              <a:ext cx="36195" cy="36195"/>
            </a:xfrm>
            <a:custGeom>
              <a:avLst/>
              <a:gdLst>
                <a:gd name="T0" fmla="*/ 27815 w 36194"/>
                <a:gd name="T1" fmla="*/ 0 h 36195"/>
                <a:gd name="T2" fmla="*/ 8026 w 36194"/>
                <a:gd name="T3" fmla="*/ 0 h 36195"/>
                <a:gd name="T4" fmla="*/ 0 w 36194"/>
                <a:gd name="T5" fmla="*/ 8026 h 36195"/>
                <a:gd name="T6" fmla="*/ 0 w 36194"/>
                <a:gd name="T7" fmla="*/ 27813 h 36195"/>
                <a:gd name="T8" fmla="*/ 8026 w 36194"/>
                <a:gd name="T9" fmla="*/ 35839 h 36195"/>
                <a:gd name="T10" fmla="*/ 27815 w 36194"/>
                <a:gd name="T11" fmla="*/ 35839 h 36195"/>
                <a:gd name="T12" fmla="*/ 35829 w 36194"/>
                <a:gd name="T13" fmla="*/ 27813 h 36195"/>
                <a:gd name="T14" fmla="*/ 35829 w 36194"/>
                <a:gd name="T15" fmla="*/ 17919 h 36195"/>
                <a:gd name="T16" fmla="*/ 35829 w 36194"/>
                <a:gd name="T17" fmla="*/ 8026 h 36195"/>
                <a:gd name="T18" fmla="*/ 27815 w 36194"/>
                <a:gd name="T19" fmla="*/ 0 h 36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94"/>
                <a:gd name="T31" fmla="*/ 0 h 36195"/>
                <a:gd name="T32" fmla="*/ 36194 w 36194"/>
                <a:gd name="T33" fmla="*/ 36195 h 36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69" name="object 5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57605" y="3986053"/>
              <a:ext cx="135157" cy="99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70" name="object 53"/>
            <p:cNvSpPr>
              <a:spLocks/>
            </p:cNvSpPr>
            <p:nvPr/>
          </p:nvSpPr>
          <p:spPr bwMode="auto">
            <a:xfrm>
              <a:off x="1490891" y="3621887"/>
              <a:ext cx="150495" cy="75565"/>
            </a:xfrm>
            <a:custGeom>
              <a:avLst/>
              <a:gdLst>
                <a:gd name="T0" fmla="*/ 150409 w 150494"/>
                <a:gd name="T1" fmla="*/ 24168 h 75564"/>
                <a:gd name="T2" fmla="*/ 54127 w 150494"/>
                <a:gd name="T3" fmla="*/ 19786 h 75564"/>
                <a:gd name="T4" fmla="*/ 55041 w 150494"/>
                <a:gd name="T5" fmla="*/ 0 h 75564"/>
                <a:gd name="T6" fmla="*/ 0 w 150494"/>
                <a:gd name="T7" fmla="*/ 35242 h 75564"/>
                <a:gd name="T8" fmla="*/ 51587 w 150494"/>
                <a:gd name="T9" fmla="*/ 75352 h 75564"/>
                <a:gd name="T10" fmla="*/ 52489 w 150494"/>
                <a:gd name="T11" fmla="*/ 55565 h 75564"/>
                <a:gd name="T12" fmla="*/ 148758 w 150494"/>
                <a:gd name="T13" fmla="*/ 59947 h 75564"/>
                <a:gd name="T14" fmla="*/ 150409 w 150494"/>
                <a:gd name="T15" fmla="*/ 24168 h 755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494"/>
                <a:gd name="T25" fmla="*/ 0 h 75564"/>
                <a:gd name="T26" fmla="*/ 150494 w 150494"/>
                <a:gd name="T27" fmla="*/ 75564 h 755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71" name="object 54"/>
            <p:cNvSpPr>
              <a:spLocks/>
            </p:cNvSpPr>
            <p:nvPr/>
          </p:nvSpPr>
          <p:spPr bwMode="auto">
            <a:xfrm>
              <a:off x="3997620" y="5693251"/>
              <a:ext cx="113030" cy="77470"/>
            </a:xfrm>
            <a:custGeom>
              <a:avLst/>
              <a:gdLst>
                <a:gd name="T0" fmla="*/ 19334 w 113029"/>
                <a:gd name="T1" fmla="*/ 77419 h 77470"/>
                <a:gd name="T2" fmla="*/ 32187 w 113029"/>
                <a:gd name="T3" fmla="*/ 74333 h 77470"/>
                <a:gd name="T4" fmla="*/ 16872 w 113029"/>
                <a:gd name="T5" fmla="*/ 65112 h 77470"/>
                <a:gd name="T6" fmla="*/ 26397 w 113029"/>
                <a:gd name="T7" fmla="*/ 60312 h 77470"/>
                <a:gd name="T8" fmla="*/ 92663 w 113029"/>
                <a:gd name="T9" fmla="*/ 55956 h 77470"/>
                <a:gd name="T10" fmla="*/ 78102 w 113029"/>
                <a:gd name="T11" fmla="*/ 68237 h 77470"/>
                <a:gd name="T12" fmla="*/ 77688 w 113029"/>
                <a:gd name="T13" fmla="*/ 72694 h 77470"/>
                <a:gd name="T14" fmla="*/ 90325 w 113029"/>
                <a:gd name="T15" fmla="*/ 74333 h 77470"/>
                <a:gd name="T16" fmla="*/ 82151 w 113029"/>
                <a:gd name="T17" fmla="*/ 65112 h 77470"/>
                <a:gd name="T18" fmla="*/ 90960 w 113029"/>
                <a:gd name="T19" fmla="*/ 60312 h 77470"/>
                <a:gd name="T20" fmla="*/ 27139 w 113029"/>
                <a:gd name="T21" fmla="*/ 60312 h 77470"/>
                <a:gd name="T22" fmla="*/ 30530 w 113029"/>
                <a:gd name="T23" fmla="*/ 70713 h 77470"/>
                <a:gd name="T24" fmla="*/ 34219 w 113029"/>
                <a:gd name="T25" fmla="*/ 66459 h 77470"/>
                <a:gd name="T26" fmla="*/ 33861 w 113029"/>
                <a:gd name="T27" fmla="*/ 63030 h 77470"/>
                <a:gd name="T28" fmla="*/ 97941 w 113029"/>
                <a:gd name="T29" fmla="*/ 60312 h 77470"/>
                <a:gd name="T30" fmla="*/ 94853 w 113029"/>
                <a:gd name="T31" fmla="*/ 68910 h 77470"/>
                <a:gd name="T32" fmla="*/ 90325 w 113029"/>
                <a:gd name="T33" fmla="*/ 74333 h 77470"/>
                <a:gd name="T34" fmla="*/ 97941 w 113029"/>
                <a:gd name="T35" fmla="*/ 60312 h 77470"/>
                <a:gd name="T36" fmla="*/ 21173 w 113029"/>
                <a:gd name="T37" fmla="*/ 65112 h 77470"/>
                <a:gd name="T38" fmla="*/ 26587 w 113029"/>
                <a:gd name="T39" fmla="*/ 68237 h 77470"/>
                <a:gd name="T40" fmla="*/ 86159 w 113029"/>
                <a:gd name="T41" fmla="*/ 68503 h 77470"/>
                <a:gd name="T42" fmla="*/ 90878 w 113029"/>
                <a:gd name="T43" fmla="*/ 65963 h 77470"/>
                <a:gd name="T44" fmla="*/ 90512 w 113029"/>
                <a:gd name="T45" fmla="*/ 64211 h 77470"/>
                <a:gd name="T46" fmla="*/ 111305 w 113029"/>
                <a:gd name="T47" fmla="*/ 65963 h 77470"/>
                <a:gd name="T48" fmla="*/ 14249 w 113029"/>
                <a:gd name="T49" fmla="*/ 56705 h 77470"/>
                <a:gd name="T50" fmla="*/ 4350 w 113029"/>
                <a:gd name="T51" fmla="*/ 59118 h 77470"/>
                <a:gd name="T52" fmla="*/ 8293 w 113029"/>
                <a:gd name="T53" fmla="*/ 64439 h 77470"/>
                <a:gd name="T54" fmla="*/ 10585 w 113029"/>
                <a:gd name="T55" fmla="*/ 62179 h 77470"/>
                <a:gd name="T56" fmla="*/ 14249 w 113029"/>
                <a:gd name="T57" fmla="*/ 56705 h 77470"/>
                <a:gd name="T58" fmla="*/ 10284 w 113029"/>
                <a:gd name="T59" fmla="*/ 64439 h 77470"/>
                <a:gd name="T60" fmla="*/ 37270 w 113029"/>
                <a:gd name="T61" fmla="*/ 60832 h 77470"/>
                <a:gd name="T62" fmla="*/ 37757 w 113029"/>
                <a:gd name="T63" fmla="*/ 63030 h 77470"/>
                <a:gd name="T64" fmla="*/ 44234 w 113029"/>
                <a:gd name="T65" fmla="*/ 56883 h 77470"/>
                <a:gd name="T66" fmla="*/ 48361 w 113029"/>
                <a:gd name="T67" fmla="*/ 56705 h 77470"/>
                <a:gd name="T68" fmla="*/ 78234 w 113029"/>
                <a:gd name="T69" fmla="*/ 56705 h 77470"/>
                <a:gd name="T70" fmla="*/ 74585 w 113029"/>
                <a:gd name="T71" fmla="*/ 64046 h 77470"/>
                <a:gd name="T72" fmla="*/ 74894 w 113029"/>
                <a:gd name="T73" fmla="*/ 62179 h 77470"/>
                <a:gd name="T74" fmla="*/ 78234 w 113029"/>
                <a:gd name="T75" fmla="*/ 56705 h 77470"/>
                <a:gd name="T76" fmla="*/ 101375 w 113029"/>
                <a:gd name="T77" fmla="*/ 60312 h 77470"/>
                <a:gd name="T78" fmla="*/ 101695 w 113029"/>
                <a:gd name="T79" fmla="*/ 61772 h 77470"/>
                <a:gd name="T80" fmla="*/ 102096 w 113029"/>
                <a:gd name="T81" fmla="*/ 64046 h 77470"/>
                <a:gd name="T82" fmla="*/ 112461 w 113029"/>
                <a:gd name="T83" fmla="*/ 63207 h 77470"/>
                <a:gd name="T84" fmla="*/ 37160 w 113029"/>
                <a:gd name="T85" fmla="*/ 56883 h 77470"/>
                <a:gd name="T86" fmla="*/ 71825 w 113029"/>
                <a:gd name="T87" fmla="*/ 0 h 77470"/>
                <a:gd name="T88" fmla="*/ 520 w 113029"/>
                <a:gd name="T89" fmla="*/ 990 h 77470"/>
                <a:gd name="T90" fmla="*/ 74348 w 113029"/>
                <a:gd name="T91" fmla="*/ 3835 h 77470"/>
                <a:gd name="T92" fmla="*/ 7467 w 113029"/>
                <a:gd name="T93" fmla="*/ 469 h 77470"/>
                <a:gd name="T94" fmla="*/ 80454 w 113029"/>
                <a:gd name="T95" fmla="*/ 18605 h 77470"/>
                <a:gd name="T96" fmla="*/ 92497 w 113029"/>
                <a:gd name="T97" fmla="*/ 52222 h 77470"/>
                <a:gd name="T98" fmla="*/ 85702 w 113029"/>
                <a:gd name="T99" fmla="*/ 37642 h 77470"/>
                <a:gd name="T100" fmla="*/ 112461 w 113029"/>
                <a:gd name="T101" fmla="*/ 44589 h 77470"/>
                <a:gd name="T102" fmla="*/ 112461 w 113029"/>
                <a:gd name="T103" fmla="*/ 44589 h 77470"/>
                <a:gd name="T104" fmla="*/ 90269 w 113029"/>
                <a:gd name="T105" fmla="*/ 37642 h 77470"/>
                <a:gd name="T106" fmla="*/ 112461 w 113029"/>
                <a:gd name="T107" fmla="*/ 40589 h 77470"/>
                <a:gd name="T108" fmla="*/ 99990 w 113029"/>
                <a:gd name="T109" fmla="*/ 21348 h 77470"/>
                <a:gd name="T110" fmla="*/ 91410 w 113029"/>
                <a:gd name="T111" fmla="*/ 18605 h 77470"/>
                <a:gd name="T112" fmla="*/ 95087 w 113029"/>
                <a:gd name="T113" fmla="*/ 18033 h 77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3029"/>
                <a:gd name="T172" fmla="*/ 0 h 77470"/>
                <a:gd name="T173" fmla="*/ 113029 w 113029"/>
                <a:gd name="T174" fmla="*/ 77470 h 77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72" name="object 5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59282" y="2060923"/>
              <a:ext cx="161201" cy="16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object 56"/>
          <p:cNvSpPr txBox="1"/>
          <p:nvPr/>
        </p:nvSpPr>
        <p:spPr>
          <a:xfrm>
            <a:off x="3065463" y="2808288"/>
            <a:ext cx="285750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163" y="3846513"/>
            <a:ext cx="422275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6563" y="3603625"/>
            <a:ext cx="30480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7713" y="3671888"/>
            <a:ext cx="271462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1725" y="3884613"/>
            <a:ext cx="312738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13" y="4154488"/>
            <a:ext cx="273050" cy="8096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650" y="4564063"/>
            <a:ext cx="295275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075" y="5405438"/>
            <a:ext cx="30480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675" y="5356225"/>
            <a:ext cx="366713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30500" y="5599113"/>
            <a:ext cx="234950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813" y="6088063"/>
            <a:ext cx="423862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088" y="5702300"/>
            <a:ext cx="357187" cy="80963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2336" name="object 68"/>
          <p:cNvGrpSpPr>
            <a:grpSpLocks/>
          </p:cNvGrpSpPr>
          <p:nvPr/>
        </p:nvGrpSpPr>
        <p:grpSpPr bwMode="auto">
          <a:xfrm>
            <a:off x="801688" y="4657725"/>
            <a:ext cx="3460750" cy="1212850"/>
            <a:chOff x="802267" y="4657578"/>
            <a:chExt cx="3459479" cy="1213485"/>
          </a:xfrm>
        </p:grpSpPr>
        <p:pic>
          <p:nvPicPr>
            <p:cNvPr id="12356" name="object 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3260" y="4657578"/>
              <a:ext cx="148375" cy="8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7" name="object 70"/>
            <p:cNvSpPr>
              <a:spLocks/>
            </p:cNvSpPr>
            <p:nvPr/>
          </p:nvSpPr>
          <p:spPr bwMode="auto">
            <a:xfrm>
              <a:off x="1400352" y="4947183"/>
              <a:ext cx="150495" cy="75565"/>
            </a:xfrm>
            <a:custGeom>
              <a:avLst/>
              <a:gdLst>
                <a:gd name="T0" fmla="*/ 150104 w 150494"/>
                <a:gd name="T1" fmla="*/ 53431 h 75564"/>
                <a:gd name="T2" fmla="*/ 149304 w 150494"/>
                <a:gd name="T3" fmla="*/ 17627 h 75564"/>
                <a:gd name="T4" fmla="*/ 52933 w 150494"/>
                <a:gd name="T5" fmla="*/ 19812 h 75564"/>
                <a:gd name="T6" fmla="*/ 52501 w 150494"/>
                <a:gd name="T7" fmla="*/ 0 h 75564"/>
                <a:gd name="T8" fmla="*/ 0 w 150494"/>
                <a:gd name="T9" fmla="*/ 38915 h 75564"/>
                <a:gd name="T10" fmla="*/ 54190 w 150494"/>
                <a:gd name="T11" fmla="*/ 75415 h 75564"/>
                <a:gd name="T12" fmla="*/ 53746 w 150494"/>
                <a:gd name="T13" fmla="*/ 55629 h 75564"/>
                <a:gd name="T14" fmla="*/ 150104 w 150494"/>
                <a:gd name="T15" fmla="*/ 53431 h 755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494"/>
                <a:gd name="T25" fmla="*/ 0 h 75564"/>
                <a:gd name="T26" fmla="*/ 150494 w 150494"/>
                <a:gd name="T27" fmla="*/ 75564 h 755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58" name="object 71"/>
            <p:cNvSpPr>
              <a:spLocks/>
            </p:cNvSpPr>
            <p:nvPr/>
          </p:nvSpPr>
          <p:spPr bwMode="auto">
            <a:xfrm>
              <a:off x="818330" y="5552809"/>
              <a:ext cx="135890" cy="0"/>
            </a:xfrm>
            <a:custGeom>
              <a:avLst/>
              <a:gdLst>
                <a:gd name="T0" fmla="*/ 0 w 135890"/>
                <a:gd name="T1" fmla="*/ 135712 w 135890"/>
                <a:gd name="T2" fmla="*/ 0 60000 65536"/>
                <a:gd name="T3" fmla="*/ 0 60000 65536"/>
                <a:gd name="T4" fmla="*/ 0 w 135890"/>
                <a:gd name="T5" fmla="*/ 135890 w 13589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noFill/>
            <a:ln w="11709">
              <a:solidFill>
                <a:srgbClr val="ED1C24"/>
              </a:solidFill>
              <a:prstDash val="sys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59" name="object 72"/>
            <p:cNvSpPr>
              <a:spLocks/>
            </p:cNvSpPr>
            <p:nvPr/>
          </p:nvSpPr>
          <p:spPr bwMode="auto">
            <a:xfrm>
              <a:off x="817507" y="5339521"/>
              <a:ext cx="135890" cy="0"/>
            </a:xfrm>
            <a:custGeom>
              <a:avLst/>
              <a:gdLst>
                <a:gd name="T0" fmla="*/ 0 w 135890"/>
                <a:gd name="T1" fmla="*/ 135712 w 135890"/>
                <a:gd name="T2" fmla="*/ 0 60000 65536"/>
                <a:gd name="T3" fmla="*/ 0 60000 65536"/>
                <a:gd name="T4" fmla="*/ 0 w 135890"/>
                <a:gd name="T5" fmla="*/ 135890 w 13589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noFill/>
            <a:ln w="30467">
              <a:solidFill>
                <a:srgbClr val="00307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60" name="object 7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8023" y="5647394"/>
              <a:ext cx="104346" cy="10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1" name="object 74"/>
            <p:cNvSpPr>
              <a:spLocks/>
            </p:cNvSpPr>
            <p:nvPr/>
          </p:nvSpPr>
          <p:spPr bwMode="auto">
            <a:xfrm>
              <a:off x="3712857" y="5818339"/>
              <a:ext cx="123189" cy="52705"/>
            </a:xfrm>
            <a:custGeom>
              <a:avLst/>
              <a:gdLst>
                <a:gd name="T0" fmla="*/ 122948 w 123189"/>
                <a:gd name="T1" fmla="*/ 0 h 52704"/>
                <a:gd name="T2" fmla="*/ 0 w 123189"/>
                <a:gd name="T3" fmla="*/ 0 h 52704"/>
                <a:gd name="T4" fmla="*/ 0 w 123189"/>
                <a:gd name="T5" fmla="*/ 52695 h 52704"/>
                <a:gd name="T6" fmla="*/ 122948 w 123189"/>
                <a:gd name="T7" fmla="*/ 52695 h 52704"/>
                <a:gd name="T8" fmla="*/ 122948 w 123189"/>
                <a:gd name="T9" fmla="*/ 0 h 52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189"/>
                <a:gd name="T16" fmla="*/ 0 h 52704"/>
                <a:gd name="T17" fmla="*/ 123189 w 123189"/>
                <a:gd name="T18" fmla="*/ 52704 h 52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337" name="object 75"/>
          <p:cNvSpPr txBox="1">
            <a:spLocks noChangeArrowheads="1"/>
          </p:cNvSpPr>
          <p:nvPr/>
        </p:nvSpPr>
        <p:spPr bwMode="auto">
          <a:xfrm>
            <a:off x="3789363" y="3167063"/>
            <a:ext cx="1365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1590" rIns="0" bIns="0">
            <a:spAutoFit/>
          </a:bodyPr>
          <a:lstStyle/>
          <a:p>
            <a:pPr marL="12700">
              <a:lnSpc>
                <a:spcPct val="77000"/>
              </a:lnSpc>
              <a:spcBef>
                <a:spcPts val="175"/>
              </a:spcBef>
            </a:pPr>
            <a:r>
              <a:rPr lang="ru-RU" sz="200">
                <a:solidFill>
                  <a:srgbClr val="231F20"/>
                </a:solidFill>
                <a:cs typeface="Microsoft Sans Serif" pitchFamily="34" charset="0"/>
              </a:rPr>
              <a:t>Речной порт</a:t>
            </a:r>
            <a:endParaRPr lang="ru-RU" sz="2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8475" y="4870450"/>
            <a:ext cx="139700" cy="80963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339" name="object 77"/>
          <p:cNvSpPr txBox="1">
            <a:spLocks noChangeArrowheads="1"/>
          </p:cNvSpPr>
          <p:nvPr/>
        </p:nvSpPr>
        <p:spPr bwMode="auto">
          <a:xfrm>
            <a:off x="1014413" y="5284788"/>
            <a:ext cx="584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3495" rIns="0" bIns="0">
            <a:spAutoFit/>
          </a:bodyPr>
          <a:lstStyle/>
          <a:p>
            <a:pPr marL="12700">
              <a:lnSpc>
                <a:spcPts val="625"/>
              </a:lnSpc>
              <a:spcBef>
                <a:spcPts val="188"/>
              </a:spcBef>
            </a:pPr>
            <a:r>
              <a:rPr lang="ru-RU" sz="600">
                <a:solidFill>
                  <a:srgbClr val="221E1F"/>
                </a:solidFill>
                <a:cs typeface="Microsoft Sans Serif" pitchFamily="34" charset="0"/>
              </a:rPr>
              <a:t>Железная дорога</a:t>
            </a:r>
            <a:endParaRPr lang="ru-RU" sz="6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275"/>
              </a:spcBef>
            </a:pPr>
            <a:r>
              <a:rPr lang="ru-RU" sz="600">
                <a:solidFill>
                  <a:srgbClr val="221E1F"/>
                </a:solidFill>
                <a:cs typeface="Microsoft Sans Serif" pitchFamily="34" charset="0"/>
              </a:rPr>
              <a:t>Автомагистраль</a:t>
            </a:r>
            <a:endParaRPr lang="ru-RU" sz="6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625"/>
              </a:lnSpc>
              <a:spcBef>
                <a:spcPts val="425"/>
              </a:spcBef>
            </a:pPr>
            <a:r>
              <a:rPr lang="ru-RU" sz="600">
                <a:solidFill>
                  <a:srgbClr val="221E1F"/>
                </a:solidFill>
                <a:cs typeface="Microsoft Sans Serif" pitchFamily="34" charset="0"/>
              </a:rPr>
              <a:t>Приграничный пункт</a:t>
            </a:r>
            <a:endParaRPr lang="ru-RU" sz="6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763" y="5797550"/>
            <a:ext cx="398462" cy="825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350" kern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2341" name="object 79"/>
          <p:cNvGrpSpPr>
            <a:grpSpLocks/>
          </p:cNvGrpSpPr>
          <p:nvPr/>
        </p:nvGrpSpPr>
        <p:grpSpPr bwMode="auto">
          <a:xfrm>
            <a:off x="1720850" y="4852988"/>
            <a:ext cx="2473325" cy="1441450"/>
            <a:chOff x="1721425" y="4852404"/>
            <a:chExt cx="2472690" cy="1441450"/>
          </a:xfrm>
        </p:grpSpPr>
        <p:pic>
          <p:nvPicPr>
            <p:cNvPr id="12352" name="object 8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78704" y="5736511"/>
              <a:ext cx="77672" cy="7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3" name="object 8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01786" y="6213679"/>
              <a:ext cx="77666" cy="7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4" name="object 8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16086" y="5953138"/>
              <a:ext cx="77673" cy="7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5" name="object 8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21425" y="4852404"/>
              <a:ext cx="77674" cy="7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42" name="object 84"/>
          <p:cNvSpPr txBox="1">
            <a:spLocks noChangeArrowheads="1"/>
          </p:cNvSpPr>
          <p:nvPr/>
        </p:nvSpPr>
        <p:spPr bwMode="auto">
          <a:xfrm>
            <a:off x="644525" y="2711450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9370" rIns="0" bIns="0">
            <a:spAutoFit/>
          </a:bodyPr>
          <a:lstStyle/>
          <a:p>
            <a:pPr marL="12700">
              <a:spcBef>
                <a:spcPts val="313"/>
              </a:spcBef>
            </a:pPr>
            <a:r>
              <a:rPr lang="ru-RU" sz="700" b="1">
                <a:solidFill>
                  <a:srgbClr val="231F20"/>
                </a:solidFill>
                <a:latin typeface="Arial" charset="0"/>
              </a:rPr>
              <a:t>ОМСК</a:t>
            </a:r>
            <a:endParaRPr lang="ru-RU" sz="7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ct val="126000"/>
              </a:lnSpc>
            </a:pPr>
            <a:r>
              <a:rPr lang="ru-RU" sz="700">
                <a:solidFill>
                  <a:srgbClr val="231F20"/>
                </a:solidFill>
                <a:cs typeface="Microsoft Sans Serif" pitchFamily="34" charset="0"/>
              </a:rPr>
              <a:t>Тюмень Новосибирск Москва Казахстан</a:t>
            </a:r>
            <a:endParaRPr lang="ru-RU" sz="7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5400" y="2844800"/>
            <a:ext cx="355600" cy="565150"/>
          </a:xfrm>
          <a:prstGeom prst="rect">
            <a:avLst/>
          </a:prstGeom>
        </p:spPr>
        <p:txBody>
          <a:bodyPr lIns="0" tIns="39370" rIns="0" bIns="0">
            <a:spAutoFit/>
          </a:bodyPr>
          <a:lstStyle/>
          <a:p>
            <a:pPr marL="12700" fontAlgn="auto">
              <a:spcBef>
                <a:spcPts val="310"/>
              </a:spcBef>
              <a:spcAft>
                <a:spcPts val="0"/>
              </a:spcAft>
              <a:defRPr/>
            </a:pPr>
            <a:r>
              <a:rPr sz="7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kern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spcBef>
                <a:spcPts val="220"/>
              </a:spcBef>
              <a:spcAft>
                <a:spcPts val="0"/>
              </a:spcAft>
              <a:defRPr/>
            </a:pPr>
            <a:r>
              <a:rPr sz="7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kern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spcBef>
                <a:spcPts val="220"/>
              </a:spcBef>
              <a:spcAft>
                <a:spcPts val="0"/>
              </a:spcAft>
              <a:defRPr/>
            </a:pPr>
            <a:r>
              <a:rPr sz="7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kern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fontAlgn="auto">
              <a:spcBef>
                <a:spcPts val="220"/>
              </a:spcBef>
              <a:spcAft>
                <a:spcPts val="0"/>
              </a:spcAft>
              <a:defRPr/>
            </a:pPr>
            <a:r>
              <a:rPr sz="700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kern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2344" name="object 86"/>
          <p:cNvGrpSpPr>
            <a:grpSpLocks/>
          </p:cNvGrpSpPr>
          <p:nvPr/>
        </p:nvGrpSpPr>
        <p:grpSpPr bwMode="auto">
          <a:xfrm>
            <a:off x="658813" y="1412875"/>
            <a:ext cx="5167312" cy="4435475"/>
            <a:chOff x="658055" y="1413005"/>
            <a:chExt cx="5167630" cy="4435475"/>
          </a:xfrm>
        </p:grpSpPr>
        <p:pic>
          <p:nvPicPr>
            <p:cNvPr id="12346" name="object 8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09590" y="2176840"/>
              <a:ext cx="143967" cy="21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47" name="object 88"/>
            <p:cNvSpPr>
              <a:spLocks/>
            </p:cNvSpPr>
            <p:nvPr/>
          </p:nvSpPr>
          <p:spPr bwMode="auto">
            <a:xfrm>
              <a:off x="658050" y="2368930"/>
              <a:ext cx="495934" cy="309245"/>
            </a:xfrm>
            <a:custGeom>
              <a:avLst/>
              <a:gdLst>
                <a:gd name="T0" fmla="*/ 143395 w 495934"/>
                <a:gd name="T1" fmla="*/ 114236 h 309244"/>
                <a:gd name="T2" fmla="*/ 114388 w 495934"/>
                <a:gd name="T3" fmla="*/ 143929 h 309244"/>
                <a:gd name="T4" fmla="*/ 82219 w 495934"/>
                <a:gd name="T5" fmla="*/ 125158 h 309244"/>
                <a:gd name="T6" fmla="*/ 82372 w 495934"/>
                <a:gd name="T7" fmla="*/ 98196 h 309244"/>
                <a:gd name="T8" fmla="*/ 102565 w 495934"/>
                <a:gd name="T9" fmla="*/ 81394 h 309244"/>
                <a:gd name="T10" fmla="*/ 135229 w 495934"/>
                <a:gd name="T11" fmla="*/ 90436 h 309244"/>
                <a:gd name="T12" fmla="*/ 143395 w 495934"/>
                <a:gd name="T13" fmla="*/ 76517 h 309244"/>
                <a:gd name="T14" fmla="*/ 126746 w 495934"/>
                <a:gd name="T15" fmla="*/ 66484 h 309244"/>
                <a:gd name="T16" fmla="*/ 96202 w 495934"/>
                <a:gd name="T17" fmla="*/ 66484 h 309244"/>
                <a:gd name="T18" fmla="*/ 63195 w 495934"/>
                <a:gd name="T19" fmla="*/ 111887 h 309244"/>
                <a:gd name="T20" fmla="*/ 76771 w 495934"/>
                <a:gd name="T21" fmla="*/ 145440 h 309244"/>
                <a:gd name="T22" fmla="*/ 127571 w 495934"/>
                <a:gd name="T23" fmla="*/ 157317 h 309244"/>
                <a:gd name="T24" fmla="*/ 156133 w 495934"/>
                <a:gd name="T25" fmla="*/ 130251 h 309244"/>
                <a:gd name="T26" fmla="*/ 214807 w 495934"/>
                <a:gd name="T27" fmla="*/ 68516 h 309244"/>
                <a:gd name="T28" fmla="*/ 205892 w 495934"/>
                <a:gd name="T29" fmla="*/ 126111 h 309244"/>
                <a:gd name="T30" fmla="*/ 110934 w 495934"/>
                <a:gd name="T31" fmla="*/ 282857 h 309244"/>
                <a:gd name="T32" fmla="*/ 26403 w 495934"/>
                <a:gd name="T33" fmla="*/ 153085 h 309244"/>
                <a:gd name="T34" fmla="*/ 16992 w 495934"/>
                <a:gd name="T35" fmla="*/ 92798 h 309244"/>
                <a:gd name="T36" fmla="*/ 117576 w 495934"/>
                <a:gd name="T37" fmla="*/ 16052 h 309244"/>
                <a:gd name="T38" fmla="*/ 205638 w 495934"/>
                <a:gd name="T39" fmla="*/ 91846 h 309244"/>
                <a:gd name="T40" fmla="*/ 169760 w 495934"/>
                <a:gd name="T41" fmla="*/ 16052 h 309244"/>
                <a:gd name="T42" fmla="*/ 41135 w 495934"/>
                <a:gd name="T43" fmla="*/ 24358 h 309244"/>
                <a:gd name="T44" fmla="*/ 6007 w 495934"/>
                <a:gd name="T45" fmla="*/ 73545 h 309244"/>
                <a:gd name="T46" fmla="*/ 0 w 495934"/>
                <a:gd name="T47" fmla="*/ 115887 h 309244"/>
                <a:gd name="T48" fmla="*/ 67703 w 495934"/>
                <a:gd name="T49" fmla="*/ 251678 h 309244"/>
                <a:gd name="T50" fmla="*/ 126085 w 495934"/>
                <a:gd name="T51" fmla="*/ 290794 h 309244"/>
                <a:gd name="T52" fmla="*/ 204698 w 495934"/>
                <a:gd name="T53" fmla="*/ 171897 h 309244"/>
                <a:gd name="T54" fmla="*/ 495566 w 495934"/>
                <a:gd name="T55" fmla="*/ 205095 h 309244"/>
                <a:gd name="T56" fmla="*/ 406463 w 495934"/>
                <a:gd name="T57" fmla="*/ 104940 h 309244"/>
                <a:gd name="T58" fmla="*/ 312254 w 495934"/>
                <a:gd name="T59" fmla="*/ 104800 h 309244"/>
                <a:gd name="T60" fmla="*/ 275539 w 495934"/>
                <a:gd name="T61" fmla="*/ 94615 h 309244"/>
                <a:gd name="T62" fmla="*/ 270941 w 495934"/>
                <a:gd name="T63" fmla="*/ 45783 h 309244"/>
                <a:gd name="T64" fmla="*/ 347624 w 495934"/>
                <a:gd name="T65" fmla="*/ 32092 h 309244"/>
                <a:gd name="T66" fmla="*/ 399503 w 495934"/>
                <a:gd name="T67" fmla="*/ 22110 h 309244"/>
                <a:gd name="T68" fmla="*/ 336664 w 495934"/>
                <a:gd name="T69" fmla="*/ 16052 h 309244"/>
                <a:gd name="T70" fmla="*/ 247599 w 495934"/>
                <a:gd name="T71" fmla="*/ 66852 h 309244"/>
                <a:gd name="T72" fmla="*/ 303415 w 495934"/>
                <a:gd name="T73" fmla="*/ 120116 h 309244"/>
                <a:gd name="T74" fmla="*/ 443585 w 495934"/>
                <a:gd name="T75" fmla="*/ 135115 h 309244"/>
                <a:gd name="T76" fmla="*/ 477901 w 495934"/>
                <a:gd name="T77" fmla="*/ 221656 h 309244"/>
                <a:gd name="T78" fmla="*/ 387134 w 495934"/>
                <a:gd name="T79" fmla="*/ 287950 h 309244"/>
                <a:gd name="T80" fmla="*/ 143649 w 495934"/>
                <a:gd name="T81" fmla="*/ 298770 h 309244"/>
                <a:gd name="T82" fmla="*/ 381508 w 495934"/>
                <a:gd name="T83" fmla="*/ 304764 h 309244"/>
                <a:gd name="T84" fmla="*/ 493153 w 495934"/>
                <a:gd name="T85" fmla="*/ 225478 h 3092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5934"/>
                <a:gd name="T130" fmla="*/ 0 h 309244"/>
                <a:gd name="T131" fmla="*/ 495934 w 495934"/>
                <a:gd name="T132" fmla="*/ 309244 h 3092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48" name="object 8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48395" y="2221928"/>
              <a:ext cx="66408" cy="6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49" name="object 90"/>
            <p:cNvSpPr>
              <a:spLocks/>
            </p:cNvSpPr>
            <p:nvPr/>
          </p:nvSpPr>
          <p:spPr bwMode="auto">
            <a:xfrm>
              <a:off x="761047" y="2544495"/>
              <a:ext cx="17145" cy="80645"/>
            </a:xfrm>
            <a:custGeom>
              <a:avLst/>
              <a:gdLst>
                <a:gd name="T0" fmla="*/ 17056 w 17145"/>
                <a:gd name="T1" fmla="*/ 69091 h 80644"/>
                <a:gd name="T2" fmla="*/ 16141 w 17145"/>
                <a:gd name="T3" fmla="*/ 64658 h 80644"/>
                <a:gd name="T4" fmla="*/ 12738 w 17145"/>
                <a:gd name="T5" fmla="*/ 64099 h 80644"/>
                <a:gd name="T6" fmla="*/ 5308 w 17145"/>
                <a:gd name="T7" fmla="*/ 65154 h 80644"/>
                <a:gd name="T8" fmla="*/ 889 w 17145"/>
                <a:gd name="T9" fmla="*/ 64265 h 80644"/>
                <a:gd name="T10" fmla="*/ 0 w 17145"/>
                <a:gd name="T11" fmla="*/ 68849 h 80644"/>
                <a:gd name="T12" fmla="*/ 749 w 17145"/>
                <a:gd name="T13" fmla="*/ 75072 h 80644"/>
                <a:gd name="T14" fmla="*/ 495 w 17145"/>
                <a:gd name="T15" fmla="*/ 80305 h 80644"/>
                <a:gd name="T16" fmla="*/ 16535 w 17145"/>
                <a:gd name="T17" fmla="*/ 80305 h 80644"/>
                <a:gd name="T18" fmla="*/ 16281 w 17145"/>
                <a:gd name="T19" fmla="*/ 75212 h 80644"/>
                <a:gd name="T20" fmla="*/ 17056 w 17145"/>
                <a:gd name="T21" fmla="*/ 69091 h 80644"/>
                <a:gd name="T22" fmla="*/ 17056 w 17145"/>
                <a:gd name="T23" fmla="*/ 44033 h 80644"/>
                <a:gd name="T24" fmla="*/ 16294 w 17145"/>
                <a:gd name="T25" fmla="*/ 37807 h 80644"/>
                <a:gd name="T26" fmla="*/ 16548 w 17145"/>
                <a:gd name="T27" fmla="*/ 32575 h 80644"/>
                <a:gd name="T28" fmla="*/ 508 w 17145"/>
                <a:gd name="T29" fmla="*/ 32575 h 80644"/>
                <a:gd name="T30" fmla="*/ 508 w 17145"/>
                <a:gd name="T31" fmla="*/ 48618 h 80644"/>
                <a:gd name="T32" fmla="*/ 16154 w 17145"/>
                <a:gd name="T33" fmla="*/ 48618 h 80644"/>
                <a:gd name="T34" fmla="*/ 17056 w 17145"/>
                <a:gd name="T35" fmla="*/ 44033 h 80644"/>
                <a:gd name="T36" fmla="*/ 17056 w 17145"/>
                <a:gd name="T37" fmla="*/ 12090 h 80644"/>
                <a:gd name="T38" fmla="*/ 16294 w 17145"/>
                <a:gd name="T39" fmla="*/ 5994 h 80644"/>
                <a:gd name="T40" fmla="*/ 16548 w 17145"/>
                <a:gd name="T41" fmla="*/ 889 h 80644"/>
                <a:gd name="T42" fmla="*/ 11963 w 17145"/>
                <a:gd name="T43" fmla="*/ 0 h 80644"/>
                <a:gd name="T44" fmla="*/ 5740 w 17145"/>
                <a:gd name="T45" fmla="*/ 749 h 80644"/>
                <a:gd name="T46" fmla="*/ 508 w 17145"/>
                <a:gd name="T47" fmla="*/ 495 h 80644"/>
                <a:gd name="T48" fmla="*/ 508 w 17145"/>
                <a:gd name="T49" fmla="*/ 16535 h 80644"/>
                <a:gd name="T50" fmla="*/ 16154 w 17145"/>
                <a:gd name="T51" fmla="*/ 16535 h 80644"/>
                <a:gd name="T52" fmla="*/ 17056 w 17145"/>
                <a:gd name="T53" fmla="*/ 12090 h 806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45"/>
                <a:gd name="T82" fmla="*/ 0 h 80644"/>
                <a:gd name="T83" fmla="*/ 17145 w 17145"/>
                <a:gd name="T84" fmla="*/ 80644 h 806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50" name="object 91"/>
            <p:cNvSpPr>
              <a:spLocks/>
            </p:cNvSpPr>
            <p:nvPr/>
          </p:nvSpPr>
          <p:spPr bwMode="auto">
            <a:xfrm>
              <a:off x="5686346" y="1413005"/>
              <a:ext cx="0" cy="4435475"/>
            </a:xfrm>
            <a:custGeom>
              <a:avLst/>
              <a:gdLst>
                <a:gd name="T0" fmla="*/ 0 h 4435475"/>
                <a:gd name="T1" fmla="*/ 4435195 h 4435475"/>
                <a:gd name="T2" fmla="*/ 0 60000 65536"/>
                <a:gd name="T3" fmla="*/ 0 60000 65536"/>
                <a:gd name="T4" fmla="*/ 0 h 4435475"/>
                <a:gd name="T5" fmla="*/ 4435475 h 443547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noFill/>
            <a:ln w="12700">
              <a:solidFill>
                <a:srgbClr val="F04E2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51" name="object 92"/>
            <p:cNvSpPr>
              <a:spLocks/>
            </p:cNvSpPr>
            <p:nvPr/>
          </p:nvSpPr>
          <p:spPr bwMode="auto">
            <a:xfrm>
              <a:off x="5689536" y="1476006"/>
              <a:ext cx="135890" cy="4027804"/>
            </a:xfrm>
            <a:custGeom>
              <a:avLst/>
              <a:gdLst>
                <a:gd name="T0" fmla="*/ 135664 w 135889"/>
                <a:gd name="T1" fmla="*/ 3946498 h 4027804"/>
                <a:gd name="T2" fmla="*/ 0 w 135889"/>
                <a:gd name="T3" fmla="*/ 3865498 h 4027804"/>
                <a:gd name="T4" fmla="*/ 0 w 135889"/>
                <a:gd name="T5" fmla="*/ 4027500 h 4027804"/>
                <a:gd name="T6" fmla="*/ 135664 w 135889"/>
                <a:gd name="T7" fmla="*/ 3946498 h 4027804"/>
                <a:gd name="T8" fmla="*/ 135664 w 135889"/>
                <a:gd name="T9" fmla="*/ 2664002 h 4027804"/>
                <a:gd name="T10" fmla="*/ 0 w 135889"/>
                <a:gd name="T11" fmla="*/ 2583002 h 4027804"/>
                <a:gd name="T12" fmla="*/ 0 w 135889"/>
                <a:gd name="T13" fmla="*/ 2745002 h 4027804"/>
                <a:gd name="T14" fmla="*/ 135664 w 135889"/>
                <a:gd name="T15" fmla="*/ 2664002 h 4027804"/>
                <a:gd name="T16" fmla="*/ 135664 w 135889"/>
                <a:gd name="T17" fmla="*/ 1700999 h 4027804"/>
                <a:gd name="T18" fmla="*/ 0 w 135889"/>
                <a:gd name="T19" fmla="*/ 1619999 h 4027804"/>
                <a:gd name="T20" fmla="*/ 0 w 135889"/>
                <a:gd name="T21" fmla="*/ 1782000 h 4027804"/>
                <a:gd name="T22" fmla="*/ 135664 w 135889"/>
                <a:gd name="T23" fmla="*/ 1700999 h 4027804"/>
                <a:gd name="T24" fmla="*/ 135664 w 135889"/>
                <a:gd name="T25" fmla="*/ 986294 h 4027804"/>
                <a:gd name="T26" fmla="*/ 0 w 135889"/>
                <a:gd name="T27" fmla="*/ 905294 h 4027804"/>
                <a:gd name="T28" fmla="*/ 0 w 135889"/>
                <a:gd name="T29" fmla="*/ 1067295 h 4027804"/>
                <a:gd name="T30" fmla="*/ 135664 w 135889"/>
                <a:gd name="T31" fmla="*/ 986294 h 4027804"/>
                <a:gd name="T32" fmla="*/ 135664 w 135889"/>
                <a:gd name="T33" fmla="*/ 503999 h 4027804"/>
                <a:gd name="T34" fmla="*/ 0 w 135889"/>
                <a:gd name="T35" fmla="*/ 422998 h 4027804"/>
                <a:gd name="T36" fmla="*/ 0 w 135889"/>
                <a:gd name="T37" fmla="*/ 585000 h 4027804"/>
                <a:gd name="T38" fmla="*/ 135664 w 135889"/>
                <a:gd name="T39" fmla="*/ 503999 h 4027804"/>
                <a:gd name="T40" fmla="*/ 135664 w 135889"/>
                <a:gd name="T41" fmla="*/ 81000 h 4027804"/>
                <a:gd name="T42" fmla="*/ 0 w 135889"/>
                <a:gd name="T43" fmla="*/ 0 h 4027804"/>
                <a:gd name="T44" fmla="*/ 0 w 135889"/>
                <a:gd name="T45" fmla="*/ 162001 h 4027804"/>
                <a:gd name="T46" fmla="*/ 135664 w 135889"/>
                <a:gd name="T47" fmla="*/ 81000 h 40278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889"/>
                <a:gd name="T73" fmla="*/ 0 h 4027804"/>
                <a:gd name="T74" fmla="*/ 135889 w 135889"/>
                <a:gd name="T75" fmla="*/ 4027804 h 40278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889" h="4027804">
                  <a:moveTo>
                    <a:pt x="135661" y="3946499"/>
                  </a:moveTo>
                  <a:lnTo>
                    <a:pt x="0" y="3865499"/>
                  </a:lnTo>
                  <a:lnTo>
                    <a:pt x="0" y="4027500"/>
                  </a:lnTo>
                  <a:lnTo>
                    <a:pt x="135661" y="3946499"/>
                  </a:lnTo>
                  <a:close/>
                </a:path>
                <a:path w="135889" h="4027804">
                  <a:moveTo>
                    <a:pt x="135661" y="2664002"/>
                  </a:moveTo>
                  <a:lnTo>
                    <a:pt x="0" y="2583002"/>
                  </a:lnTo>
                  <a:lnTo>
                    <a:pt x="0" y="2745003"/>
                  </a:lnTo>
                  <a:lnTo>
                    <a:pt x="135661" y="2664002"/>
                  </a:lnTo>
                  <a:close/>
                </a:path>
                <a:path w="135889" h="4027804">
                  <a:moveTo>
                    <a:pt x="135661" y="1700999"/>
                  </a:moveTo>
                  <a:lnTo>
                    <a:pt x="0" y="1619999"/>
                  </a:lnTo>
                  <a:lnTo>
                    <a:pt x="0" y="1782000"/>
                  </a:lnTo>
                  <a:lnTo>
                    <a:pt x="135661" y="1700999"/>
                  </a:lnTo>
                  <a:close/>
                </a:path>
                <a:path w="135889" h="4027804">
                  <a:moveTo>
                    <a:pt x="135661" y="986294"/>
                  </a:moveTo>
                  <a:lnTo>
                    <a:pt x="0" y="905294"/>
                  </a:lnTo>
                  <a:lnTo>
                    <a:pt x="0" y="1067295"/>
                  </a:lnTo>
                  <a:lnTo>
                    <a:pt x="135661" y="986294"/>
                  </a:lnTo>
                  <a:close/>
                </a:path>
                <a:path w="135889" h="4027804">
                  <a:moveTo>
                    <a:pt x="135661" y="503999"/>
                  </a:moveTo>
                  <a:lnTo>
                    <a:pt x="0" y="422998"/>
                  </a:lnTo>
                  <a:lnTo>
                    <a:pt x="0" y="585000"/>
                  </a:lnTo>
                  <a:lnTo>
                    <a:pt x="135661" y="503999"/>
                  </a:lnTo>
                  <a:close/>
                </a:path>
                <a:path w="135889" h="40278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3" name="object 93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274638"/>
          </a:xfrm>
        </p:spPr>
        <p:txBody>
          <a:bodyPr tIns="21590" rtlCol="0"/>
          <a:lstStyle/>
          <a:p>
            <a:pPr marL="46355" fontAlgn="auto">
              <a:spcBef>
                <a:spcPts val="170"/>
              </a:spcBef>
              <a:spcAft>
                <a:spcPts val="0"/>
              </a:spcAft>
              <a:defRPr/>
            </a:pPr>
            <a:fld id="{5A3E655A-9C12-4DA2-90AD-C9B73D44C727}" type="slidenum">
              <a:rPr kern="0" spc="-50" dirty="0"/>
              <a:pPr marL="46355" fontAlgn="auto">
                <a:spcBef>
                  <a:spcPts val="170"/>
                </a:spcBef>
                <a:spcAft>
                  <a:spcPts val="0"/>
                </a:spcAft>
                <a:defRPr/>
              </a:pPr>
              <a:t>6</a:t>
            </a:fld>
            <a:endParaRPr kern="0"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7025" y="6378575"/>
            <a:ext cx="115888" cy="2381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400" kern="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grpSp>
        <p:nvGrpSpPr>
          <p:cNvPr id="13314" name="object 3"/>
          <p:cNvGrpSpPr>
            <a:grpSpLocks/>
          </p:cNvGrpSpPr>
          <p:nvPr/>
        </p:nvGrpSpPr>
        <p:grpSpPr bwMode="auto">
          <a:xfrm>
            <a:off x="655638" y="1290638"/>
            <a:ext cx="476250" cy="504825"/>
            <a:chOff x="655182" y="1291402"/>
            <a:chExt cx="476884" cy="503555"/>
          </a:xfrm>
        </p:grpSpPr>
        <p:sp>
          <p:nvSpPr>
            <p:cNvPr id="13343" name="object 4"/>
            <p:cNvSpPr>
              <a:spLocks/>
            </p:cNvSpPr>
            <p:nvPr/>
          </p:nvSpPr>
          <p:spPr bwMode="auto">
            <a:xfrm>
              <a:off x="655182" y="1291402"/>
              <a:ext cx="476884" cy="476884"/>
            </a:xfrm>
            <a:custGeom>
              <a:avLst/>
              <a:gdLst>
                <a:gd name="T0" fmla="*/ 238366 w 476884"/>
                <a:gd name="T1" fmla="*/ 0 h 476885"/>
                <a:gd name="T2" fmla="*/ 190326 w 476884"/>
                <a:gd name="T3" fmla="*/ 4842 h 476885"/>
                <a:gd name="T4" fmla="*/ 145582 w 476884"/>
                <a:gd name="T5" fmla="*/ 18731 h 476885"/>
                <a:gd name="T6" fmla="*/ 105092 w 476884"/>
                <a:gd name="T7" fmla="*/ 40707 h 476885"/>
                <a:gd name="T8" fmla="*/ 69815 w 476884"/>
                <a:gd name="T9" fmla="*/ 69813 h 476885"/>
                <a:gd name="T10" fmla="*/ 40708 w 476884"/>
                <a:gd name="T11" fmla="*/ 105089 h 476885"/>
                <a:gd name="T12" fmla="*/ 18731 w 476884"/>
                <a:gd name="T13" fmla="*/ 145577 h 476885"/>
                <a:gd name="T14" fmla="*/ 4842 w 476884"/>
                <a:gd name="T15" fmla="*/ 190318 h 476885"/>
                <a:gd name="T16" fmla="*/ 0 w 476884"/>
                <a:gd name="T17" fmla="*/ 238353 h 476885"/>
                <a:gd name="T18" fmla="*/ 4842 w 476884"/>
                <a:gd name="T19" fmla="*/ 286390 h 476885"/>
                <a:gd name="T20" fmla="*/ 18731 w 476884"/>
                <a:gd name="T21" fmla="*/ 331134 h 476885"/>
                <a:gd name="T22" fmla="*/ 40708 w 476884"/>
                <a:gd name="T23" fmla="*/ 371624 h 476885"/>
                <a:gd name="T24" fmla="*/ 69815 w 476884"/>
                <a:gd name="T25" fmla="*/ 406901 h 476885"/>
                <a:gd name="T26" fmla="*/ 105092 w 476884"/>
                <a:gd name="T27" fmla="*/ 436008 h 476885"/>
                <a:gd name="T28" fmla="*/ 145582 w 476884"/>
                <a:gd name="T29" fmla="*/ 457985 h 476885"/>
                <a:gd name="T30" fmla="*/ 190326 w 476884"/>
                <a:gd name="T31" fmla="*/ 471874 h 476885"/>
                <a:gd name="T32" fmla="*/ 238366 w 476884"/>
                <a:gd name="T33" fmla="*/ 476716 h 476885"/>
                <a:gd name="T34" fmla="*/ 286405 w 476884"/>
                <a:gd name="T35" fmla="*/ 471874 h 476885"/>
                <a:gd name="T36" fmla="*/ 331148 w 476884"/>
                <a:gd name="T37" fmla="*/ 457985 h 476885"/>
                <a:gd name="T38" fmla="*/ 371636 w 476884"/>
                <a:gd name="T39" fmla="*/ 436008 h 476885"/>
                <a:gd name="T40" fmla="*/ 406911 w 476884"/>
                <a:gd name="T41" fmla="*/ 406901 h 476885"/>
                <a:gd name="T42" fmla="*/ 436015 w 476884"/>
                <a:gd name="T43" fmla="*/ 371624 h 476885"/>
                <a:gd name="T44" fmla="*/ 457990 w 476884"/>
                <a:gd name="T45" fmla="*/ 331134 h 476885"/>
                <a:gd name="T46" fmla="*/ 471877 w 476884"/>
                <a:gd name="T47" fmla="*/ 286390 h 476885"/>
                <a:gd name="T48" fmla="*/ 476719 w 476884"/>
                <a:gd name="T49" fmla="*/ 238353 h 476885"/>
                <a:gd name="T50" fmla="*/ 471877 w 476884"/>
                <a:gd name="T51" fmla="*/ 190318 h 476885"/>
                <a:gd name="T52" fmla="*/ 457990 w 476884"/>
                <a:gd name="T53" fmla="*/ 145577 h 476885"/>
                <a:gd name="T54" fmla="*/ 436015 w 476884"/>
                <a:gd name="T55" fmla="*/ 105089 h 476885"/>
                <a:gd name="T56" fmla="*/ 406911 w 476884"/>
                <a:gd name="T57" fmla="*/ 69813 h 476885"/>
                <a:gd name="T58" fmla="*/ 371636 w 476884"/>
                <a:gd name="T59" fmla="*/ 40707 h 476885"/>
                <a:gd name="T60" fmla="*/ 331148 w 476884"/>
                <a:gd name="T61" fmla="*/ 18731 h 476885"/>
                <a:gd name="T62" fmla="*/ 286405 w 476884"/>
                <a:gd name="T63" fmla="*/ 4842 h 476885"/>
                <a:gd name="T64" fmla="*/ 238366 w 476884"/>
                <a:gd name="T65" fmla="*/ 0 h 4768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884"/>
                <a:gd name="T100" fmla="*/ 0 h 476885"/>
                <a:gd name="T101" fmla="*/ 476884 w 476884"/>
                <a:gd name="T102" fmla="*/ 476885 h 4768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4" name="object 5"/>
            <p:cNvSpPr>
              <a:spLocks/>
            </p:cNvSpPr>
            <p:nvPr/>
          </p:nvSpPr>
          <p:spPr bwMode="auto">
            <a:xfrm>
              <a:off x="655615" y="1375698"/>
              <a:ext cx="440055" cy="419734"/>
            </a:xfrm>
            <a:custGeom>
              <a:avLst/>
              <a:gdLst>
                <a:gd name="T0" fmla="*/ 92563 w 440055"/>
                <a:gd name="T1" fmla="*/ 171713 h 419735"/>
                <a:gd name="T2" fmla="*/ 83658 w 440055"/>
                <a:gd name="T3" fmla="*/ 216513 h 419735"/>
                <a:gd name="T4" fmla="*/ 0 w 440055"/>
                <a:gd name="T5" fmla="*/ 419109 h 419735"/>
                <a:gd name="T6" fmla="*/ 39611 w 440055"/>
                <a:gd name="T7" fmla="*/ 358384 h 419735"/>
                <a:gd name="T8" fmla="*/ 119739 w 440055"/>
                <a:gd name="T9" fmla="*/ 162674 h 419735"/>
                <a:gd name="T10" fmla="*/ 178053 w 440055"/>
                <a:gd name="T11" fmla="*/ 121627 h 419735"/>
                <a:gd name="T12" fmla="*/ 99135 w 440055"/>
                <a:gd name="T13" fmla="*/ 358384 h 419735"/>
                <a:gd name="T14" fmla="*/ 138652 w 440055"/>
                <a:gd name="T15" fmla="*/ 263664 h 419735"/>
                <a:gd name="T16" fmla="*/ 178053 w 440055"/>
                <a:gd name="T17" fmla="*/ 121627 h 419735"/>
                <a:gd name="T18" fmla="*/ 300854 w 440055"/>
                <a:gd name="T19" fmla="*/ 263512 h 419735"/>
                <a:gd name="T20" fmla="*/ 340597 w 440055"/>
                <a:gd name="T21" fmla="*/ 358384 h 419735"/>
                <a:gd name="T22" fmla="*/ 277115 w 440055"/>
                <a:gd name="T23" fmla="*/ 122186 h 419735"/>
                <a:gd name="T24" fmla="*/ 322579 w 440055"/>
                <a:gd name="T25" fmla="*/ 168772 h 419735"/>
                <a:gd name="T26" fmla="*/ 434309 w 440055"/>
                <a:gd name="T27" fmla="*/ 405914 h 419735"/>
                <a:gd name="T28" fmla="*/ 389077 w 440055"/>
                <a:gd name="T29" fmla="*/ 277695 h 419735"/>
                <a:gd name="T30" fmla="*/ 327846 w 440055"/>
                <a:gd name="T31" fmla="*/ 146226 h 419735"/>
                <a:gd name="T32" fmla="*/ 226415 w 440055"/>
                <a:gd name="T33" fmla="*/ 391995 h 419735"/>
                <a:gd name="T34" fmla="*/ 226415 w 440055"/>
                <a:gd name="T35" fmla="*/ 337778 h 419735"/>
                <a:gd name="T36" fmla="*/ 226415 w 440055"/>
                <a:gd name="T37" fmla="*/ 290890 h 419735"/>
                <a:gd name="T38" fmla="*/ 330345 w 440055"/>
                <a:gd name="T39" fmla="*/ 38736 h 419735"/>
                <a:gd name="T40" fmla="*/ 375881 w 440055"/>
                <a:gd name="T41" fmla="*/ 108445 h 419735"/>
                <a:gd name="T42" fmla="*/ 409167 w 440055"/>
                <a:gd name="T43" fmla="*/ 100673 h 419735"/>
                <a:gd name="T44" fmla="*/ 343649 w 440055"/>
                <a:gd name="T45" fmla="*/ 41033 h 419735"/>
                <a:gd name="T46" fmla="*/ 418666 w 440055"/>
                <a:gd name="T47" fmla="*/ 13919 h 419735"/>
                <a:gd name="T48" fmla="*/ 213220 w 440055"/>
                <a:gd name="T49" fmla="*/ 230070 h 419735"/>
                <a:gd name="T50" fmla="*/ 213220 w 440055"/>
                <a:gd name="T51" fmla="*/ 189039 h 419735"/>
                <a:gd name="T52" fmla="*/ 213220 w 440055"/>
                <a:gd name="T53" fmla="*/ 162674 h 419735"/>
                <a:gd name="T54" fmla="*/ 127495 w 440055"/>
                <a:gd name="T55" fmla="*/ 108445 h 419735"/>
                <a:gd name="T56" fmla="*/ 119739 w 440055"/>
                <a:gd name="T57" fmla="*/ 162674 h 419735"/>
                <a:gd name="T58" fmla="*/ 311403 w 440055"/>
                <a:gd name="T59" fmla="*/ 108445 h 419735"/>
                <a:gd name="T60" fmla="*/ 226415 w 440055"/>
                <a:gd name="T61" fmla="*/ 135643 h 419735"/>
                <a:gd name="T62" fmla="*/ 225678 w 440055"/>
                <a:gd name="T63" fmla="*/ 128219 h 419735"/>
                <a:gd name="T64" fmla="*/ 317019 w 440055"/>
                <a:gd name="T65" fmla="*/ 121348 h 419735"/>
                <a:gd name="T66" fmla="*/ 138480 w 440055"/>
                <a:gd name="T67" fmla="*/ 87922 h 419735"/>
                <a:gd name="T68" fmla="*/ 418666 w 440055"/>
                <a:gd name="T69" fmla="*/ 13919 h 419735"/>
                <a:gd name="T70" fmla="*/ 420585 w 440055"/>
                <a:gd name="T71" fmla="*/ 68872 h 419735"/>
                <a:gd name="T72" fmla="*/ 374258 w 440055"/>
                <a:gd name="T73" fmla="*/ 93959 h 419735"/>
                <a:gd name="T74" fmla="*/ 435753 w 440055"/>
                <a:gd name="T75" fmla="*/ 49072 h 419735"/>
                <a:gd name="T76" fmla="*/ 418666 w 440055"/>
                <a:gd name="T77" fmla="*/ 13919 h 419735"/>
                <a:gd name="T78" fmla="*/ 138480 w 440055"/>
                <a:gd name="T79" fmla="*/ 74002 h 419735"/>
                <a:gd name="T80" fmla="*/ 415483 w 440055"/>
                <a:gd name="T81" fmla="*/ 60439 h 419735"/>
                <a:gd name="T82" fmla="*/ 348780 w 440055"/>
                <a:gd name="T83" fmla="*/ 47624 h 419735"/>
                <a:gd name="T84" fmla="*/ 361594 w 440055"/>
                <a:gd name="T85" fmla="*/ 51892 h 419735"/>
                <a:gd name="T86" fmla="*/ 375157 w 440055"/>
                <a:gd name="T87" fmla="*/ 48361 h 419735"/>
                <a:gd name="T88" fmla="*/ 375794 w 440055"/>
                <a:gd name="T89" fmla="*/ 60083 h 419735"/>
                <a:gd name="T90" fmla="*/ 388365 w 440055"/>
                <a:gd name="T91" fmla="*/ 55918 h 419735"/>
                <a:gd name="T92" fmla="*/ 402259 w 440055"/>
                <a:gd name="T93" fmla="*/ 47624 h 419735"/>
                <a:gd name="T94" fmla="*/ 401777 w 440055"/>
                <a:gd name="T95" fmla="*/ 57950 h 419735"/>
                <a:gd name="T96" fmla="*/ 415467 w 440055"/>
                <a:gd name="T97" fmla="*/ 55918 h 419735"/>
                <a:gd name="T98" fmla="*/ 406184 w 440055"/>
                <a:gd name="T99" fmla="*/ 47155 h 419735"/>
                <a:gd name="T100" fmla="*/ 387616 w 440055"/>
                <a:gd name="T101" fmla="*/ 46888 h 419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0055"/>
                <a:gd name="T154" fmla="*/ 0 h 419735"/>
                <a:gd name="T155" fmla="*/ 440055 w 440055"/>
                <a:gd name="T156" fmla="*/ 419735 h 4197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15" name="object 6"/>
          <p:cNvGrpSpPr>
            <a:grpSpLocks/>
          </p:cNvGrpSpPr>
          <p:nvPr/>
        </p:nvGrpSpPr>
        <p:grpSpPr bwMode="auto">
          <a:xfrm>
            <a:off x="7194550" y="1290638"/>
            <a:ext cx="476250" cy="477837"/>
            <a:chOff x="7194217" y="1291402"/>
            <a:chExt cx="476884" cy="476884"/>
          </a:xfrm>
        </p:grpSpPr>
        <p:sp>
          <p:nvSpPr>
            <p:cNvPr id="13341" name="object 7"/>
            <p:cNvSpPr>
              <a:spLocks/>
            </p:cNvSpPr>
            <p:nvPr/>
          </p:nvSpPr>
          <p:spPr bwMode="auto">
            <a:xfrm>
              <a:off x="7194217" y="1291402"/>
              <a:ext cx="476884" cy="476884"/>
            </a:xfrm>
            <a:custGeom>
              <a:avLst/>
              <a:gdLst>
                <a:gd name="T0" fmla="*/ 238353 w 476884"/>
                <a:gd name="T1" fmla="*/ 0 h 476885"/>
                <a:gd name="T2" fmla="*/ 190314 w 476884"/>
                <a:gd name="T3" fmla="*/ 4842 h 476885"/>
                <a:gd name="T4" fmla="*/ 145571 w 476884"/>
                <a:gd name="T5" fmla="*/ 18731 h 476885"/>
                <a:gd name="T6" fmla="*/ 105083 w 476884"/>
                <a:gd name="T7" fmla="*/ 40707 h 476885"/>
                <a:gd name="T8" fmla="*/ 69808 w 476884"/>
                <a:gd name="T9" fmla="*/ 69813 h 476885"/>
                <a:gd name="T10" fmla="*/ 40704 w 476884"/>
                <a:gd name="T11" fmla="*/ 105089 h 476885"/>
                <a:gd name="T12" fmla="*/ 18729 w 476884"/>
                <a:gd name="T13" fmla="*/ 145577 h 476885"/>
                <a:gd name="T14" fmla="*/ 4842 w 476884"/>
                <a:gd name="T15" fmla="*/ 190318 h 476885"/>
                <a:gd name="T16" fmla="*/ 0 w 476884"/>
                <a:gd name="T17" fmla="*/ 238353 h 476885"/>
                <a:gd name="T18" fmla="*/ 4842 w 476884"/>
                <a:gd name="T19" fmla="*/ 286390 h 476885"/>
                <a:gd name="T20" fmla="*/ 18729 w 476884"/>
                <a:gd name="T21" fmla="*/ 331134 h 476885"/>
                <a:gd name="T22" fmla="*/ 40704 w 476884"/>
                <a:gd name="T23" fmla="*/ 371624 h 476885"/>
                <a:gd name="T24" fmla="*/ 69808 w 476884"/>
                <a:gd name="T25" fmla="*/ 406901 h 476885"/>
                <a:gd name="T26" fmla="*/ 105083 w 476884"/>
                <a:gd name="T27" fmla="*/ 436008 h 476885"/>
                <a:gd name="T28" fmla="*/ 145571 w 476884"/>
                <a:gd name="T29" fmla="*/ 457985 h 476885"/>
                <a:gd name="T30" fmla="*/ 190314 w 476884"/>
                <a:gd name="T31" fmla="*/ 471874 h 476885"/>
                <a:gd name="T32" fmla="*/ 238353 w 476884"/>
                <a:gd name="T33" fmla="*/ 476716 h 476885"/>
                <a:gd name="T34" fmla="*/ 286392 w 476884"/>
                <a:gd name="T35" fmla="*/ 471874 h 476885"/>
                <a:gd name="T36" fmla="*/ 331135 w 476884"/>
                <a:gd name="T37" fmla="*/ 457985 h 476885"/>
                <a:gd name="T38" fmla="*/ 371623 w 476884"/>
                <a:gd name="T39" fmla="*/ 436008 h 476885"/>
                <a:gd name="T40" fmla="*/ 406898 w 476884"/>
                <a:gd name="T41" fmla="*/ 406901 h 476885"/>
                <a:gd name="T42" fmla="*/ 436002 w 476884"/>
                <a:gd name="T43" fmla="*/ 371624 h 476885"/>
                <a:gd name="T44" fmla="*/ 457977 w 476884"/>
                <a:gd name="T45" fmla="*/ 331134 h 476885"/>
                <a:gd name="T46" fmla="*/ 471865 w 476884"/>
                <a:gd name="T47" fmla="*/ 286390 h 476885"/>
                <a:gd name="T48" fmla="*/ 476707 w 476884"/>
                <a:gd name="T49" fmla="*/ 238353 h 476885"/>
                <a:gd name="T50" fmla="*/ 471865 w 476884"/>
                <a:gd name="T51" fmla="*/ 190318 h 476885"/>
                <a:gd name="T52" fmla="*/ 457977 w 476884"/>
                <a:gd name="T53" fmla="*/ 145577 h 476885"/>
                <a:gd name="T54" fmla="*/ 436002 w 476884"/>
                <a:gd name="T55" fmla="*/ 105089 h 476885"/>
                <a:gd name="T56" fmla="*/ 406898 w 476884"/>
                <a:gd name="T57" fmla="*/ 69813 h 476885"/>
                <a:gd name="T58" fmla="*/ 371623 w 476884"/>
                <a:gd name="T59" fmla="*/ 40707 h 476885"/>
                <a:gd name="T60" fmla="*/ 331135 w 476884"/>
                <a:gd name="T61" fmla="*/ 18731 h 476885"/>
                <a:gd name="T62" fmla="*/ 286392 w 476884"/>
                <a:gd name="T63" fmla="*/ 4842 h 476885"/>
                <a:gd name="T64" fmla="*/ 238353 w 476884"/>
                <a:gd name="T65" fmla="*/ 0 h 4768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884"/>
                <a:gd name="T100" fmla="*/ 0 h 476885"/>
                <a:gd name="T101" fmla="*/ 476884 w 476884"/>
                <a:gd name="T102" fmla="*/ 476885 h 4768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2" name="object 8"/>
            <p:cNvSpPr>
              <a:spLocks/>
            </p:cNvSpPr>
            <p:nvPr/>
          </p:nvSpPr>
          <p:spPr bwMode="auto">
            <a:xfrm>
              <a:off x="7256373" y="1349883"/>
              <a:ext cx="352425" cy="351155"/>
            </a:xfrm>
            <a:custGeom>
              <a:avLst/>
              <a:gdLst>
                <a:gd name="T0" fmla="*/ 3352 w 352425"/>
                <a:gd name="T1" fmla="*/ 350926 h 351155"/>
                <a:gd name="T2" fmla="*/ 12433 w 352425"/>
                <a:gd name="T3" fmla="*/ 280733 h 351155"/>
                <a:gd name="T4" fmla="*/ 73532 w 352425"/>
                <a:gd name="T5" fmla="*/ 292430 h 351155"/>
                <a:gd name="T6" fmla="*/ 316572 w 352425"/>
                <a:gd name="T7" fmla="*/ 327532 h 351155"/>
                <a:gd name="T8" fmla="*/ 316572 w 352425"/>
                <a:gd name="T9" fmla="*/ 295059 h 351155"/>
                <a:gd name="T10" fmla="*/ 129412 w 352425"/>
                <a:gd name="T11" fmla="*/ 339229 h 351155"/>
                <a:gd name="T12" fmla="*/ 176199 w 352425"/>
                <a:gd name="T13" fmla="*/ 339229 h 351155"/>
                <a:gd name="T14" fmla="*/ 222986 w 352425"/>
                <a:gd name="T15" fmla="*/ 339229 h 351155"/>
                <a:gd name="T16" fmla="*/ 269786 w 352425"/>
                <a:gd name="T17" fmla="*/ 339229 h 351155"/>
                <a:gd name="T18" fmla="*/ 316572 w 352425"/>
                <a:gd name="T19" fmla="*/ 339229 h 351155"/>
                <a:gd name="T20" fmla="*/ 351662 w 352425"/>
                <a:gd name="T21" fmla="*/ 339229 h 351155"/>
                <a:gd name="T22" fmla="*/ 35826 w 352425"/>
                <a:gd name="T23" fmla="*/ 315836 h 351155"/>
                <a:gd name="T24" fmla="*/ 59220 w 352425"/>
                <a:gd name="T25" fmla="*/ 315836 h 351155"/>
                <a:gd name="T26" fmla="*/ 129412 w 352425"/>
                <a:gd name="T27" fmla="*/ 315836 h 351155"/>
                <a:gd name="T28" fmla="*/ 176199 w 352425"/>
                <a:gd name="T29" fmla="*/ 315836 h 351155"/>
                <a:gd name="T30" fmla="*/ 222986 w 352425"/>
                <a:gd name="T31" fmla="*/ 315836 h 351155"/>
                <a:gd name="T32" fmla="*/ 269786 w 352425"/>
                <a:gd name="T33" fmla="*/ 315836 h 351155"/>
                <a:gd name="T34" fmla="*/ 316572 w 352425"/>
                <a:gd name="T35" fmla="*/ 315836 h 351155"/>
                <a:gd name="T36" fmla="*/ 35826 w 352425"/>
                <a:gd name="T37" fmla="*/ 269036 h 351155"/>
                <a:gd name="T38" fmla="*/ 70916 w 352425"/>
                <a:gd name="T39" fmla="*/ 269036 h 351155"/>
                <a:gd name="T40" fmla="*/ 281482 w 352425"/>
                <a:gd name="T41" fmla="*/ 269036 h 351155"/>
                <a:gd name="T42" fmla="*/ 316572 w 352425"/>
                <a:gd name="T43" fmla="*/ 269036 h 351155"/>
                <a:gd name="T44" fmla="*/ 82613 w 352425"/>
                <a:gd name="T45" fmla="*/ 257340 h 351155"/>
                <a:gd name="T46" fmla="*/ 85318 w 352425"/>
                <a:gd name="T47" fmla="*/ 225475 h 351155"/>
                <a:gd name="T48" fmla="*/ 119075 w 352425"/>
                <a:gd name="T49" fmla="*/ 213652 h 351155"/>
                <a:gd name="T50" fmla="*/ 107899 w 352425"/>
                <a:gd name="T51" fmla="*/ 210172 h 351155"/>
                <a:gd name="T52" fmla="*/ 1638 w 352425"/>
                <a:gd name="T53" fmla="*/ 98082 h 351155"/>
                <a:gd name="T54" fmla="*/ 63529 w 352425"/>
                <a:gd name="T55" fmla="*/ 163474 h 351155"/>
                <a:gd name="T56" fmla="*/ 27939 w 352425"/>
                <a:gd name="T57" fmla="*/ 147091 h 351155"/>
                <a:gd name="T58" fmla="*/ 14008 w 352425"/>
                <a:gd name="T59" fmla="*/ 106222 h 351155"/>
                <a:gd name="T60" fmla="*/ 18148 w 352425"/>
                <a:gd name="T61" fmla="*/ 92468 h 351155"/>
                <a:gd name="T62" fmla="*/ 174650 w 352425"/>
                <a:gd name="T63" fmla="*/ 99682 h 351155"/>
                <a:gd name="T64" fmla="*/ 185583 w 352425"/>
                <a:gd name="T65" fmla="*/ 108800 h 351155"/>
                <a:gd name="T66" fmla="*/ 106489 w 352425"/>
                <a:gd name="T67" fmla="*/ 148869 h 351155"/>
                <a:gd name="T68" fmla="*/ 198907 w 352425"/>
                <a:gd name="T69" fmla="*/ 111759 h 351155"/>
                <a:gd name="T70" fmla="*/ 30467 w 352425"/>
                <a:gd name="T71" fmla="*/ 125336 h 351155"/>
                <a:gd name="T72" fmla="*/ 30264 w 352425"/>
                <a:gd name="T73" fmla="*/ 105702 h 351155"/>
                <a:gd name="T74" fmla="*/ 27863 w 352425"/>
                <a:gd name="T75" fmla="*/ 56832 h 351155"/>
                <a:gd name="T76" fmla="*/ 42189 w 352425"/>
                <a:gd name="T77" fmla="*/ 121361 h 351155"/>
                <a:gd name="T78" fmla="*/ 55079 w 352425"/>
                <a:gd name="T79" fmla="*/ 55156 h 351155"/>
                <a:gd name="T80" fmla="*/ 238734 w 352425"/>
                <a:gd name="T81" fmla="*/ 52628 h 351155"/>
                <a:gd name="T82" fmla="*/ 247205 w 352425"/>
                <a:gd name="T83" fmla="*/ 109296 h 351155"/>
                <a:gd name="T84" fmla="*/ 341605 w 352425"/>
                <a:gd name="T85" fmla="*/ 99428 h 351155"/>
                <a:gd name="T86" fmla="*/ 250951 w 352425"/>
                <a:gd name="T87" fmla="*/ 76034 h 351155"/>
                <a:gd name="T88" fmla="*/ 351916 w 352425"/>
                <a:gd name="T89" fmla="*/ 58153 h 351155"/>
                <a:gd name="T90" fmla="*/ 74283 w 352425"/>
                <a:gd name="T91" fmla="*/ 55156 h 351155"/>
                <a:gd name="T92" fmla="*/ 127697 w 352425"/>
                <a:gd name="T93" fmla="*/ 104571 h 351155"/>
                <a:gd name="T94" fmla="*/ 338315 w 352425"/>
                <a:gd name="T95" fmla="*/ 64338 h 351155"/>
                <a:gd name="T96" fmla="*/ 329631 w 352425"/>
                <a:gd name="T97" fmla="*/ 99110 h 351155"/>
                <a:gd name="T98" fmla="*/ 153123 w 352425"/>
                <a:gd name="T99" fmla="*/ 83578 h 351155"/>
                <a:gd name="T100" fmla="*/ 191465 w 352425"/>
                <a:gd name="T101" fmla="*/ 90169 h 351155"/>
                <a:gd name="T102" fmla="*/ 287324 w 352425"/>
                <a:gd name="T103" fmla="*/ 76034 h 351155"/>
                <a:gd name="T104" fmla="*/ 310718 w 352425"/>
                <a:gd name="T105" fmla="*/ 76034 h 351155"/>
                <a:gd name="T106" fmla="*/ 271068 w 352425"/>
                <a:gd name="T107" fmla="*/ 35090 h 351155"/>
                <a:gd name="T108" fmla="*/ 327215 w 352425"/>
                <a:gd name="T109" fmla="*/ 35090 h 351155"/>
                <a:gd name="T110" fmla="*/ 334111 w 352425"/>
                <a:gd name="T111" fmla="*/ 23393 h 351155"/>
                <a:gd name="T112" fmla="*/ 299021 w 352425"/>
                <a:gd name="T113" fmla="*/ 11696 h 351155"/>
                <a:gd name="T114" fmla="*/ 310718 w 352425"/>
                <a:gd name="T115" fmla="*/ 0 h 351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2425"/>
                <a:gd name="T175" fmla="*/ 0 h 351155"/>
                <a:gd name="T176" fmla="*/ 352425 w 352425"/>
                <a:gd name="T177" fmla="*/ 351155 h 3511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16" name="object 9"/>
          <p:cNvGrpSpPr>
            <a:grpSpLocks/>
          </p:cNvGrpSpPr>
          <p:nvPr/>
        </p:nvGrpSpPr>
        <p:grpSpPr bwMode="auto">
          <a:xfrm>
            <a:off x="655638" y="3768725"/>
            <a:ext cx="476250" cy="476250"/>
            <a:chOff x="655182" y="3768360"/>
            <a:chExt cx="476884" cy="476884"/>
          </a:xfrm>
        </p:grpSpPr>
        <p:sp>
          <p:nvSpPr>
            <p:cNvPr id="13339" name="object 10"/>
            <p:cNvSpPr>
              <a:spLocks/>
            </p:cNvSpPr>
            <p:nvPr/>
          </p:nvSpPr>
          <p:spPr bwMode="auto">
            <a:xfrm>
              <a:off x="655182" y="3768360"/>
              <a:ext cx="476884" cy="476884"/>
            </a:xfrm>
            <a:custGeom>
              <a:avLst/>
              <a:gdLst>
                <a:gd name="T0" fmla="*/ 238366 w 476884"/>
                <a:gd name="T1" fmla="*/ 0 h 476885"/>
                <a:gd name="T2" fmla="*/ 190326 w 476884"/>
                <a:gd name="T3" fmla="*/ 4842 h 476885"/>
                <a:gd name="T4" fmla="*/ 145582 w 476884"/>
                <a:gd name="T5" fmla="*/ 18731 h 476885"/>
                <a:gd name="T6" fmla="*/ 105092 w 476884"/>
                <a:gd name="T7" fmla="*/ 40707 h 476885"/>
                <a:gd name="T8" fmla="*/ 69815 w 476884"/>
                <a:gd name="T9" fmla="*/ 69813 h 476885"/>
                <a:gd name="T10" fmla="*/ 40708 w 476884"/>
                <a:gd name="T11" fmla="*/ 105089 h 476885"/>
                <a:gd name="T12" fmla="*/ 18731 w 476884"/>
                <a:gd name="T13" fmla="*/ 145577 h 476885"/>
                <a:gd name="T14" fmla="*/ 4842 w 476884"/>
                <a:gd name="T15" fmla="*/ 190318 h 476885"/>
                <a:gd name="T16" fmla="*/ 0 w 476884"/>
                <a:gd name="T17" fmla="*/ 238353 h 476885"/>
                <a:gd name="T18" fmla="*/ 4842 w 476884"/>
                <a:gd name="T19" fmla="*/ 286390 h 476885"/>
                <a:gd name="T20" fmla="*/ 18731 w 476884"/>
                <a:gd name="T21" fmla="*/ 331134 h 476885"/>
                <a:gd name="T22" fmla="*/ 40708 w 476884"/>
                <a:gd name="T23" fmla="*/ 371624 h 476885"/>
                <a:gd name="T24" fmla="*/ 69815 w 476884"/>
                <a:gd name="T25" fmla="*/ 406901 h 476885"/>
                <a:gd name="T26" fmla="*/ 105092 w 476884"/>
                <a:gd name="T27" fmla="*/ 436008 h 476885"/>
                <a:gd name="T28" fmla="*/ 145582 w 476884"/>
                <a:gd name="T29" fmla="*/ 457985 h 476885"/>
                <a:gd name="T30" fmla="*/ 190326 w 476884"/>
                <a:gd name="T31" fmla="*/ 471874 h 476885"/>
                <a:gd name="T32" fmla="*/ 238366 w 476884"/>
                <a:gd name="T33" fmla="*/ 476716 h 476885"/>
                <a:gd name="T34" fmla="*/ 286405 w 476884"/>
                <a:gd name="T35" fmla="*/ 471874 h 476885"/>
                <a:gd name="T36" fmla="*/ 331148 w 476884"/>
                <a:gd name="T37" fmla="*/ 457985 h 476885"/>
                <a:gd name="T38" fmla="*/ 371636 w 476884"/>
                <a:gd name="T39" fmla="*/ 436008 h 476885"/>
                <a:gd name="T40" fmla="*/ 406911 w 476884"/>
                <a:gd name="T41" fmla="*/ 406901 h 476885"/>
                <a:gd name="T42" fmla="*/ 436015 w 476884"/>
                <a:gd name="T43" fmla="*/ 371624 h 476885"/>
                <a:gd name="T44" fmla="*/ 457990 w 476884"/>
                <a:gd name="T45" fmla="*/ 331134 h 476885"/>
                <a:gd name="T46" fmla="*/ 471877 w 476884"/>
                <a:gd name="T47" fmla="*/ 286390 h 476885"/>
                <a:gd name="T48" fmla="*/ 476719 w 476884"/>
                <a:gd name="T49" fmla="*/ 238353 h 476885"/>
                <a:gd name="T50" fmla="*/ 471877 w 476884"/>
                <a:gd name="T51" fmla="*/ 190318 h 476885"/>
                <a:gd name="T52" fmla="*/ 457990 w 476884"/>
                <a:gd name="T53" fmla="*/ 145577 h 476885"/>
                <a:gd name="T54" fmla="*/ 436015 w 476884"/>
                <a:gd name="T55" fmla="*/ 105089 h 476885"/>
                <a:gd name="T56" fmla="*/ 406911 w 476884"/>
                <a:gd name="T57" fmla="*/ 69813 h 476885"/>
                <a:gd name="T58" fmla="*/ 371636 w 476884"/>
                <a:gd name="T59" fmla="*/ 40707 h 476885"/>
                <a:gd name="T60" fmla="*/ 331148 w 476884"/>
                <a:gd name="T61" fmla="*/ 18731 h 476885"/>
                <a:gd name="T62" fmla="*/ 286405 w 476884"/>
                <a:gd name="T63" fmla="*/ 4842 h 476885"/>
                <a:gd name="T64" fmla="*/ 238366 w 476884"/>
                <a:gd name="T65" fmla="*/ 0 h 4768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884"/>
                <a:gd name="T100" fmla="*/ 0 h 476885"/>
                <a:gd name="T101" fmla="*/ 476884 w 476884"/>
                <a:gd name="T102" fmla="*/ 476885 h 4768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0" name="object 11"/>
            <p:cNvSpPr>
              <a:spLocks/>
            </p:cNvSpPr>
            <p:nvPr/>
          </p:nvSpPr>
          <p:spPr bwMode="auto">
            <a:xfrm>
              <a:off x="655195" y="3856589"/>
              <a:ext cx="388620" cy="302895"/>
            </a:xfrm>
            <a:custGeom>
              <a:avLst/>
              <a:gdLst>
                <a:gd name="T0" fmla="*/ 83813 w 388619"/>
                <a:gd name="T1" fmla="*/ 261620 h 302895"/>
                <a:gd name="T2" fmla="*/ 105359 w 388619"/>
                <a:gd name="T3" fmla="*/ 237490 h 302895"/>
                <a:gd name="T4" fmla="*/ 161317 w 388619"/>
                <a:gd name="T5" fmla="*/ 261620 h 302895"/>
                <a:gd name="T6" fmla="*/ 106565 w 388619"/>
                <a:gd name="T7" fmla="*/ 234950 h 302895"/>
                <a:gd name="T8" fmla="*/ 239029 w 388619"/>
                <a:gd name="T9" fmla="*/ 261620 h 302895"/>
                <a:gd name="T10" fmla="*/ 188061 w 388619"/>
                <a:gd name="T11" fmla="*/ 234950 h 302895"/>
                <a:gd name="T12" fmla="*/ 269103 w 388619"/>
                <a:gd name="T13" fmla="*/ 242570 h 302895"/>
                <a:gd name="T14" fmla="*/ 386287 w 388619"/>
                <a:gd name="T15" fmla="*/ 250190 h 302895"/>
                <a:gd name="T16" fmla="*/ 269172 w 388619"/>
                <a:gd name="T17" fmla="*/ 222250 h 302895"/>
                <a:gd name="T18" fmla="*/ 83813 w 388619"/>
                <a:gd name="T19" fmla="*/ 261620 h 302895"/>
                <a:gd name="T20" fmla="*/ 151015 w 388619"/>
                <a:gd name="T21" fmla="*/ 257810 h 302895"/>
                <a:gd name="T22" fmla="*/ 165800 w 388619"/>
                <a:gd name="T23" fmla="*/ 242570 h 302895"/>
                <a:gd name="T24" fmla="*/ 231193 w 388619"/>
                <a:gd name="T25" fmla="*/ 250190 h 302895"/>
                <a:gd name="T26" fmla="*/ 284929 w 388619"/>
                <a:gd name="T27" fmla="*/ 54610 h 302895"/>
                <a:gd name="T28" fmla="*/ 258452 w 388619"/>
                <a:gd name="T29" fmla="*/ 92710 h 302895"/>
                <a:gd name="T30" fmla="*/ 260759 w 388619"/>
                <a:gd name="T31" fmla="*/ 128270 h 302895"/>
                <a:gd name="T32" fmla="*/ 374318 w 388619"/>
                <a:gd name="T33" fmla="*/ 176530 h 302895"/>
                <a:gd name="T34" fmla="*/ 362432 w 388619"/>
                <a:gd name="T35" fmla="*/ 217170 h 302895"/>
                <a:gd name="T36" fmla="*/ 325864 w 388619"/>
                <a:gd name="T37" fmla="*/ 248920 h 302895"/>
                <a:gd name="T38" fmla="*/ 272138 w 388619"/>
                <a:gd name="T39" fmla="*/ 68580 h 302895"/>
                <a:gd name="T40" fmla="*/ 50431 w 388619"/>
                <a:gd name="T41" fmla="*/ 238760 h 302895"/>
                <a:gd name="T42" fmla="*/ 131864 w 388619"/>
                <a:gd name="T43" fmla="*/ 234950 h 302895"/>
                <a:gd name="T44" fmla="*/ 131864 w 388619"/>
                <a:gd name="T45" fmla="*/ 234950 h 302895"/>
                <a:gd name="T46" fmla="*/ 219967 w 388619"/>
                <a:gd name="T47" fmla="*/ 237490 h 302895"/>
                <a:gd name="T48" fmla="*/ 26256 w 388619"/>
                <a:gd name="T49" fmla="*/ 213360 h 302895"/>
                <a:gd name="T50" fmla="*/ 234625 w 388619"/>
                <a:gd name="T51" fmla="*/ 222250 h 302895"/>
                <a:gd name="T52" fmla="*/ 291415 w 388619"/>
                <a:gd name="T53" fmla="*/ 209550 h 302895"/>
                <a:gd name="T54" fmla="*/ 335376 w 388619"/>
                <a:gd name="T55" fmla="*/ 223520 h 302895"/>
                <a:gd name="T56" fmla="*/ 18186 w 388619"/>
                <a:gd name="T57" fmla="*/ 171450 h 302895"/>
                <a:gd name="T58" fmla="*/ 350472 w 388619"/>
                <a:gd name="T59" fmla="*/ 184150 h 302895"/>
                <a:gd name="T60" fmla="*/ 340693 w 388619"/>
                <a:gd name="T61" fmla="*/ 170180 h 302895"/>
                <a:gd name="T62" fmla="*/ 13484 w 388619"/>
                <a:gd name="T63" fmla="*/ 132080 h 302895"/>
                <a:gd name="T64" fmla="*/ 52362 w 388619"/>
                <a:gd name="T65" fmla="*/ 147320 h 302895"/>
                <a:gd name="T66" fmla="*/ 77170 w 388619"/>
                <a:gd name="T67" fmla="*/ 100330 h 302895"/>
                <a:gd name="T68" fmla="*/ 126580 w 388619"/>
                <a:gd name="T69" fmla="*/ 129540 h 302895"/>
                <a:gd name="T70" fmla="*/ 128560 w 388619"/>
                <a:gd name="T71" fmla="*/ 63500 h 302895"/>
                <a:gd name="T72" fmla="*/ 154610 w 388619"/>
                <a:gd name="T73" fmla="*/ 110490 h 302895"/>
                <a:gd name="T74" fmla="*/ 168275 w 388619"/>
                <a:gd name="T75" fmla="*/ 119380 h 302895"/>
                <a:gd name="T76" fmla="*/ 129277 w 388619"/>
                <a:gd name="T77" fmla="*/ 68580 h 302895"/>
                <a:gd name="T78" fmla="*/ 130161 w 388619"/>
                <a:gd name="T79" fmla="*/ 105410 h 302895"/>
                <a:gd name="T80" fmla="*/ 129805 w 388619"/>
                <a:gd name="T81" fmla="*/ 83820 h 302895"/>
                <a:gd name="T82" fmla="*/ 208130 w 388619"/>
                <a:gd name="T83" fmla="*/ 113030 h 302895"/>
                <a:gd name="T84" fmla="*/ 329702 w 388619"/>
                <a:gd name="T85" fmla="*/ 106680 h 302895"/>
                <a:gd name="T86" fmla="*/ 335603 w 388619"/>
                <a:gd name="T87" fmla="*/ 109220 h 302895"/>
                <a:gd name="T88" fmla="*/ 313853 w 388619"/>
                <a:gd name="T89" fmla="*/ 50800 h 302895"/>
                <a:gd name="T90" fmla="*/ 273474 w 388619"/>
                <a:gd name="T91" fmla="*/ 13970 h 302895"/>
                <a:gd name="T92" fmla="*/ 14401 w 388619"/>
                <a:gd name="T93" fmla="*/ 105410 h 302895"/>
                <a:gd name="T94" fmla="*/ 28154 w 388619"/>
                <a:gd name="T95" fmla="*/ 92710 h 302895"/>
                <a:gd name="T96" fmla="*/ 65 w 388619"/>
                <a:gd name="T97" fmla="*/ 13970 h 302895"/>
                <a:gd name="T98" fmla="*/ 219065 w 388619"/>
                <a:gd name="T99" fmla="*/ 3810 h 302895"/>
                <a:gd name="T100" fmla="*/ 0 w 388619"/>
                <a:gd name="T101" fmla="*/ 290748 h 302895"/>
                <a:gd name="T102" fmla="*/ 387530 w 388619"/>
                <a:gd name="T103" fmla="*/ 297745 h 302895"/>
                <a:gd name="T104" fmla="*/ 12169 w 388619"/>
                <a:gd name="T105" fmla="*/ 287038 h 302895"/>
                <a:gd name="T106" fmla="*/ 289873 w 388619"/>
                <a:gd name="T107" fmla="*/ 287038 h 302895"/>
                <a:gd name="T108" fmla="*/ 365758 w 388619"/>
                <a:gd name="T109" fmla="*/ 286569 h 302895"/>
                <a:gd name="T110" fmla="*/ 13982 w 388619"/>
                <a:gd name="T111" fmla="*/ 283407 h 302895"/>
                <a:gd name="T112" fmla="*/ 92116 w 388619"/>
                <a:gd name="T113" fmla="*/ 280283 h 302895"/>
                <a:gd name="T114" fmla="*/ 102169 w 388619"/>
                <a:gd name="T115" fmla="*/ 280283 h 302895"/>
                <a:gd name="T116" fmla="*/ 180936 w 388619"/>
                <a:gd name="T117" fmla="*/ 279622 h 302895"/>
                <a:gd name="T118" fmla="*/ 246604 w 388619"/>
                <a:gd name="T119" fmla="*/ 285642 h 302895"/>
                <a:gd name="T120" fmla="*/ 325420 w 388619"/>
                <a:gd name="T121" fmla="*/ 280283 h 3028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8619"/>
                <a:gd name="T184" fmla="*/ 0 h 302895"/>
                <a:gd name="T185" fmla="*/ 388619 w 388619"/>
                <a:gd name="T186" fmla="*/ 302895 h 3028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17" name="object 12"/>
          <p:cNvGrpSpPr>
            <a:grpSpLocks/>
          </p:cNvGrpSpPr>
          <p:nvPr/>
        </p:nvGrpSpPr>
        <p:grpSpPr bwMode="auto">
          <a:xfrm>
            <a:off x="655638" y="5289550"/>
            <a:ext cx="476250" cy="476250"/>
            <a:chOff x="655182" y="5289092"/>
            <a:chExt cx="476884" cy="476884"/>
          </a:xfrm>
        </p:grpSpPr>
        <p:sp>
          <p:nvSpPr>
            <p:cNvPr id="13337" name="object 13"/>
            <p:cNvSpPr>
              <a:spLocks/>
            </p:cNvSpPr>
            <p:nvPr/>
          </p:nvSpPr>
          <p:spPr bwMode="auto">
            <a:xfrm>
              <a:off x="655182" y="5289092"/>
              <a:ext cx="476884" cy="476884"/>
            </a:xfrm>
            <a:custGeom>
              <a:avLst/>
              <a:gdLst>
                <a:gd name="T0" fmla="*/ 238366 w 476884"/>
                <a:gd name="T1" fmla="*/ 0 h 476885"/>
                <a:gd name="T2" fmla="*/ 190326 w 476884"/>
                <a:gd name="T3" fmla="*/ 4842 h 476885"/>
                <a:gd name="T4" fmla="*/ 145582 w 476884"/>
                <a:gd name="T5" fmla="*/ 18731 h 476885"/>
                <a:gd name="T6" fmla="*/ 105092 w 476884"/>
                <a:gd name="T7" fmla="*/ 40707 h 476885"/>
                <a:gd name="T8" fmla="*/ 69815 w 476884"/>
                <a:gd name="T9" fmla="*/ 69813 h 476885"/>
                <a:gd name="T10" fmla="*/ 40708 w 476884"/>
                <a:gd name="T11" fmla="*/ 105089 h 476885"/>
                <a:gd name="T12" fmla="*/ 18731 w 476884"/>
                <a:gd name="T13" fmla="*/ 145577 h 476885"/>
                <a:gd name="T14" fmla="*/ 4842 w 476884"/>
                <a:gd name="T15" fmla="*/ 190318 h 476885"/>
                <a:gd name="T16" fmla="*/ 0 w 476884"/>
                <a:gd name="T17" fmla="*/ 238353 h 476885"/>
                <a:gd name="T18" fmla="*/ 4842 w 476884"/>
                <a:gd name="T19" fmla="*/ 286390 h 476885"/>
                <a:gd name="T20" fmla="*/ 18731 w 476884"/>
                <a:gd name="T21" fmla="*/ 331134 h 476885"/>
                <a:gd name="T22" fmla="*/ 40708 w 476884"/>
                <a:gd name="T23" fmla="*/ 371624 h 476885"/>
                <a:gd name="T24" fmla="*/ 69815 w 476884"/>
                <a:gd name="T25" fmla="*/ 406901 h 476885"/>
                <a:gd name="T26" fmla="*/ 105092 w 476884"/>
                <a:gd name="T27" fmla="*/ 436008 h 476885"/>
                <a:gd name="T28" fmla="*/ 145582 w 476884"/>
                <a:gd name="T29" fmla="*/ 457985 h 476885"/>
                <a:gd name="T30" fmla="*/ 190326 w 476884"/>
                <a:gd name="T31" fmla="*/ 471874 h 476885"/>
                <a:gd name="T32" fmla="*/ 238366 w 476884"/>
                <a:gd name="T33" fmla="*/ 476716 h 476885"/>
                <a:gd name="T34" fmla="*/ 286405 w 476884"/>
                <a:gd name="T35" fmla="*/ 471874 h 476885"/>
                <a:gd name="T36" fmla="*/ 331148 w 476884"/>
                <a:gd name="T37" fmla="*/ 457985 h 476885"/>
                <a:gd name="T38" fmla="*/ 371636 w 476884"/>
                <a:gd name="T39" fmla="*/ 436008 h 476885"/>
                <a:gd name="T40" fmla="*/ 406911 w 476884"/>
                <a:gd name="T41" fmla="*/ 406901 h 476885"/>
                <a:gd name="T42" fmla="*/ 436015 w 476884"/>
                <a:gd name="T43" fmla="*/ 371624 h 476885"/>
                <a:gd name="T44" fmla="*/ 457990 w 476884"/>
                <a:gd name="T45" fmla="*/ 331134 h 476885"/>
                <a:gd name="T46" fmla="*/ 471877 w 476884"/>
                <a:gd name="T47" fmla="*/ 286390 h 476885"/>
                <a:gd name="T48" fmla="*/ 476719 w 476884"/>
                <a:gd name="T49" fmla="*/ 238353 h 476885"/>
                <a:gd name="T50" fmla="*/ 471877 w 476884"/>
                <a:gd name="T51" fmla="*/ 190318 h 476885"/>
                <a:gd name="T52" fmla="*/ 457990 w 476884"/>
                <a:gd name="T53" fmla="*/ 145577 h 476885"/>
                <a:gd name="T54" fmla="*/ 436015 w 476884"/>
                <a:gd name="T55" fmla="*/ 105089 h 476885"/>
                <a:gd name="T56" fmla="*/ 406911 w 476884"/>
                <a:gd name="T57" fmla="*/ 69813 h 476885"/>
                <a:gd name="T58" fmla="*/ 371636 w 476884"/>
                <a:gd name="T59" fmla="*/ 40707 h 476885"/>
                <a:gd name="T60" fmla="*/ 331148 w 476884"/>
                <a:gd name="T61" fmla="*/ 18731 h 476885"/>
                <a:gd name="T62" fmla="*/ 286405 w 476884"/>
                <a:gd name="T63" fmla="*/ 4842 h 476885"/>
                <a:gd name="T64" fmla="*/ 238366 w 476884"/>
                <a:gd name="T65" fmla="*/ 0 h 4768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884"/>
                <a:gd name="T100" fmla="*/ 0 h 476885"/>
                <a:gd name="T101" fmla="*/ 476884 w 476884"/>
                <a:gd name="T102" fmla="*/ 476885 h 4768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8" name="object 14"/>
            <p:cNvSpPr>
              <a:spLocks/>
            </p:cNvSpPr>
            <p:nvPr/>
          </p:nvSpPr>
          <p:spPr bwMode="auto">
            <a:xfrm>
              <a:off x="719658" y="5423356"/>
              <a:ext cx="353695" cy="281940"/>
            </a:xfrm>
            <a:custGeom>
              <a:avLst/>
              <a:gdLst>
                <a:gd name="T0" fmla="*/ 66624 w 353694"/>
                <a:gd name="T1" fmla="*/ 206289 h 281939"/>
                <a:gd name="T2" fmla="*/ 98552 w 353694"/>
                <a:gd name="T3" fmla="*/ 216423 h 281939"/>
                <a:gd name="T4" fmla="*/ 74307 w 353694"/>
                <a:gd name="T5" fmla="*/ 221198 h 281939"/>
                <a:gd name="T6" fmla="*/ 111379 w 353694"/>
                <a:gd name="T7" fmla="*/ 235778 h 281939"/>
                <a:gd name="T8" fmla="*/ 125145 w 353694"/>
                <a:gd name="T9" fmla="*/ 181003 h 281939"/>
                <a:gd name="T10" fmla="*/ 123799 w 353694"/>
                <a:gd name="T11" fmla="*/ 192573 h 281939"/>
                <a:gd name="T12" fmla="*/ 41579 w 353694"/>
                <a:gd name="T13" fmla="*/ 208181 h 281939"/>
                <a:gd name="T14" fmla="*/ 88519 w 353694"/>
                <a:gd name="T15" fmla="*/ 257343 h 281939"/>
                <a:gd name="T16" fmla="*/ 136232 w 353694"/>
                <a:gd name="T17" fmla="*/ 240680 h 281939"/>
                <a:gd name="T18" fmla="*/ 133362 w 353694"/>
                <a:gd name="T19" fmla="*/ 58407 h 281939"/>
                <a:gd name="T20" fmla="*/ 112903 w 353694"/>
                <a:gd name="T21" fmla="*/ 145773 h 281939"/>
                <a:gd name="T22" fmla="*/ 100457 w 353694"/>
                <a:gd name="T23" fmla="*/ 150955 h 281939"/>
                <a:gd name="T24" fmla="*/ 87566 w 353694"/>
                <a:gd name="T25" fmla="*/ 139496 h 281939"/>
                <a:gd name="T26" fmla="*/ 64439 w 353694"/>
                <a:gd name="T27" fmla="*/ 145151 h 281939"/>
                <a:gd name="T28" fmla="*/ 130162 w 353694"/>
                <a:gd name="T29" fmla="*/ 58000 h 281939"/>
                <a:gd name="T30" fmla="*/ 46888 w 353694"/>
                <a:gd name="T31" fmla="*/ 57823 h 281939"/>
                <a:gd name="T32" fmla="*/ 35166 w 353694"/>
                <a:gd name="T33" fmla="*/ 160315 h 281939"/>
                <a:gd name="T34" fmla="*/ 101765 w 353694"/>
                <a:gd name="T35" fmla="*/ 169979 h 281939"/>
                <a:gd name="T36" fmla="*/ 141846 w 353694"/>
                <a:gd name="T37" fmla="*/ 150955 h 281939"/>
                <a:gd name="T38" fmla="*/ 180317 w 353694"/>
                <a:gd name="T39" fmla="*/ 174297 h 281939"/>
                <a:gd name="T40" fmla="*/ 181879 w 353694"/>
                <a:gd name="T41" fmla="*/ 184737 h 281939"/>
                <a:gd name="T42" fmla="*/ 340744 w 353694"/>
                <a:gd name="T43" fmla="*/ 24980 h 281939"/>
                <a:gd name="T44" fmla="*/ 330215 w 353694"/>
                <a:gd name="T45" fmla="*/ 12065 h 281939"/>
                <a:gd name="T46" fmla="*/ 339029 w 353694"/>
                <a:gd name="T47" fmla="*/ 2286 h 281939"/>
                <a:gd name="T48" fmla="*/ 317172 w 353694"/>
                <a:gd name="T49" fmla="*/ 54368 h 281939"/>
                <a:gd name="T50" fmla="*/ 294833 w 353694"/>
                <a:gd name="T51" fmla="*/ 66090 h 281939"/>
                <a:gd name="T52" fmla="*/ 294401 w 353694"/>
                <a:gd name="T53" fmla="*/ 43472 h 281939"/>
                <a:gd name="T54" fmla="*/ 317693 w 353694"/>
                <a:gd name="T55" fmla="*/ 27800 h 281939"/>
                <a:gd name="T56" fmla="*/ 318379 w 353694"/>
                <a:gd name="T57" fmla="*/ 34404 h 281939"/>
                <a:gd name="T58" fmla="*/ 307622 w 353694"/>
                <a:gd name="T59" fmla="*/ 12065 h 281939"/>
                <a:gd name="T60" fmla="*/ 277091 w 353694"/>
                <a:gd name="T61" fmla="*/ 93332 h 281939"/>
                <a:gd name="T62" fmla="*/ 258879 w 353694"/>
                <a:gd name="T63" fmla="*/ 93332 h 281939"/>
                <a:gd name="T64" fmla="*/ 263096 w 353694"/>
                <a:gd name="T65" fmla="*/ 72961 h 281939"/>
                <a:gd name="T66" fmla="*/ 283721 w 353694"/>
                <a:gd name="T67" fmla="*/ 36309 h 281939"/>
                <a:gd name="T68" fmla="*/ 239105 w 353694"/>
                <a:gd name="T69" fmla="*/ 131064 h 281939"/>
                <a:gd name="T70" fmla="*/ 223599 w 353694"/>
                <a:gd name="T71" fmla="*/ 128612 h 281939"/>
                <a:gd name="T72" fmla="*/ 227828 w 353694"/>
                <a:gd name="T73" fmla="*/ 108242 h 281939"/>
                <a:gd name="T74" fmla="*/ 248440 w 353694"/>
                <a:gd name="T75" fmla="*/ 71907 h 281939"/>
                <a:gd name="T76" fmla="*/ 198021 w 353694"/>
                <a:gd name="T77" fmla="*/ 163083 h 281939"/>
                <a:gd name="T78" fmla="*/ 165442 w 353694"/>
                <a:gd name="T79" fmla="*/ 268925 h 281939"/>
                <a:gd name="T80" fmla="*/ 188077 w 353694"/>
                <a:gd name="T81" fmla="*/ 172557 h 281939"/>
                <a:gd name="T82" fmla="*/ 204968 w 353694"/>
                <a:gd name="T83" fmla="*/ 132054 h 281939"/>
                <a:gd name="T84" fmla="*/ 169037 w 353694"/>
                <a:gd name="T85" fmla="*/ 151387 h 281939"/>
                <a:gd name="T86" fmla="*/ 173558 w 353694"/>
                <a:gd name="T87" fmla="*/ 40767 h 281939"/>
                <a:gd name="T88" fmla="*/ 176796 w 353694"/>
                <a:gd name="T89" fmla="*/ 13296 h 281939"/>
                <a:gd name="T90" fmla="*/ 153301 w 353694"/>
                <a:gd name="T91" fmla="*/ 45783 h 281939"/>
                <a:gd name="T92" fmla="*/ 88811 w 353694"/>
                <a:gd name="T93" fmla="*/ 34404 h 281939"/>
                <a:gd name="T94" fmla="*/ 13347 w 353694"/>
                <a:gd name="T95" fmla="*/ 16192 h 281939"/>
                <a:gd name="T96" fmla="*/ 133642 w 353694"/>
                <a:gd name="T97" fmla="*/ 4622 h 281939"/>
                <a:gd name="T98" fmla="*/ 520 w 353694"/>
                <a:gd name="T99" fmla="*/ 27292 h 281939"/>
                <a:gd name="T100" fmla="*/ 12192 w 353694"/>
                <a:gd name="T101" fmla="*/ 46266 h 281939"/>
                <a:gd name="T102" fmla="*/ 7493 w 353694"/>
                <a:gd name="T103" fmla="*/ 269649 h 281939"/>
                <a:gd name="T104" fmla="*/ 282844 w 353694"/>
                <a:gd name="T105" fmla="*/ 281066 h 281939"/>
                <a:gd name="T106" fmla="*/ 311432 w 353694"/>
                <a:gd name="T107" fmla="*/ 269649 h 281939"/>
                <a:gd name="T108" fmla="*/ 200726 w 353694"/>
                <a:gd name="T109" fmla="*/ 200599 h 281939"/>
                <a:gd name="T110" fmla="*/ 219230 w 353694"/>
                <a:gd name="T111" fmla="*/ 167135 h 281939"/>
                <a:gd name="T112" fmla="*/ 346789 w 353694"/>
                <a:gd name="T113" fmla="*/ 39903 h 281939"/>
                <a:gd name="T114" fmla="*/ 331066 w 353694"/>
                <a:gd name="T115" fmla="*/ 270728 h 281939"/>
                <a:gd name="T116" fmla="*/ 353609 w 353694"/>
                <a:gd name="T117" fmla="*/ 267680 h 2819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3694"/>
                <a:gd name="T178" fmla="*/ 0 h 281939"/>
                <a:gd name="T179" fmla="*/ 353694 w 353694"/>
                <a:gd name="T180" fmla="*/ 281939 h 2819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18" name="object 15"/>
          <p:cNvGrpSpPr>
            <a:grpSpLocks/>
          </p:cNvGrpSpPr>
          <p:nvPr/>
        </p:nvGrpSpPr>
        <p:grpSpPr bwMode="auto">
          <a:xfrm>
            <a:off x="7194550" y="3394075"/>
            <a:ext cx="476250" cy="476250"/>
            <a:chOff x="7194217" y="3393568"/>
            <a:chExt cx="476884" cy="476884"/>
          </a:xfrm>
        </p:grpSpPr>
        <p:sp>
          <p:nvSpPr>
            <p:cNvPr id="13335" name="object 16"/>
            <p:cNvSpPr>
              <a:spLocks/>
            </p:cNvSpPr>
            <p:nvPr/>
          </p:nvSpPr>
          <p:spPr bwMode="auto">
            <a:xfrm>
              <a:off x="7194217" y="3393568"/>
              <a:ext cx="476884" cy="476884"/>
            </a:xfrm>
            <a:custGeom>
              <a:avLst/>
              <a:gdLst>
                <a:gd name="T0" fmla="*/ 238353 w 476884"/>
                <a:gd name="T1" fmla="*/ 0 h 476885"/>
                <a:gd name="T2" fmla="*/ 190314 w 476884"/>
                <a:gd name="T3" fmla="*/ 4842 h 476885"/>
                <a:gd name="T4" fmla="*/ 145571 w 476884"/>
                <a:gd name="T5" fmla="*/ 18731 h 476885"/>
                <a:gd name="T6" fmla="*/ 105083 w 476884"/>
                <a:gd name="T7" fmla="*/ 40707 h 476885"/>
                <a:gd name="T8" fmla="*/ 69808 w 476884"/>
                <a:gd name="T9" fmla="*/ 69813 h 476885"/>
                <a:gd name="T10" fmla="*/ 40704 w 476884"/>
                <a:gd name="T11" fmla="*/ 105089 h 476885"/>
                <a:gd name="T12" fmla="*/ 18729 w 476884"/>
                <a:gd name="T13" fmla="*/ 145577 h 476885"/>
                <a:gd name="T14" fmla="*/ 4842 w 476884"/>
                <a:gd name="T15" fmla="*/ 190318 h 476885"/>
                <a:gd name="T16" fmla="*/ 0 w 476884"/>
                <a:gd name="T17" fmla="*/ 238353 h 476885"/>
                <a:gd name="T18" fmla="*/ 4842 w 476884"/>
                <a:gd name="T19" fmla="*/ 286390 h 476885"/>
                <a:gd name="T20" fmla="*/ 18729 w 476884"/>
                <a:gd name="T21" fmla="*/ 331134 h 476885"/>
                <a:gd name="T22" fmla="*/ 40704 w 476884"/>
                <a:gd name="T23" fmla="*/ 371624 h 476885"/>
                <a:gd name="T24" fmla="*/ 69808 w 476884"/>
                <a:gd name="T25" fmla="*/ 406901 h 476885"/>
                <a:gd name="T26" fmla="*/ 105083 w 476884"/>
                <a:gd name="T27" fmla="*/ 436008 h 476885"/>
                <a:gd name="T28" fmla="*/ 145571 w 476884"/>
                <a:gd name="T29" fmla="*/ 457985 h 476885"/>
                <a:gd name="T30" fmla="*/ 190314 w 476884"/>
                <a:gd name="T31" fmla="*/ 471874 h 476885"/>
                <a:gd name="T32" fmla="*/ 238353 w 476884"/>
                <a:gd name="T33" fmla="*/ 476716 h 476885"/>
                <a:gd name="T34" fmla="*/ 286392 w 476884"/>
                <a:gd name="T35" fmla="*/ 471874 h 476885"/>
                <a:gd name="T36" fmla="*/ 331135 w 476884"/>
                <a:gd name="T37" fmla="*/ 457985 h 476885"/>
                <a:gd name="T38" fmla="*/ 371623 w 476884"/>
                <a:gd name="T39" fmla="*/ 436008 h 476885"/>
                <a:gd name="T40" fmla="*/ 406898 w 476884"/>
                <a:gd name="T41" fmla="*/ 406901 h 476885"/>
                <a:gd name="T42" fmla="*/ 436002 w 476884"/>
                <a:gd name="T43" fmla="*/ 371624 h 476885"/>
                <a:gd name="T44" fmla="*/ 457977 w 476884"/>
                <a:gd name="T45" fmla="*/ 331134 h 476885"/>
                <a:gd name="T46" fmla="*/ 471865 w 476884"/>
                <a:gd name="T47" fmla="*/ 286390 h 476885"/>
                <a:gd name="T48" fmla="*/ 476707 w 476884"/>
                <a:gd name="T49" fmla="*/ 238353 h 476885"/>
                <a:gd name="T50" fmla="*/ 471865 w 476884"/>
                <a:gd name="T51" fmla="*/ 190318 h 476885"/>
                <a:gd name="T52" fmla="*/ 457977 w 476884"/>
                <a:gd name="T53" fmla="*/ 145577 h 476885"/>
                <a:gd name="T54" fmla="*/ 436002 w 476884"/>
                <a:gd name="T55" fmla="*/ 105089 h 476885"/>
                <a:gd name="T56" fmla="*/ 406898 w 476884"/>
                <a:gd name="T57" fmla="*/ 69813 h 476885"/>
                <a:gd name="T58" fmla="*/ 371623 w 476884"/>
                <a:gd name="T59" fmla="*/ 40707 h 476885"/>
                <a:gd name="T60" fmla="*/ 331135 w 476884"/>
                <a:gd name="T61" fmla="*/ 18731 h 476885"/>
                <a:gd name="T62" fmla="*/ 286392 w 476884"/>
                <a:gd name="T63" fmla="*/ 4842 h 476885"/>
                <a:gd name="T64" fmla="*/ 238353 w 476884"/>
                <a:gd name="T65" fmla="*/ 0 h 4768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884"/>
                <a:gd name="T100" fmla="*/ 0 h 476885"/>
                <a:gd name="T101" fmla="*/ 476884 w 476884"/>
                <a:gd name="T102" fmla="*/ 476885 h 4768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6" name="object 17"/>
            <p:cNvSpPr>
              <a:spLocks/>
            </p:cNvSpPr>
            <p:nvPr/>
          </p:nvSpPr>
          <p:spPr bwMode="auto">
            <a:xfrm>
              <a:off x="7239313" y="3450083"/>
              <a:ext cx="368935" cy="368935"/>
            </a:xfrm>
            <a:custGeom>
              <a:avLst/>
              <a:gdLst>
                <a:gd name="T0" fmla="*/ 901 w 368934"/>
                <a:gd name="T1" fmla="*/ 10617 h 368935"/>
                <a:gd name="T2" fmla="*/ 16598 w 368934"/>
                <a:gd name="T3" fmla="*/ 2667 h 368935"/>
                <a:gd name="T4" fmla="*/ 91033 w 368934"/>
                <a:gd name="T5" fmla="*/ 31115 h 368935"/>
                <a:gd name="T6" fmla="*/ 32842 w 368934"/>
                <a:gd name="T7" fmla="*/ 1968 h 368935"/>
                <a:gd name="T8" fmla="*/ 93332 w 368934"/>
                <a:gd name="T9" fmla="*/ 12674 h 368935"/>
                <a:gd name="T10" fmla="*/ 54152 w 368934"/>
                <a:gd name="T11" fmla="*/ 62217 h 368935"/>
                <a:gd name="T12" fmla="*/ 17946 w 368934"/>
                <a:gd name="T13" fmla="*/ 121067 h 368935"/>
                <a:gd name="T14" fmla="*/ 8686 w 368934"/>
                <a:gd name="T15" fmla="*/ 303282 h 368935"/>
                <a:gd name="T16" fmla="*/ 15800 w 368934"/>
                <a:gd name="T17" fmla="*/ 273366 h 368935"/>
                <a:gd name="T18" fmla="*/ 323073 w 368934"/>
                <a:gd name="T19" fmla="*/ 216477 h 368935"/>
                <a:gd name="T20" fmla="*/ 16107 w 368934"/>
                <a:gd name="T21" fmla="*/ 157457 h 368935"/>
                <a:gd name="T22" fmla="*/ 170394 w 368934"/>
                <a:gd name="T23" fmla="*/ 121555 h 368935"/>
                <a:gd name="T24" fmla="*/ 130200 w 368934"/>
                <a:gd name="T25" fmla="*/ 107162 h 368935"/>
                <a:gd name="T26" fmla="*/ 72593 w 368934"/>
                <a:gd name="T27" fmla="*/ 62217 h 368935"/>
                <a:gd name="T28" fmla="*/ 368722 w 368934"/>
                <a:gd name="T29" fmla="*/ 230454 h 368935"/>
                <a:gd name="T30" fmla="*/ 297487 w 368934"/>
                <a:gd name="T31" fmla="*/ 300824 h 368935"/>
                <a:gd name="T32" fmla="*/ 332062 w 368934"/>
                <a:gd name="T33" fmla="*/ 283095 h 368935"/>
                <a:gd name="T34" fmla="*/ 96786 w 368934"/>
                <a:gd name="T35" fmla="*/ 284607 h 368935"/>
                <a:gd name="T36" fmla="*/ 74923 w 368934"/>
                <a:gd name="T37" fmla="*/ 299989 h 368935"/>
                <a:gd name="T38" fmla="*/ 116265 w 368934"/>
                <a:gd name="T39" fmla="*/ 283721 h 368935"/>
                <a:gd name="T40" fmla="*/ 101692 w 368934"/>
                <a:gd name="T41" fmla="*/ 299580 h 368935"/>
                <a:gd name="T42" fmla="*/ 147419 w 368934"/>
                <a:gd name="T43" fmla="*/ 296922 h 368935"/>
                <a:gd name="T44" fmla="*/ 162428 w 368934"/>
                <a:gd name="T45" fmla="*/ 289217 h 368935"/>
                <a:gd name="T46" fmla="*/ 306041 w 368934"/>
                <a:gd name="T47" fmla="*/ 215507 h 368935"/>
                <a:gd name="T48" fmla="*/ 255806 w 368934"/>
                <a:gd name="T49" fmla="*/ 192430 h 368935"/>
                <a:gd name="T50" fmla="*/ 290813 w 368934"/>
                <a:gd name="T51" fmla="*/ 204258 h 368935"/>
                <a:gd name="T52" fmla="*/ 101496 w 368934"/>
                <a:gd name="T53" fmla="*/ 190930 h 368935"/>
                <a:gd name="T54" fmla="*/ 277750 w 368934"/>
                <a:gd name="T55" fmla="*/ 190255 h 368935"/>
                <a:gd name="T56" fmla="*/ 31356 w 368934"/>
                <a:gd name="T57" fmla="*/ 186237 h 368935"/>
                <a:gd name="T58" fmla="*/ 67844 w 368934"/>
                <a:gd name="T59" fmla="*/ 176857 h 368935"/>
                <a:gd name="T60" fmla="*/ 77008 w 368934"/>
                <a:gd name="T61" fmla="*/ 181259 h 368935"/>
                <a:gd name="T62" fmla="*/ 193401 w 368934"/>
                <a:gd name="T63" fmla="*/ 127087 h 368935"/>
                <a:gd name="T64" fmla="*/ 71123 w 368934"/>
                <a:gd name="T65" fmla="*/ 158432 h 368935"/>
                <a:gd name="T66" fmla="*/ 263812 w 368934"/>
                <a:gd name="T67" fmla="*/ 176288 h 368935"/>
                <a:gd name="T68" fmla="*/ 38034 w 368934"/>
                <a:gd name="T69" fmla="*/ 157457 h 368935"/>
                <a:gd name="T70" fmla="*/ 81311 w 368934"/>
                <a:gd name="T71" fmla="*/ 161160 h 368935"/>
                <a:gd name="T72" fmla="*/ 102476 w 368934"/>
                <a:gd name="T73" fmla="*/ 146413 h 368935"/>
                <a:gd name="T74" fmla="*/ 134261 w 368934"/>
                <a:gd name="T75" fmla="*/ 122712 h 368935"/>
                <a:gd name="T76" fmla="*/ 128166 w 368934"/>
                <a:gd name="T77" fmla="*/ 60748 h 368935"/>
                <a:gd name="T78" fmla="*/ 130319 w 368934"/>
                <a:gd name="T79" fmla="*/ 72308 h 368935"/>
                <a:gd name="T80" fmla="*/ 43789 w 368934"/>
                <a:gd name="T81" fmla="*/ 368719 h 368935"/>
                <a:gd name="T82" fmla="*/ 27660 w 368934"/>
                <a:gd name="T83" fmla="*/ 346824 h 368935"/>
                <a:gd name="T84" fmla="*/ 131356 w 368934"/>
                <a:gd name="T85" fmla="*/ 368719 h 368935"/>
                <a:gd name="T86" fmla="*/ 180659 w 368934"/>
                <a:gd name="T87" fmla="*/ 353557 h 368935"/>
                <a:gd name="T88" fmla="*/ 185511 w 368934"/>
                <a:gd name="T89" fmla="*/ 350278 h 368935"/>
                <a:gd name="T90" fmla="*/ 229888 w 368934"/>
                <a:gd name="T91" fmla="*/ 353234 h 368935"/>
                <a:gd name="T92" fmla="*/ 288461 w 368934"/>
                <a:gd name="T93" fmla="*/ 361370 h 368935"/>
                <a:gd name="T94" fmla="*/ 313145 w 368934"/>
                <a:gd name="T95" fmla="*/ 352853 h 368935"/>
                <a:gd name="T96" fmla="*/ 71847 w 368934"/>
                <a:gd name="T97" fmla="*/ 347815 h 368935"/>
                <a:gd name="T98" fmla="*/ 112542 w 368934"/>
                <a:gd name="T99" fmla="*/ 343650 h 368935"/>
                <a:gd name="T100" fmla="*/ 170338 w 368934"/>
                <a:gd name="T101" fmla="*/ 339736 h 368935"/>
                <a:gd name="T102" fmla="*/ 208562 w 368934"/>
                <a:gd name="T103" fmla="*/ 349135 h 368935"/>
                <a:gd name="T104" fmla="*/ 272848 w 368934"/>
                <a:gd name="T105" fmla="*/ 329641 h 368935"/>
                <a:gd name="T106" fmla="*/ 269230 w 368934"/>
                <a:gd name="T107" fmla="*/ 353234 h 368935"/>
                <a:gd name="T108" fmla="*/ 361282 w 368934"/>
                <a:gd name="T109" fmla="*/ 329139 h 368935"/>
                <a:gd name="T110" fmla="*/ 357058 w 368934"/>
                <a:gd name="T111" fmla="*/ 352853 h 3689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8934"/>
                <a:gd name="T169" fmla="*/ 0 h 368935"/>
                <a:gd name="T170" fmla="*/ 368934 w 368934"/>
                <a:gd name="T171" fmla="*/ 368935 h 3689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550" y="330200"/>
            <a:ext cx="711676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320" name="object 19"/>
          <p:cNvSpPr>
            <a:spLocks/>
          </p:cNvSpPr>
          <p:nvPr/>
        </p:nvSpPr>
        <p:spPr bwMode="auto">
          <a:xfrm>
            <a:off x="655638" y="595313"/>
            <a:ext cx="10339387" cy="0"/>
          </a:xfrm>
          <a:custGeom>
            <a:avLst/>
            <a:gdLst>
              <a:gd name="T0" fmla="*/ 10337163 w 10340340"/>
              <a:gd name="T1" fmla="*/ 0 w 10340340"/>
              <a:gd name="T2" fmla="*/ 0 60000 65536"/>
              <a:gd name="T3" fmla="*/ 0 60000 65536"/>
              <a:gd name="T4" fmla="*/ 0 w 10340340"/>
              <a:gd name="T5" fmla="*/ 10340340 w 103403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1" name="object 20"/>
          <p:cNvSpPr>
            <a:spLocks/>
          </p:cNvSpPr>
          <p:nvPr/>
        </p:nvSpPr>
        <p:spPr bwMode="auto">
          <a:xfrm>
            <a:off x="655638" y="5186363"/>
            <a:ext cx="10339387" cy="0"/>
          </a:xfrm>
          <a:custGeom>
            <a:avLst/>
            <a:gdLst>
              <a:gd name="T0" fmla="*/ 10337163 w 10340340"/>
              <a:gd name="T1" fmla="*/ 0 w 10340340"/>
              <a:gd name="T2" fmla="*/ 0 60000 65536"/>
              <a:gd name="T3" fmla="*/ 0 60000 65536"/>
              <a:gd name="T4" fmla="*/ 0 w 10340340"/>
              <a:gd name="T5" fmla="*/ 10340340 w 103403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700" y="644525"/>
            <a:ext cx="9817100" cy="36195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13323" name="object 22"/>
          <p:cNvSpPr>
            <a:spLocks noGrp="1"/>
          </p:cNvSpPr>
          <p:nvPr>
            <p:ph type="body" idx="1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Arial" charset="0"/>
                <a:cs typeface="Arial" charset="0"/>
              </a:rPr>
              <a:t>Автомобильные дороги Омской области:</a:t>
            </a:r>
          </a:p>
          <a:p>
            <a:pPr marL="12700" eaLnBrk="1" hangingPunct="1">
              <a:spcBef>
                <a:spcPts val="75"/>
              </a:spcBef>
              <a:buFont typeface="Arial Black" pitchFamily="34" charset="0"/>
              <a:buChar char="•"/>
            </a:pPr>
            <a:r>
              <a:rPr lang="ru-RU" sz="900" smtClean="0">
                <a:solidFill>
                  <a:srgbClr val="231F20"/>
                </a:solidFill>
                <a:latin typeface="Arial" charset="0"/>
                <a:cs typeface="Arial" charset="0"/>
              </a:rPr>
              <a:t>Общая протяженность </a:t>
            </a:r>
            <a:r>
              <a:rPr lang="ru-RU" sz="1500" smtClean="0">
                <a:latin typeface="Arial" charset="0"/>
                <a:cs typeface="Arial" charset="0"/>
              </a:rPr>
              <a:t>729,9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км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ts val="388"/>
              </a:spcBef>
              <a:buFont typeface="Arial Black" pitchFamily="34" charset="0"/>
              <a:buChar char="•"/>
            </a:pPr>
            <a:r>
              <a:rPr lang="ru-RU" sz="900" smtClean="0">
                <a:solidFill>
                  <a:srgbClr val="231F20"/>
                </a:solidFill>
                <a:latin typeface="Arial" charset="0"/>
                <a:cs typeface="Arial" charset="0"/>
              </a:rPr>
              <a:t>Крупные федеральные автомобильные автомагистрали:</a:t>
            </a:r>
            <a:endParaRPr lang="ru-RU" sz="900" smtClean="0">
              <a:latin typeface="Arial" charset="0"/>
              <a:cs typeface="Arial" charset="0"/>
            </a:endParaRPr>
          </a:p>
          <a:p>
            <a:pPr marL="12700" eaLnBrk="1" hangingPunct="1">
              <a:spcBef>
                <a:spcPts val="188"/>
              </a:spcBef>
            </a:pPr>
            <a:r>
              <a:rPr lang="ru-RU" sz="900" smtClean="0">
                <a:latin typeface="Arial" charset="0"/>
                <a:cs typeface="Arial" charset="0"/>
              </a:rPr>
              <a:t>Р-402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Тюмень – Ялуторовск – Ишим – Омск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lnSpc>
                <a:spcPct val="103000"/>
              </a:lnSpc>
              <a:spcBef>
                <a:spcPts val="150"/>
              </a:spcBef>
            </a:pPr>
            <a:r>
              <a:rPr lang="ru-RU" sz="900" smtClean="0">
                <a:latin typeface="Arial" charset="0"/>
                <a:cs typeface="Arial" charset="0"/>
              </a:rPr>
              <a:t>Р-254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Челябинск – Курган – Омск – Новосибирск (часть европейского маршрута E30 и азиатского маршрута AH6)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lnSpc>
                <a:spcPct val="103000"/>
              </a:lnSpc>
              <a:spcBef>
                <a:spcPts val="150"/>
              </a:spcBef>
            </a:pPr>
            <a:r>
              <a:rPr lang="ru-RU" sz="900" smtClean="0">
                <a:latin typeface="Arial" charset="0"/>
                <a:cs typeface="Arial" charset="0"/>
              </a:rPr>
              <a:t>А-320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Омск – Черлак – граница с республикой Казахстан (часть европейского маршрута E127 и азиатского маршрута AH60)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lnSpc>
                <a:spcPts val="1638"/>
              </a:lnSpc>
              <a:spcBef>
                <a:spcPts val="100"/>
              </a:spcBef>
              <a:buFont typeface="Arial Black" pitchFamily="34" charset="0"/>
              <a:buChar char="•"/>
            </a:pPr>
            <a:r>
              <a:rPr lang="ru-RU" sz="900" smtClean="0">
                <a:solidFill>
                  <a:srgbClr val="231F20"/>
                </a:solidFill>
                <a:latin typeface="Arial" charset="0"/>
                <a:cs typeface="Arial" charset="0"/>
              </a:rPr>
              <a:t>Объем перевозимых грузов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автомобильным транспортом организаций </a:t>
            </a:r>
            <a:r>
              <a:rPr lang="ru-RU" sz="1900" baseline="4000" smtClean="0">
                <a:latin typeface="Arial" charset="0"/>
                <a:cs typeface="Arial" charset="0"/>
              </a:rPr>
              <a:t>&gt;</a:t>
            </a:r>
            <a:r>
              <a:rPr lang="ru-RU" sz="1500" smtClean="0">
                <a:latin typeface="Arial" charset="0"/>
                <a:cs typeface="Arial" charset="0"/>
              </a:rPr>
              <a:t>18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млн тонн,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lnSpc>
                <a:spcPts val="1638"/>
              </a:lnSpc>
              <a:spcBef>
                <a:spcPct val="0"/>
              </a:spcBef>
            </a:pP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из них междугородные перевозки </a:t>
            </a:r>
            <a:r>
              <a:rPr lang="ru-RU" sz="1900" baseline="4000" smtClean="0">
                <a:latin typeface="Arial" charset="0"/>
                <a:cs typeface="Arial" charset="0"/>
              </a:rPr>
              <a:t>&gt;</a:t>
            </a:r>
            <a:r>
              <a:rPr lang="ru-RU" sz="1500" smtClean="0">
                <a:latin typeface="Arial" charset="0"/>
                <a:cs typeface="Arial" charset="0"/>
              </a:rPr>
              <a:t>4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млн тонн, международные перевозки более </a:t>
            </a:r>
            <a:r>
              <a:rPr lang="ru-RU" sz="1900" baseline="4000" smtClean="0">
                <a:latin typeface="Arial" charset="0"/>
                <a:cs typeface="Arial" charset="0"/>
              </a:rPr>
              <a:t>&gt;</a:t>
            </a:r>
            <a:r>
              <a:rPr lang="ru-RU" sz="1500" smtClean="0">
                <a:latin typeface="Arial" charset="0"/>
                <a:cs typeface="Arial" charset="0"/>
              </a:rPr>
              <a:t>9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тыс. тонн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ts val="225"/>
              </a:spcBef>
              <a:buFont typeface="Arial Black" pitchFamily="34" charset="0"/>
              <a:buChar char="•"/>
            </a:pPr>
            <a:r>
              <a:rPr lang="ru-RU" sz="900" smtClean="0">
                <a:solidFill>
                  <a:srgbClr val="231F20"/>
                </a:solidFill>
                <a:latin typeface="Arial" charset="0"/>
                <a:cs typeface="Arial" charset="0"/>
              </a:rPr>
              <a:t>Заключено концессионное соглашение о строительстве автомобильной дороги</a:t>
            </a:r>
            <a:endParaRPr lang="ru-RU" sz="900" smtClean="0">
              <a:latin typeface="Arial" charset="0"/>
              <a:cs typeface="Arial" charset="0"/>
            </a:endParaRPr>
          </a:p>
          <a:p>
            <a:pPr marL="12700" eaLnBrk="1" hangingPunct="1">
              <a:spcBef>
                <a:spcPts val="38"/>
              </a:spcBef>
            </a:pPr>
            <a:r>
              <a:rPr lang="ru-RU" sz="900" smtClean="0">
                <a:latin typeface="Arial" charset="0"/>
                <a:cs typeface="Arial" charset="0"/>
              </a:rPr>
              <a:t>«Северный обход города Омска», </a:t>
            </a: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которая может стать частью продолжения трассы </a:t>
            </a:r>
            <a:r>
              <a:rPr lang="ru-RU" sz="900" smtClean="0">
                <a:latin typeface="Arial" charset="0"/>
                <a:cs typeface="Arial" charset="0"/>
              </a:rPr>
              <a:t>М-12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  <a:p>
            <a:pPr marL="12700" eaLnBrk="1" hangingPunct="1">
              <a:spcBef>
                <a:spcPts val="38"/>
              </a:spcBef>
            </a:pPr>
            <a:r>
              <a:rPr lang="ru-RU" sz="900" b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(Москва-Казань-Монголия)</a:t>
            </a:r>
            <a:endParaRPr lang="ru-RU" sz="90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324" name="object 23"/>
          <p:cNvSpPr txBox="1">
            <a:spLocks noChangeArrowheads="1"/>
          </p:cNvSpPr>
          <p:nvPr/>
        </p:nvSpPr>
        <p:spPr bwMode="auto">
          <a:xfrm>
            <a:off x="1244600" y="3775075"/>
            <a:ext cx="5541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lang="ru-RU" sz="1400" b="1">
                <a:solidFill>
                  <a:srgbClr val="F04E23"/>
                </a:solidFill>
                <a:latin typeface="Arial" charset="0"/>
              </a:rPr>
              <a:t>Транссибирская железнодорожная магистраль: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725"/>
              </a:lnSpc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Общая протяженность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по территории Омской области 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1209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км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150"/>
              </a:spcBef>
              <a:buClr>
                <a:srgbClr val="231F20"/>
              </a:buClr>
              <a:buSzPct val="63000"/>
              <a:buFont typeface="Arial Black" pitchFamily="34" charset="0"/>
              <a:buChar char="•"/>
            </a:pPr>
            <a:r>
              <a:rPr lang="ru-RU" sz="1500" b="1">
                <a:solidFill>
                  <a:srgbClr val="F04E23"/>
                </a:solidFill>
                <a:latin typeface="Arial" charset="0"/>
              </a:rPr>
              <a:t>7 </a:t>
            </a:r>
            <a:r>
              <a:rPr lang="ru-RU" sz="900" b="1">
                <a:solidFill>
                  <a:srgbClr val="231F20"/>
                </a:solidFill>
                <a:latin typeface="Arial" charset="0"/>
              </a:rPr>
              <a:t>грузовых дворов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с площадками для хранения и складами, 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25 </a:t>
            </a:r>
            <a:r>
              <a:rPr lang="ru-RU" sz="900" b="1">
                <a:solidFill>
                  <a:srgbClr val="231F20"/>
                </a:solidFill>
                <a:latin typeface="Arial" charset="0"/>
              </a:rPr>
              <a:t>ж/д станций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 algn="just">
              <a:lnSpc>
                <a:spcPct val="103000"/>
              </a:lnSpc>
              <a:spcBef>
                <a:spcPts val="350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Международное сообщение: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на востоке магистраль обеспечивает выход на сеть железных 	дорог Северной Кореи, Китая и Монголии, на западе - через российские порты и пограничные 	переходы – в европейские страны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3325" name="object 24"/>
          <p:cNvSpPr txBox="1">
            <a:spLocks noChangeArrowheads="1"/>
          </p:cNvSpPr>
          <p:nvPr/>
        </p:nvSpPr>
        <p:spPr bwMode="auto">
          <a:xfrm>
            <a:off x="7745413" y="1274763"/>
            <a:ext cx="33845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>
                <a:solidFill>
                  <a:srgbClr val="F04E23"/>
                </a:solidFill>
                <a:latin typeface="Arial" charset="0"/>
              </a:rPr>
              <a:t>Международный аэропорт им. Дмитрия Карбышева: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338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Входит в тридцатку лучших российских аэропортов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38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по перевозкам пассажиров, грузов и почты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1763"/>
              </a:lnSpc>
              <a:spcBef>
                <a:spcPts val="300"/>
              </a:spcBef>
              <a:buClr>
                <a:srgbClr val="231F20"/>
              </a:buClr>
              <a:buSzPct val="63000"/>
              <a:buFont typeface="Arial Black" pitchFamily="34" charset="0"/>
              <a:buChar char="•"/>
            </a:pPr>
            <a:r>
              <a:rPr lang="ru-RU" sz="1500" b="1">
                <a:solidFill>
                  <a:srgbClr val="F04E23"/>
                </a:solidFill>
                <a:latin typeface="Arial" charset="0"/>
              </a:rPr>
              <a:t>1 </a:t>
            </a:r>
            <a:r>
              <a:rPr lang="ru-RU" sz="900" b="1">
                <a:solidFill>
                  <a:srgbClr val="231F20"/>
                </a:solidFill>
                <a:latin typeface="Arial" charset="0"/>
              </a:rPr>
              <a:t>грузовой терминал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100"/>
              </a:lnSpc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со складами и открытыми эстакадами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ct val="78000"/>
              </a:lnSpc>
              <a:spcBef>
                <a:spcPts val="700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Ежегодный пассажиропоток </a:t>
            </a:r>
            <a:r>
              <a:rPr lang="ru-RU" sz="1900" b="1" baseline="4000">
                <a:solidFill>
                  <a:srgbClr val="F04E23"/>
                </a:solidFill>
                <a:latin typeface="Arial" charset="0"/>
              </a:rPr>
              <a:t>&gt;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1,7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млн чел, 	объем грузоперевозок </a:t>
            </a:r>
            <a:r>
              <a:rPr lang="ru-RU" sz="1900" b="1" baseline="4000">
                <a:solidFill>
                  <a:srgbClr val="F04E23"/>
                </a:solidFill>
                <a:latin typeface="Arial" charset="0"/>
              </a:rPr>
              <a:t>&gt;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3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тыс. тонн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225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Подписано концессионное соглашение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38"/>
              </a:spcBef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о строительстве аэропорта «Омск-</a:t>
            </a:r>
            <a:r>
              <a:rPr lang="ru-RU" sz="800" b="1">
                <a:solidFill>
                  <a:srgbClr val="231F20"/>
                </a:solidFill>
                <a:latin typeface="Arial" charset="0"/>
              </a:rPr>
              <a:t>Федоровка»</a:t>
            </a:r>
            <a:endParaRPr lang="ru-RU" sz="8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38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в период 2026-2028 гг.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700"/>
              </a:spcBef>
            </a:pPr>
            <a:r>
              <a:rPr lang="ru-RU" sz="1400" b="1">
                <a:solidFill>
                  <a:srgbClr val="F04E23"/>
                </a:solidFill>
                <a:latin typeface="Arial" charset="0"/>
              </a:rPr>
              <a:t>Водный транспорт: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ct val="103000"/>
              </a:lnSpc>
              <a:spcBef>
                <a:spcPts val="413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Обь-Иртышский бассейн имеет связь 	с Казахстаном и Китаем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ct val="103000"/>
              </a:lnSpc>
              <a:spcBef>
                <a:spcPts val="450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Обеспечивается выход Омской области 	на Северный морской путь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>
              <a:spcBef>
                <a:spcPts val="38"/>
              </a:spcBef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и на Азиатско-Тихоокеанский регион</a:t>
            </a:r>
            <a:endParaRPr lang="ru-RU" sz="900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ct val="103000"/>
              </a:lnSpc>
              <a:spcBef>
                <a:spcPts val="463"/>
              </a:spcBef>
              <a:buFont typeface="Arial Black" pitchFamily="34" charset="0"/>
              <a:buChar char="•"/>
            </a:pPr>
            <a:r>
              <a:rPr lang="ru-RU" sz="900" b="1">
                <a:solidFill>
                  <a:srgbClr val="231F20"/>
                </a:solidFill>
                <a:latin typeface="Arial" charset="0"/>
              </a:rPr>
              <a:t>Развитая имущественная база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речного порта - 	свыше 100 единиц флота, механизированные 	грузовые причалы, складские площадки и помещения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938" y="1001713"/>
            <a:ext cx="5194300" cy="212725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200" b="1" kern="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kern="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kern="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kern="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kern="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kern="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kern="0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600" y="5268913"/>
            <a:ext cx="6434138" cy="4206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kern="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kern="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kern="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kern="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kern="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kern="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kern="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kern="0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328" name="object 27"/>
          <p:cNvSpPr txBox="1">
            <a:spLocks noChangeArrowheads="1"/>
          </p:cNvSpPr>
          <p:nvPr/>
        </p:nvSpPr>
        <p:spPr bwMode="auto">
          <a:xfrm>
            <a:off x="1393825" y="5703888"/>
            <a:ext cx="424973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2545" rIns="0" bIns="0">
            <a:spAutoFit/>
          </a:bodyPr>
          <a:lstStyle/>
          <a:p>
            <a:pPr marL="12700">
              <a:lnSpc>
                <a:spcPts val="1613"/>
              </a:lnSpc>
              <a:spcBef>
                <a:spcPts val="338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Граничит с Уральским федеральным округом (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38%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границы области), с Казахстаном (</a:t>
            </a:r>
            <a:r>
              <a:rPr lang="ru-RU" sz="1500" b="1">
                <a:solidFill>
                  <a:srgbClr val="F04E23"/>
                </a:solidFill>
                <a:latin typeface="Arial" charset="0"/>
              </a:rPr>
              <a:t>34% </a:t>
            </a: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границы области)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spcBef>
                <a:spcPts val="188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Развитые экономические связи с Уральским федеральным округом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ct val="103000"/>
              </a:lnSpc>
              <a:spcBef>
                <a:spcPts val="275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Через территорию региона проходит большинство грузов в направлении Европа-Казахстан-Средняя Азия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</p:txBody>
      </p:sp>
      <p:sp>
        <p:nvSpPr>
          <p:cNvPr id="13329" name="object 28"/>
          <p:cNvSpPr>
            <a:spLocks/>
          </p:cNvSpPr>
          <p:nvPr/>
        </p:nvSpPr>
        <p:spPr bwMode="auto">
          <a:xfrm>
            <a:off x="1257300" y="5811838"/>
            <a:ext cx="77788" cy="77787"/>
          </a:xfrm>
          <a:custGeom>
            <a:avLst/>
            <a:gdLst>
              <a:gd name="T0" fmla="*/ 0 w 78740"/>
              <a:gd name="T1" fmla="*/ 0 h 78739"/>
              <a:gd name="T2" fmla="*/ 0 w 78740"/>
              <a:gd name="T3" fmla="*/ 75599 h 78739"/>
              <a:gd name="T4" fmla="*/ 75588 w 78740"/>
              <a:gd name="T5" fmla="*/ 37799 h 78739"/>
              <a:gd name="T6" fmla="*/ 0 w 78740"/>
              <a:gd name="T7" fmla="*/ 0 h 78739"/>
              <a:gd name="T8" fmla="*/ 0 60000 65536"/>
              <a:gd name="T9" fmla="*/ 0 60000 65536"/>
              <a:gd name="T10" fmla="*/ 0 60000 65536"/>
              <a:gd name="T11" fmla="*/ 0 60000 65536"/>
              <a:gd name="T12" fmla="*/ 0 w 78740"/>
              <a:gd name="T13" fmla="*/ 0 h 78739"/>
              <a:gd name="T14" fmla="*/ 78740 w 78740"/>
              <a:gd name="T15" fmla="*/ 78739 h 787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0" name="object 29"/>
          <p:cNvSpPr>
            <a:spLocks/>
          </p:cNvSpPr>
          <p:nvPr/>
        </p:nvSpPr>
        <p:spPr bwMode="auto">
          <a:xfrm>
            <a:off x="6075363" y="5811838"/>
            <a:ext cx="77787" cy="77787"/>
          </a:xfrm>
          <a:custGeom>
            <a:avLst/>
            <a:gdLst>
              <a:gd name="T0" fmla="*/ 0 w 78739"/>
              <a:gd name="T1" fmla="*/ 0 h 78739"/>
              <a:gd name="T2" fmla="*/ 0 w 78739"/>
              <a:gd name="T3" fmla="*/ 75599 h 78739"/>
              <a:gd name="T4" fmla="*/ 75588 w 78739"/>
              <a:gd name="T5" fmla="*/ 37799 h 78739"/>
              <a:gd name="T6" fmla="*/ 0 w 78739"/>
              <a:gd name="T7" fmla="*/ 0 h 78739"/>
              <a:gd name="T8" fmla="*/ 0 60000 65536"/>
              <a:gd name="T9" fmla="*/ 0 60000 65536"/>
              <a:gd name="T10" fmla="*/ 0 60000 65536"/>
              <a:gd name="T11" fmla="*/ 0 60000 65536"/>
              <a:gd name="T12" fmla="*/ 0 w 78739"/>
              <a:gd name="T13" fmla="*/ 0 h 78739"/>
              <a:gd name="T14" fmla="*/ 78739 w 78739"/>
              <a:gd name="T15" fmla="*/ 78739 h 787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1" name="object 30"/>
          <p:cNvSpPr>
            <a:spLocks/>
          </p:cNvSpPr>
          <p:nvPr/>
        </p:nvSpPr>
        <p:spPr bwMode="auto">
          <a:xfrm>
            <a:off x="1257300" y="6205538"/>
            <a:ext cx="77788" cy="79375"/>
          </a:xfrm>
          <a:custGeom>
            <a:avLst/>
            <a:gdLst>
              <a:gd name="T0" fmla="*/ 0 w 78740"/>
              <a:gd name="T1" fmla="*/ 0 h 78739"/>
              <a:gd name="T2" fmla="*/ 0 w 78740"/>
              <a:gd name="T3" fmla="*/ 80324 h 78739"/>
              <a:gd name="T4" fmla="*/ 75588 w 78740"/>
              <a:gd name="T5" fmla="*/ 40162 h 78739"/>
              <a:gd name="T6" fmla="*/ 0 w 78740"/>
              <a:gd name="T7" fmla="*/ 0 h 78739"/>
              <a:gd name="T8" fmla="*/ 0 60000 65536"/>
              <a:gd name="T9" fmla="*/ 0 60000 65536"/>
              <a:gd name="T10" fmla="*/ 0 60000 65536"/>
              <a:gd name="T11" fmla="*/ 0 60000 65536"/>
              <a:gd name="T12" fmla="*/ 0 w 78740"/>
              <a:gd name="T13" fmla="*/ 0 h 78739"/>
              <a:gd name="T14" fmla="*/ 78740 w 78740"/>
              <a:gd name="T15" fmla="*/ 78739 h 787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2" name="object 31"/>
          <p:cNvSpPr>
            <a:spLocks/>
          </p:cNvSpPr>
          <p:nvPr/>
        </p:nvSpPr>
        <p:spPr bwMode="auto">
          <a:xfrm>
            <a:off x="1257300" y="6388100"/>
            <a:ext cx="77788" cy="77788"/>
          </a:xfrm>
          <a:custGeom>
            <a:avLst/>
            <a:gdLst>
              <a:gd name="T0" fmla="*/ 0 w 78740"/>
              <a:gd name="T1" fmla="*/ 0 h 78739"/>
              <a:gd name="T2" fmla="*/ 0 w 78740"/>
              <a:gd name="T3" fmla="*/ 75602 h 78739"/>
              <a:gd name="T4" fmla="*/ 75588 w 78740"/>
              <a:gd name="T5" fmla="*/ 37800 h 78739"/>
              <a:gd name="T6" fmla="*/ 0 w 78740"/>
              <a:gd name="T7" fmla="*/ 0 h 78739"/>
              <a:gd name="T8" fmla="*/ 0 60000 65536"/>
              <a:gd name="T9" fmla="*/ 0 60000 65536"/>
              <a:gd name="T10" fmla="*/ 0 60000 65536"/>
              <a:gd name="T11" fmla="*/ 0 60000 65536"/>
              <a:gd name="T12" fmla="*/ 0 w 78740"/>
              <a:gd name="T13" fmla="*/ 0 h 78739"/>
              <a:gd name="T14" fmla="*/ 78740 w 78740"/>
              <a:gd name="T15" fmla="*/ 78739 h 787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32"/>
          <p:cNvSpPr>
            <a:spLocks/>
          </p:cNvSpPr>
          <p:nvPr/>
        </p:nvSpPr>
        <p:spPr bwMode="auto">
          <a:xfrm>
            <a:off x="6075363" y="6342063"/>
            <a:ext cx="77787" cy="79375"/>
          </a:xfrm>
          <a:custGeom>
            <a:avLst/>
            <a:gdLst>
              <a:gd name="T0" fmla="*/ 0 w 78739"/>
              <a:gd name="T1" fmla="*/ 0 h 78739"/>
              <a:gd name="T2" fmla="*/ 0 w 78739"/>
              <a:gd name="T3" fmla="*/ 80324 h 78739"/>
              <a:gd name="T4" fmla="*/ 75588 w 78739"/>
              <a:gd name="T5" fmla="*/ 40162 h 78739"/>
              <a:gd name="T6" fmla="*/ 0 w 78739"/>
              <a:gd name="T7" fmla="*/ 0 h 78739"/>
              <a:gd name="T8" fmla="*/ 0 60000 65536"/>
              <a:gd name="T9" fmla="*/ 0 60000 65536"/>
              <a:gd name="T10" fmla="*/ 0 60000 65536"/>
              <a:gd name="T11" fmla="*/ 0 60000 65536"/>
              <a:gd name="T12" fmla="*/ 0 w 78739"/>
              <a:gd name="T13" fmla="*/ 0 h 78739"/>
              <a:gd name="T14" fmla="*/ 78739 w 78739"/>
              <a:gd name="T15" fmla="*/ 78739 h 787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4" name="object 33"/>
          <p:cNvSpPr txBox="1">
            <a:spLocks noChangeArrowheads="1"/>
          </p:cNvSpPr>
          <p:nvPr/>
        </p:nvSpPr>
        <p:spPr bwMode="auto">
          <a:xfrm>
            <a:off x="6219825" y="5773738"/>
            <a:ext cx="42592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lnSpc>
                <a:spcPct val="103000"/>
              </a:lnSpc>
              <a:spcBef>
                <a:spcPts val="88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Наличие автомобильного и железнодорожного сообщения с Нур-Султаном способствует эффективному взаимодействию омского и казахстанского транспортных узлов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ct val="103000"/>
              </a:lnSpc>
              <a:spcBef>
                <a:spcPts val="575"/>
              </a:spcBef>
            </a:pPr>
            <a:r>
              <a:rPr lang="ru-RU" sz="900">
                <a:solidFill>
                  <a:srgbClr val="231F20"/>
                </a:solidFill>
                <a:cs typeface="Microsoft Sans Serif" pitchFamily="34" charset="0"/>
              </a:rPr>
              <a:t>Наличие многосторонних и двусторонних приграничных автомобильных пунктов пропуска</a:t>
            </a:r>
            <a:endParaRPr lang="ru-RU" sz="900">
              <a:solidFill>
                <a:srgbClr val="000000"/>
              </a:solidFill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83815" rtlCol="0"/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5725" y="381000"/>
            <a:ext cx="711676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339" name="object 4"/>
          <p:cNvSpPr>
            <a:spLocks/>
          </p:cNvSpPr>
          <p:nvPr/>
        </p:nvSpPr>
        <p:spPr bwMode="auto">
          <a:xfrm>
            <a:off x="457200" y="609600"/>
            <a:ext cx="10541000" cy="0"/>
          </a:xfrm>
          <a:custGeom>
            <a:avLst/>
            <a:gdLst>
              <a:gd name="T0" fmla="*/ 10539608 w 10541635"/>
              <a:gd name="T1" fmla="*/ 0 w 10541635"/>
              <a:gd name="T2" fmla="*/ 0 60000 65536"/>
              <a:gd name="T3" fmla="*/ 0 60000 65536"/>
              <a:gd name="T4" fmla="*/ 0 w 10541635"/>
              <a:gd name="T5" fmla="*/ 10541635 w 10541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0" name="object 7"/>
          <p:cNvSpPr>
            <a:spLocks/>
          </p:cNvSpPr>
          <p:nvPr/>
        </p:nvSpPr>
        <p:spPr bwMode="auto">
          <a:xfrm>
            <a:off x="7680325" y="1952625"/>
            <a:ext cx="3317875" cy="0"/>
          </a:xfrm>
          <a:custGeom>
            <a:avLst/>
            <a:gdLst>
              <a:gd name="T0" fmla="*/ 0 w 3319145"/>
              <a:gd name="T1" fmla="*/ 3315186 w 3319145"/>
              <a:gd name="T2" fmla="*/ 0 60000 65536"/>
              <a:gd name="T3" fmla="*/ 0 60000 65536"/>
              <a:gd name="T4" fmla="*/ 0 w 3319145"/>
              <a:gd name="T5" fmla="*/ 3319145 w 33191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19145">
                <a:moveTo>
                  <a:pt x="0" y="0"/>
                </a:moveTo>
                <a:lnTo>
                  <a:pt x="3318992" y="0"/>
                </a:lnTo>
              </a:path>
            </a:pathLst>
          </a:custGeom>
          <a:noFill/>
          <a:ln w="1270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1" name="object 8"/>
          <p:cNvSpPr>
            <a:spLocks/>
          </p:cNvSpPr>
          <p:nvPr/>
        </p:nvSpPr>
        <p:spPr bwMode="auto">
          <a:xfrm>
            <a:off x="7680325" y="4110038"/>
            <a:ext cx="3317875" cy="0"/>
          </a:xfrm>
          <a:custGeom>
            <a:avLst/>
            <a:gdLst>
              <a:gd name="T0" fmla="*/ 0 w 3319145"/>
              <a:gd name="T1" fmla="*/ 3315186 w 3319145"/>
              <a:gd name="T2" fmla="*/ 0 60000 65536"/>
              <a:gd name="T3" fmla="*/ 0 60000 65536"/>
              <a:gd name="T4" fmla="*/ 0 w 3319145"/>
              <a:gd name="T5" fmla="*/ 3319145 w 33191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19145">
                <a:moveTo>
                  <a:pt x="0" y="0"/>
                </a:moveTo>
                <a:lnTo>
                  <a:pt x="3318992" y="0"/>
                </a:lnTo>
              </a:path>
            </a:pathLst>
          </a:custGeom>
          <a:noFill/>
          <a:ln w="1270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>
          <a:xfrm>
            <a:off x="11712575" y="6369050"/>
            <a:ext cx="195263" cy="274638"/>
          </a:xfrm>
        </p:spPr>
        <p:txBody>
          <a:bodyPr tIns="21590" rtlCol="0"/>
          <a:lstStyle/>
          <a:p>
            <a:pPr marL="12700" fontAlgn="auto">
              <a:spcBef>
                <a:spcPts val="170"/>
              </a:spcBef>
              <a:spcAft>
                <a:spcPts val="0"/>
              </a:spcAft>
              <a:defRPr/>
            </a:pPr>
            <a:fld id="{80629E5A-7A0D-452C-9062-5220D9952EA0}" type="slidenum">
              <a:rPr kern="0" spc="-85" dirty="0"/>
              <a:pPr marL="12700" fontAlgn="auto">
                <a:spcBef>
                  <a:spcPts val="170"/>
                </a:spcBef>
                <a:spcAft>
                  <a:spcPts val="0"/>
                </a:spcAft>
                <a:defRPr/>
              </a:pPr>
              <a:t>8</a:t>
            </a:fld>
            <a:endParaRPr kern="0" spc="-85" dirty="0"/>
          </a:p>
        </p:txBody>
      </p:sp>
      <p:sp>
        <p:nvSpPr>
          <p:cNvPr id="14343" name="object 4"/>
          <p:cNvSpPr txBox="1">
            <a:spLocks noChangeArrowheads="1"/>
          </p:cNvSpPr>
          <p:nvPr/>
        </p:nvSpPr>
        <p:spPr bwMode="auto">
          <a:xfrm>
            <a:off x="533400" y="3429000"/>
            <a:ext cx="7162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>
                <a:solidFill>
                  <a:srgbClr val="231F20"/>
                </a:solidFill>
                <a:latin typeface="Arial" charset="0"/>
              </a:rPr>
              <a:t>Топ 10 производителей кирпича в РФ</a:t>
            </a:r>
          </a:p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>
                <a:latin typeface="Arial" charset="0"/>
              </a:rPr>
              <a:t>Липецкий силикатный завод, Ярославский завод силикатного кирпича, Воронежский комбинат строительных материалов, . Михайловский завод силикатного кирпича, Череповецкий завод силикатного кирпича, Голицынский керамический завод, ЛСР. Стеновые материалы, Новокубанский завод керамических стеновых материалов, Завод строительной керамики «Победа ЛСР», Керма (Нижегородский кирпичный завод)</a:t>
            </a:r>
          </a:p>
          <a:p>
            <a:pPr marL="15875">
              <a:lnSpc>
                <a:spcPts val="2000"/>
              </a:lnSpc>
              <a:spcBef>
                <a:spcPts val="100"/>
              </a:spcBef>
            </a:pPr>
            <a:endParaRPr lang="ru-RU" sz="1700">
              <a:solidFill>
                <a:srgbClr val="000000"/>
              </a:solidFill>
              <a:latin typeface="Arial" charset="0"/>
              <a:cs typeface="Microsoft Sans Serif" pitchFamily="34" charset="0"/>
            </a:endParaRPr>
          </a:p>
        </p:txBody>
      </p:sp>
      <p:pic>
        <p:nvPicPr>
          <p:cNvPr id="14344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4343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object 6"/>
          <p:cNvSpPr txBox="1">
            <a:spLocks noChangeArrowheads="1"/>
          </p:cNvSpPr>
          <p:nvPr/>
        </p:nvSpPr>
        <p:spPr bwMode="auto">
          <a:xfrm>
            <a:off x="7848600" y="1481138"/>
            <a:ext cx="3149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065" rIns="0" bIns="0">
            <a:spAutoFit/>
          </a:bodyPr>
          <a:lstStyle/>
          <a:p>
            <a:pPr marL="12700">
              <a:spcBef>
                <a:spcPts val="1100"/>
              </a:spcBef>
            </a:pPr>
            <a:r>
              <a:rPr lang="ru-RU" b="1" u="sng">
                <a:solidFill>
                  <a:srgbClr val="F04E23"/>
                </a:solidFill>
                <a:latin typeface="Arial" charset="0"/>
              </a:rPr>
              <a:t>Потребность в продукции:</a:t>
            </a:r>
            <a:endParaRPr lang="ru-RU" u="sng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525"/>
              </a:lnSpc>
              <a:spcBef>
                <a:spcPts val="863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Российская Федерация –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3150"/>
              </a:lnSpc>
            </a:pPr>
            <a:r>
              <a:rPr lang="ru-RU" sz="1600" b="1">
                <a:latin typeface="Arial" charset="0"/>
              </a:rPr>
              <a:t>9000 млн. условных кирпичей</a:t>
            </a:r>
            <a:endParaRPr lang="ru-RU" sz="1600">
              <a:latin typeface="Arial" charset="0"/>
            </a:endParaRPr>
          </a:p>
          <a:p>
            <a:pPr marL="12700">
              <a:lnSpc>
                <a:spcPts val="1588"/>
              </a:lnSpc>
              <a:spcBef>
                <a:spcPts val="1363"/>
              </a:spcBef>
            </a:pPr>
            <a:r>
              <a:rPr lang="ru-RU" b="1" u="sng">
                <a:solidFill>
                  <a:srgbClr val="F04E23"/>
                </a:solidFill>
                <a:latin typeface="Arial" charset="0"/>
              </a:rPr>
              <a:t>Объемы производства:</a:t>
            </a:r>
            <a:endParaRPr lang="ru-RU" u="sng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525"/>
              </a:lnSpc>
              <a:spcBef>
                <a:spcPts val="863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Российская Федерация –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3150"/>
              </a:lnSpc>
            </a:pPr>
            <a:r>
              <a:rPr lang="ru-RU" sz="1600" b="1">
                <a:latin typeface="Arial" charset="0"/>
              </a:rPr>
              <a:t>7 550 млн. условных кирпичей</a:t>
            </a:r>
            <a:endParaRPr lang="ru-RU" sz="1600">
              <a:latin typeface="Arial" charset="0"/>
            </a:endParaRPr>
          </a:p>
          <a:p>
            <a:pPr marL="12700">
              <a:spcBef>
                <a:spcPts val="1100"/>
              </a:spcBef>
            </a:pPr>
            <a:r>
              <a:rPr lang="ru-RU" b="1" u="sng">
                <a:solidFill>
                  <a:srgbClr val="F04E23"/>
                </a:solidFill>
                <a:latin typeface="Arial" charset="0"/>
              </a:rPr>
              <a:t>Импорт:</a:t>
            </a:r>
            <a:endParaRPr lang="ru-RU" sz="1500" u="sng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3150"/>
              </a:lnSpc>
            </a:pPr>
            <a:r>
              <a:rPr lang="ru-RU" sz="1600" b="1"/>
              <a:t>7 55 млн. условных кирпичей</a:t>
            </a:r>
            <a:endParaRPr lang="ru-RU" sz="1600">
              <a:latin typeface="Arial" charset="0"/>
            </a:endParaRPr>
          </a:p>
        </p:txBody>
      </p:sp>
      <p:sp>
        <p:nvSpPr>
          <p:cNvPr id="14346" name="TextBox 19"/>
          <p:cNvSpPr txBox="1">
            <a:spLocks noChangeArrowheads="1"/>
          </p:cNvSpPr>
          <p:nvPr/>
        </p:nvSpPr>
        <p:spPr bwMode="auto">
          <a:xfrm>
            <a:off x="457200" y="5486400"/>
            <a:ext cx="106029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F04E23"/>
                </a:solidFill>
                <a:latin typeface="Arial" charset="0"/>
              </a:rPr>
              <a:t>Тенденции:</a:t>
            </a:r>
            <a:r>
              <a:rPr lang="ru-RU" b="1">
                <a:solidFill>
                  <a:srgbClr val="F04E23"/>
                </a:solidFill>
                <a:latin typeface="Arial" charset="0"/>
              </a:rPr>
              <a:t>  </a:t>
            </a:r>
            <a:r>
              <a:rPr lang="ru-RU" sz="1600">
                <a:latin typeface="Arial" charset="0"/>
              </a:rPr>
              <a:t>Сегодня делаются значительные финансовые вливания в строительство. А для этого требуются стройматериалы, в том числе много кирпича. Потому что кирпичные дома в России, считаются наиболее комфортными и экологичными, энергосберегающими. Эксплуатация кирпичного дома гораздо дешевле, чем газобетонного или деревянного.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95725" y="381000"/>
            <a:ext cx="7116763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kern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kern="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362" name="object 4"/>
          <p:cNvSpPr>
            <a:spLocks/>
          </p:cNvSpPr>
          <p:nvPr/>
        </p:nvSpPr>
        <p:spPr bwMode="auto">
          <a:xfrm>
            <a:off x="457200" y="609600"/>
            <a:ext cx="10541000" cy="0"/>
          </a:xfrm>
          <a:custGeom>
            <a:avLst/>
            <a:gdLst>
              <a:gd name="T0" fmla="*/ 10539608 w 10541635"/>
              <a:gd name="T1" fmla="*/ 0 w 10541635"/>
              <a:gd name="T2" fmla="*/ 0 60000 65536"/>
              <a:gd name="T3" fmla="*/ 0 60000 65536"/>
              <a:gd name="T4" fmla="*/ 0 w 10541635"/>
              <a:gd name="T5" fmla="*/ 10541635 w 10541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04E2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object 2"/>
          <p:cNvSpPr>
            <a:spLocks/>
          </p:cNvSpPr>
          <p:nvPr/>
        </p:nvSpPr>
        <p:spPr bwMode="auto">
          <a:xfrm>
            <a:off x="457200" y="685800"/>
            <a:ext cx="10750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3815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kern="0" spc="60" dirty="0">
                <a:solidFill>
                  <a:srgbClr val="F04E23"/>
                </a:solidFill>
                <a:latin typeface="Arial"/>
                <a:ea typeface="+mj-ea"/>
                <a:cs typeface="Arial"/>
              </a:rPr>
              <a:t>АНАЛИЗ</a:t>
            </a:r>
            <a:r>
              <a:rPr sz="2400" b="1" kern="0" spc="95" dirty="0">
                <a:solidFill>
                  <a:srgbClr val="F04E23"/>
                </a:solidFill>
                <a:latin typeface="Arial"/>
                <a:ea typeface="+mj-ea"/>
                <a:cs typeface="Arial"/>
              </a:rPr>
              <a:t> </a:t>
            </a:r>
            <a:r>
              <a:rPr sz="2400" b="1" kern="0" spc="50" dirty="0">
                <a:solidFill>
                  <a:srgbClr val="F04E23"/>
                </a:solidFill>
                <a:latin typeface="Arial"/>
                <a:ea typeface="+mj-ea"/>
                <a:cs typeface="Arial"/>
              </a:rPr>
              <a:t>РЫНКА</a:t>
            </a:r>
            <a:endParaRPr sz="2400" b="1" kern="0">
              <a:solidFill>
                <a:srgbClr val="F04E23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5364" name="Рисунок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364331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0"/>
          <p:cNvSpPr txBox="1">
            <a:spLocks noChangeArrowheads="1"/>
          </p:cNvSpPr>
          <p:nvPr/>
        </p:nvSpPr>
        <p:spPr bwMode="auto">
          <a:xfrm>
            <a:off x="409575" y="1481138"/>
            <a:ext cx="439102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F04E23"/>
                </a:solidFill>
                <a:latin typeface="Arial" charset="0"/>
              </a:rPr>
              <a:t>Топ 10 производителей </a:t>
            </a:r>
            <a:br>
              <a:rPr lang="ru-RU" b="1" u="sng">
                <a:solidFill>
                  <a:srgbClr val="F04E23"/>
                </a:solidFill>
                <a:latin typeface="Arial" charset="0"/>
              </a:rPr>
            </a:br>
            <a:r>
              <a:rPr lang="ru-RU" b="1" u="sng">
                <a:solidFill>
                  <a:srgbClr val="F04E23"/>
                </a:solidFill>
                <a:latin typeface="Arial" charset="0"/>
              </a:rPr>
              <a:t>в Омской области: </a:t>
            </a:r>
            <a:endParaRPr lang="ru-RU" sz="800" b="1" u="sng">
              <a:solidFill>
                <a:srgbClr val="F04E23"/>
              </a:solidFill>
              <a:latin typeface="Arial" charset="0"/>
            </a:endParaRPr>
          </a:p>
          <a:p>
            <a:endParaRPr lang="ru-RU" sz="300">
              <a:solidFill>
                <a:srgbClr val="000000"/>
              </a:solidFill>
              <a:latin typeface="Arial" charset="0"/>
            </a:endParaRPr>
          </a:p>
          <a:p>
            <a:endParaRPr lang="ru-RU" sz="300">
              <a:solidFill>
                <a:srgbClr val="000000"/>
              </a:solidFill>
              <a:latin typeface="Arial" charset="0"/>
            </a:endParaRPr>
          </a:p>
          <a:p>
            <a:endParaRPr lang="ru-RU" sz="300">
              <a:solidFill>
                <a:srgbClr val="000000"/>
              </a:solidFill>
              <a:latin typeface="Arial" charset="0"/>
            </a:endParaRPr>
          </a:p>
          <a:p>
            <a:r>
              <a:rPr lang="ru-RU" sz="1600">
                <a:latin typeface="Arial" charset="0"/>
              </a:rPr>
              <a:t>ООО «ОмскСтройМатериалы» </a:t>
            </a:r>
          </a:p>
          <a:p>
            <a:r>
              <a:rPr lang="ru-RU" sz="1600">
                <a:latin typeface="Arial" charset="0"/>
              </a:rPr>
              <a:t>ООО «ПКФ Стройматериалы-99» </a:t>
            </a:r>
          </a:p>
          <a:p>
            <a:r>
              <a:rPr lang="ru-RU" sz="1600">
                <a:latin typeface="Arial" charset="0"/>
              </a:rPr>
              <a:t>ООО «Кредо-Строй» </a:t>
            </a:r>
          </a:p>
          <a:p>
            <a:r>
              <a:rPr lang="ru-RU" sz="1600">
                <a:latin typeface="Arial" charset="0"/>
              </a:rPr>
              <a:t>ООО «Кирпичный завод СК» </a:t>
            </a:r>
          </a:p>
          <a:p>
            <a:r>
              <a:rPr lang="ru-RU" sz="1600">
                <a:latin typeface="Arial" charset="0"/>
              </a:rPr>
              <a:t>ООО «Сибирские стройматериалы» </a:t>
            </a:r>
          </a:p>
          <a:p>
            <a:r>
              <a:rPr lang="ru-RU" sz="1600">
                <a:latin typeface="Arial" charset="0"/>
              </a:rPr>
              <a:t>ООО «Стройкерамика» </a:t>
            </a:r>
          </a:p>
          <a:p>
            <a:r>
              <a:rPr lang="ru-RU" sz="1600">
                <a:latin typeface="Arial" charset="0"/>
              </a:rPr>
              <a:t>Тавричанский кирпичный завод </a:t>
            </a:r>
          </a:p>
          <a:p>
            <a:r>
              <a:rPr lang="ru-RU" sz="1600">
                <a:latin typeface="Arial" charset="0"/>
              </a:rPr>
              <a:t>Производственная фирма «Калачинский завод строительных материалов» </a:t>
            </a:r>
          </a:p>
          <a:p>
            <a:r>
              <a:rPr lang="ru-RU" sz="1600">
                <a:latin typeface="Arial" charset="0"/>
              </a:rPr>
              <a:t>ООО «Омский кирпичный завод» </a:t>
            </a:r>
          </a:p>
          <a:p>
            <a:r>
              <a:rPr lang="ru-RU" sz="1600">
                <a:latin typeface="Arial" charset="0"/>
              </a:rPr>
              <a:t>Керамзитовый завод</a:t>
            </a:r>
          </a:p>
        </p:txBody>
      </p:sp>
      <p:sp>
        <p:nvSpPr>
          <p:cNvPr id="15366" name="object 6"/>
          <p:cNvSpPr txBox="1">
            <a:spLocks noChangeArrowheads="1"/>
          </p:cNvSpPr>
          <p:nvPr/>
        </p:nvSpPr>
        <p:spPr bwMode="auto">
          <a:xfrm>
            <a:off x="8153400" y="1447800"/>
            <a:ext cx="3149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065" rIns="0" bIns="0">
            <a:spAutoFit/>
          </a:bodyPr>
          <a:lstStyle/>
          <a:p>
            <a:pPr marL="12700">
              <a:spcBef>
                <a:spcPts val="1100"/>
              </a:spcBef>
            </a:pPr>
            <a:r>
              <a:rPr lang="ru-RU" b="1" u="sng">
                <a:solidFill>
                  <a:srgbClr val="F04E23"/>
                </a:solidFill>
                <a:latin typeface="Arial" charset="0"/>
              </a:rPr>
              <a:t>Потребность в продукции:</a:t>
            </a:r>
            <a:endParaRPr lang="ru-RU" u="sng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525"/>
              </a:lnSpc>
              <a:spcBef>
                <a:spcPts val="863"/>
              </a:spcBef>
            </a:pPr>
            <a:r>
              <a:rPr lang="ru-RU" sz="1500">
                <a:solidFill>
                  <a:srgbClr val="231F20"/>
                </a:solidFill>
                <a:cs typeface="Microsoft Sans Serif" pitchFamily="34" charset="0"/>
              </a:rPr>
              <a:t>Омская область –</a:t>
            </a:r>
            <a:endParaRPr lang="ru-RU" sz="1500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3150"/>
              </a:lnSpc>
            </a:pPr>
            <a:r>
              <a:rPr lang="ru-RU" sz="1600" b="1">
                <a:latin typeface="Arial" charset="0"/>
              </a:rPr>
              <a:t>250 млн. условных кирпичей</a:t>
            </a:r>
            <a:endParaRPr lang="ru-RU" sz="1600">
              <a:latin typeface="Arial" charset="0"/>
            </a:endParaRPr>
          </a:p>
          <a:p>
            <a:pPr marL="12700">
              <a:lnSpc>
                <a:spcPts val="1588"/>
              </a:lnSpc>
              <a:spcBef>
                <a:spcPts val="1363"/>
              </a:spcBef>
            </a:pPr>
            <a:r>
              <a:rPr lang="ru-RU" b="1" u="sng">
                <a:solidFill>
                  <a:srgbClr val="F04E23"/>
                </a:solidFill>
                <a:latin typeface="Arial" charset="0"/>
              </a:rPr>
              <a:t>Объемы производства:</a:t>
            </a:r>
            <a:endParaRPr lang="ru-RU" u="sng">
              <a:solidFill>
                <a:srgbClr val="000000"/>
              </a:solidFill>
              <a:latin typeface="Arial" charset="0"/>
            </a:endParaRPr>
          </a:p>
          <a:p>
            <a:pPr marL="12700">
              <a:lnSpc>
                <a:spcPts val="1525"/>
              </a:lnSpc>
              <a:spcBef>
                <a:spcPts val="863"/>
              </a:spcBef>
            </a:pPr>
            <a:r>
              <a:rPr lang="ru-RU">
                <a:solidFill>
                  <a:srgbClr val="231F20"/>
                </a:solidFill>
              </a:rPr>
              <a:t>Омская область –</a:t>
            </a:r>
            <a:endParaRPr lang="ru-RU">
              <a:solidFill>
                <a:srgbClr val="000000"/>
              </a:solidFill>
            </a:endParaRPr>
          </a:p>
          <a:p>
            <a:pPr marL="12700">
              <a:lnSpc>
                <a:spcPts val="3150"/>
              </a:lnSpc>
            </a:pPr>
            <a:r>
              <a:rPr lang="ru-RU" sz="1600" b="1">
                <a:latin typeface="Arial" charset="0"/>
              </a:rPr>
              <a:t>180 млн. условных кирпичей</a:t>
            </a:r>
            <a:endParaRPr lang="ru-RU" sz="1600">
              <a:latin typeface="Arial" charset="0"/>
            </a:endParaRPr>
          </a:p>
          <a:p>
            <a:pPr marL="12700">
              <a:spcBef>
                <a:spcPts val="1100"/>
              </a:spcBef>
            </a:pPr>
            <a:r>
              <a:rPr lang="ru-RU" b="1" u="sng">
                <a:solidFill>
                  <a:srgbClr val="F04E23"/>
                </a:solidFill>
                <a:latin typeface="Arial" charset="0"/>
              </a:rPr>
              <a:t>Импорт:</a:t>
            </a:r>
            <a:endParaRPr lang="ru-RU" sz="1500" u="sng">
              <a:solidFill>
                <a:srgbClr val="000000"/>
              </a:solidFill>
              <a:cs typeface="Microsoft Sans Serif" pitchFamily="34" charset="0"/>
            </a:endParaRPr>
          </a:p>
          <a:p>
            <a:pPr marL="12700">
              <a:lnSpc>
                <a:spcPts val="3150"/>
              </a:lnSpc>
            </a:pPr>
            <a:r>
              <a:rPr lang="ru-RU" sz="1600" b="1"/>
              <a:t>5 млн. условных кирпичей</a:t>
            </a:r>
          </a:p>
        </p:txBody>
      </p: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457200" y="5486400"/>
            <a:ext cx="106029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F04E23"/>
                </a:solidFill>
                <a:latin typeface="Arial" charset="0"/>
              </a:rPr>
              <a:t>Тенденции: </a:t>
            </a:r>
            <a:r>
              <a:rPr lang="ru-RU" sz="1600">
                <a:latin typeface="Arial" charset="0"/>
              </a:rPr>
              <a:t>Строительный бум в регионе стимулирует местных производителей. В дальнейшем многие предприятия планируют наращивать мощности.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2240</Words>
  <Application>Microsoft Office PowerPoint</Application>
  <PresentationFormat>Произвольный</PresentationFormat>
  <Paragraphs>384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ПРОИЗВОДСТВО КИРПИЧА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</vt:lpstr>
      <vt:lpstr>Презентация PowerPoint</vt:lpstr>
      <vt:lpstr>РЫНОК СБЫТА</vt:lpstr>
      <vt:lpstr>ТЕХНОЛОГИЯ ПРОИЗВОДСТВА</vt:lpstr>
      <vt:lpstr>ПЛАН МАРКЕТИНГА</vt:lpstr>
      <vt:lpstr>РЕСУРСНАЯ БАЗА РЕГИОНА</vt:lpstr>
      <vt:lpstr>СЫРЬЕ ДЛЯ ОБЕСПЕЧЕНИЯ ПРОИЗВОДСТВА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ДЕРЕВЯННЫХ ИЗДЕЛИЙ ДЛЯ ПИЩЕВОЙ И МЕДИЦИНСКОЙ СФЕРЫ</dc:title>
  <dc:creator>R5600</dc:creator>
  <cp:lastModifiedBy>Пользователь</cp:lastModifiedBy>
  <cp:revision>33</cp:revision>
  <dcterms:created xsi:type="dcterms:W3CDTF">2025-06-25T08:30:11Z</dcterms:created>
  <dcterms:modified xsi:type="dcterms:W3CDTF">2025-11-25T09:04:25Z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2025-06-25T00:00:00Z</vt:filetime>
  </property>
  <property fmtid="{D5CDD505-2E9C-101B-9397-08002B2CF9AE}" pid="5" name="Producer">
    <vt:lpwstr>Adobe PDF Library 15.0</vt:lpwstr>
  </property>
</Properties>
</file>