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6" r:id="rId12"/>
    <p:sldId id="267" r:id="rId13"/>
    <p:sldId id="270" r:id="rId14"/>
    <p:sldId id="274" r:id="rId15"/>
    <p:sldId id="275" r:id="rId16"/>
    <p:sldId id="276" r:id="rId17"/>
  </p:sldIdLst>
  <p:sldSz cx="12192000" cy="6858000"/>
  <p:notesSz cx="997902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B7E"/>
    <a:srgbClr val="CCB14C"/>
    <a:srgbClr val="EEA544"/>
    <a:srgbClr val="F3B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6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183" y="0"/>
            <a:ext cx="4324244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300415"/>
            <a:ext cx="79832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4324244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183" y="6513515"/>
            <a:ext cx="4324244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2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438400" y="1828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Создание завода по глубокой переработке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пшеницы в г. Называевске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74521" y="3600388"/>
            <a:ext cx="64065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lang="ru-RU" sz="2400" b="1" spc="90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spcBef>
                <a:spcPts val="100"/>
              </a:spcBef>
            </a:pPr>
            <a:r>
              <a:rPr lang="ru-RU" sz="1700" b="1" spc="35" dirty="0" smtClean="0">
                <a:solidFill>
                  <a:srgbClr val="231F20"/>
                </a:solidFill>
                <a:latin typeface="Arial"/>
                <a:cs typeface="Arial"/>
              </a:rPr>
              <a:t>Мукомольные комбинаты и пищевые фабрики</a:t>
            </a:r>
          </a:p>
          <a:p>
            <a:pPr marL="15875">
              <a:spcBef>
                <a:spcPts val="100"/>
              </a:spcBef>
            </a:pPr>
            <a:r>
              <a:rPr sz="1700" dirty="0" smtClean="0"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Самые крупные потребители продуктов глубокой переработки пшеницы</a:t>
            </a:r>
            <a:r>
              <a:rPr lang="ru-RU" sz="10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7300" y="2251780"/>
            <a:ext cx="35533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 smtClean="0">
                <a:solidFill>
                  <a:srgbClr val="231F20"/>
                </a:solidFill>
                <a:latin typeface="Arial"/>
                <a:cs typeface="Arial"/>
              </a:rPr>
              <a:t>Животноводческие хозяйства</a:t>
            </a:r>
            <a:r>
              <a:rPr sz="1700" dirty="0" smtClean="0">
                <a:latin typeface="Arial"/>
                <a:cs typeface="Arial"/>
              </a:rPr>
              <a:t> </a:t>
            </a: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Белково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- витаминные концентраты и отходы глубокой переработки являются важным рационом животных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Микробиологическое производство</a:t>
            </a:r>
          </a:p>
          <a:p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(Современные биотехнологические процессы требуют специализированных компонентов)</a:t>
            </a:r>
            <a:endParaRPr lang="ru-RU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76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Фармацевтика</a:t>
            </a:r>
            <a:r>
              <a:rPr kumimoji="0" lang="ru-RU" sz="1700" b="1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и косметология</a:t>
            </a:r>
          </a:p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(Компоненты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глубокого помола пшеницы широко применяются в медицине и индустрии красоты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6" y="2489800"/>
            <a:ext cx="702249" cy="56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9" y="1353317"/>
            <a:ext cx="702249" cy="5667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40" y="1326581"/>
            <a:ext cx="702249" cy="5667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32" y="2206437"/>
            <a:ext cx="702249" cy="566727"/>
          </a:xfrm>
          <a:prstGeom prst="rect">
            <a:avLst/>
          </a:prstGeom>
        </p:spPr>
      </p:pic>
      <p:pic>
        <p:nvPicPr>
          <p:cNvPr id="23" name="Рисунок 22" descr="d:\Users\user\Downloads\76905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00" y="4997293"/>
            <a:ext cx="1633261" cy="114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Ру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70" y="4908561"/>
            <a:ext cx="1195187" cy="12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мское предприятие по производству бактерийных препарат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43" y="5287125"/>
            <a:ext cx="14763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601103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698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6984" y="372935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871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7371" y="3731699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27" name="object 10"/>
          <p:cNvSpPr txBox="1"/>
          <p:nvPr/>
        </p:nvSpPr>
        <p:spPr>
          <a:xfrm>
            <a:off x="580149" y="372935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6" y="1421987"/>
            <a:ext cx="493819" cy="597460"/>
          </a:xfrm>
          <a:prstGeom prst="rect">
            <a:avLst/>
          </a:prstGeom>
        </p:spPr>
      </p:pic>
      <p:sp>
        <p:nvSpPr>
          <p:cNvPr id="29" name="object 12"/>
          <p:cNvSpPr txBox="1"/>
          <p:nvPr/>
        </p:nvSpPr>
        <p:spPr>
          <a:xfrm>
            <a:off x="4161347" y="1460186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1" name="object 12"/>
          <p:cNvSpPr txBox="1"/>
          <p:nvPr/>
        </p:nvSpPr>
        <p:spPr>
          <a:xfrm>
            <a:off x="838377" y="312420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object 12"/>
          <p:cNvSpPr txBox="1"/>
          <p:nvPr/>
        </p:nvSpPr>
        <p:spPr>
          <a:xfrm>
            <a:off x="4161346" y="312420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object 16"/>
          <p:cNvSpPr txBox="1"/>
          <p:nvPr/>
        </p:nvSpPr>
        <p:spPr>
          <a:xfrm>
            <a:off x="1148379" y="1464509"/>
            <a:ext cx="4320112" cy="97911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1 </a:t>
            </a:r>
            <a:r>
              <a:rPr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1600" b="1" spc="-20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100" b="1" dirty="0" smtClean="0"/>
              <a:t>Подготовительный</a:t>
            </a:r>
            <a:r>
              <a:rPr lang="ru-RU" sz="1100" dirty="0"/>
              <a:t> — транспортировка зерна, очистка, гидротермическая обработка (увлажнение, пропаривание, сушка и охлаждение), фракционирование и сортировка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7" name="object 16"/>
          <p:cNvSpPr txBox="1"/>
          <p:nvPr/>
        </p:nvSpPr>
        <p:spPr>
          <a:xfrm>
            <a:off x="5943600" y="1420045"/>
            <a:ext cx="4800600" cy="88678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2 </a:t>
            </a:r>
            <a:r>
              <a:rPr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1600" b="1" spc="-20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100" b="1" dirty="0" smtClean="0"/>
              <a:t>Дробление </a:t>
            </a:r>
            <a:r>
              <a:rPr lang="ru-RU" sz="1100" b="1" dirty="0"/>
              <a:t>и помол</a:t>
            </a:r>
            <a:r>
              <a:rPr lang="ru-RU" sz="1100" dirty="0"/>
              <a:t> — физическое воздействие </a:t>
            </a:r>
            <a:r>
              <a:rPr lang="ru-RU" sz="1100" dirty="0" smtClean="0"/>
              <a:t>на зерно и </a:t>
            </a:r>
            <a:r>
              <a:rPr lang="ru-RU" sz="1100" dirty="0"/>
              <a:t>зерновую массу, при этом химический состав исходного сырья не нарушается</a:t>
            </a:r>
            <a:r>
              <a:rPr lang="ru-RU" sz="1600" dirty="0"/>
              <a:t>. 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object 16"/>
          <p:cNvSpPr txBox="1"/>
          <p:nvPr/>
        </p:nvSpPr>
        <p:spPr>
          <a:xfrm>
            <a:off x="1148379" y="2951735"/>
            <a:ext cx="4320112" cy="14330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1600" b="1" spc="-20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7145">
              <a:spcBef>
                <a:spcPts val="855"/>
              </a:spcBef>
            </a:pPr>
            <a:r>
              <a:rPr lang="ru-RU" sz="1100" b="1" dirty="0" smtClean="0"/>
              <a:t>Извлечение химических компонентов</a:t>
            </a:r>
            <a:r>
              <a:rPr lang="ru-RU" sz="1100" dirty="0" smtClean="0"/>
              <a:t> — жиров, витаминов, минеральных веществ. Некоторые составляющие зерна, например, крахмал и </a:t>
            </a:r>
            <a:r>
              <a:rPr lang="ru-RU" sz="1100" dirty="0" err="1" smtClean="0"/>
              <a:t>глютен</a:t>
            </a:r>
            <a:r>
              <a:rPr lang="ru-RU" sz="1100" dirty="0" smtClean="0"/>
              <a:t>, реализуются как отдельные товары.</a:t>
            </a:r>
            <a:endParaRPr lang="ru-RU" sz="1100" dirty="0" smtClean="0">
              <a:latin typeface="Microsoft Sans Serif"/>
              <a:cs typeface="Microsoft Sans Serif"/>
            </a:endParaRPr>
          </a:p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100" dirty="0"/>
              <a:t> 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1" name="object 16"/>
          <p:cNvSpPr txBox="1"/>
          <p:nvPr/>
        </p:nvSpPr>
        <p:spPr>
          <a:xfrm>
            <a:off x="5943600" y="2951735"/>
            <a:ext cx="4800599" cy="102528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4 </a:t>
            </a:r>
            <a:r>
              <a:rPr sz="16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1600" dirty="0" smtClean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1200" b="1" dirty="0" smtClean="0"/>
              <a:t>Дальнейшая переработка</a:t>
            </a:r>
            <a:r>
              <a:rPr lang="ru-RU" sz="1200" dirty="0" smtClean="0"/>
              <a:t> — крахмал подвергают модификации различными методами — физическими, химическими, ферментативными. 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22112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 промышленными производствами, заводами, фабриками</a:t>
            </a:r>
            <a:endParaRPr lang="ru-RU" sz="1300" spc="-15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162800" y="14478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</a:t>
            </a:r>
            <a:r>
              <a:rPr lang="ru-RU" sz="1800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: 55:35:010102:713</a:t>
            </a:r>
            <a:endParaRPr lang="ru-RU" sz="18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400" b="1" dirty="0"/>
              <a:t>Омская область</a:t>
            </a:r>
            <a:r>
              <a:rPr lang="ru-RU" sz="1400" dirty="0"/>
              <a:t>, </a:t>
            </a:r>
          </a:p>
          <a:p>
            <a:r>
              <a:rPr lang="ru-RU" sz="1400" dirty="0" smtClean="0"/>
              <a:t>Называевский </a:t>
            </a:r>
            <a:r>
              <a:rPr lang="ru-RU" sz="1400" dirty="0"/>
              <a:t>район, </a:t>
            </a:r>
            <a:r>
              <a:rPr lang="ru-RU" sz="1400" dirty="0" smtClean="0"/>
              <a:t>г. Называевск, 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Площадь:</a:t>
            </a:r>
            <a:r>
              <a:rPr lang="ru-RU" sz="1400" dirty="0"/>
              <a:t> </a:t>
            </a:r>
            <a:r>
              <a:rPr lang="ru-RU" sz="1400" dirty="0" smtClean="0"/>
              <a:t>23,63 га (есть возможность привлечь для проекта близлежащие земельные участки)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Категория земель: </a:t>
            </a:r>
            <a:r>
              <a:rPr lang="ru-RU" sz="1400" dirty="0"/>
              <a:t>земли </a:t>
            </a:r>
            <a:r>
              <a:rPr lang="ru-RU" sz="1400" dirty="0" smtClean="0"/>
              <a:t>населенных пунктов</a:t>
            </a:r>
          </a:p>
          <a:p>
            <a:endParaRPr lang="ru-RU" sz="1400" dirty="0" smtClean="0"/>
          </a:p>
          <a:p>
            <a:r>
              <a:rPr lang="ru-RU" sz="1400" b="1" dirty="0"/>
              <a:t>Разрешенное </a:t>
            </a:r>
            <a:r>
              <a:rPr lang="ru-RU" sz="1400" b="1" dirty="0" smtClean="0"/>
              <a:t>использование</a:t>
            </a:r>
            <a:r>
              <a:rPr lang="ru-RU" sz="1400" dirty="0" smtClean="0"/>
              <a:t>: Для </a:t>
            </a:r>
            <a:r>
              <a:rPr lang="ru-RU" sz="1400" dirty="0"/>
              <a:t>размещения производственных и административных зданий, строений, сооружений промышленности, коммунального хозяйства, </a:t>
            </a:r>
            <a:r>
              <a:rPr lang="ru-RU" sz="1400" dirty="0" err="1"/>
              <a:t>материальнотехнического</a:t>
            </a:r>
            <a:r>
              <a:rPr lang="ru-RU" sz="1400" dirty="0"/>
              <a:t>, продовольственного снабжения, сбыта и заготовок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chemeClr val="tx1"/>
                </a:solidFill>
              </a:rPr>
              <a:t>Расположение: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smtClean="0">
                <a:solidFill>
                  <a:schemeClr val="tx1"/>
                </a:solidFill>
              </a:rPr>
              <a:t>областной </a:t>
            </a:r>
            <a:r>
              <a:rPr lang="ru-RU" sz="1400" dirty="0">
                <a:solidFill>
                  <a:schemeClr val="tx1"/>
                </a:solidFill>
              </a:rPr>
              <a:t>автодороги </a:t>
            </a:r>
            <a:r>
              <a:rPr lang="ru-RU" sz="1400" dirty="0" smtClean="0">
                <a:solidFill>
                  <a:schemeClr val="tx1"/>
                </a:solidFill>
              </a:rPr>
              <a:t>Называевск-Крутинка 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800" dirty="0">
              <a:solidFill>
                <a:schemeClr val="accent3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42426" t="44228" r="28112" b="8174"/>
          <a:stretch/>
        </p:blipFill>
        <p:spPr bwMode="auto">
          <a:xfrm>
            <a:off x="838200" y="1600200"/>
            <a:ext cx="5334000" cy="4267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r>
              <a:rPr lang="ru-RU" sz="135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                  Называевский район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r>
              <a:rPr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lang="ru-RU"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                </a:t>
            </a:r>
            <a:r>
              <a:rPr lang="ru-RU" sz="2450" b="1" spc="-20" dirty="0" smtClean="0">
                <a:solidFill>
                  <a:srgbClr val="F04E23"/>
                </a:solidFill>
                <a:latin typeface="Arial"/>
                <a:cs typeface="Arial"/>
              </a:rPr>
              <a:t>46 477 руб.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53316"/>
              </p:ext>
            </p:extLst>
          </p:nvPr>
        </p:nvGraphicFramePr>
        <p:xfrm>
          <a:off x="228600" y="1151610"/>
          <a:ext cx="11049000" cy="4550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Льготное кредитование. </a:t>
                      </a: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Программа "ПСК" + Программа "1764" Министерства экономического развития Российской Федерации. Срок кредитования до 10 лет. В течение первых 3 лет по ставке от 7,5 % до 9 % годовых, затем 2 года ставка по программе "1764", которая действует на момент подписания договора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Субъекты МСП, осуществляющие деятельность в одной из следующих отраслей экономики:</a:t>
                      </a:r>
                    </a:p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– обрабатывающее производство, в том числе производство пищевых продуктов;</a:t>
                      </a:r>
                    </a:p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– первичная и последующая (промышленная) переработка сельскохозяйственной продукции, в том числе в целях обеспечения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импортозамещения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 развития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несырьевого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экспорта.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(90 % от понесенных затрат размер субсидии не может быть более 100 млн. рублей на один производственный объект АПК)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Возмещение части затрат на: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2) оплату услуг технологического присоединения к сетям электроснабжения и (или) к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3) выполнение проектно-изыскательских работ, включая разработку и экспертизу проектно-сметной документации для объектов инфраструктуры.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4512811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r>
              <a:rPr lang="ru-RU" sz="1500" dirty="0">
                <a:latin typeface="Arial MT"/>
                <a:cs typeface="Microsoft Sans Serif"/>
              </a:rPr>
              <a:t> 5. 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r>
              <a:rPr lang="ru-RU" sz="1500" spc="-25" dirty="0">
                <a:latin typeface="Arial MT"/>
                <a:cs typeface="Arial MT"/>
              </a:rPr>
              <a:t/>
            </a:r>
            <a:br>
              <a:rPr lang="ru-RU" sz="1500" spc="-25" dirty="0">
                <a:latin typeface="Arial MT"/>
                <a:cs typeface="Arial MT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4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87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/>
              <a:t>Создание завода по глубокой переработке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pc="-20" dirty="0"/>
              <a:t>пшеницы в г. Называевске </a:t>
            </a:r>
            <a:r>
              <a:rPr lang="ru-RU" spc="-20" dirty="0" smtClean="0"/>
              <a:t>на площади 23 га в г. Называевске Называевского района </a:t>
            </a:r>
            <a:r>
              <a:rPr lang="ru-RU" spc="-20" dirty="0"/>
              <a:t>Омской области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pc="-20" dirty="0"/>
              <a:t>Строительство завода по глубокой </a:t>
            </a:r>
            <a:r>
              <a:rPr lang="ru-RU" spc="-20" dirty="0" smtClean="0"/>
              <a:t>переработке пшеницы с </a:t>
            </a:r>
            <a:r>
              <a:rPr lang="ru-RU" spc="-20" dirty="0"/>
              <a:t>инженерными коммуникациями </a:t>
            </a:r>
            <a:r>
              <a:rPr lang="ru-RU" spc="-20" dirty="0" smtClean="0"/>
              <a:t>для извлечения ценных компонентов зерна</a:t>
            </a:r>
            <a:endParaRPr spc="-20" dirty="0">
              <a:solidFill>
                <a:srgbClr val="FF000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2351" y="1601606"/>
            <a:ext cx="145415" cy="5258801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1" y="1696504"/>
            <a:ext cx="145414" cy="4780496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298556" y="1661996"/>
            <a:ext cx="4826644" cy="400814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Получать продукты с высокой добавленной стоимостью и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снизить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зависимость от импортного сырья</a:t>
            </a:r>
            <a:endParaRPr sz="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err="1"/>
              <a:t>Отрасль</a:t>
            </a:r>
            <a:r>
              <a:rPr lang="ru-RU" dirty="0"/>
              <a:t> 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Обрабатывающее производство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пищевых продуктов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ОКВЭД 10.62 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– «Производство крахмала и крахмалосодержащих продуктов»</a:t>
            </a:r>
            <a:endParaRPr lang="ru-RU"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Переработка 100 000 тонн зерна в год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914400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320652" y="1476449"/>
            <a:ext cx="345495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F04E23"/>
                </a:solidFill>
                <a:latin typeface="Arial"/>
                <a:cs typeface="Arial"/>
              </a:rPr>
              <a:t>Крахмал– </a:t>
            </a:r>
            <a:r>
              <a:rPr lang="ru-RU" sz="1600" dirty="0" smtClean="0">
                <a:solidFill>
                  <a:schemeClr val="tx1"/>
                </a:solidFill>
                <a:latin typeface="Arial"/>
                <a:cs typeface="Arial"/>
              </a:rPr>
              <a:t>Крахмал используется в целлюлозно-бумажной промышленности, он необходим для производства бумаги, картона и </a:t>
            </a:r>
            <a:r>
              <a:rPr lang="ru-RU" sz="1600" dirty="0" err="1" smtClean="0">
                <a:solidFill>
                  <a:schemeClr val="tx1"/>
                </a:solidFill>
                <a:latin typeface="Arial"/>
                <a:cs typeface="Arial"/>
              </a:rPr>
              <a:t>гофрокартона</a:t>
            </a:r>
            <a:endParaRPr lang="ru-RU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8043080" y="1272823"/>
            <a:ext cx="3202305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04E23"/>
                </a:solidFill>
                <a:latin typeface="Arial"/>
                <a:cs typeface="Arial"/>
              </a:rPr>
              <a:t>Глюкоза -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на основе глюкозы, которую получают из зернового крахмала, производят органические кислоты, в том числе лимонную и янтарную. Первая входит в состав стиральных порошков, вторая – сырье для биополимеров. Из глюкозы также получают молочную кислоту, являющуюся основой для производства </a:t>
            </a:r>
            <a:r>
              <a:rPr lang="ru-RU" sz="1400" dirty="0" err="1" smtClean="0">
                <a:solidFill>
                  <a:schemeClr val="tx1"/>
                </a:solidFill>
                <a:latin typeface="Arial"/>
                <a:cs typeface="Arial"/>
              </a:rPr>
              <a:t>биоразлагаемого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 пластика PLA (применяется в различных покрытиях, упаковке для продуктов, одежде и одноразовой посуде)</a:t>
            </a:r>
            <a:endParaRPr lang="ru-RU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2438214" y="3250901"/>
            <a:ext cx="587447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04E23"/>
                </a:solidFill>
                <a:latin typeface="Arial"/>
                <a:cs typeface="Arial"/>
              </a:rPr>
              <a:t>Аминокислоты и ферменты -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это L-лизин, </a:t>
            </a:r>
            <a:r>
              <a:rPr lang="ru-RU" sz="1400" dirty="0" err="1" smtClean="0">
                <a:solidFill>
                  <a:schemeClr val="tx1"/>
                </a:solidFill>
                <a:latin typeface="Arial"/>
                <a:cs typeface="Arial"/>
              </a:rPr>
              <a:t>треонин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, триптофан и аргинин, амилаза и </a:t>
            </a:r>
            <a:r>
              <a:rPr lang="ru-RU" sz="1400" dirty="0" err="1" smtClean="0">
                <a:solidFill>
                  <a:schemeClr val="tx1"/>
                </a:solidFill>
                <a:latin typeface="Arial"/>
                <a:cs typeface="Arial"/>
              </a:rPr>
              <a:t>глюкоамилаза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. Обогащение корма аминокислотами позволяет животным лучше усваивать пищу и вырабатывать все необходимые белки. Ферменты используются в </a:t>
            </a:r>
            <a:r>
              <a:rPr lang="ru-RU" sz="1400" dirty="0" err="1" smtClean="0">
                <a:solidFill>
                  <a:schemeClr val="tx1"/>
                </a:solidFill>
                <a:latin typeface="Arial"/>
                <a:cs typeface="Arial"/>
              </a:rPr>
              <a:t>крахмало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-паточной, спиртовой, текстильной, бумажной промышленности, пивоварении</a:t>
            </a:r>
            <a:endParaRPr sz="11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338237" y="5211427"/>
            <a:ext cx="10736825" cy="97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Продукты глубокой переработки пшеницы необходимы в разных отраслях промышленности —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от пищевой до химической и медицины. Глубокая переработка зерна позволяет получать из одного вида сырья продукты с высокой добавленной стоимостью, которые используются как самостоятельные товары или в качестве сырья для производства других продуктов.</a:t>
            </a:r>
            <a:endParaRPr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 t="2424" r="26304" b="2545"/>
          <a:stretch/>
        </p:blipFill>
        <p:spPr>
          <a:xfrm>
            <a:off x="3775610" y="1467986"/>
            <a:ext cx="2091790" cy="1614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10297" r="19001" b="4343"/>
          <a:stretch/>
        </p:blipFill>
        <p:spPr>
          <a:xfrm>
            <a:off x="5958777" y="1476449"/>
            <a:ext cx="1981201" cy="1780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8" y="3257082"/>
            <a:ext cx="1839312" cy="1409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свободных земель промышленного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назначения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(посевная площадь – 11,7 </a:t>
            </a:r>
            <a:r>
              <a:rPr lang="ru-RU" sz="1400" kern="100" dirty="0" err="1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тыс.га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rgbClr val="92D05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выхода на федеральные трассы – автомобильные дороги Называевск-Тюкалинск и Называевск-Исилькуль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ресурсов 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производства продуктов глубокой переработки зерна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77964" y="1429373"/>
            <a:ext cx="5833036" cy="406457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ru-RU" sz="15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5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5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</a:t>
            </a:r>
            <a:r>
              <a:rPr lang="ru-RU" sz="1500" b="1" u="sng" spc="-10" dirty="0" smtClean="0">
                <a:solidFill>
                  <a:srgbClr val="F04E23"/>
                </a:solidFill>
                <a:latin typeface="Arial"/>
                <a:cs typeface="Arial"/>
              </a:rPr>
              <a:t>: </a:t>
            </a:r>
          </a:p>
          <a:p>
            <a:r>
              <a:rPr sz="150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1500" spc="-6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Федерация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Крахмал– 70,6 </a:t>
            </a:r>
            <a:r>
              <a:rPr lang="ru-RU" sz="1500" spc="5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тыс.т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. в год </a:t>
            </a:r>
            <a:r>
              <a:rPr lang="ru-RU" sz="12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(увеличение спроса ежегодно на 6-8%)</a:t>
            </a:r>
          </a:p>
          <a:p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Аминокислоты – 700 </a:t>
            </a:r>
            <a:r>
              <a:rPr lang="ru-RU" sz="1500" spc="5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тыс.т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в год </a:t>
            </a:r>
          </a:p>
          <a:p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Лизин – 195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 т. в год</a:t>
            </a:r>
          </a:p>
          <a:p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Амилаза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– более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5,7 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 т.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5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</a:t>
            </a:r>
            <a:r>
              <a:rPr kumimoji="0" lang="ru-RU" sz="1500" b="1" i="0" u="sng" strike="noStrike" kern="0" cap="none" spc="-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Российская</a:t>
            </a:r>
            <a:r>
              <a:rPr kumimoji="0" lang="ru-RU" sz="1500" b="0" i="0" u="none" strike="noStrike" kern="0" cap="none" spc="-6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Федерация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Крахмал–</a:t>
            </a:r>
            <a:r>
              <a:rPr kumimoji="0" lang="ru-RU" sz="15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46,6</a:t>
            </a:r>
            <a:r>
              <a:rPr kumimoji="0" lang="ru-RU" sz="1500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2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тыс.</a:t>
            </a:r>
            <a:r>
              <a:rPr kumimoji="0" lang="ru-RU" sz="15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ru-RU" sz="1500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Аминокислоты – 550 </a:t>
            </a:r>
            <a:r>
              <a:rPr kumimoji="0" lang="ru-RU" sz="1500" i="0" u="none" strike="noStrike" kern="0" cap="none" spc="5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тыс.т</a:t>
            </a:r>
            <a:r>
              <a:rPr kumimoji="0" lang="ru-RU" sz="1500" b="1" i="0" u="none" strike="noStrike" kern="0" cap="none" spc="5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</a:t>
            </a:r>
            <a:r>
              <a:rPr kumimoji="0" lang="ru-RU" sz="15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500" b="1" spc="-25" dirty="0" smtClean="0">
                <a:solidFill>
                  <a:schemeClr val="tx1"/>
                </a:solidFill>
                <a:latin typeface="Arial"/>
                <a:cs typeface="Arial"/>
              </a:rPr>
              <a:t>Лизин – 136,3 </a:t>
            </a:r>
            <a:r>
              <a:rPr lang="ru-RU" sz="1500" spc="-25" dirty="0" smtClean="0">
                <a:solidFill>
                  <a:schemeClr val="tx1"/>
                </a:solidFill>
                <a:latin typeface="Arial"/>
                <a:cs typeface="Arial"/>
              </a:rPr>
              <a:t>тыс. т. в год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Амилаза</a:t>
            </a:r>
            <a:r>
              <a:rPr kumimoji="0" lang="ru-RU" sz="1500" i="0" u="none" strike="noStrike" kern="0" cap="none" spc="-25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– в РФ не производится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0" lvl="0" indent="0" algn="l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</a:t>
            </a:r>
            <a:r>
              <a:rPr kumimoji="0" lang="ru-RU" sz="15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500" b="1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Крахмал–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24 </a:t>
            </a:r>
            <a:r>
              <a:rPr lang="ru-RU" sz="1500" spc="50" dirty="0" err="1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тыс.т</a:t>
            </a:r>
            <a:r>
              <a:rPr lang="ru-RU" sz="1500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. в год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500" b="1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Аминокислоты –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150 </a:t>
            </a:r>
            <a:r>
              <a:rPr lang="ru-RU" sz="1500" spc="50" dirty="0" err="1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тыс.т.в</a:t>
            </a:r>
            <a:r>
              <a:rPr lang="ru-RU" sz="1500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год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500" b="1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Лизин –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29,4 </a:t>
            </a:r>
            <a:r>
              <a:rPr lang="ru-RU" sz="1500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 т. в год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500" b="1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Амилаза –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5,7 </a:t>
            </a:r>
            <a:r>
              <a:rPr lang="ru-RU" sz="1500" spc="50" dirty="0" err="1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тыс.т</a:t>
            </a:r>
            <a:r>
              <a:rPr lang="ru-RU" sz="1500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.</a:t>
            </a:r>
            <a:endParaRPr lang="ru-RU" sz="1500" spc="5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2050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91570" y="3808953"/>
            <a:ext cx="548639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</a:t>
            </a:r>
            <a:r>
              <a:rPr kumimoji="0" lang="ru-RU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Каргилл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Амилко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Росва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ЗАО «Завод премиксов № 1», АО «</a:t>
            </a:r>
            <a:r>
              <a:rPr lang="ru-RU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Аминосиб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«Астон 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Крахмало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-продукты», ООО «Органические кислоты», АО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Донбиотех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</a:t>
            </a:r>
            <a:r>
              <a:rPr lang="ru-RU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НьюБио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418566" y="5539470"/>
            <a:ext cx="10602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4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4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Глубокая переработка зерна – одно из перспективных направлений в зерновой отрасли. Каждый год спрос на продукты глубокой переработки растет как на внутреннем, так и на международном рынках. В Российской Федерации это связано с развитием в рамках </a:t>
            </a:r>
            <a:r>
              <a:rPr lang="ru-RU" sz="1400" dirty="0" err="1" smtClean="0">
                <a:solidFill>
                  <a:schemeClr val="tx1"/>
                </a:solidFill>
              </a:rPr>
              <a:t>импортозамещения</a:t>
            </a:r>
            <a:r>
              <a:rPr lang="ru-RU" sz="1400" dirty="0" smtClean="0">
                <a:solidFill>
                  <a:schemeClr val="tx1"/>
                </a:solidFill>
              </a:rPr>
              <a:t> животноводческой отрасли, а за рубежом – с увеличением потребления </a:t>
            </a:r>
            <a:r>
              <a:rPr lang="ru-RU" sz="1400" dirty="0" err="1" smtClean="0">
                <a:solidFill>
                  <a:schemeClr val="tx1"/>
                </a:solidFill>
              </a:rPr>
              <a:t>биоразлагаемых</a:t>
            </a:r>
            <a:r>
              <a:rPr lang="ru-RU" sz="1400" dirty="0" smtClean="0">
                <a:solidFill>
                  <a:schemeClr val="tx1"/>
                </a:solidFill>
              </a:rPr>
              <a:t> пластиков на основе молочной кислоты.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/>
              <a:t>производства продуктов глубокой переработки зерна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600" y="1169009"/>
            <a:ext cx="3912241" cy="46647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/>
            <a:r>
              <a:rPr lang="ru-RU" sz="14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4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4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4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400" u="sng" dirty="0">
              <a:latin typeface="Arial"/>
              <a:cs typeface="Arial"/>
            </a:endParaRPr>
          </a:p>
          <a:p>
            <a:pPr marL="12700"/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lang="ru-RU" sz="1400" dirty="0"/>
              <a:t>растёт как на внутреннем, так и на международном рынках. Это связано с необходимостью получения продуктов с высокой добавленной стоимостью, которые востребованы в разных отраслях. </a:t>
            </a:r>
            <a:endParaRPr lang="ru-RU" sz="1400" spc="35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/>
            <a:endParaRPr sz="1400" dirty="0"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400" b="1" i="0" u="sng" strike="noStrike" kern="0" cap="none" spc="-1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4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defRPr/>
            </a:pP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kumimoji="0" lang="ru-RU" sz="14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400" b="0" i="0" u="none" strike="noStrike" kern="0" cap="none" spc="3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заводы по глубокой переработке пшеницы в Омской области отсутствуют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35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Данные виды продукции в Омской области не производятся</a:t>
            </a:r>
            <a:endParaRPr kumimoji="0" lang="ru-RU" sz="14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 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(внешний и внутренний</a:t>
            </a:r>
            <a:r>
              <a:rPr kumimoji="0" lang="ru-RU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kumimoji="0" lang="ru-RU" sz="1400" b="1" i="0" u="sng" strike="noStrike" kern="0" cap="none" spc="-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</a:p>
          <a:p>
            <a:pPr marL="12700">
              <a:defRPr/>
            </a:pPr>
            <a:r>
              <a:rPr lang="ru-RU" sz="14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lang="ru-RU" sz="1400" spc="-6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заводы по глубокой переработке пшеницы в Омской области отсутствуют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lang="ru-RU" sz="1400" spc="35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0" lvl="0" indent="0" algn="l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40B7B9-6CFB-431F-8BE0-1EE92D17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03" y="1649213"/>
            <a:ext cx="3642991" cy="35730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9F3473-1842-43D2-A538-8B9BACE514FC}"/>
              </a:ext>
            </a:extLst>
          </p:cNvPr>
          <p:cNvSpPr txBox="1"/>
          <p:nvPr/>
        </p:nvSpPr>
        <p:spPr>
          <a:xfrm>
            <a:off x="371703" y="5368058"/>
            <a:ext cx="109440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i="0" strike="noStrike" kern="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С</a:t>
            </a:r>
            <a:r>
              <a:rPr lang="ru-RU" sz="1600" dirty="0" err="1" smtClean="0">
                <a:solidFill>
                  <a:schemeClr val="tx1"/>
                </a:solidFill>
              </a:rPr>
              <a:t>ельхозпроизводство</a:t>
            </a:r>
            <a:r>
              <a:rPr lang="ru-RU" sz="1600" dirty="0" smtClean="0">
                <a:solidFill>
                  <a:schemeClr val="tx1"/>
                </a:solidFill>
              </a:rPr>
              <a:t> по праву считается драйвером региональной экономики. Однако есть серьезные проблемы с транспортировкой произведенной продукции, обусловленные географическим положением и развитием транспортно-логистической инфраструктуры. Удаленность портов, сложности с подвижным составом при транспортировке по железной дороге – эти факторы говорят в пользу того, что будет гораздо выгоднее осуществлять глубокую переработку зерна в границах Омской области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468124" y="1660116"/>
            <a:ext cx="28193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Производители </a:t>
            </a: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Омской области: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текущий момент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глубокой переработке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пшеницы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Омской области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отсутствуют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2201</Words>
  <Application>Microsoft Office PowerPoint</Application>
  <PresentationFormat>Широкоэкранный</PresentationFormat>
  <Paragraphs>385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MT</vt:lpstr>
      <vt:lpstr>Calibri</vt:lpstr>
      <vt:lpstr>Microsoft Sans Serif</vt:lpstr>
      <vt:lpstr>Tahoma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производства продуктов глубокой переработки зерна</vt:lpstr>
      <vt:lpstr>АНАЛИЗ РЫНКА производства продуктов глубокой переработки зерна</vt:lpstr>
      <vt:lpstr>РЫНОК СБЫТА</vt:lpstr>
      <vt:lpstr>ТЕХНОЛОГИЯ ПРОИЗВОДСТВА</vt:lpstr>
      <vt:lpstr>ПЛАН МАРКЕТИНГА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124</cp:revision>
  <cp:lastPrinted>2025-10-17T09:37:12Z</cp:lastPrinted>
  <dcterms:created xsi:type="dcterms:W3CDTF">2025-05-29T10:04:48Z</dcterms:created>
  <dcterms:modified xsi:type="dcterms:W3CDTF">2025-12-01T11:35:30Z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