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8" r:id="rId12"/>
    <p:sldId id="277" r:id="rId13"/>
    <p:sldId id="274" r:id="rId14"/>
    <p:sldId id="270" r:id="rId15"/>
    <p:sldId id="275" r:id="rId16"/>
    <p:sldId id="276" r:id="rId17"/>
  </p:sldIdLst>
  <p:sldSz cx="12192000" cy="68580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AFBBD"/>
    <a:srgbClr val="F4F779"/>
    <a:srgbClr val="ECE784"/>
    <a:srgbClr val="FAF9DF"/>
    <a:srgbClr val="F5F9D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1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5" y="1661991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3" y="645134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0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40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4" y="2381300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32" y="4327461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2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6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6"/>
            <a:ext cx="9885593" cy="2517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lang="ru-RU" sz="3100" spc="60" dirty="0">
                <a:solidFill>
                  <a:srgbClr val="FFFFFF"/>
                </a:solidFill>
              </a:rPr>
              <a:t>СОЗДАНИЕ </a:t>
            </a:r>
            <a:r>
              <a:rPr lang="ru-RU" sz="3100" spc="60" dirty="0" smtClean="0">
                <a:solidFill>
                  <a:srgbClr val="FFFFFF"/>
                </a:solidFill>
              </a:rPr>
              <a:t>ПРЕДПРИЯТИЯ ПИЩЕВОЙ ПРОМЫШЛЕННОСТИ ПО ПЕРЕРАБОТКЕ МЯСА И МОЛОКА НА </a:t>
            </a:r>
            <a:r>
              <a:rPr lang="ru-RU" sz="3100" spc="60" dirty="0">
                <a:solidFill>
                  <a:srgbClr val="FFFFFF"/>
                </a:solidFill>
              </a:rPr>
              <a:t>ТЕРРИТОРИИ БОЛЬШЕРЕЧЕНСКОГО РАЙОНА ОМСКОЙ ОБЛАСТИ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597"/>
            <a:ext cx="1067534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60" dirty="0"/>
              <a:t>ЦЕЛЕСООБРАЗНОСТЬ СОЗДАНИЯ </a:t>
            </a:r>
            <a:r>
              <a:rPr lang="ru-RU" sz="2400" spc="60" dirty="0" smtClean="0"/>
              <a:t>ПРЕДПРИЯТИЯ ПИЩЕВОЙ ПРОМЫШЛЕННОСТИ ПО </a:t>
            </a:r>
            <a:r>
              <a:rPr lang="ru-RU" sz="2400" spc="60" dirty="0"/>
              <a:t>ПЕРЕРАБОТКЕ </a:t>
            </a:r>
            <a:r>
              <a:rPr lang="ru-RU" sz="2400" spc="60" dirty="0" smtClean="0"/>
              <a:t>МЯСА И МОЛОКА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237006" y="2844060"/>
            <a:ext cx="9005455" cy="805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600" b="1" dirty="0"/>
              <a:t>Растущий спрос на натуральные и экологически чистые продукты питания 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400" dirty="0"/>
              <a:t>Спрос на натуральные продукты обусловлен распространением здорового образа жизни, повышенным вниманием к собственному здоровью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880" y="1600200"/>
            <a:ext cx="1050770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/>
              <a:t>Потребители всё чаще отдают </a:t>
            </a:r>
            <a:r>
              <a:rPr lang="ru-RU" sz="1400" dirty="0"/>
              <a:t>предпочтение здоровому питанию и ищут натуральные продукты с минимальной обработкой. </a:t>
            </a:r>
            <a:r>
              <a:rPr lang="ru-RU" sz="1400" dirty="0" smtClean="0"/>
              <a:t>Мясо и молоко относятся к социально значимым продуктам питания, спрос на которые имеет устойчивый характер. Это создаёт потенциал для стабильного сбыта продукции. Большереченский район исторически ориентирован на сельское хозяйство. В районе есть опыт развития животноводческих хозяйств, что создаёт сырьевую базу для переработки.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167" y="2875065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5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5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8492" y="5589859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39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5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5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191000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6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6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17665" y="4114800"/>
            <a:ext cx="9269064" cy="1020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600" b="1" dirty="0"/>
              <a:t>Необходимость развития агропромышленного комплекса Омской области 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400" dirty="0"/>
              <a:t>Россия активно реализует стратегии импортозамещения для повышения продовольственной безопасности. Местный перерабатывающее производство может помочь снизить зависимость от импорта </a:t>
            </a:r>
            <a:r>
              <a:rPr lang="ru-RU" sz="1400" dirty="0" smtClean="0"/>
              <a:t>мясной и молочной продукции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1189" y="5580155"/>
            <a:ext cx="9269064" cy="8280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3175">
              <a:lnSpc>
                <a:spcPct val="98500"/>
              </a:lnSpc>
              <a:spcBef>
                <a:spcPts val="130"/>
              </a:spcBef>
              <a:spcAft>
                <a:spcPts val="1000"/>
              </a:spcAft>
            </a:pPr>
            <a:r>
              <a:rPr lang="ru-RU" sz="1600" b="1" dirty="0"/>
              <a:t>Повышение уровня занятости населения Большереченского района</a:t>
            </a:r>
          </a:p>
          <a:p>
            <a:pPr marL="12700" marR="5080" indent="3175">
              <a:lnSpc>
                <a:spcPct val="98500"/>
              </a:lnSpc>
              <a:spcBef>
                <a:spcPts val="130"/>
              </a:spcBef>
            </a:pPr>
            <a:r>
              <a:rPr lang="ru-RU" sz="1400" dirty="0"/>
              <a:t>Строительство перерабатывающего завода будет способствовать экономическому росту в регионе за счёт создания новых рабочих мест в сфере производства, логистики и смежных отраслях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4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2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  <p:sp>
        <p:nvSpPr>
          <p:cNvPr id="32" name="object 13"/>
          <p:cNvSpPr txBox="1"/>
          <p:nvPr/>
        </p:nvSpPr>
        <p:spPr>
          <a:xfrm>
            <a:off x="635369" y="302492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685800" y="4343400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661694" y="5751724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61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86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697" y="674801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6228" y="1404458"/>
            <a:ext cx="4426585" cy="8797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логотипа производства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09"/>
              </a:spcBef>
              <a:buChar char="•"/>
              <a:tabLst>
                <a:tab pos="120014" algn="l"/>
              </a:tabLst>
            </a:pP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логотипа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Разработка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визуальной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айдентики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519" y="2688691"/>
            <a:ext cx="4889542" cy="3016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9380" marR="1299845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Подписание контрактов с крупными организациями </a:t>
            </a:r>
          </a:p>
          <a:p>
            <a:pPr marL="119380" marR="1299845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Размещение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профильных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платформах</a:t>
            </a:r>
            <a:endParaRPr lang="ru-RU" sz="14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9380" marR="1299845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Включение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sz="1400" spc="-35" dirty="0">
                <a:solidFill>
                  <a:srgbClr val="231F20"/>
                </a:solidFill>
                <a:latin typeface="Arial"/>
                <a:cs typeface="Arial"/>
              </a:rPr>
              <a:t> о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траслевые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реестры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поставщиков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портал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Госзакупки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5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др.)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карточек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30" dirty="0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участия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30" dirty="0">
                <a:solidFill>
                  <a:srgbClr val="231F20"/>
                </a:solidFill>
                <a:latin typeface="Arial"/>
                <a:cs typeface="Arial"/>
              </a:rPr>
              <a:t>                             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тендерах</a:t>
            </a:r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площадках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2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РТС-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Тендер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231F20"/>
                </a:solidFill>
                <a:latin typeface="Arial"/>
                <a:cs typeface="Arial"/>
              </a:rPr>
              <a:t>               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Фабрикант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, ТЭК-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Торг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др.)</a:t>
            </a:r>
            <a:endParaRPr sz="1400" dirty="0">
              <a:latin typeface="Arial"/>
              <a:cs typeface="Arial"/>
            </a:endParaRPr>
          </a:p>
          <a:p>
            <a:pPr marL="119380" marR="1004569" indent="-107314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оперативной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обработки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заказов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технической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5"/>
            <a:ext cx="354965" cy="4352192"/>
            <a:chOff x="811707" y="1324724"/>
            <a:chExt cx="354965" cy="4818832"/>
          </a:xfrm>
        </p:grpSpPr>
        <p:sp>
          <p:nvSpPr>
            <p:cNvPr id="8" name="object 8"/>
            <p:cNvSpPr/>
            <p:nvPr/>
          </p:nvSpPr>
          <p:spPr>
            <a:xfrm>
              <a:off x="987450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30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30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58"/>
                  </a:lnTo>
                  <a:lnTo>
                    <a:pt x="177342" y="1906282"/>
                  </a:lnTo>
                  <a:lnTo>
                    <a:pt x="224485" y="1899958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 flipH="1">
            <a:off x="6424053" y="1657485"/>
            <a:ext cx="45719" cy="3979679"/>
          </a:xfrm>
          <a:custGeom>
            <a:avLst/>
            <a:gdLst/>
            <a:ahLst/>
            <a:cxnLst/>
            <a:rect l="l" t="t" r="r" b="b"/>
            <a:pathLst>
              <a:path h="4273550">
                <a:moveTo>
                  <a:pt x="0" y="4273181"/>
                </a:moveTo>
                <a:lnTo>
                  <a:pt x="0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9339" y="132472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365" y="27472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5" y="13350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9264" y="1359672"/>
            <a:ext cx="3947795" cy="14003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09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Автоматизация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маркетинга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014" algn="l"/>
              </a:tabLst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Таргетированная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реклама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710"/>
              </a:spcBef>
              <a:buChar char="•"/>
              <a:tabLst>
                <a:tab pos="120014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Оценка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эффективности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маркетинговых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кампаний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8181" y="2992092"/>
            <a:ext cx="3801110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4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400" dirty="0">
              <a:latin typeface="Arial"/>
              <a:cs typeface="Arial"/>
            </a:endParaRPr>
          </a:p>
          <a:p>
            <a:pPr marL="119380" marR="448309" indent="-107314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Запуск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сайта,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контекстная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реклама 	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(Яндекс/Google),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продвижение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35" dirty="0">
                <a:solidFill>
                  <a:srgbClr val="231F20"/>
                </a:solidFill>
                <a:latin typeface="Arial"/>
                <a:cs typeface="Arial"/>
              </a:rPr>
              <a:t>             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соцсетях</a:t>
            </a:r>
            <a:endParaRPr sz="1400" dirty="0">
              <a:latin typeface="Arial"/>
              <a:cs typeface="Arial"/>
            </a:endParaRPr>
          </a:p>
          <a:p>
            <a:pPr marL="119380" marR="5080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SEO-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оптимизация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повышения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видимости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поисковых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системах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70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Публикация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отраслевых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порталах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9264" y="5222718"/>
            <a:ext cx="3261995" cy="69762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4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231F20"/>
                </a:solidFill>
                <a:latin typeface="Arial"/>
                <a:cs typeface="Arial"/>
              </a:rPr>
              <a:t>подход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      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крупным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потребителям                            и постоянным клиентам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9365" y="2222557"/>
            <a:ext cx="180454" cy="3630092"/>
            <a:chOff x="899365" y="2222557"/>
            <a:chExt cx="180454" cy="3630092"/>
          </a:xfrm>
        </p:grpSpPr>
        <p:sp>
          <p:nvSpPr>
            <p:cNvPr id="24" name="object 24"/>
            <p:cNvSpPr/>
            <p:nvPr/>
          </p:nvSpPr>
          <p:spPr>
            <a:xfrm>
              <a:off x="899503" y="2222557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365" y="420841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241" y="5658339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3924" y="5755494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47" y="2143975"/>
            <a:ext cx="187325" cy="3150870"/>
            <a:chOff x="6372847" y="2143975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47" y="2156675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47" y="3761917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47" y="51933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pc="-85" dirty="0"/>
          </a:p>
        </p:txBody>
      </p:sp>
      <p:sp>
        <p:nvSpPr>
          <p:cNvPr id="33" name="object 9"/>
          <p:cNvSpPr/>
          <p:nvPr/>
        </p:nvSpPr>
        <p:spPr>
          <a:xfrm>
            <a:off x="6292290" y="1407689"/>
            <a:ext cx="354965" cy="1945111"/>
          </a:xfrm>
          <a:custGeom>
            <a:avLst/>
            <a:gdLst/>
            <a:ahLst/>
            <a:cxnLst/>
            <a:rect l="l" t="t" r="r" b="b"/>
            <a:pathLst>
              <a:path w="354965" h="1906905">
                <a:moveTo>
                  <a:pt x="354685" y="1728927"/>
                </a:moveTo>
                <a:lnTo>
                  <a:pt x="348348" y="1681784"/>
                </a:lnTo>
                <a:lnTo>
                  <a:pt x="330466" y="1639430"/>
                </a:lnTo>
                <a:lnTo>
                  <a:pt x="302742" y="1603527"/>
                </a:lnTo>
                <a:lnTo>
                  <a:pt x="266852" y="1575803"/>
                </a:lnTo>
                <a:lnTo>
                  <a:pt x="224485" y="1557921"/>
                </a:lnTo>
                <a:lnTo>
                  <a:pt x="177342" y="1551584"/>
                </a:lnTo>
                <a:lnTo>
                  <a:pt x="130200" y="1557921"/>
                </a:lnTo>
                <a:lnTo>
                  <a:pt x="87833" y="1575803"/>
                </a:lnTo>
                <a:lnTo>
                  <a:pt x="51943" y="1603527"/>
                </a:lnTo>
                <a:lnTo>
                  <a:pt x="24206" y="1639430"/>
                </a:lnTo>
                <a:lnTo>
                  <a:pt x="6337" y="1681784"/>
                </a:lnTo>
                <a:lnTo>
                  <a:pt x="0" y="1728927"/>
                </a:lnTo>
                <a:lnTo>
                  <a:pt x="6337" y="1776082"/>
                </a:lnTo>
                <a:lnTo>
                  <a:pt x="24206" y="1818449"/>
                </a:lnTo>
                <a:lnTo>
                  <a:pt x="51943" y="1854339"/>
                </a:lnTo>
                <a:lnTo>
                  <a:pt x="87833" y="1882076"/>
                </a:lnTo>
                <a:lnTo>
                  <a:pt x="130200" y="1899958"/>
                </a:lnTo>
                <a:lnTo>
                  <a:pt x="177342" y="1906282"/>
                </a:lnTo>
                <a:lnTo>
                  <a:pt x="224485" y="1899958"/>
                </a:lnTo>
                <a:lnTo>
                  <a:pt x="266852" y="1882076"/>
                </a:lnTo>
                <a:lnTo>
                  <a:pt x="302742" y="1854339"/>
                </a:lnTo>
                <a:lnTo>
                  <a:pt x="330466" y="1818449"/>
                </a:lnTo>
                <a:lnTo>
                  <a:pt x="348348" y="1776082"/>
                </a:lnTo>
                <a:lnTo>
                  <a:pt x="354685" y="1728927"/>
                </a:lnTo>
                <a:close/>
              </a:path>
              <a:path w="354965" h="1906905">
                <a:moveTo>
                  <a:pt x="354685" y="177342"/>
                </a:moveTo>
                <a:lnTo>
                  <a:pt x="348348" y="130200"/>
                </a:lnTo>
                <a:lnTo>
                  <a:pt x="330466" y="87845"/>
                </a:lnTo>
                <a:lnTo>
                  <a:pt x="302742" y="51943"/>
                </a:lnTo>
                <a:lnTo>
                  <a:pt x="266852" y="24218"/>
                </a:lnTo>
                <a:lnTo>
                  <a:pt x="224485" y="6337"/>
                </a:lnTo>
                <a:lnTo>
                  <a:pt x="177342" y="0"/>
                </a:lnTo>
                <a:lnTo>
                  <a:pt x="130200" y="6337"/>
                </a:lnTo>
                <a:lnTo>
                  <a:pt x="87833" y="24218"/>
                </a:lnTo>
                <a:lnTo>
                  <a:pt x="51943" y="51943"/>
                </a:lnTo>
                <a:lnTo>
                  <a:pt x="24206" y="87845"/>
                </a:lnTo>
                <a:lnTo>
                  <a:pt x="6337" y="130200"/>
                </a:lnTo>
                <a:lnTo>
                  <a:pt x="0" y="177342"/>
                </a:lnTo>
                <a:lnTo>
                  <a:pt x="6337" y="224497"/>
                </a:lnTo>
                <a:lnTo>
                  <a:pt x="24206" y="266865"/>
                </a:lnTo>
                <a:lnTo>
                  <a:pt x="51943" y="302755"/>
                </a:lnTo>
                <a:lnTo>
                  <a:pt x="87833" y="330492"/>
                </a:lnTo>
                <a:lnTo>
                  <a:pt x="130200" y="348373"/>
                </a:lnTo>
                <a:lnTo>
                  <a:pt x="177342" y="354698"/>
                </a:lnTo>
                <a:lnTo>
                  <a:pt x="224485" y="348373"/>
                </a:lnTo>
                <a:lnTo>
                  <a:pt x="266852" y="330492"/>
                </a:lnTo>
                <a:lnTo>
                  <a:pt x="302742" y="302755"/>
                </a:lnTo>
                <a:lnTo>
                  <a:pt x="330466" y="266865"/>
                </a:lnTo>
                <a:lnTo>
                  <a:pt x="348348" y="224497"/>
                </a:lnTo>
                <a:lnTo>
                  <a:pt x="354685" y="177342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6"/>
          <p:cNvSpPr txBox="1"/>
          <p:nvPr/>
        </p:nvSpPr>
        <p:spPr>
          <a:xfrm>
            <a:off x="6394437" y="30077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16"/>
          <p:cNvSpPr txBox="1"/>
          <p:nvPr/>
        </p:nvSpPr>
        <p:spPr>
          <a:xfrm>
            <a:off x="6394437" y="1429422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27"/>
          <p:cNvSpPr/>
          <p:nvPr/>
        </p:nvSpPr>
        <p:spPr>
          <a:xfrm>
            <a:off x="6292290" y="5489902"/>
            <a:ext cx="354965" cy="336874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/>
          <p:cNvSpPr txBox="1"/>
          <p:nvPr/>
        </p:nvSpPr>
        <p:spPr>
          <a:xfrm>
            <a:off x="6389991" y="548730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09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3"/>
            <a:ext cx="105991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50" dirty="0"/>
              <a:t>ВИЗУАЛЬНЫЕ ПРИМЕРЫ И ИНТЕРЬЕРНЫЕ РЕШЕНИЯ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029201" y="392684"/>
            <a:ext cx="59832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i="1" dirty="0">
                <a:solidFill>
                  <a:srgbClr val="231F20"/>
                </a:solidFill>
                <a:latin typeface="Arial"/>
                <a:cs typeface="Arial"/>
              </a:rPr>
              <a:t>Анализ сырьевого обеспечения </a:t>
            </a:r>
            <a:r>
              <a:rPr sz="1500" b="1" i="1" dirty="0" err="1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627791" y="3652572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5" y="2132966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pc="-85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553176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8" y="1670649"/>
            <a:ext cx="5029200" cy="366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9994" y="619023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903" y="3374974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4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35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 smtClean="0">
                <a:solidFill>
                  <a:srgbClr val="231F20"/>
                </a:solidFill>
                <a:latin typeface="Arial"/>
                <a:cs typeface="Arial"/>
              </a:rPr>
              <a:t>202</a:t>
            </a:r>
            <a:r>
              <a:rPr lang="ru-RU" sz="1350" dirty="0" smtClean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350" spc="2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Arial"/>
                <a:cs typeface="Arial"/>
              </a:rPr>
              <a:t>г.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 smtClean="0">
                <a:solidFill>
                  <a:srgbClr val="F04E23"/>
                </a:solidFill>
                <a:latin typeface="Arial"/>
                <a:cs typeface="Arial"/>
              </a:rPr>
              <a:t>12,1</a:t>
            </a:r>
            <a:r>
              <a:rPr sz="2450" b="1" spc="-235" dirty="0" smtClean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7" y="3348329"/>
            <a:ext cx="582559" cy="5930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903" y="1410792"/>
            <a:ext cx="4000500" cy="11836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 err="1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lang="ru-RU" sz="1350" dirty="0">
                <a:solidFill>
                  <a:srgbClr val="231F20"/>
                </a:solidFill>
                <a:latin typeface="Arial"/>
                <a:cs typeface="Arial"/>
              </a:rPr>
              <a:t>, 2</a:t>
            </a:r>
            <a:r>
              <a:rPr sz="1350" dirty="0" smtClean="0">
                <a:solidFill>
                  <a:srgbClr val="231F20"/>
                </a:solidFill>
                <a:latin typeface="Arial"/>
                <a:cs typeface="Arial"/>
              </a:rPr>
              <a:t>02</a:t>
            </a:r>
            <a:r>
              <a:rPr lang="ru-RU" sz="1350" dirty="0" smtClean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350" spc="3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Arial"/>
                <a:cs typeface="Arial"/>
              </a:rPr>
              <a:t>г.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>
                <a:solidFill>
                  <a:srgbClr val="231F20"/>
                </a:solidFill>
                <a:latin typeface="Arial"/>
                <a:cs typeface="Arial"/>
              </a:rPr>
              <a:t>Большереченский район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50</a:t>
            </a:r>
            <a:r>
              <a:rPr lang="ru-RU" sz="2450" b="1" dirty="0" smtClean="0">
                <a:solidFill>
                  <a:srgbClr val="F04E23"/>
                </a:solidFill>
                <a:latin typeface="Arial"/>
                <a:cs typeface="Arial"/>
              </a:rPr>
              <a:t> 832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19" y="2632821"/>
            <a:ext cx="1367155" cy="2096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657" y="872470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75" dirty="0">
                <a:solidFill>
                  <a:srgbClr val="231F20"/>
                </a:solidFill>
                <a:latin typeface="Arial"/>
                <a:cs typeface="Arial"/>
              </a:rPr>
              <a:t>Большереченского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21,2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5" y="1498066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7" y="2806999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женщины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05" y="2806999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мужчины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4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3" y="2380360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8" y="4753736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8" y="5385498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8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8" y="4225638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53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58"/>
                </a:moveTo>
                <a:lnTo>
                  <a:pt x="215950" y="449313"/>
                </a:lnTo>
                <a:lnTo>
                  <a:pt x="211861" y="445236"/>
                </a:lnTo>
                <a:lnTo>
                  <a:pt x="209029" y="444055"/>
                </a:lnTo>
                <a:lnTo>
                  <a:pt x="206146" y="444055"/>
                </a:lnTo>
                <a:lnTo>
                  <a:pt x="203238" y="444055"/>
                </a:lnTo>
                <a:lnTo>
                  <a:pt x="200418" y="445236"/>
                </a:lnTo>
                <a:lnTo>
                  <a:pt x="196316" y="449313"/>
                </a:lnTo>
                <a:lnTo>
                  <a:pt x="195160" y="452158"/>
                </a:lnTo>
                <a:lnTo>
                  <a:pt x="195160" y="457923"/>
                </a:lnTo>
                <a:lnTo>
                  <a:pt x="196316" y="460768"/>
                </a:lnTo>
                <a:lnTo>
                  <a:pt x="200418" y="464845"/>
                </a:lnTo>
                <a:lnTo>
                  <a:pt x="203250" y="466026"/>
                </a:lnTo>
                <a:lnTo>
                  <a:pt x="209029" y="466026"/>
                </a:lnTo>
                <a:lnTo>
                  <a:pt x="211861" y="464845"/>
                </a:lnTo>
                <a:lnTo>
                  <a:pt x="215950" y="460768"/>
                </a:lnTo>
                <a:lnTo>
                  <a:pt x="217131" y="457923"/>
                </a:lnTo>
                <a:lnTo>
                  <a:pt x="217131" y="452158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21"/>
                </a:lnTo>
                <a:lnTo>
                  <a:pt x="546519" y="430326"/>
                </a:lnTo>
                <a:lnTo>
                  <a:pt x="540435" y="424167"/>
                </a:lnTo>
                <a:lnTo>
                  <a:pt x="540435" y="479196"/>
                </a:lnTo>
                <a:lnTo>
                  <a:pt x="535597" y="503123"/>
                </a:lnTo>
                <a:lnTo>
                  <a:pt x="522401" y="522681"/>
                </a:lnTo>
                <a:lnTo>
                  <a:pt x="502843" y="535876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91"/>
                </a:lnTo>
                <a:lnTo>
                  <a:pt x="344182" y="513359"/>
                </a:lnTo>
                <a:lnTo>
                  <a:pt x="349478" y="497306"/>
                </a:lnTo>
                <a:lnTo>
                  <a:pt x="349605" y="496925"/>
                </a:lnTo>
                <a:lnTo>
                  <a:pt x="351497" y="479196"/>
                </a:lnTo>
                <a:lnTo>
                  <a:pt x="349605" y="461479"/>
                </a:lnTo>
                <a:lnTo>
                  <a:pt x="344182" y="445058"/>
                </a:lnTo>
                <a:lnTo>
                  <a:pt x="335648" y="430326"/>
                </a:lnTo>
                <a:lnTo>
                  <a:pt x="329526" y="423468"/>
                </a:lnTo>
                <a:lnTo>
                  <a:pt x="329526" y="479196"/>
                </a:lnTo>
                <a:lnTo>
                  <a:pt x="324688" y="503123"/>
                </a:lnTo>
                <a:lnTo>
                  <a:pt x="311492" y="522681"/>
                </a:lnTo>
                <a:lnTo>
                  <a:pt x="291934" y="535876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41"/>
                </a:lnTo>
                <a:lnTo>
                  <a:pt x="311492" y="435737"/>
                </a:lnTo>
                <a:lnTo>
                  <a:pt x="324688" y="455282"/>
                </a:lnTo>
                <a:lnTo>
                  <a:pt x="329526" y="479196"/>
                </a:lnTo>
                <a:lnTo>
                  <a:pt x="329526" y="423468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41"/>
                </a:lnTo>
                <a:lnTo>
                  <a:pt x="522401" y="435737"/>
                </a:lnTo>
                <a:lnTo>
                  <a:pt x="535597" y="455282"/>
                </a:lnTo>
                <a:lnTo>
                  <a:pt x="540435" y="479196"/>
                </a:lnTo>
                <a:lnTo>
                  <a:pt x="540435" y="424167"/>
                </a:lnTo>
                <a:lnTo>
                  <a:pt x="534060" y="417690"/>
                </a:lnTo>
                <a:lnTo>
                  <a:pt x="528612" y="412191"/>
                </a:lnTo>
                <a:lnTo>
                  <a:pt x="505955" y="400240"/>
                </a:lnTo>
                <a:lnTo>
                  <a:pt x="517042" y="388747"/>
                </a:lnTo>
                <a:lnTo>
                  <a:pt x="525487" y="375094"/>
                </a:lnTo>
                <a:lnTo>
                  <a:pt x="530860" y="359702"/>
                </a:lnTo>
                <a:lnTo>
                  <a:pt x="532739" y="342988"/>
                </a:lnTo>
                <a:lnTo>
                  <a:pt x="526859" y="313956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99"/>
                </a:lnTo>
                <a:lnTo>
                  <a:pt x="495312" y="380263"/>
                </a:lnTo>
                <a:lnTo>
                  <a:pt x="478548" y="391579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83"/>
                </a:lnTo>
                <a:lnTo>
                  <a:pt x="374192" y="372008"/>
                </a:lnTo>
                <a:lnTo>
                  <a:pt x="378548" y="358013"/>
                </a:lnTo>
                <a:lnTo>
                  <a:pt x="380060" y="342988"/>
                </a:lnTo>
                <a:lnTo>
                  <a:pt x="379399" y="333730"/>
                </a:lnTo>
                <a:lnTo>
                  <a:pt x="379298" y="332244"/>
                </a:lnTo>
                <a:lnTo>
                  <a:pt x="377037" y="321868"/>
                </a:lnTo>
                <a:lnTo>
                  <a:pt x="373341" y="311975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24"/>
                </a:lnTo>
                <a:lnTo>
                  <a:pt x="495312" y="305739"/>
                </a:lnTo>
                <a:lnTo>
                  <a:pt x="506615" y="322491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99"/>
                </a:lnTo>
                <a:lnTo>
                  <a:pt x="342620" y="380263"/>
                </a:lnTo>
                <a:lnTo>
                  <a:pt x="325856" y="391579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23"/>
                </a:lnTo>
                <a:lnTo>
                  <a:pt x="354914" y="324891"/>
                </a:lnTo>
                <a:lnTo>
                  <a:pt x="357289" y="333730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20"/>
                </a:lnTo>
                <a:lnTo>
                  <a:pt x="534200" y="540715"/>
                </a:lnTo>
                <a:lnTo>
                  <a:pt x="537921" y="538213"/>
                </a:lnTo>
                <a:lnTo>
                  <a:pt x="555828" y="511670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8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5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4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8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2" y="4949025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47" y="99428"/>
                </a:moveTo>
                <a:lnTo>
                  <a:pt x="261531" y="93789"/>
                </a:lnTo>
                <a:lnTo>
                  <a:pt x="259143" y="88722"/>
                </a:lnTo>
                <a:lnTo>
                  <a:pt x="257251" y="83159"/>
                </a:lnTo>
                <a:lnTo>
                  <a:pt x="203073" y="104228"/>
                </a:lnTo>
                <a:lnTo>
                  <a:pt x="148450" y="124853"/>
                </a:lnTo>
                <a:lnTo>
                  <a:pt x="149631" y="131127"/>
                </a:lnTo>
                <a:lnTo>
                  <a:pt x="152400" y="135826"/>
                </a:lnTo>
                <a:lnTo>
                  <a:pt x="154559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47" y="99428"/>
                </a:lnTo>
                <a:close/>
              </a:path>
              <a:path w="520064" h="520700">
                <a:moveTo>
                  <a:pt x="278269" y="400481"/>
                </a:moveTo>
                <a:lnTo>
                  <a:pt x="275437" y="394931"/>
                </a:lnTo>
                <a:lnTo>
                  <a:pt x="269341" y="392633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81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94017" y="50266"/>
                </a:lnTo>
                <a:lnTo>
                  <a:pt x="392404" y="45783"/>
                </a:lnTo>
                <a:lnTo>
                  <a:pt x="388251" y="40360"/>
                </a:lnTo>
                <a:lnTo>
                  <a:pt x="382143" y="36004"/>
                </a:lnTo>
                <a:lnTo>
                  <a:pt x="377418" y="34429"/>
                </a:lnTo>
                <a:lnTo>
                  <a:pt x="377418" y="55626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66"/>
                </a:lnTo>
                <a:lnTo>
                  <a:pt x="377418" y="55626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82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26" y="421640"/>
                </a:lnTo>
                <a:lnTo>
                  <a:pt x="439724" y="407670"/>
                </a:lnTo>
                <a:lnTo>
                  <a:pt x="437896" y="397510"/>
                </a:lnTo>
                <a:lnTo>
                  <a:pt x="471792" y="369570"/>
                </a:lnTo>
                <a:lnTo>
                  <a:pt x="487349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391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70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00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06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797" y="398780"/>
                </a:lnTo>
                <a:lnTo>
                  <a:pt x="344919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49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398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57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589" y="419100"/>
                </a:lnTo>
                <a:lnTo>
                  <a:pt x="282663" y="433070"/>
                </a:lnTo>
                <a:lnTo>
                  <a:pt x="261797" y="435610"/>
                </a:lnTo>
                <a:lnTo>
                  <a:pt x="244538" y="426720"/>
                </a:lnTo>
                <a:lnTo>
                  <a:pt x="235165" y="408940"/>
                </a:lnTo>
                <a:lnTo>
                  <a:pt x="235483" y="406400"/>
                </a:lnTo>
                <a:lnTo>
                  <a:pt x="260007" y="37084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71" y="279400"/>
                </a:lnTo>
                <a:lnTo>
                  <a:pt x="274535" y="273837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201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04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79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796" y="374650"/>
                </a:lnTo>
                <a:lnTo>
                  <a:pt x="222961" y="382270"/>
                </a:lnTo>
                <a:lnTo>
                  <a:pt x="219989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201"/>
                </a:lnTo>
                <a:lnTo>
                  <a:pt x="228777" y="315125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07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19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596" y="393700"/>
                </a:lnTo>
                <a:lnTo>
                  <a:pt x="201180" y="405130"/>
                </a:lnTo>
                <a:lnTo>
                  <a:pt x="201244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54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18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04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32" y="429260"/>
                </a:lnTo>
                <a:lnTo>
                  <a:pt x="38379" y="412750"/>
                </a:lnTo>
                <a:lnTo>
                  <a:pt x="34975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86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17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596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090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80" y="313690"/>
                </a:lnTo>
                <a:lnTo>
                  <a:pt x="228777" y="351790"/>
                </a:lnTo>
                <a:lnTo>
                  <a:pt x="228777" y="315125"/>
                </a:lnTo>
                <a:lnTo>
                  <a:pt x="199212" y="273050"/>
                </a:lnTo>
                <a:lnTo>
                  <a:pt x="165531" y="242570"/>
                </a:lnTo>
                <a:lnTo>
                  <a:pt x="124447" y="219710"/>
                </a:lnTo>
                <a:lnTo>
                  <a:pt x="75247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68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397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30" y="186690"/>
                </a:lnTo>
                <a:lnTo>
                  <a:pt x="136829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07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14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15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37"/>
                </a:lnTo>
                <a:lnTo>
                  <a:pt x="272034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03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19" y="199390"/>
                </a:lnTo>
                <a:lnTo>
                  <a:pt x="246519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72" y="106680"/>
                </a:lnTo>
                <a:lnTo>
                  <a:pt x="343103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25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59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29" y="250190"/>
                </a:lnTo>
                <a:lnTo>
                  <a:pt x="357225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20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892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088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62" y="222250"/>
                </a:lnTo>
                <a:lnTo>
                  <a:pt x="471792" y="220980"/>
                </a:lnTo>
                <a:lnTo>
                  <a:pt x="462610" y="217170"/>
                </a:lnTo>
                <a:lnTo>
                  <a:pt x="453783" y="212090"/>
                </a:lnTo>
                <a:lnTo>
                  <a:pt x="445046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42" y="177800"/>
                </a:lnTo>
                <a:lnTo>
                  <a:pt x="428802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54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87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29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05" y="116840"/>
                </a:lnTo>
                <a:lnTo>
                  <a:pt x="390093" y="113030"/>
                </a:lnTo>
                <a:lnTo>
                  <a:pt x="401713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63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37" y="132080"/>
                </a:lnTo>
                <a:lnTo>
                  <a:pt x="427939" y="125730"/>
                </a:lnTo>
                <a:lnTo>
                  <a:pt x="428053" y="118110"/>
                </a:lnTo>
                <a:lnTo>
                  <a:pt x="428155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790" y="82550"/>
                </a:lnTo>
                <a:lnTo>
                  <a:pt x="428879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46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44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53" y="196850"/>
                </a:lnTo>
                <a:lnTo>
                  <a:pt x="178460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41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51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86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56" y="31750"/>
                </a:lnTo>
                <a:lnTo>
                  <a:pt x="299948" y="35560"/>
                </a:lnTo>
                <a:lnTo>
                  <a:pt x="289166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79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798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47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05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3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4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0" name="object 5"/>
          <p:cNvSpPr txBox="1"/>
          <p:nvPr/>
        </p:nvSpPr>
        <p:spPr>
          <a:xfrm>
            <a:off x="5029201" y="392684"/>
            <a:ext cx="59832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i="1" dirty="0">
                <a:solidFill>
                  <a:srgbClr val="231F20"/>
                </a:solidFill>
                <a:latin typeface="Arial"/>
                <a:cs typeface="Arial"/>
              </a:rPr>
              <a:t>Анализ сырьевого обеспечения </a:t>
            </a:r>
            <a:r>
              <a:rPr sz="1500" b="1" i="1" dirty="0" err="1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3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9" y="392684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pc="-85" dirty="0"/>
          </a:p>
        </p:txBody>
      </p:sp>
      <p:sp>
        <p:nvSpPr>
          <p:cNvPr id="60" name="object 18"/>
          <p:cNvSpPr txBox="1"/>
          <p:nvPr/>
        </p:nvSpPr>
        <p:spPr>
          <a:xfrm>
            <a:off x="381000" y="1432560"/>
            <a:ext cx="92690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200" dirty="0">
              <a:latin typeface="Arial"/>
              <a:cs typeface="Arial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97908"/>
              </p:ext>
            </p:extLst>
          </p:nvPr>
        </p:nvGraphicFramePr>
        <p:xfrm>
          <a:off x="8229600" y="1371600"/>
          <a:ext cx="3047998" cy="4572001"/>
        </p:xfrm>
        <a:graphic>
          <a:graphicData uri="http://schemas.openxmlformats.org/drawingml/2006/table">
            <a:tbl>
              <a:tblPr/>
              <a:tblGrid>
                <a:gridCol w="936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321"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effectLst/>
                        </a:rPr>
                        <a:t>Кад</a:t>
                      </a:r>
                      <a:r>
                        <a:rPr lang="ru-RU" sz="800" b="1" dirty="0">
                          <a:effectLst/>
                        </a:rPr>
                        <a:t>. номер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55:02:020402:62</a:t>
                      </a:r>
                      <a:endParaRPr lang="ru-RU" sz="10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309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Статус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Учтенный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6675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Адрес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Российская Федерация, Омская область, Большереченский район, </a:t>
                      </a:r>
                      <a:r>
                        <a:rPr lang="ru-RU" sz="1000" dirty="0" err="1" smtClean="0">
                          <a:effectLst/>
                        </a:rPr>
                        <a:t>Евгащинское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сельское </a:t>
                      </a:r>
                      <a:r>
                        <a:rPr lang="ru-RU" sz="1000" dirty="0" smtClean="0">
                          <a:effectLst/>
                        </a:rPr>
                        <a:t>поселение</a:t>
                      </a:r>
                      <a:endParaRPr lang="ru-RU" sz="10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098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Категория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земель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Земли сельскохозяйственного назначения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Форма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собственности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Муниципальная</a:t>
                      </a:r>
                      <a:endParaRPr lang="ru-RU" sz="10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781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Кадастровая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стоимость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4 345 200 рублей</a:t>
                      </a:r>
                      <a:endParaRPr lang="ru-RU" sz="10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941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Разрешенное использование: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сельскохозяйственного производства</a:t>
                      </a:r>
                      <a:endParaRPr lang="ru-RU" sz="9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654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Площадь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</a:rPr>
                        <a:t>200 </a:t>
                      </a:r>
                      <a:r>
                        <a:rPr lang="ru-RU" sz="1000" dirty="0">
                          <a:effectLst/>
                        </a:rPr>
                        <a:t>га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8417092" y="1109122"/>
            <a:ext cx="267301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9220200" y="6184415"/>
            <a:ext cx="15283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32560"/>
            <a:ext cx="7499119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6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3" y="331495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619023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25208"/>
              </p:ext>
            </p:extLst>
          </p:nvPr>
        </p:nvGraphicFramePr>
        <p:xfrm>
          <a:off x="359994" y="1205268"/>
          <a:ext cx="10638155" cy="4356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862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(до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.)</a:t>
                      </a:r>
                      <a:endParaRPr lang="ru-RU" sz="1100" spc="-20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Возмещение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оборудования,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 выше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амортизационным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группам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более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лет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lang="ru-RU" sz="1100" spc="-25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средств,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внедрение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новых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технологий,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 научно-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технической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инновационной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(от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lang="ru-RU" sz="1100" spc="-25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приобретение промышленного оборудования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разработку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нового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продукта/технологии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т.ч.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целях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импортозамещения)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(до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sz="11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lang="ru-RU" sz="1100" spc="-20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производственных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объектов недвижимого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имущества, строительство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зданий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быстрого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запуска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или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расширения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бизнеса.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более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1,25</a:t>
                      </a:r>
                      <a:r>
                        <a:rPr sz="11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lang="ru-RU" sz="1100" spc="-10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lang="ru-RU" sz="1100" spc="-10" dirty="0" smtClean="0">
                        <a:solidFill>
                          <a:srgbClr val="231F20"/>
                        </a:solidFill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обеспечение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обязательств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перед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финансовыми организациями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4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2" y="1515783"/>
            <a:ext cx="7875905" cy="266098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Сопровождение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режиме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окна»</a:t>
            </a:r>
            <a:endParaRPr sz="1500" dirty="0">
              <a:latin typeface="Arial"/>
              <a:cs typeface="Arial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Содействие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представление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интересов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органах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власти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5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органах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местного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самоуправления</a:t>
            </a:r>
            <a:endParaRPr sz="1500" dirty="0">
              <a:latin typeface="Arial"/>
              <a:cs typeface="Arial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Подбор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площадок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endParaRPr sz="1500" dirty="0">
              <a:latin typeface="Arial"/>
              <a:cs typeface="Arial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Разработка,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доработка,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экспертиза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планов,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обоснований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финансовых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моделей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endParaRPr sz="1500" dirty="0">
              <a:latin typeface="Arial"/>
              <a:cs typeface="Arial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Информационно-консультационная,</a:t>
            </a:r>
            <a:r>
              <a:rPr sz="15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юридическая</a:t>
            </a:r>
            <a:r>
              <a:rPr sz="15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вопросам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получения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мер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инвестиционного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 err="1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Большереченского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lang="ru-RU" sz="1500" spc="-10" dirty="0" err="1">
                <a:solidFill>
                  <a:srgbClr val="231F20"/>
                </a:solidFill>
                <a:latin typeface="Arial"/>
                <a:cs typeface="Arial"/>
              </a:rPr>
              <a:t>айона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911" y="4388456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10" y="164330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10" y="199429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10" y="254929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10" y="290329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10" y="3455301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48" y="1556994"/>
            <a:ext cx="1826260" cy="1826260"/>
            <a:chOff x="696048" y="1556994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48" y="1556994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73" y="1842388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78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84" y="717029"/>
                  </a:moveTo>
                  <a:lnTo>
                    <a:pt x="91414" y="717029"/>
                  </a:lnTo>
                  <a:lnTo>
                    <a:pt x="88836" y="718426"/>
                  </a:lnTo>
                  <a:lnTo>
                    <a:pt x="84848" y="722414"/>
                  </a:lnTo>
                  <a:lnTo>
                    <a:pt x="84747" y="725093"/>
                  </a:lnTo>
                  <a:lnTo>
                    <a:pt x="84747" y="792314"/>
                  </a:lnTo>
                  <a:lnTo>
                    <a:pt x="98945" y="792314"/>
                  </a:lnTo>
                  <a:lnTo>
                    <a:pt x="98945" y="730262"/>
                  </a:lnTo>
                  <a:lnTo>
                    <a:pt x="100558" y="728205"/>
                  </a:lnTo>
                  <a:lnTo>
                    <a:pt x="103035" y="728319"/>
                  </a:lnTo>
                  <a:lnTo>
                    <a:pt x="145084" y="728319"/>
                  </a:lnTo>
                  <a:lnTo>
                    <a:pt x="145084" y="717029"/>
                  </a:lnTo>
                  <a:close/>
                </a:path>
                <a:path w="664210" h="793114">
                  <a:moveTo>
                    <a:pt x="210807" y="781024"/>
                  </a:moveTo>
                  <a:lnTo>
                    <a:pt x="170586" y="781024"/>
                  </a:lnTo>
                  <a:lnTo>
                    <a:pt x="166598" y="780923"/>
                  </a:lnTo>
                  <a:lnTo>
                    <a:pt x="165100" y="779513"/>
                  </a:lnTo>
                  <a:lnTo>
                    <a:pt x="164668" y="778332"/>
                  </a:lnTo>
                  <a:lnTo>
                    <a:pt x="164668" y="759510"/>
                  </a:lnTo>
                  <a:lnTo>
                    <a:pt x="209308" y="759510"/>
                  </a:lnTo>
                  <a:lnTo>
                    <a:pt x="209308" y="748220"/>
                  </a:lnTo>
                  <a:lnTo>
                    <a:pt x="164668" y="748220"/>
                  </a:lnTo>
                  <a:lnTo>
                    <a:pt x="164668" y="730478"/>
                  </a:lnTo>
                  <a:lnTo>
                    <a:pt x="166928" y="728433"/>
                  </a:lnTo>
                  <a:lnTo>
                    <a:pt x="168440" y="728319"/>
                  </a:lnTo>
                  <a:lnTo>
                    <a:pt x="210375" y="728319"/>
                  </a:lnTo>
                  <a:lnTo>
                    <a:pt x="210375" y="717029"/>
                  </a:lnTo>
                  <a:lnTo>
                    <a:pt x="159181" y="717029"/>
                  </a:lnTo>
                  <a:lnTo>
                    <a:pt x="155524" y="717245"/>
                  </a:lnTo>
                  <a:lnTo>
                    <a:pt x="151434" y="721753"/>
                  </a:lnTo>
                  <a:lnTo>
                    <a:pt x="150469" y="724776"/>
                  </a:lnTo>
                  <a:lnTo>
                    <a:pt x="150469" y="784034"/>
                  </a:lnTo>
                  <a:lnTo>
                    <a:pt x="150685" y="787476"/>
                  </a:lnTo>
                  <a:lnTo>
                    <a:pt x="155740" y="792314"/>
                  </a:lnTo>
                  <a:lnTo>
                    <a:pt x="161874" y="792314"/>
                  </a:lnTo>
                  <a:lnTo>
                    <a:pt x="210807" y="792314"/>
                  </a:lnTo>
                  <a:lnTo>
                    <a:pt x="210807" y="781024"/>
                  </a:lnTo>
                  <a:close/>
                </a:path>
                <a:path w="664210" h="793114">
                  <a:moveTo>
                    <a:pt x="288036" y="717029"/>
                  </a:moveTo>
                  <a:lnTo>
                    <a:pt x="273837" y="717029"/>
                  </a:lnTo>
                  <a:lnTo>
                    <a:pt x="273837" y="747890"/>
                  </a:lnTo>
                  <a:lnTo>
                    <a:pt x="234683" y="747890"/>
                  </a:lnTo>
                  <a:lnTo>
                    <a:pt x="234683" y="717029"/>
                  </a:lnTo>
                  <a:lnTo>
                    <a:pt x="220497" y="717029"/>
                  </a:lnTo>
                  <a:lnTo>
                    <a:pt x="220497" y="792314"/>
                  </a:lnTo>
                  <a:lnTo>
                    <a:pt x="234683" y="792314"/>
                  </a:lnTo>
                  <a:lnTo>
                    <a:pt x="234683" y="759193"/>
                  </a:lnTo>
                  <a:lnTo>
                    <a:pt x="273837" y="759193"/>
                  </a:lnTo>
                  <a:lnTo>
                    <a:pt x="273837" y="792314"/>
                  </a:lnTo>
                  <a:lnTo>
                    <a:pt x="288036" y="792314"/>
                  </a:lnTo>
                  <a:lnTo>
                    <a:pt x="288036" y="717029"/>
                  </a:lnTo>
                  <a:close/>
                </a:path>
                <a:path w="664210" h="793114">
                  <a:moveTo>
                    <a:pt x="366445" y="717029"/>
                  </a:moveTo>
                  <a:lnTo>
                    <a:pt x="293420" y="717029"/>
                  </a:lnTo>
                  <a:lnTo>
                    <a:pt x="293420" y="728319"/>
                  </a:lnTo>
                  <a:lnTo>
                    <a:pt x="322783" y="728319"/>
                  </a:lnTo>
                  <a:lnTo>
                    <a:pt x="322783" y="792314"/>
                  </a:lnTo>
                  <a:lnTo>
                    <a:pt x="336981" y="792314"/>
                  </a:lnTo>
                  <a:lnTo>
                    <a:pt x="336981" y="728319"/>
                  </a:lnTo>
                  <a:lnTo>
                    <a:pt x="366445" y="728319"/>
                  </a:lnTo>
                  <a:lnTo>
                    <a:pt x="366445" y="717029"/>
                  </a:lnTo>
                  <a:close/>
                </a:path>
                <a:path w="664210" h="793114">
                  <a:moveTo>
                    <a:pt x="430872" y="781024"/>
                  </a:moveTo>
                  <a:lnTo>
                    <a:pt x="396455" y="781024"/>
                  </a:lnTo>
                  <a:lnTo>
                    <a:pt x="389572" y="779741"/>
                  </a:lnTo>
                  <a:lnTo>
                    <a:pt x="384200" y="771448"/>
                  </a:lnTo>
                  <a:lnTo>
                    <a:pt x="382155" y="766826"/>
                  </a:lnTo>
                  <a:lnTo>
                    <a:pt x="382155" y="744347"/>
                  </a:lnTo>
                  <a:lnTo>
                    <a:pt x="384086" y="738644"/>
                  </a:lnTo>
                  <a:lnTo>
                    <a:pt x="390639" y="728853"/>
                  </a:lnTo>
                  <a:lnTo>
                    <a:pt x="397738" y="728319"/>
                  </a:lnTo>
                  <a:lnTo>
                    <a:pt x="429691" y="728319"/>
                  </a:lnTo>
                  <a:lnTo>
                    <a:pt x="429691" y="717029"/>
                  </a:lnTo>
                  <a:lnTo>
                    <a:pt x="399465" y="717029"/>
                  </a:lnTo>
                  <a:lnTo>
                    <a:pt x="394398" y="717270"/>
                  </a:lnTo>
                  <a:lnTo>
                    <a:pt x="367766" y="747687"/>
                  </a:lnTo>
                  <a:lnTo>
                    <a:pt x="367525" y="755751"/>
                  </a:lnTo>
                  <a:lnTo>
                    <a:pt x="367715" y="762469"/>
                  </a:lnTo>
                  <a:lnTo>
                    <a:pt x="393331" y="792048"/>
                  </a:lnTo>
                  <a:lnTo>
                    <a:pt x="399148" y="792314"/>
                  </a:lnTo>
                  <a:lnTo>
                    <a:pt x="430872" y="792314"/>
                  </a:lnTo>
                  <a:lnTo>
                    <a:pt x="430872" y="781024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46" y="305054"/>
                  </a:lnTo>
                  <a:lnTo>
                    <a:pt x="99339" y="314286"/>
                  </a:lnTo>
                  <a:lnTo>
                    <a:pt x="95173" y="325145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56" y="717029"/>
                  </a:moveTo>
                  <a:lnTo>
                    <a:pt x="433031" y="717029"/>
                  </a:lnTo>
                  <a:lnTo>
                    <a:pt x="433031" y="728319"/>
                  </a:lnTo>
                  <a:lnTo>
                    <a:pt x="462381" y="728319"/>
                  </a:lnTo>
                  <a:lnTo>
                    <a:pt x="462381" y="792314"/>
                  </a:lnTo>
                  <a:lnTo>
                    <a:pt x="476580" y="792314"/>
                  </a:lnTo>
                  <a:lnTo>
                    <a:pt x="476580" y="728319"/>
                  </a:lnTo>
                  <a:lnTo>
                    <a:pt x="506056" y="728319"/>
                  </a:lnTo>
                  <a:lnTo>
                    <a:pt x="506056" y="717029"/>
                  </a:lnTo>
                  <a:close/>
                </a:path>
                <a:path w="664210" h="793114">
                  <a:moveTo>
                    <a:pt x="521398" y="217335"/>
                  </a:moveTo>
                  <a:lnTo>
                    <a:pt x="499249" y="177317"/>
                  </a:lnTo>
                  <a:lnTo>
                    <a:pt x="339128" y="75336"/>
                  </a:lnTo>
                  <a:lnTo>
                    <a:pt x="113639" y="221945"/>
                  </a:lnTo>
                  <a:lnTo>
                    <a:pt x="104838" y="229311"/>
                  </a:lnTo>
                  <a:lnTo>
                    <a:pt x="98577" y="238150"/>
                  </a:lnTo>
                  <a:lnTo>
                    <a:pt x="94843" y="248450"/>
                  </a:lnTo>
                  <a:lnTo>
                    <a:pt x="93624" y="260210"/>
                  </a:lnTo>
                  <a:lnTo>
                    <a:pt x="93624" y="289369"/>
                  </a:lnTo>
                  <a:lnTo>
                    <a:pt x="338696" y="130073"/>
                  </a:lnTo>
                  <a:lnTo>
                    <a:pt x="519772" y="245706"/>
                  </a:lnTo>
                  <a:lnTo>
                    <a:pt x="521385" y="246697"/>
                  </a:lnTo>
                  <a:lnTo>
                    <a:pt x="521398" y="217335"/>
                  </a:lnTo>
                  <a:close/>
                </a:path>
                <a:path w="664210" h="793114">
                  <a:moveTo>
                    <a:pt x="578078" y="295668"/>
                  </a:moveTo>
                  <a:lnTo>
                    <a:pt x="333006" y="454939"/>
                  </a:lnTo>
                  <a:lnTo>
                    <a:pt x="151930" y="339318"/>
                  </a:lnTo>
                  <a:lnTo>
                    <a:pt x="150317" y="338328"/>
                  </a:lnTo>
                  <a:lnTo>
                    <a:pt x="151726" y="380047"/>
                  </a:lnTo>
                  <a:lnTo>
                    <a:pt x="332574" y="509689"/>
                  </a:lnTo>
                  <a:lnTo>
                    <a:pt x="558050" y="363080"/>
                  </a:lnTo>
                  <a:lnTo>
                    <a:pt x="566839" y="355714"/>
                  </a:lnTo>
                  <a:lnTo>
                    <a:pt x="573112" y="346887"/>
                  </a:lnTo>
                  <a:lnTo>
                    <a:pt x="576846" y="336588"/>
                  </a:lnTo>
                  <a:lnTo>
                    <a:pt x="578078" y="324802"/>
                  </a:lnTo>
                  <a:lnTo>
                    <a:pt x="578078" y="295668"/>
                  </a:lnTo>
                  <a:close/>
                </a:path>
                <a:path w="664210" h="793114">
                  <a:moveTo>
                    <a:pt x="578078" y="218859"/>
                  </a:moveTo>
                  <a:lnTo>
                    <a:pt x="332994" y="378155"/>
                  </a:lnTo>
                  <a:lnTo>
                    <a:pt x="208915" y="301447"/>
                  </a:lnTo>
                  <a:lnTo>
                    <a:pt x="208800" y="328714"/>
                  </a:lnTo>
                  <a:lnTo>
                    <a:pt x="232448" y="370992"/>
                  </a:lnTo>
                  <a:lnTo>
                    <a:pt x="332447" y="432892"/>
                  </a:lnTo>
                  <a:lnTo>
                    <a:pt x="556120" y="287578"/>
                  </a:lnTo>
                  <a:lnTo>
                    <a:pt x="565518" y="279971"/>
                  </a:lnTo>
                  <a:lnTo>
                    <a:pt x="572325" y="270725"/>
                  </a:lnTo>
                  <a:lnTo>
                    <a:pt x="576503" y="259880"/>
                  </a:lnTo>
                  <a:lnTo>
                    <a:pt x="578078" y="247396"/>
                  </a:lnTo>
                  <a:lnTo>
                    <a:pt x="578078" y="218859"/>
                  </a:lnTo>
                  <a:close/>
                </a:path>
                <a:path w="664210" h="793114">
                  <a:moveTo>
                    <a:pt x="578332" y="762088"/>
                  </a:moveTo>
                  <a:lnTo>
                    <a:pt x="576351" y="759929"/>
                  </a:lnTo>
                  <a:lnTo>
                    <a:pt x="572947" y="756170"/>
                  </a:lnTo>
                  <a:lnTo>
                    <a:pt x="570052" y="754557"/>
                  </a:lnTo>
                  <a:lnTo>
                    <a:pt x="566496" y="754240"/>
                  </a:lnTo>
                  <a:lnTo>
                    <a:pt x="566496" y="753808"/>
                  </a:lnTo>
                  <a:lnTo>
                    <a:pt x="569302" y="753579"/>
                  </a:lnTo>
                  <a:lnTo>
                    <a:pt x="571436" y="752513"/>
                  </a:lnTo>
                  <a:lnTo>
                    <a:pt x="574662" y="748639"/>
                  </a:lnTo>
                  <a:lnTo>
                    <a:pt x="576922" y="745947"/>
                  </a:lnTo>
                  <a:lnTo>
                    <a:pt x="576948" y="745299"/>
                  </a:lnTo>
                  <a:lnTo>
                    <a:pt x="577049" y="743470"/>
                  </a:lnTo>
                  <a:lnTo>
                    <a:pt x="577126" y="732510"/>
                  </a:lnTo>
                  <a:lnTo>
                    <a:pt x="576808" y="728319"/>
                  </a:lnTo>
                  <a:lnTo>
                    <a:pt x="576618" y="725843"/>
                  </a:lnTo>
                  <a:lnTo>
                    <a:pt x="568439" y="717448"/>
                  </a:lnTo>
                  <a:lnTo>
                    <a:pt x="563702" y="717092"/>
                  </a:lnTo>
                  <a:lnTo>
                    <a:pt x="563702" y="768540"/>
                  </a:lnTo>
                  <a:lnTo>
                    <a:pt x="563702" y="773061"/>
                  </a:lnTo>
                  <a:lnTo>
                    <a:pt x="563473" y="775423"/>
                  </a:lnTo>
                  <a:lnTo>
                    <a:pt x="563384" y="776389"/>
                  </a:lnTo>
                  <a:lnTo>
                    <a:pt x="559435" y="781113"/>
                  </a:lnTo>
                  <a:lnTo>
                    <a:pt x="527672" y="781113"/>
                  </a:lnTo>
                  <a:lnTo>
                    <a:pt x="526491" y="779830"/>
                  </a:lnTo>
                  <a:lnTo>
                    <a:pt x="525945" y="779183"/>
                  </a:lnTo>
                  <a:lnTo>
                    <a:pt x="525627" y="777887"/>
                  </a:lnTo>
                  <a:lnTo>
                    <a:pt x="525627" y="759929"/>
                  </a:lnTo>
                  <a:lnTo>
                    <a:pt x="559079" y="759929"/>
                  </a:lnTo>
                  <a:lnTo>
                    <a:pt x="561225" y="761873"/>
                  </a:lnTo>
                  <a:lnTo>
                    <a:pt x="562089" y="763054"/>
                  </a:lnTo>
                  <a:lnTo>
                    <a:pt x="563486" y="765098"/>
                  </a:lnTo>
                  <a:lnTo>
                    <a:pt x="563702" y="768540"/>
                  </a:lnTo>
                  <a:lnTo>
                    <a:pt x="563702" y="717092"/>
                  </a:lnTo>
                  <a:lnTo>
                    <a:pt x="562838" y="717016"/>
                  </a:lnTo>
                  <a:lnTo>
                    <a:pt x="562521" y="717016"/>
                  </a:lnTo>
                  <a:lnTo>
                    <a:pt x="562521" y="743470"/>
                  </a:lnTo>
                  <a:lnTo>
                    <a:pt x="561441" y="745299"/>
                  </a:lnTo>
                  <a:lnTo>
                    <a:pt x="560908" y="745947"/>
                  </a:lnTo>
                  <a:lnTo>
                    <a:pt x="558965" y="748639"/>
                  </a:lnTo>
                  <a:lnTo>
                    <a:pt x="525627" y="748639"/>
                  </a:lnTo>
                  <a:lnTo>
                    <a:pt x="525716" y="730250"/>
                  </a:lnTo>
                  <a:lnTo>
                    <a:pt x="527342" y="728319"/>
                  </a:lnTo>
                  <a:lnTo>
                    <a:pt x="557999" y="728319"/>
                  </a:lnTo>
                  <a:lnTo>
                    <a:pt x="560057" y="730250"/>
                  </a:lnTo>
                  <a:lnTo>
                    <a:pt x="562419" y="732510"/>
                  </a:lnTo>
                  <a:lnTo>
                    <a:pt x="562521" y="743470"/>
                  </a:lnTo>
                  <a:lnTo>
                    <a:pt x="562521" y="717016"/>
                  </a:lnTo>
                  <a:lnTo>
                    <a:pt x="519391" y="717016"/>
                  </a:lnTo>
                  <a:lnTo>
                    <a:pt x="516051" y="717448"/>
                  </a:lnTo>
                  <a:lnTo>
                    <a:pt x="512178" y="722071"/>
                  </a:lnTo>
                  <a:lnTo>
                    <a:pt x="511429" y="725093"/>
                  </a:lnTo>
                  <a:lnTo>
                    <a:pt x="511429" y="785964"/>
                  </a:lnTo>
                  <a:lnTo>
                    <a:pt x="513257" y="788441"/>
                  </a:lnTo>
                  <a:lnTo>
                    <a:pt x="517029" y="792734"/>
                  </a:lnTo>
                  <a:lnTo>
                    <a:pt x="520471" y="792302"/>
                  </a:lnTo>
                  <a:lnTo>
                    <a:pt x="569734" y="792302"/>
                  </a:lnTo>
                  <a:lnTo>
                    <a:pt x="578332" y="782624"/>
                  </a:lnTo>
                  <a:lnTo>
                    <a:pt x="578332" y="781113"/>
                  </a:lnTo>
                  <a:lnTo>
                    <a:pt x="578332" y="762088"/>
                  </a:lnTo>
                  <a:close/>
                </a:path>
                <a:path w="664210" h="793114">
                  <a:moveTo>
                    <a:pt x="578916" y="181698"/>
                  </a:moveTo>
                  <a:lnTo>
                    <a:pt x="560031" y="143979"/>
                  </a:lnTo>
                  <a:lnTo>
                    <a:pt x="338378" y="0"/>
                  </a:lnTo>
                  <a:lnTo>
                    <a:pt x="113576" y="145999"/>
                  </a:lnTo>
                  <a:lnTo>
                    <a:pt x="104432" y="153797"/>
                  </a:lnTo>
                  <a:lnTo>
                    <a:pt x="97917" y="163017"/>
                  </a:lnTo>
                  <a:lnTo>
                    <a:pt x="94018" y="173672"/>
                  </a:lnTo>
                  <a:lnTo>
                    <a:pt x="92748" y="185762"/>
                  </a:lnTo>
                  <a:lnTo>
                    <a:pt x="92748" y="213956"/>
                  </a:lnTo>
                  <a:lnTo>
                    <a:pt x="337845" y="54635"/>
                  </a:lnTo>
                  <a:lnTo>
                    <a:pt x="578916" y="211074"/>
                  </a:lnTo>
                  <a:lnTo>
                    <a:pt x="578916" y="181698"/>
                  </a:lnTo>
                  <a:close/>
                </a:path>
                <a:path w="664210" h="793114">
                  <a:moveTo>
                    <a:pt x="578929" y="371068"/>
                  </a:moveTo>
                  <a:lnTo>
                    <a:pt x="333819" y="530377"/>
                  </a:lnTo>
                  <a:lnTo>
                    <a:pt x="92760" y="373913"/>
                  </a:lnTo>
                  <a:lnTo>
                    <a:pt x="92760" y="403326"/>
                  </a:lnTo>
                  <a:lnTo>
                    <a:pt x="111658" y="441058"/>
                  </a:lnTo>
                  <a:lnTo>
                    <a:pt x="333311" y="585012"/>
                  </a:lnTo>
                  <a:lnTo>
                    <a:pt x="558101" y="439000"/>
                  </a:lnTo>
                  <a:lnTo>
                    <a:pt x="567232" y="431228"/>
                  </a:lnTo>
                  <a:lnTo>
                    <a:pt x="573760" y="422021"/>
                  </a:lnTo>
                  <a:lnTo>
                    <a:pt x="577659" y="411378"/>
                  </a:lnTo>
                  <a:lnTo>
                    <a:pt x="578929" y="399275"/>
                  </a:lnTo>
                  <a:lnTo>
                    <a:pt x="578929" y="371068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51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51"/>
                  </a:lnTo>
                  <a:lnTo>
                    <a:pt x="648754" y="719518"/>
                  </a:lnTo>
                  <a:lnTo>
                    <a:pt x="640867" y="717156"/>
                  </a:lnTo>
                  <a:lnTo>
                    <a:pt x="632879" y="716280"/>
                  </a:lnTo>
                  <a:lnTo>
                    <a:pt x="618286" y="716280"/>
                  </a:lnTo>
                  <a:lnTo>
                    <a:pt x="587133" y="746785"/>
                  </a:lnTo>
                  <a:lnTo>
                    <a:pt x="586930" y="754672"/>
                  </a:lnTo>
                  <a:lnTo>
                    <a:pt x="587057" y="761720"/>
                  </a:lnTo>
                  <a:lnTo>
                    <a:pt x="610412" y="792175"/>
                  </a:lnTo>
                  <a:lnTo>
                    <a:pt x="618363" y="793051"/>
                  </a:lnTo>
                  <a:lnTo>
                    <a:pt x="632790" y="793051"/>
                  </a:lnTo>
                  <a:lnTo>
                    <a:pt x="640816" y="792175"/>
                  </a:lnTo>
                  <a:lnTo>
                    <a:pt x="648766" y="789813"/>
                  </a:lnTo>
                  <a:lnTo>
                    <a:pt x="655675" y="785202"/>
                  </a:lnTo>
                  <a:lnTo>
                    <a:pt x="657923" y="781875"/>
                  </a:lnTo>
                  <a:lnTo>
                    <a:pt x="660438" y="778167"/>
                  </a:lnTo>
                  <a:lnTo>
                    <a:pt x="662965" y="769975"/>
                  </a:lnTo>
                  <a:lnTo>
                    <a:pt x="663956" y="761847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27"/>
              <a:ext cx="1528100" cy="23558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00125" y="4218241"/>
            <a:ext cx="791845" cy="792480"/>
            <a:chOff x="1553717" y="4398581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7" y="4398581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3" y="4614481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2704" y="4218241"/>
            <a:ext cx="791845" cy="792480"/>
            <a:chOff x="1553717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7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5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6460" y="4911136"/>
            <a:ext cx="779254" cy="70229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9239" y="4911136"/>
            <a:ext cx="715896" cy="70316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647637" y="5823706"/>
            <a:ext cx="1639100" cy="5545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Инвестиционный</a:t>
            </a: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интернет-портал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 области</a:t>
            </a:r>
            <a:endParaRPr sz="9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19939" y="5786859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Агентство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инвестиций Омской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1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3" y="420370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3" y="704265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4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4202031"/>
            <a:ext cx="3012499" cy="99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14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400" b="1" spc="-55" dirty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info@investomsk.ru,</a:t>
            </a:r>
            <a:r>
              <a:rPr lang="en-US"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arvd@mail.ru</a:t>
            </a:r>
            <a:endParaRPr lang="en-US" sz="1400" dirty="0">
              <a:latin typeface="Arial"/>
              <a:cs typeface="Arial"/>
            </a:endParaRPr>
          </a:p>
          <a:p>
            <a:endParaRPr lang="ru-RU" sz="1400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00124" y="5554449"/>
            <a:ext cx="791845" cy="792480"/>
            <a:chOff x="1553717" y="4398581"/>
            <a:chExt cx="791845" cy="792480"/>
          </a:xfrm>
        </p:grpSpPr>
        <p:sp>
          <p:nvSpPr>
            <p:cNvPr id="29" name="object 14"/>
            <p:cNvSpPr/>
            <p:nvPr/>
          </p:nvSpPr>
          <p:spPr>
            <a:xfrm>
              <a:off x="1553717" y="4398581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1746293" y="4614481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6"/>
          <p:cNvGrpSpPr/>
          <p:nvPr/>
        </p:nvGrpSpPr>
        <p:grpSpPr>
          <a:xfrm>
            <a:off x="4312776" y="5554484"/>
            <a:ext cx="791845" cy="792480"/>
            <a:chOff x="1553717" y="5697142"/>
            <a:chExt cx="791845" cy="792480"/>
          </a:xfrm>
        </p:grpSpPr>
        <p:sp>
          <p:nvSpPr>
            <p:cNvPr id="32" name="object 17"/>
            <p:cNvSpPr/>
            <p:nvPr/>
          </p:nvSpPr>
          <p:spPr>
            <a:xfrm>
              <a:off x="1553717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/>
            <p:cNvSpPr/>
            <p:nvPr/>
          </p:nvSpPr>
          <p:spPr>
            <a:xfrm>
              <a:off x="1793185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4"/>
          <p:cNvSpPr txBox="1"/>
          <p:nvPr/>
        </p:nvSpPr>
        <p:spPr>
          <a:xfrm>
            <a:off x="1296626" y="5064298"/>
            <a:ext cx="3275374" cy="159210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2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</a:t>
            </a:r>
            <a:r>
              <a:rPr sz="1200" b="1" spc="-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</a:t>
            </a:r>
            <a:endParaRPr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ru-RU" sz="1400" b="1" spc="-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Рыбалочкин Виктор Викторович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 marR="217170">
              <a:lnSpc>
                <a:spcPct val="100000"/>
              </a:lnSpc>
              <a:spcBef>
                <a:spcPts val="160"/>
              </a:spcBef>
            </a:pPr>
            <a:r>
              <a:rPr lang="ru-RU" sz="1000" spc="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</a:t>
            </a:r>
            <a:r>
              <a:rPr lang="ru-RU" sz="1000" spc="-3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8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Главы</a:t>
            </a:r>
            <a:r>
              <a:rPr lang="ru-RU" sz="1000" spc="-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Большереченского района</a:t>
            </a:r>
            <a:r>
              <a:rPr lang="ru-RU" sz="1000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Омской</a:t>
            </a:r>
            <a:r>
              <a:rPr lang="ru-RU" sz="1000" spc="-1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spc="6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области, начальник управления экономического развития Администрации района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ru-RU" sz="1400" b="1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400" b="1" spc="-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400" b="1" spc="-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(38169)</a:t>
            </a:r>
            <a:r>
              <a:rPr lang="ru-RU" sz="1400" b="1" spc="-9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spc="5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21361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lang="ru-RU" sz="1400" b="1" u="sng" spc="45" dirty="0" err="1" smtClean="0">
                <a:solidFill>
                  <a:schemeClr val="tx1"/>
                </a:solidFill>
                <a:uFill>
                  <a:solidFill>
                    <a:srgbClr val="205E9E"/>
                  </a:solidFill>
                </a:uFill>
                <a:latin typeface="Arial" pitchFamily="34" charset="0"/>
                <a:cs typeface="Arial" pitchFamily="34" charset="0"/>
              </a:rPr>
              <a:t>vvrybalochkina@bolr.omskportal.ru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5501513" y="5613427"/>
            <a:ext cx="2084042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Омская область,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 err="1">
                <a:solidFill>
                  <a:srgbClr val="231F20"/>
                </a:solidFill>
                <a:latin typeface="Arial"/>
                <a:cs typeface="Arial"/>
              </a:rPr>
              <a:t>р.п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. Большеречье,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ул. Советов, 69, </a:t>
            </a:r>
            <a:r>
              <a:rPr lang="ru-RU" sz="1400" b="1" spc="-7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ru-RU" sz="1400" b="1" spc="-70" smtClean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043359" y="1295196"/>
            <a:ext cx="4879975" cy="4898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Информация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проекте</a:t>
            </a:r>
            <a:r>
              <a:rPr sz="15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Этапы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Arial"/>
                <a:cs typeface="Arial"/>
              </a:rPr>
              <a:t>. . .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Описание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виды</a:t>
            </a:r>
            <a:r>
              <a:rPr lang="ru-RU" sz="1500" spc="-20" dirty="0">
                <a:solidFill>
                  <a:srgbClr val="231F20"/>
                </a:solidFill>
                <a:latin typeface="Arial"/>
                <a:cs typeface="Arial"/>
              </a:rPr>
              <a:t> услуг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  .  .  .  .  .  .  .  .  .  .  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lvl="1" algn="l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</a:pP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 Актуальность проекта 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spc="200" dirty="0">
                <a:solidFill>
                  <a:srgbClr val="231F20"/>
                </a:solidFill>
                <a:latin typeface="Arial"/>
                <a:cs typeface="Arial"/>
              </a:rPr>
              <a:t>. . .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500" dirty="0">
              <a:latin typeface="Arial"/>
              <a:cs typeface="Arial"/>
            </a:endParaRPr>
          </a:p>
          <a:p>
            <a:pPr marL="182563" lvl="1" indent="-182563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</a:pPr>
            <a:r>
              <a:rPr lang="ru-RU"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231F20"/>
                </a:solidFill>
                <a:latin typeface="Arial"/>
                <a:cs typeface="Arial"/>
              </a:rPr>
              <a:t>Транспортно-логистический</a:t>
            </a:r>
            <a:r>
              <a:rPr lang="ru-RU" sz="1500" spc="-30" dirty="0">
                <a:solidFill>
                  <a:srgbClr val="231F20"/>
                </a:solidFill>
                <a:latin typeface="Arial"/>
                <a:cs typeface="Arial"/>
              </a:rPr>
              <a:t> потенциал Большереченского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района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500" dirty="0">
              <a:latin typeface="Arial"/>
              <a:cs typeface="Arial"/>
            </a:endParaRPr>
          </a:p>
          <a:p>
            <a:pPr marR="33020" lvl="1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рынка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lang="ru-RU" sz="150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R="33020" lvl="1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Рынок сбыта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  .  .  .  .  .  .  .  .  .  .  .  .  .  .  .  .  .  .  . 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</a:p>
          <a:p>
            <a:pPr marR="33020" lvl="1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Целесообразность создания производства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</a:p>
          <a:p>
            <a:pPr marR="33020" lvl="1" algn="l">
              <a:spcBef>
                <a:spcPts val="565"/>
              </a:spcBef>
            </a:pPr>
            <a:r>
              <a:rPr lang="ru-RU" sz="1500" spc="-50" dirty="0">
                <a:solidFill>
                  <a:srgbClr val="231F20"/>
                </a:solidFill>
                <a:latin typeface="Arial"/>
                <a:cs typeface="Arial"/>
              </a:rPr>
              <a:t>6.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План маркетинга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.  .  .  .  .  .  .  .  .  .  .  .  .  .  .  .  .  .  .  .  .  .  .  .  .  .  . 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</a:p>
          <a:p>
            <a:pPr marR="33020" lvl="1" algn="l">
              <a:lnSpc>
                <a:spcPct val="100000"/>
              </a:lnSpc>
              <a:spcBef>
                <a:spcPts val="565"/>
              </a:spcBef>
            </a:pPr>
            <a:endParaRPr lang="ru-RU" sz="1500" spc="-50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ru-RU" sz="1500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4143" y="1341163"/>
            <a:ext cx="139077" cy="4237257"/>
            <a:chOff x="792400" y="1341544"/>
            <a:chExt cx="139077" cy="4237257"/>
          </a:xfrm>
        </p:grpSpPr>
        <p:sp>
          <p:nvSpPr>
            <p:cNvPr id="5" name="object 5"/>
            <p:cNvSpPr/>
            <p:nvPr/>
          </p:nvSpPr>
          <p:spPr>
            <a:xfrm>
              <a:off x="801408" y="1359712"/>
              <a:ext cx="45719" cy="4219089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00" y="1341544"/>
              <a:ext cx="139077" cy="1749393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324336" y="1359330"/>
            <a:ext cx="135890" cy="4219090"/>
            <a:chOff x="6466356" y="1332710"/>
            <a:chExt cx="139091" cy="6383849"/>
          </a:xfrm>
        </p:grpSpPr>
        <p:sp>
          <p:nvSpPr>
            <p:cNvPr id="8" name="object 8"/>
            <p:cNvSpPr/>
            <p:nvPr/>
          </p:nvSpPr>
          <p:spPr>
            <a:xfrm>
              <a:off x="6466356" y="1332783"/>
              <a:ext cx="139091" cy="6383776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57" y="1332710"/>
              <a:ext cx="135890" cy="4284562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492"/>
                  </a:moveTo>
                  <a:lnTo>
                    <a:pt x="0" y="2893491"/>
                  </a:lnTo>
                  <a:lnTo>
                    <a:pt x="0" y="3055493"/>
                  </a:lnTo>
                  <a:lnTo>
                    <a:pt x="135661" y="2974492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7" y="1295196"/>
            <a:ext cx="4340683" cy="428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lang="ru-RU"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lang="ru-RU"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lang="ru-RU"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lang="ru-RU"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lang="ru-RU" sz="1500" dirty="0">
              <a:latin typeface="Arial"/>
              <a:cs typeface="Arial"/>
            </a:endParaRPr>
          </a:p>
          <a:p>
            <a:pPr marL="182563" lvl="1" indent="-182563">
              <a:lnSpc>
                <a:spcPct val="100000"/>
              </a:lnSpc>
              <a:spcBef>
                <a:spcPts val="850"/>
              </a:spcBef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Визуальные примеры и интерьерные        решения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  .  .  .   .  .  .  .  .  .  .  .  .  .  .  .  . 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</a:p>
          <a:p>
            <a:pPr lvl="1">
              <a:lnSpc>
                <a:spcPct val="100000"/>
              </a:lnSpc>
              <a:spcBef>
                <a:spcPts val="850"/>
              </a:spcBef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Кадровый</a:t>
            </a: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потенциал</a:t>
            </a:r>
            <a:r>
              <a:rPr lang="ru-RU" sz="15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.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lang="ru-RU"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ru-RU" sz="15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182563" lvl="1" indent="-182563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Возможные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размещения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 err="1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 err="1">
                <a:solidFill>
                  <a:srgbClr val="F04E23"/>
                </a:solidFill>
                <a:latin typeface="Arial"/>
                <a:cs typeface="Arial"/>
              </a:rPr>
              <a:t>беспечение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Возможные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меры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Административная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1500" spc="-20" dirty="0">
                <a:solidFill>
                  <a:srgbClr val="231F20"/>
                </a:solidFill>
                <a:latin typeface="Arial"/>
                <a:cs typeface="Arial"/>
              </a:rPr>
              <a:t>    </a:t>
            </a:r>
            <a:r>
              <a:rPr sz="1500" spc="-20" dirty="0" err="1">
                <a:solidFill>
                  <a:srgbClr val="231F20"/>
                </a:solidFill>
                <a:latin typeface="Arial"/>
                <a:cs typeface="Arial"/>
              </a:rPr>
              <a:t>бизнеса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24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95058" y="1600200"/>
            <a:ext cx="4821745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dirty="0"/>
              <a:t>Создание </a:t>
            </a:r>
            <a:r>
              <a:rPr lang="ru-RU" dirty="0" smtClean="0"/>
              <a:t>предприятия пищевой промышленности по переработке мяса и молока на </a:t>
            </a:r>
            <a:r>
              <a:rPr lang="ru-RU" dirty="0"/>
              <a:t>территории Большереченского района Омской области</a:t>
            </a:r>
            <a:endParaRPr lang="ru-RU" spc="-10" dirty="0"/>
          </a:p>
          <a:p>
            <a:pPr marL="12700" marR="5080"/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 marR="5080"/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/>
            <a:r>
              <a:rPr spc="-10" dirty="0"/>
              <a:t>Создание</a:t>
            </a:r>
            <a:r>
              <a:rPr spc="-85" dirty="0"/>
              <a:t> </a:t>
            </a:r>
            <a:r>
              <a:rPr dirty="0"/>
              <a:t>нового</a:t>
            </a:r>
            <a:r>
              <a:rPr spc="-85" dirty="0"/>
              <a:t> </a:t>
            </a:r>
            <a:r>
              <a:rPr spc="-10" dirty="0"/>
              <a:t>производства</a:t>
            </a:r>
            <a:r>
              <a:rPr spc="-80" dirty="0"/>
              <a:t> </a:t>
            </a:r>
            <a:r>
              <a:rPr spc="-10" dirty="0"/>
              <a:t>(Greenfield)</a:t>
            </a:r>
          </a:p>
          <a:p>
            <a:pPr marL="12700"/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/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/>
            <a:r>
              <a:rPr lang="ru-RU" spc="-10" dirty="0"/>
              <a:t>П</a:t>
            </a:r>
            <a:r>
              <a:rPr spc="-10" dirty="0" err="1"/>
              <a:t>ред</a:t>
            </a:r>
            <a:r>
              <a:rPr lang="ru-RU" spc="-10" dirty="0"/>
              <a:t>ы</a:t>
            </a:r>
            <a:r>
              <a:rPr spc="-10" dirty="0" err="1"/>
              <a:t>нвестиционная</a:t>
            </a:r>
            <a:r>
              <a:rPr spc="-10" dirty="0"/>
              <a:t> (инвестиционное</a:t>
            </a:r>
            <a:r>
              <a:rPr spc="-65" dirty="0"/>
              <a:t> </a:t>
            </a:r>
            <a:r>
              <a:rPr spc="-10" dirty="0"/>
              <a:t>предложение)</a:t>
            </a:r>
          </a:p>
          <a:p>
            <a:pPr marL="12700"/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/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r>
              <a:rPr lang="ru-RU" dirty="0"/>
              <a:t>Строительство быстровозводимого цеха из металлоконструкций с установкой </a:t>
            </a:r>
            <a:r>
              <a:rPr lang="ru-RU" dirty="0" smtClean="0"/>
              <a:t>оборудования по переработке молока и мяса</a:t>
            </a:r>
            <a:endParaRPr lang="ru-RU" dirty="0"/>
          </a:p>
        </p:txBody>
      </p:sp>
      <p:sp>
        <p:nvSpPr>
          <p:cNvPr id="10" name="object 10"/>
          <p:cNvSpPr txBox="1"/>
          <p:nvPr/>
        </p:nvSpPr>
        <p:spPr>
          <a:xfrm>
            <a:off x="5616803" y="347688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8" y="647623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096000" y="1515345"/>
            <a:ext cx="4899698" cy="452623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Создание современного, эффективного и экологически чистого производства по переработке </a:t>
            </a:r>
            <a:r>
              <a:rPr lang="ru-RU" sz="1600" b="0" spc="-10" dirty="0" smtClean="0">
                <a:solidFill>
                  <a:srgbClr val="231F20"/>
                </a:solidFill>
              </a:rPr>
              <a:t>молочной и мясной </a:t>
            </a:r>
            <a:r>
              <a:rPr lang="ru-RU" sz="1600" b="0" spc="-10" dirty="0">
                <a:solidFill>
                  <a:srgbClr val="231F20"/>
                </a:solidFill>
              </a:rPr>
              <a:t>продукции</a:t>
            </a:r>
          </a:p>
          <a:p>
            <a:endParaRPr sz="1600" dirty="0">
              <a:latin typeface="Arial"/>
              <a:cs typeface="Arial"/>
            </a:endParaRPr>
          </a:p>
          <a:p>
            <a:r>
              <a:rPr lang="ru-RU" sz="1600" dirty="0" smtClean="0"/>
              <a:t>Отрасли</a:t>
            </a:r>
            <a:r>
              <a:rPr lang="ru-RU" sz="1600" spc="-75" dirty="0" smtClean="0"/>
              <a:t> </a:t>
            </a:r>
            <a:r>
              <a:rPr lang="ru-RU" sz="1600" spc="-10" dirty="0"/>
              <a:t>экономики: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Переработка и консервирование </a:t>
            </a:r>
            <a:r>
              <a:rPr lang="ru-RU" sz="1600" b="0" spc="-10" dirty="0" smtClean="0">
                <a:solidFill>
                  <a:srgbClr val="231F20"/>
                </a:solidFill>
              </a:rPr>
              <a:t>мясной и молочной пищевой продукции</a:t>
            </a:r>
          </a:p>
          <a:p>
            <a:r>
              <a:rPr lang="ru-RU" sz="1600" dirty="0" smtClean="0"/>
              <a:t>ОКВЭД 10.13</a:t>
            </a:r>
            <a:r>
              <a:rPr sz="1600" b="0" spc="-3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600" b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0" dirty="0" smtClean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ru-RU" sz="1600" b="0" dirty="0">
                <a:solidFill>
                  <a:srgbClr val="333333"/>
                </a:solidFill>
                <a:ea typeface="Times New Roman"/>
              </a:rPr>
              <a:t>Производство продукции из мяса убойных животных и мяса птицы</a:t>
            </a:r>
            <a:r>
              <a:rPr sz="1600" b="0" spc="-10" dirty="0" smtClean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lang="ru-RU" sz="1600" b="0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r>
              <a:rPr lang="ru-RU" sz="1600" dirty="0"/>
              <a:t>ОКВЭД </a:t>
            </a:r>
            <a:r>
              <a:rPr lang="ru-RU" sz="1600" dirty="0" smtClean="0"/>
              <a:t>10.51</a:t>
            </a:r>
            <a:r>
              <a:rPr lang="ru-RU" sz="1600" b="0" spc="-30" dirty="0" smtClean="0">
                <a:solidFill>
                  <a:srgbClr val="231F20"/>
                </a:solidFill>
              </a:rPr>
              <a:t> «</a:t>
            </a:r>
            <a:r>
              <a:rPr lang="ru-RU" sz="1600" b="0" spc="-10" dirty="0" smtClean="0">
                <a:solidFill>
                  <a:srgbClr val="231F20"/>
                </a:solidFill>
              </a:rPr>
              <a:t>Производство </a:t>
            </a:r>
            <a:r>
              <a:rPr lang="ru-RU" sz="1600" b="0" spc="-10" dirty="0">
                <a:solidFill>
                  <a:srgbClr val="231F20"/>
                </a:solidFill>
              </a:rPr>
              <a:t>молока (кроме сырого) и молочной </a:t>
            </a:r>
            <a:r>
              <a:rPr lang="ru-RU" sz="1600" b="0" spc="-10" dirty="0" smtClean="0">
                <a:solidFill>
                  <a:srgbClr val="231F20"/>
                </a:solidFill>
              </a:rPr>
              <a:t>продукции»</a:t>
            </a:r>
            <a:endParaRPr lang="ru-RU" sz="1600" b="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endParaRPr lang="ru-RU" sz="1600" b="0" spc="-20" dirty="0">
              <a:solidFill>
                <a:schemeClr val="tx1"/>
              </a:solidFill>
            </a:endParaRPr>
          </a:p>
          <a:p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Собственные средства инвестора</a:t>
            </a:r>
            <a:endParaRPr lang="ru-RU" sz="1600" b="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endParaRPr lang="ru-RU" sz="1600" b="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r>
              <a:rPr spc="-10" dirty="0" err="1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5</a:t>
            </a:r>
            <a:r>
              <a:rPr lang="ru-RU" sz="1600" b="0" spc="-10" dirty="0" smtClean="0">
                <a:solidFill>
                  <a:srgbClr val="231F20"/>
                </a:solidFill>
              </a:rPr>
              <a:t>000 </a:t>
            </a:r>
            <a:r>
              <a:rPr lang="ru-RU" sz="1600" b="0" spc="-10" dirty="0" smtClean="0">
                <a:solidFill>
                  <a:srgbClr val="231F20"/>
                </a:solidFill>
              </a:rPr>
              <a:t>тонн в год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  <p:sp>
        <p:nvSpPr>
          <p:cNvPr id="14" name="object 11"/>
          <p:cNvSpPr/>
          <p:nvPr/>
        </p:nvSpPr>
        <p:spPr>
          <a:xfrm>
            <a:off x="487594" y="1665523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487594" y="2902426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504590" y="3662205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487594" y="4648200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5728037" y="1665523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5728037" y="2868571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5738361" y="5029200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/>
          <p:nvPr/>
        </p:nvSpPr>
        <p:spPr>
          <a:xfrm>
            <a:off x="5738361" y="4267200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2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803" y="347688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8" y="647623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8" y="2787125"/>
            <a:ext cx="1338041" cy="14625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 err="1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Оформление аренды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земельного участка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25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Проектирование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75" y="2787125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РНС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0" y="2787125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1" y="2787125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Ввод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эксплуатацию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4" y="2787125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Запуск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производства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4"/>
            <a:ext cx="9245600" cy="591820"/>
            <a:chOff x="731836" y="2161844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0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5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5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6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6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1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52" y="2161844"/>
            <a:ext cx="591820" cy="591820"/>
            <a:chOff x="7621752" y="2161844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90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90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59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45" y="2161844"/>
            <a:ext cx="591820" cy="591820"/>
            <a:chOff x="5948845" y="2161844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82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82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1" y="2166559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7" y="2166559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38" y="2490050"/>
            <a:ext cx="7336155" cy="127635"/>
            <a:chOff x="1769338" y="2490050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6003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3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202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91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4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6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9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66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55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48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1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lang="ru-RU"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9844" y="1676401"/>
            <a:ext cx="9794460" cy="4572622"/>
            <a:chOff x="475200" y="2249157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7" y="2249157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6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8398" y="1803932"/>
            <a:ext cx="267271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endParaRPr lang="ru-RU" sz="1500" b="1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Молоко, сливки</a:t>
            </a:r>
            <a:endParaRPr lang="ru-RU" sz="1500" dirty="0" smtClean="0">
              <a:latin typeface="Arial"/>
              <a:cs typeface="Arial"/>
            </a:endParaRPr>
          </a:p>
          <a:p>
            <a:pPr marL="12700" marR="295910">
              <a:lnSpc>
                <a:spcPct val="100000"/>
              </a:lnSpc>
              <a:spcBef>
                <a:spcPts val="150"/>
              </a:spcBef>
            </a:pPr>
            <a:r>
              <a:rPr lang="ru-RU" sz="1200" dirty="0" smtClean="0"/>
              <a:t>Производство пастеризованных молока и сливок </a:t>
            </a:r>
            <a:r>
              <a:rPr lang="ru-RU" sz="1200" dirty="0"/>
              <a:t>для </a:t>
            </a:r>
            <a:r>
              <a:rPr lang="ru-RU" sz="1200" dirty="0" smtClean="0"/>
              <a:t>непосредственного употребления в пищу и приготовления различных блюд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7200" y="1876759"/>
            <a:ext cx="3200400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Крупнокусковые и мелкокусковые полуфабрикаты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•Грудинка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•Вырезка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/>
              <a:t>•Корейка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latin typeface="Arial"/>
                <a:cs typeface="Arial"/>
              </a:rPr>
              <a:t>•Поджарка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latin typeface="Arial"/>
                <a:cs typeface="Arial"/>
              </a:rPr>
              <a:t>•Гуляш</a:t>
            </a:r>
          </a:p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latin typeface="Arial"/>
                <a:cs typeface="Arial"/>
              </a:rPr>
              <a:t>•Шашлык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8399" y="4366488"/>
            <a:ext cx="3074961" cy="16304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Кисломолочная продукция, сыры</a:t>
            </a:r>
            <a:endParaRPr lang="ru-RU" sz="1500" dirty="0" smtClean="0">
              <a:latin typeface="Arial"/>
              <a:cs typeface="Arial"/>
            </a:endParaRPr>
          </a:p>
          <a:p>
            <a:pPr marL="12700" marR="441959">
              <a:lnSpc>
                <a:spcPct val="102400"/>
              </a:lnSpc>
              <a:spcBef>
                <a:spcPts val="114"/>
              </a:spcBef>
            </a:pPr>
            <a:endParaRPr lang="ru-RU" sz="1200" dirty="0" smtClean="0"/>
          </a:p>
          <a:p>
            <a:pPr marL="12700" marR="441959">
              <a:lnSpc>
                <a:spcPct val="102400"/>
              </a:lnSpc>
              <a:spcBef>
                <a:spcPts val="114"/>
              </a:spcBef>
            </a:pPr>
            <a:r>
              <a:rPr lang="ru-RU" sz="1200" dirty="0" smtClean="0">
                <a:latin typeface="Arial"/>
                <a:cs typeface="Arial"/>
              </a:rPr>
              <a:t>Выработка творога, кефира, сметаны различной жирности, сыров для непосредственного употребления в пищу и приготовления различных блюд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7200" y="4366488"/>
            <a:ext cx="2787104" cy="147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solidFill>
                  <a:srgbClr val="F04E23"/>
                </a:solidFill>
                <a:latin typeface="Arial"/>
                <a:cs typeface="Arial"/>
              </a:rPr>
              <a:t>Полуфабрикаты в тесте и котлетной массы</a:t>
            </a:r>
            <a:endParaRPr lang="ru-RU" sz="1500" dirty="0" smtClean="0">
              <a:latin typeface="Arial"/>
              <a:cs typeface="Arial"/>
            </a:endParaRPr>
          </a:p>
          <a:p>
            <a:pPr marL="12700" marR="302260" algn="just">
              <a:lnSpc>
                <a:spcPct val="103600"/>
              </a:lnSpc>
              <a:spcBef>
                <a:spcPts val="90"/>
              </a:spcBef>
            </a:pPr>
            <a:r>
              <a:rPr lang="ru-RU" sz="1200" dirty="0" smtClean="0"/>
              <a:t>•Пельмени, манты, </a:t>
            </a:r>
            <a:r>
              <a:rPr lang="ru-RU" sz="1200" dirty="0" err="1" smtClean="0"/>
              <a:t>хинкали</a:t>
            </a:r>
            <a:endParaRPr lang="ru-RU" sz="1200" dirty="0" smtClean="0"/>
          </a:p>
          <a:p>
            <a:pPr marL="12700" marR="302260" algn="just">
              <a:lnSpc>
                <a:spcPct val="103600"/>
              </a:lnSpc>
              <a:spcBef>
                <a:spcPts val="90"/>
              </a:spcBef>
            </a:pPr>
            <a:endParaRPr lang="ru-RU" sz="1200" dirty="0" smtClean="0"/>
          </a:p>
          <a:p>
            <a:pPr marL="12700" marR="302260" algn="just">
              <a:lnSpc>
                <a:spcPct val="103600"/>
              </a:lnSpc>
              <a:spcBef>
                <a:spcPts val="90"/>
              </a:spcBef>
            </a:pPr>
            <a:r>
              <a:rPr lang="ru-RU" sz="1200" dirty="0" smtClean="0"/>
              <a:t>•Голубцы, фаршированные перцы, к</a:t>
            </a:r>
            <a:r>
              <a:rPr lang="ru-RU" sz="1200" dirty="0" smtClean="0">
                <a:latin typeface="Arial"/>
                <a:cs typeface="Arial"/>
              </a:rPr>
              <a:t>отлеты, шницель, тефтели, зразы, битки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803" y="347688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613600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55" y="4366488"/>
            <a:ext cx="2171700" cy="163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03" y="1872848"/>
            <a:ext cx="2110004" cy="181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7" y="1872849"/>
            <a:ext cx="2111825" cy="18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76030"/>
            <a:ext cx="2352945" cy="162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60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75" dirty="0"/>
              <a:t>АКТУАЛЬНОСТЬ ПРОЕКТА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3892994" y="329691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3" y="595591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  <p:sp>
        <p:nvSpPr>
          <p:cNvPr id="94" name="object 23"/>
          <p:cNvSpPr txBox="1"/>
          <p:nvPr/>
        </p:nvSpPr>
        <p:spPr>
          <a:xfrm>
            <a:off x="1447800" y="1447800"/>
            <a:ext cx="3801110" cy="42524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 smtClean="0"/>
              <a:t>Отсутствие на территории Большереченского района крупного предприятия по переработке мясной и молочной продукции 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 smtClean="0"/>
              <a:t>Тренд на здоровый образ жизни и повышенный спрос на  экологически чистую молочную и мясную продукцию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 smtClean="0"/>
              <a:t>Использование местных ресурсов и необходимость развития агропромышленного комплекса Омской области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 err="1" smtClean="0"/>
              <a:t>Импортозамещение</a:t>
            </a:r>
            <a:r>
              <a:rPr lang="ru-RU" sz="1400" b="1" dirty="0" smtClean="0"/>
              <a:t> в сегменте переработанной молочной и мясной продукции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 smtClean="0"/>
              <a:t>Повышение уровня занятости населения Большереченского района</a:t>
            </a:r>
            <a:endParaRPr lang="ru-RU" sz="1400" b="1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95" name="object 25"/>
          <p:cNvSpPr/>
          <p:nvPr/>
        </p:nvSpPr>
        <p:spPr>
          <a:xfrm>
            <a:off x="609600" y="243840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2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96" name="object 26"/>
          <p:cNvSpPr/>
          <p:nvPr/>
        </p:nvSpPr>
        <p:spPr>
          <a:xfrm>
            <a:off x="609600" y="320040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3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97" name="object 27"/>
          <p:cNvSpPr/>
          <p:nvPr/>
        </p:nvSpPr>
        <p:spPr>
          <a:xfrm>
            <a:off x="609600" y="403860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4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00" name="object 24"/>
          <p:cNvSpPr/>
          <p:nvPr/>
        </p:nvSpPr>
        <p:spPr>
          <a:xfrm>
            <a:off x="625347" y="1418251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53"/>
          <p:cNvSpPr txBox="1"/>
          <p:nvPr/>
        </p:nvSpPr>
        <p:spPr>
          <a:xfrm>
            <a:off x="719568" y="1427317"/>
            <a:ext cx="205591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7"/>
          <p:cNvSpPr/>
          <p:nvPr/>
        </p:nvSpPr>
        <p:spPr>
          <a:xfrm>
            <a:off x="655194" y="4800600"/>
            <a:ext cx="436372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pPr marL="12700">
              <a:spcBef>
                <a:spcPts val="125"/>
              </a:spcBef>
            </a:pP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5</a:t>
            </a:r>
            <a:endParaRPr lang="ru-RU" dirty="0" smtClean="0"/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10" y="1035134"/>
            <a:ext cx="5799819" cy="433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2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063" y="1373540"/>
            <a:ext cx="476884" cy="503555"/>
            <a:chOff x="655182" y="1291399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399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702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239317" y="345008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11518" y="0"/>
                </a:moveTo>
                <a:lnTo>
                  <a:pt x="4610" y="0"/>
                </a:lnTo>
                <a:lnTo>
                  <a:pt x="3568" y="2032"/>
                </a:lnTo>
                <a:lnTo>
                  <a:pt x="2032" y="3568"/>
                </a:lnTo>
                <a:lnTo>
                  <a:pt x="0" y="4610"/>
                </a:lnTo>
                <a:lnTo>
                  <a:pt x="0" y="10375"/>
                </a:lnTo>
                <a:lnTo>
                  <a:pt x="901" y="10617"/>
                </a:lnTo>
                <a:lnTo>
                  <a:pt x="1346" y="11341"/>
                </a:lnTo>
                <a:lnTo>
                  <a:pt x="1155" y="12674"/>
                </a:lnTo>
                <a:lnTo>
                  <a:pt x="3975" y="15341"/>
                </a:lnTo>
                <a:lnTo>
                  <a:pt x="10896" y="15697"/>
                </a:lnTo>
                <a:lnTo>
                  <a:pt x="14986" y="13830"/>
                </a:lnTo>
                <a:lnTo>
                  <a:pt x="18351" y="8496"/>
                </a:lnTo>
                <a:lnTo>
                  <a:pt x="16598" y="2667"/>
                </a:lnTo>
                <a:lnTo>
                  <a:pt x="11518" y="0"/>
                </a:lnTo>
                <a:close/>
              </a:path>
              <a:path w="368934" h="368935">
                <a:moveTo>
                  <a:pt x="94338" y="14422"/>
                </a:moveTo>
                <a:lnTo>
                  <a:pt x="62483" y="14422"/>
                </a:lnTo>
                <a:lnTo>
                  <a:pt x="74891" y="16129"/>
                </a:lnTo>
                <a:lnTo>
                  <a:pt x="80530" y="18389"/>
                </a:lnTo>
                <a:lnTo>
                  <a:pt x="84848" y="31534"/>
                </a:lnTo>
                <a:lnTo>
                  <a:pt x="91033" y="31115"/>
                </a:lnTo>
                <a:lnTo>
                  <a:pt x="97095" y="28290"/>
                </a:lnTo>
                <a:lnTo>
                  <a:pt x="97778" y="22713"/>
                </a:lnTo>
                <a:lnTo>
                  <a:pt x="95664" y="16727"/>
                </a:lnTo>
                <a:lnTo>
                  <a:pt x="94338" y="14422"/>
                </a:lnTo>
                <a:close/>
              </a:path>
              <a:path w="368934" h="368935">
                <a:moveTo>
                  <a:pt x="76047" y="0"/>
                </a:moveTo>
                <a:lnTo>
                  <a:pt x="35725" y="0"/>
                </a:lnTo>
                <a:lnTo>
                  <a:pt x="32842" y="1968"/>
                </a:lnTo>
                <a:lnTo>
                  <a:pt x="29438" y="4953"/>
                </a:lnTo>
                <a:lnTo>
                  <a:pt x="31115" y="10375"/>
                </a:lnTo>
                <a:lnTo>
                  <a:pt x="37546" y="15443"/>
                </a:lnTo>
                <a:lnTo>
                  <a:pt x="48955" y="15443"/>
                </a:lnTo>
                <a:lnTo>
                  <a:pt x="62483" y="14422"/>
                </a:lnTo>
                <a:lnTo>
                  <a:pt x="94338" y="14422"/>
                </a:lnTo>
                <a:lnTo>
                  <a:pt x="93332" y="12674"/>
                </a:lnTo>
                <a:lnTo>
                  <a:pt x="88671" y="5880"/>
                </a:lnTo>
                <a:lnTo>
                  <a:pt x="82804" y="2717"/>
                </a:lnTo>
                <a:lnTo>
                  <a:pt x="76047" y="0"/>
                </a:lnTo>
                <a:close/>
              </a:path>
              <a:path w="368934" h="368935">
                <a:moveTo>
                  <a:pt x="99090" y="44038"/>
                </a:moveTo>
                <a:lnTo>
                  <a:pt x="79724" y="45115"/>
                </a:lnTo>
                <a:lnTo>
                  <a:pt x="63129" y="50999"/>
                </a:lnTo>
                <a:lnTo>
                  <a:pt x="54152" y="62217"/>
                </a:lnTo>
                <a:lnTo>
                  <a:pt x="52968" y="72308"/>
                </a:lnTo>
                <a:lnTo>
                  <a:pt x="53738" y="81994"/>
                </a:lnTo>
                <a:lnTo>
                  <a:pt x="54715" y="93028"/>
                </a:lnTo>
                <a:lnTo>
                  <a:pt x="54168" y="106764"/>
                </a:lnTo>
                <a:lnTo>
                  <a:pt x="54152" y="107162"/>
                </a:lnTo>
                <a:lnTo>
                  <a:pt x="33523" y="111586"/>
                </a:lnTo>
                <a:lnTo>
                  <a:pt x="17946" y="121067"/>
                </a:lnTo>
                <a:lnTo>
                  <a:pt x="6934" y="135117"/>
                </a:lnTo>
                <a:lnTo>
                  <a:pt x="441" y="152095"/>
                </a:lnTo>
                <a:lnTo>
                  <a:pt x="0" y="153289"/>
                </a:lnTo>
                <a:lnTo>
                  <a:pt x="0" y="277698"/>
                </a:lnTo>
                <a:lnTo>
                  <a:pt x="3759" y="290038"/>
                </a:lnTo>
                <a:lnTo>
                  <a:pt x="3861" y="290372"/>
                </a:lnTo>
                <a:lnTo>
                  <a:pt x="8686" y="303282"/>
                </a:lnTo>
                <a:lnTo>
                  <a:pt x="16034" y="312741"/>
                </a:lnTo>
                <a:lnTo>
                  <a:pt x="27660" y="315722"/>
                </a:lnTo>
                <a:lnTo>
                  <a:pt x="29640" y="308549"/>
                </a:lnTo>
                <a:lnTo>
                  <a:pt x="26979" y="301328"/>
                </a:lnTo>
                <a:lnTo>
                  <a:pt x="22354" y="293813"/>
                </a:lnTo>
                <a:lnTo>
                  <a:pt x="18440" y="285762"/>
                </a:lnTo>
                <a:lnTo>
                  <a:pt x="15800" y="273366"/>
                </a:lnTo>
                <a:lnTo>
                  <a:pt x="14990" y="260913"/>
                </a:lnTo>
                <a:lnTo>
                  <a:pt x="14986" y="230454"/>
                </a:lnTo>
                <a:lnTo>
                  <a:pt x="368719" y="230454"/>
                </a:lnTo>
                <a:lnTo>
                  <a:pt x="368719" y="226999"/>
                </a:lnTo>
                <a:lnTo>
                  <a:pt x="360324" y="216789"/>
                </a:lnTo>
                <a:lnTo>
                  <a:pt x="357165" y="216477"/>
                </a:lnTo>
                <a:lnTo>
                  <a:pt x="323070" y="216477"/>
                </a:lnTo>
                <a:lnTo>
                  <a:pt x="308767" y="215662"/>
                </a:lnTo>
                <a:lnTo>
                  <a:pt x="119644" y="215662"/>
                </a:lnTo>
                <a:lnTo>
                  <a:pt x="72395" y="215507"/>
                </a:lnTo>
                <a:lnTo>
                  <a:pt x="14986" y="214312"/>
                </a:lnTo>
                <a:lnTo>
                  <a:pt x="15045" y="176288"/>
                </a:lnTo>
                <a:lnTo>
                  <a:pt x="16052" y="158432"/>
                </a:lnTo>
                <a:lnTo>
                  <a:pt x="16107" y="157457"/>
                </a:lnTo>
                <a:lnTo>
                  <a:pt x="16194" y="155919"/>
                </a:lnTo>
                <a:lnTo>
                  <a:pt x="25228" y="134447"/>
                </a:lnTo>
                <a:lnTo>
                  <a:pt x="47244" y="123291"/>
                </a:lnTo>
                <a:lnTo>
                  <a:pt x="63204" y="121941"/>
                </a:lnTo>
                <a:lnTo>
                  <a:pt x="149083" y="121941"/>
                </a:lnTo>
                <a:lnTo>
                  <a:pt x="152788" y="121748"/>
                </a:lnTo>
                <a:lnTo>
                  <a:pt x="170394" y="121555"/>
                </a:lnTo>
                <a:lnTo>
                  <a:pt x="209858" y="121555"/>
                </a:lnTo>
                <a:lnTo>
                  <a:pt x="208734" y="120378"/>
                </a:lnTo>
                <a:lnTo>
                  <a:pt x="201301" y="113870"/>
                </a:lnTo>
                <a:lnTo>
                  <a:pt x="193573" y="109461"/>
                </a:lnTo>
                <a:lnTo>
                  <a:pt x="184442" y="107580"/>
                </a:lnTo>
                <a:lnTo>
                  <a:pt x="149103" y="107580"/>
                </a:lnTo>
                <a:lnTo>
                  <a:pt x="130200" y="107162"/>
                </a:lnTo>
                <a:lnTo>
                  <a:pt x="69138" y="107162"/>
                </a:lnTo>
                <a:lnTo>
                  <a:pt x="69245" y="93028"/>
                </a:lnTo>
                <a:lnTo>
                  <a:pt x="68827" y="82656"/>
                </a:lnTo>
                <a:lnTo>
                  <a:pt x="69195" y="74322"/>
                </a:lnTo>
                <a:lnTo>
                  <a:pt x="69284" y="72308"/>
                </a:lnTo>
                <a:lnTo>
                  <a:pt x="69338" y="71067"/>
                </a:lnTo>
                <a:lnTo>
                  <a:pt x="72593" y="62217"/>
                </a:lnTo>
                <a:lnTo>
                  <a:pt x="82931" y="61290"/>
                </a:lnTo>
                <a:lnTo>
                  <a:pt x="94618" y="60748"/>
                </a:lnTo>
                <a:lnTo>
                  <a:pt x="128166" y="60748"/>
                </a:lnTo>
                <a:lnTo>
                  <a:pt x="127001" y="55893"/>
                </a:lnTo>
                <a:lnTo>
                  <a:pt x="116382" y="47244"/>
                </a:lnTo>
                <a:lnTo>
                  <a:pt x="99090" y="44038"/>
                </a:lnTo>
                <a:close/>
              </a:path>
              <a:path w="368934" h="368935">
                <a:moveTo>
                  <a:pt x="368719" y="230454"/>
                </a:moveTo>
                <a:lnTo>
                  <a:pt x="352590" y="230454"/>
                </a:lnTo>
                <a:lnTo>
                  <a:pt x="341461" y="245779"/>
                </a:lnTo>
                <a:lnTo>
                  <a:pt x="329396" y="260913"/>
                </a:lnTo>
                <a:lnTo>
                  <a:pt x="317117" y="275797"/>
                </a:lnTo>
                <a:lnTo>
                  <a:pt x="305346" y="290372"/>
                </a:lnTo>
                <a:lnTo>
                  <a:pt x="301389" y="295183"/>
                </a:lnTo>
                <a:lnTo>
                  <a:pt x="297484" y="300824"/>
                </a:lnTo>
                <a:lnTo>
                  <a:pt x="295494" y="306999"/>
                </a:lnTo>
                <a:lnTo>
                  <a:pt x="297281" y="313410"/>
                </a:lnTo>
                <a:lnTo>
                  <a:pt x="304592" y="313924"/>
                </a:lnTo>
                <a:lnTo>
                  <a:pt x="310495" y="310400"/>
                </a:lnTo>
                <a:lnTo>
                  <a:pt x="315265" y="304923"/>
                </a:lnTo>
                <a:lnTo>
                  <a:pt x="319176" y="299580"/>
                </a:lnTo>
                <a:lnTo>
                  <a:pt x="332059" y="283095"/>
                </a:lnTo>
                <a:lnTo>
                  <a:pt x="344752" y="266673"/>
                </a:lnTo>
                <a:lnTo>
                  <a:pt x="357043" y="250286"/>
                </a:lnTo>
                <a:lnTo>
                  <a:pt x="368719" y="233908"/>
                </a:lnTo>
                <a:lnTo>
                  <a:pt x="368719" y="230454"/>
                </a:lnTo>
                <a:close/>
              </a:path>
              <a:path w="368934" h="368935">
                <a:moveTo>
                  <a:pt x="116265" y="283721"/>
                </a:moveTo>
                <a:lnTo>
                  <a:pt x="105933" y="284130"/>
                </a:lnTo>
                <a:lnTo>
                  <a:pt x="96786" y="284607"/>
                </a:lnTo>
                <a:lnTo>
                  <a:pt x="58762" y="284607"/>
                </a:lnTo>
                <a:lnTo>
                  <a:pt x="53969" y="285762"/>
                </a:lnTo>
                <a:lnTo>
                  <a:pt x="54121" y="285762"/>
                </a:lnTo>
                <a:lnTo>
                  <a:pt x="52984" y="292531"/>
                </a:lnTo>
                <a:lnTo>
                  <a:pt x="55308" y="297281"/>
                </a:lnTo>
                <a:lnTo>
                  <a:pt x="63496" y="299285"/>
                </a:lnTo>
                <a:lnTo>
                  <a:pt x="74923" y="299989"/>
                </a:lnTo>
                <a:lnTo>
                  <a:pt x="107265" y="299989"/>
                </a:lnTo>
                <a:lnTo>
                  <a:pt x="96786" y="299580"/>
                </a:lnTo>
                <a:lnTo>
                  <a:pt x="120116" y="299580"/>
                </a:lnTo>
                <a:lnTo>
                  <a:pt x="128565" y="296922"/>
                </a:lnTo>
                <a:lnTo>
                  <a:pt x="130200" y="289217"/>
                </a:lnTo>
                <a:lnTo>
                  <a:pt x="125211" y="284907"/>
                </a:lnTo>
                <a:lnTo>
                  <a:pt x="116265" y="283721"/>
                </a:lnTo>
                <a:close/>
              </a:path>
              <a:path w="368934" h="368935">
                <a:moveTo>
                  <a:pt x="101692" y="299580"/>
                </a:moveTo>
                <a:lnTo>
                  <a:pt x="96786" y="299580"/>
                </a:lnTo>
                <a:lnTo>
                  <a:pt x="107265" y="299989"/>
                </a:lnTo>
                <a:lnTo>
                  <a:pt x="64576" y="299989"/>
                </a:lnTo>
                <a:lnTo>
                  <a:pt x="101692" y="299580"/>
                </a:lnTo>
                <a:close/>
              </a:path>
              <a:path w="368934" h="368935">
                <a:moveTo>
                  <a:pt x="120116" y="299580"/>
                </a:moveTo>
                <a:lnTo>
                  <a:pt x="101692" y="299580"/>
                </a:lnTo>
                <a:lnTo>
                  <a:pt x="64576" y="299989"/>
                </a:lnTo>
                <a:lnTo>
                  <a:pt x="118814" y="299989"/>
                </a:lnTo>
                <a:lnTo>
                  <a:pt x="120116" y="299580"/>
                </a:lnTo>
                <a:close/>
              </a:path>
              <a:path w="368934" h="368935">
                <a:moveTo>
                  <a:pt x="156912" y="284607"/>
                </a:moveTo>
                <a:lnTo>
                  <a:pt x="150372" y="285532"/>
                </a:lnTo>
                <a:lnTo>
                  <a:pt x="146152" y="290038"/>
                </a:lnTo>
                <a:lnTo>
                  <a:pt x="147419" y="296922"/>
                </a:lnTo>
                <a:lnTo>
                  <a:pt x="147485" y="297281"/>
                </a:lnTo>
                <a:lnTo>
                  <a:pt x="153037" y="299580"/>
                </a:lnTo>
                <a:lnTo>
                  <a:pt x="152350" y="299580"/>
                </a:lnTo>
                <a:lnTo>
                  <a:pt x="158392" y="298691"/>
                </a:lnTo>
                <a:lnTo>
                  <a:pt x="162220" y="294867"/>
                </a:lnTo>
                <a:lnTo>
                  <a:pt x="162306" y="292531"/>
                </a:lnTo>
                <a:lnTo>
                  <a:pt x="162428" y="289217"/>
                </a:lnTo>
                <a:lnTo>
                  <a:pt x="162471" y="288061"/>
                </a:lnTo>
                <a:lnTo>
                  <a:pt x="156912" y="284607"/>
                </a:lnTo>
                <a:close/>
              </a:path>
              <a:path w="368934" h="368935">
                <a:moveTo>
                  <a:pt x="343252" y="215099"/>
                </a:moveTo>
                <a:lnTo>
                  <a:pt x="323070" y="216477"/>
                </a:lnTo>
                <a:lnTo>
                  <a:pt x="357165" y="216477"/>
                </a:lnTo>
                <a:lnTo>
                  <a:pt x="343252" y="215099"/>
                </a:lnTo>
                <a:close/>
              </a:path>
              <a:path w="368934" h="368935">
                <a:moveTo>
                  <a:pt x="306038" y="215507"/>
                </a:moveTo>
                <a:lnTo>
                  <a:pt x="172802" y="215507"/>
                </a:lnTo>
                <a:lnTo>
                  <a:pt x="119644" y="215662"/>
                </a:lnTo>
                <a:lnTo>
                  <a:pt x="308767" y="215662"/>
                </a:lnTo>
                <a:lnTo>
                  <a:pt x="306038" y="215507"/>
                </a:lnTo>
                <a:close/>
              </a:path>
              <a:path w="368934" h="368935">
                <a:moveTo>
                  <a:pt x="277747" y="190255"/>
                </a:moveTo>
                <a:lnTo>
                  <a:pt x="237402" y="190255"/>
                </a:lnTo>
                <a:lnTo>
                  <a:pt x="255803" y="192430"/>
                </a:lnTo>
                <a:lnTo>
                  <a:pt x="263287" y="196244"/>
                </a:lnTo>
                <a:lnTo>
                  <a:pt x="269879" y="202644"/>
                </a:lnTo>
                <a:lnTo>
                  <a:pt x="275193" y="209696"/>
                </a:lnTo>
                <a:lnTo>
                  <a:pt x="278866" y="215507"/>
                </a:lnTo>
                <a:lnTo>
                  <a:pt x="305413" y="215507"/>
                </a:lnTo>
                <a:lnTo>
                  <a:pt x="298552" y="211478"/>
                </a:lnTo>
                <a:lnTo>
                  <a:pt x="290810" y="204258"/>
                </a:lnTo>
                <a:lnTo>
                  <a:pt x="277747" y="190255"/>
                </a:lnTo>
                <a:close/>
              </a:path>
              <a:path w="368934" h="368935">
                <a:moveTo>
                  <a:pt x="114388" y="176132"/>
                </a:moveTo>
                <a:lnTo>
                  <a:pt x="104395" y="176449"/>
                </a:lnTo>
                <a:lnTo>
                  <a:pt x="96072" y="178415"/>
                </a:lnTo>
                <a:lnTo>
                  <a:pt x="93761" y="181259"/>
                </a:lnTo>
                <a:lnTo>
                  <a:pt x="92220" y="183246"/>
                </a:lnTo>
                <a:lnTo>
                  <a:pt x="101496" y="190930"/>
                </a:lnTo>
                <a:lnTo>
                  <a:pt x="124739" y="193401"/>
                </a:lnTo>
                <a:lnTo>
                  <a:pt x="151001" y="193082"/>
                </a:lnTo>
                <a:lnTo>
                  <a:pt x="192238" y="191705"/>
                </a:lnTo>
                <a:lnTo>
                  <a:pt x="214234" y="190565"/>
                </a:lnTo>
                <a:lnTo>
                  <a:pt x="209341" y="190565"/>
                </a:lnTo>
                <a:lnTo>
                  <a:pt x="237402" y="190255"/>
                </a:lnTo>
                <a:lnTo>
                  <a:pt x="277747" y="190255"/>
                </a:lnTo>
                <a:lnTo>
                  <a:pt x="276542" y="188963"/>
                </a:lnTo>
                <a:lnTo>
                  <a:pt x="263809" y="176288"/>
                </a:lnTo>
                <a:lnTo>
                  <a:pt x="123291" y="176288"/>
                </a:lnTo>
                <a:lnTo>
                  <a:pt x="114388" y="176132"/>
                </a:lnTo>
                <a:close/>
              </a:path>
              <a:path w="368934" h="368935">
                <a:moveTo>
                  <a:pt x="36868" y="177444"/>
                </a:moveTo>
                <a:lnTo>
                  <a:pt x="32017" y="181259"/>
                </a:lnTo>
                <a:lnTo>
                  <a:pt x="31356" y="186237"/>
                </a:lnTo>
                <a:lnTo>
                  <a:pt x="34028" y="190565"/>
                </a:lnTo>
                <a:lnTo>
                  <a:pt x="39179" y="192430"/>
                </a:lnTo>
                <a:lnTo>
                  <a:pt x="45090" y="189469"/>
                </a:lnTo>
                <a:lnTo>
                  <a:pt x="46739" y="183246"/>
                </a:lnTo>
                <a:lnTo>
                  <a:pt x="44030" y="177869"/>
                </a:lnTo>
                <a:lnTo>
                  <a:pt x="36868" y="177444"/>
                </a:lnTo>
                <a:close/>
              </a:path>
              <a:path w="368934" h="368935">
                <a:moveTo>
                  <a:pt x="67844" y="176857"/>
                </a:moveTo>
                <a:lnTo>
                  <a:pt x="62323" y="180563"/>
                </a:lnTo>
                <a:lnTo>
                  <a:pt x="62217" y="188963"/>
                </a:lnTo>
                <a:lnTo>
                  <a:pt x="67714" y="191932"/>
                </a:lnTo>
                <a:lnTo>
                  <a:pt x="73155" y="191458"/>
                </a:lnTo>
                <a:lnTo>
                  <a:pt x="77162" y="188298"/>
                </a:lnTo>
                <a:lnTo>
                  <a:pt x="78350" y="183246"/>
                </a:lnTo>
                <a:lnTo>
                  <a:pt x="77008" y="181259"/>
                </a:lnTo>
                <a:lnTo>
                  <a:pt x="74660" y="177869"/>
                </a:lnTo>
                <a:lnTo>
                  <a:pt x="75361" y="177869"/>
                </a:lnTo>
                <a:lnTo>
                  <a:pt x="67844" y="176857"/>
                </a:lnTo>
                <a:close/>
              </a:path>
              <a:path w="368934" h="368935">
                <a:moveTo>
                  <a:pt x="209858" y="121555"/>
                </a:moveTo>
                <a:lnTo>
                  <a:pt x="170394" y="121555"/>
                </a:lnTo>
                <a:lnTo>
                  <a:pt x="185508" y="123291"/>
                </a:lnTo>
                <a:lnTo>
                  <a:pt x="193398" y="127087"/>
                </a:lnTo>
                <a:lnTo>
                  <a:pt x="200479" y="133469"/>
                </a:lnTo>
                <a:lnTo>
                  <a:pt x="206125" y="140524"/>
                </a:lnTo>
                <a:lnTo>
                  <a:pt x="209759" y="146413"/>
                </a:lnTo>
                <a:lnTo>
                  <a:pt x="81328" y="146413"/>
                </a:lnTo>
                <a:lnTo>
                  <a:pt x="73277" y="147992"/>
                </a:lnTo>
                <a:lnTo>
                  <a:pt x="69138" y="152095"/>
                </a:lnTo>
                <a:lnTo>
                  <a:pt x="71123" y="158432"/>
                </a:lnTo>
                <a:lnTo>
                  <a:pt x="79132" y="161160"/>
                </a:lnTo>
                <a:lnTo>
                  <a:pt x="204339" y="161160"/>
                </a:lnTo>
                <a:lnTo>
                  <a:pt x="221368" y="162148"/>
                </a:lnTo>
                <a:lnTo>
                  <a:pt x="234009" y="166464"/>
                </a:lnTo>
                <a:lnTo>
                  <a:pt x="240709" y="176132"/>
                </a:lnTo>
                <a:lnTo>
                  <a:pt x="240817" y="176288"/>
                </a:lnTo>
                <a:lnTo>
                  <a:pt x="263809" y="176288"/>
                </a:lnTo>
                <a:lnTo>
                  <a:pt x="236605" y="149210"/>
                </a:lnTo>
                <a:lnTo>
                  <a:pt x="222389" y="134810"/>
                </a:lnTo>
                <a:lnTo>
                  <a:pt x="215790" y="127765"/>
                </a:lnTo>
                <a:lnTo>
                  <a:pt x="209858" y="121555"/>
                </a:lnTo>
                <a:close/>
              </a:path>
              <a:path w="368934" h="368935">
                <a:moveTo>
                  <a:pt x="41764" y="146413"/>
                </a:moveTo>
                <a:lnTo>
                  <a:pt x="37258" y="151114"/>
                </a:lnTo>
                <a:lnTo>
                  <a:pt x="38034" y="157457"/>
                </a:lnTo>
                <a:lnTo>
                  <a:pt x="43789" y="161315"/>
                </a:lnTo>
                <a:lnTo>
                  <a:pt x="52120" y="162585"/>
                </a:lnTo>
                <a:lnTo>
                  <a:pt x="56692" y="153289"/>
                </a:lnTo>
                <a:lnTo>
                  <a:pt x="51854" y="147485"/>
                </a:lnTo>
                <a:lnTo>
                  <a:pt x="41764" y="146413"/>
                </a:lnTo>
                <a:close/>
              </a:path>
              <a:path w="368934" h="368935">
                <a:moveTo>
                  <a:pt x="204339" y="161160"/>
                </a:moveTo>
                <a:lnTo>
                  <a:pt x="81311" y="161160"/>
                </a:lnTo>
                <a:lnTo>
                  <a:pt x="89761" y="161507"/>
                </a:lnTo>
                <a:lnTo>
                  <a:pt x="101396" y="161315"/>
                </a:lnTo>
                <a:lnTo>
                  <a:pt x="184365" y="161315"/>
                </a:lnTo>
                <a:lnTo>
                  <a:pt x="204339" y="161160"/>
                </a:lnTo>
                <a:close/>
              </a:path>
              <a:path w="368934" h="368935">
                <a:moveTo>
                  <a:pt x="91102" y="146173"/>
                </a:moveTo>
                <a:lnTo>
                  <a:pt x="79474" y="146413"/>
                </a:lnTo>
                <a:lnTo>
                  <a:pt x="102476" y="146413"/>
                </a:lnTo>
                <a:lnTo>
                  <a:pt x="91102" y="146173"/>
                </a:lnTo>
                <a:close/>
              </a:path>
              <a:path w="368934" h="368935">
                <a:moveTo>
                  <a:pt x="149083" y="121941"/>
                </a:moveTo>
                <a:lnTo>
                  <a:pt x="63204" y="121941"/>
                </a:lnTo>
                <a:lnTo>
                  <a:pt x="80108" y="122091"/>
                </a:lnTo>
                <a:lnTo>
                  <a:pt x="97864" y="122841"/>
                </a:lnTo>
                <a:lnTo>
                  <a:pt x="116382" y="123291"/>
                </a:lnTo>
                <a:lnTo>
                  <a:pt x="134261" y="122712"/>
                </a:lnTo>
                <a:lnTo>
                  <a:pt x="149083" y="121941"/>
                </a:lnTo>
                <a:close/>
              </a:path>
              <a:path w="368934" h="368935">
                <a:moveTo>
                  <a:pt x="180478" y="106764"/>
                </a:moveTo>
                <a:lnTo>
                  <a:pt x="165620" y="106764"/>
                </a:lnTo>
                <a:lnTo>
                  <a:pt x="149103" y="107580"/>
                </a:lnTo>
                <a:lnTo>
                  <a:pt x="184442" y="107580"/>
                </a:lnTo>
                <a:lnTo>
                  <a:pt x="180478" y="106764"/>
                </a:lnTo>
                <a:close/>
              </a:path>
              <a:path w="368934" h="368935">
                <a:moveTo>
                  <a:pt x="128166" y="60748"/>
                </a:moveTo>
                <a:lnTo>
                  <a:pt x="94618" y="60748"/>
                </a:lnTo>
                <a:lnTo>
                  <a:pt x="105661" y="61518"/>
                </a:lnTo>
                <a:lnTo>
                  <a:pt x="114071" y="64528"/>
                </a:lnTo>
                <a:lnTo>
                  <a:pt x="115221" y="74322"/>
                </a:lnTo>
                <a:lnTo>
                  <a:pt x="115227" y="107162"/>
                </a:lnTo>
                <a:lnTo>
                  <a:pt x="130200" y="107162"/>
                </a:lnTo>
                <a:lnTo>
                  <a:pt x="130319" y="72308"/>
                </a:lnTo>
                <a:lnTo>
                  <a:pt x="130344" y="69826"/>
                </a:lnTo>
                <a:lnTo>
                  <a:pt x="128166" y="60748"/>
                </a:lnTo>
                <a:close/>
              </a:path>
              <a:path w="368934" h="368935">
                <a:moveTo>
                  <a:pt x="8178" y="329641"/>
                </a:moveTo>
                <a:lnTo>
                  <a:pt x="7785" y="329641"/>
                </a:lnTo>
                <a:lnTo>
                  <a:pt x="0" y="334149"/>
                </a:lnTo>
                <a:lnTo>
                  <a:pt x="29868" y="364543"/>
                </a:lnTo>
                <a:lnTo>
                  <a:pt x="43789" y="368719"/>
                </a:lnTo>
                <a:lnTo>
                  <a:pt x="59918" y="368719"/>
                </a:lnTo>
                <a:lnTo>
                  <a:pt x="91876" y="353701"/>
                </a:lnTo>
                <a:lnTo>
                  <a:pt x="53245" y="353701"/>
                </a:lnTo>
                <a:lnTo>
                  <a:pt x="45276" y="353234"/>
                </a:lnTo>
                <a:lnTo>
                  <a:pt x="44665" y="353234"/>
                </a:lnTo>
                <a:lnTo>
                  <a:pt x="35960" y="350934"/>
                </a:lnTo>
                <a:lnTo>
                  <a:pt x="27660" y="346824"/>
                </a:lnTo>
                <a:lnTo>
                  <a:pt x="21699" y="340877"/>
                </a:lnTo>
                <a:lnTo>
                  <a:pt x="15173" y="333443"/>
                </a:lnTo>
                <a:lnTo>
                  <a:pt x="8178" y="329641"/>
                </a:lnTo>
                <a:close/>
              </a:path>
              <a:path w="368934" h="368935">
                <a:moveTo>
                  <a:pt x="122794" y="350278"/>
                </a:moveTo>
                <a:lnTo>
                  <a:pt x="96786" y="350278"/>
                </a:lnTo>
                <a:lnTo>
                  <a:pt x="103519" y="356362"/>
                </a:lnTo>
                <a:lnTo>
                  <a:pt x="131356" y="368719"/>
                </a:lnTo>
                <a:lnTo>
                  <a:pt x="148640" y="368719"/>
                </a:lnTo>
                <a:lnTo>
                  <a:pt x="159066" y="365752"/>
                </a:lnTo>
                <a:lnTo>
                  <a:pt x="159204" y="365752"/>
                </a:lnTo>
                <a:lnTo>
                  <a:pt x="168343" y="361370"/>
                </a:lnTo>
                <a:lnTo>
                  <a:pt x="173520" y="358193"/>
                </a:lnTo>
                <a:lnTo>
                  <a:pt x="177098" y="355956"/>
                </a:lnTo>
                <a:lnTo>
                  <a:pt x="180659" y="353557"/>
                </a:lnTo>
                <a:lnTo>
                  <a:pt x="142352" y="353557"/>
                </a:lnTo>
                <a:lnTo>
                  <a:pt x="136316" y="353234"/>
                </a:lnTo>
                <a:lnTo>
                  <a:pt x="134136" y="353234"/>
                </a:lnTo>
                <a:lnTo>
                  <a:pt x="124920" y="351205"/>
                </a:lnTo>
                <a:lnTo>
                  <a:pt x="122794" y="350278"/>
                </a:lnTo>
                <a:close/>
              </a:path>
              <a:path w="368934" h="368935">
                <a:moveTo>
                  <a:pt x="212196" y="350278"/>
                </a:moveTo>
                <a:lnTo>
                  <a:pt x="185508" y="350278"/>
                </a:lnTo>
                <a:lnTo>
                  <a:pt x="192403" y="356646"/>
                </a:lnTo>
                <a:lnTo>
                  <a:pt x="200536" y="361765"/>
                </a:lnTo>
                <a:lnTo>
                  <a:pt x="209797" y="365752"/>
                </a:lnTo>
                <a:lnTo>
                  <a:pt x="220078" y="368719"/>
                </a:lnTo>
                <a:lnTo>
                  <a:pt x="237363" y="368719"/>
                </a:lnTo>
                <a:lnTo>
                  <a:pt x="269227" y="353234"/>
                </a:lnTo>
                <a:lnTo>
                  <a:pt x="229885" y="353234"/>
                </a:lnTo>
                <a:lnTo>
                  <a:pt x="218532" y="352269"/>
                </a:lnTo>
                <a:lnTo>
                  <a:pt x="212196" y="350278"/>
                </a:lnTo>
                <a:close/>
              </a:path>
              <a:path w="368934" h="368935">
                <a:moveTo>
                  <a:pt x="303348" y="350278"/>
                </a:moveTo>
                <a:lnTo>
                  <a:pt x="273088" y="350278"/>
                </a:lnTo>
                <a:lnTo>
                  <a:pt x="280546" y="356362"/>
                </a:lnTo>
                <a:lnTo>
                  <a:pt x="283485" y="358193"/>
                </a:lnTo>
                <a:lnTo>
                  <a:pt x="288458" y="361370"/>
                </a:lnTo>
                <a:lnTo>
                  <a:pt x="298337" y="365752"/>
                </a:lnTo>
                <a:lnTo>
                  <a:pt x="308800" y="368719"/>
                </a:lnTo>
                <a:lnTo>
                  <a:pt x="324929" y="368719"/>
                </a:lnTo>
                <a:lnTo>
                  <a:pt x="338901" y="364543"/>
                </a:lnTo>
                <a:lnTo>
                  <a:pt x="350700" y="358193"/>
                </a:lnTo>
                <a:lnTo>
                  <a:pt x="357055" y="352853"/>
                </a:lnTo>
                <a:lnTo>
                  <a:pt x="313142" y="352853"/>
                </a:lnTo>
                <a:lnTo>
                  <a:pt x="303348" y="350278"/>
                </a:lnTo>
                <a:close/>
              </a:path>
              <a:path w="368934" h="368935">
                <a:moveTo>
                  <a:pt x="96978" y="329641"/>
                </a:moveTo>
                <a:lnTo>
                  <a:pt x="96553" y="329641"/>
                </a:lnTo>
                <a:lnTo>
                  <a:pt x="89506" y="332714"/>
                </a:lnTo>
                <a:lnTo>
                  <a:pt x="89643" y="332714"/>
                </a:lnTo>
                <a:lnTo>
                  <a:pt x="81254" y="339917"/>
                </a:lnTo>
                <a:lnTo>
                  <a:pt x="71847" y="347815"/>
                </a:lnTo>
                <a:lnTo>
                  <a:pt x="62217" y="352590"/>
                </a:lnTo>
                <a:lnTo>
                  <a:pt x="53245" y="353701"/>
                </a:lnTo>
                <a:lnTo>
                  <a:pt x="91876" y="353701"/>
                </a:lnTo>
                <a:lnTo>
                  <a:pt x="96786" y="350278"/>
                </a:lnTo>
                <a:lnTo>
                  <a:pt x="122794" y="350278"/>
                </a:lnTo>
                <a:lnTo>
                  <a:pt x="117525" y="347980"/>
                </a:lnTo>
                <a:lnTo>
                  <a:pt x="112542" y="343650"/>
                </a:lnTo>
                <a:lnTo>
                  <a:pt x="106994" y="337545"/>
                </a:lnTo>
                <a:lnTo>
                  <a:pt x="101527" y="332047"/>
                </a:lnTo>
                <a:lnTo>
                  <a:pt x="96978" y="329641"/>
                </a:lnTo>
                <a:close/>
              </a:path>
              <a:path w="368934" h="368935">
                <a:moveTo>
                  <a:pt x="185710" y="329641"/>
                </a:moveTo>
                <a:lnTo>
                  <a:pt x="185268" y="329641"/>
                </a:lnTo>
                <a:lnTo>
                  <a:pt x="178607" y="332453"/>
                </a:lnTo>
                <a:lnTo>
                  <a:pt x="170338" y="339736"/>
                </a:lnTo>
                <a:lnTo>
                  <a:pt x="161012" y="347682"/>
                </a:lnTo>
                <a:lnTo>
                  <a:pt x="150939" y="352590"/>
                </a:lnTo>
                <a:lnTo>
                  <a:pt x="142352" y="353557"/>
                </a:lnTo>
                <a:lnTo>
                  <a:pt x="180659" y="353557"/>
                </a:lnTo>
                <a:lnTo>
                  <a:pt x="185508" y="350278"/>
                </a:lnTo>
                <a:lnTo>
                  <a:pt x="212196" y="350278"/>
                </a:lnTo>
                <a:lnTo>
                  <a:pt x="208559" y="349135"/>
                </a:lnTo>
                <a:lnTo>
                  <a:pt x="203018" y="344759"/>
                </a:lnTo>
                <a:lnTo>
                  <a:pt x="197110" y="338318"/>
                </a:lnTo>
                <a:lnTo>
                  <a:pt x="191231" y="332453"/>
                </a:lnTo>
                <a:lnTo>
                  <a:pt x="190490" y="332047"/>
                </a:lnTo>
                <a:lnTo>
                  <a:pt x="185710" y="329641"/>
                </a:lnTo>
                <a:close/>
              </a:path>
              <a:path w="368934" h="368935">
                <a:moveTo>
                  <a:pt x="277736" y="329641"/>
                </a:moveTo>
                <a:lnTo>
                  <a:pt x="272845" y="329641"/>
                </a:lnTo>
                <a:lnTo>
                  <a:pt x="267547" y="331861"/>
                </a:lnTo>
                <a:lnTo>
                  <a:pt x="261745" y="337383"/>
                </a:lnTo>
                <a:lnTo>
                  <a:pt x="256076" y="343650"/>
                </a:lnTo>
                <a:lnTo>
                  <a:pt x="251193" y="347980"/>
                </a:lnTo>
                <a:lnTo>
                  <a:pt x="241234" y="351861"/>
                </a:lnTo>
                <a:lnTo>
                  <a:pt x="229885" y="353234"/>
                </a:lnTo>
                <a:lnTo>
                  <a:pt x="269227" y="353234"/>
                </a:lnTo>
                <a:lnTo>
                  <a:pt x="273088" y="350278"/>
                </a:lnTo>
                <a:lnTo>
                  <a:pt x="303348" y="350278"/>
                </a:lnTo>
                <a:lnTo>
                  <a:pt x="299610" y="349296"/>
                </a:lnTo>
                <a:lnTo>
                  <a:pt x="288061" y="342214"/>
                </a:lnTo>
                <a:lnTo>
                  <a:pt x="282168" y="337210"/>
                </a:lnTo>
                <a:lnTo>
                  <a:pt x="277736" y="329641"/>
                </a:lnTo>
                <a:close/>
              </a:path>
              <a:path w="368934" h="368935">
                <a:moveTo>
                  <a:pt x="361279" y="329139"/>
                </a:moveTo>
                <a:lnTo>
                  <a:pt x="354642" y="332714"/>
                </a:lnTo>
                <a:lnTo>
                  <a:pt x="348132" y="340175"/>
                </a:lnTo>
                <a:lnTo>
                  <a:pt x="341071" y="346824"/>
                </a:lnTo>
                <a:lnTo>
                  <a:pt x="327320" y="352269"/>
                </a:lnTo>
                <a:lnTo>
                  <a:pt x="326783" y="352269"/>
                </a:lnTo>
                <a:lnTo>
                  <a:pt x="313142" y="352853"/>
                </a:lnTo>
                <a:lnTo>
                  <a:pt x="357055" y="352853"/>
                </a:lnTo>
                <a:lnTo>
                  <a:pt x="360562" y="349906"/>
                </a:lnTo>
                <a:lnTo>
                  <a:pt x="368717" y="339917"/>
                </a:lnTo>
                <a:lnTo>
                  <a:pt x="368719" y="334149"/>
                </a:lnTo>
                <a:lnTo>
                  <a:pt x="361279" y="329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92994" y="329691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3" y="595591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0" y="472440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72"/>
            <a:ext cx="98177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lang="ru-RU" sz="2200" dirty="0"/>
              <a:t>БОЛЬШЕРЕЧЕНСКОГО РАЙОНА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1237273" y="1440306"/>
            <a:ext cx="6535127" cy="3082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 err="1"/>
              <a:t>Автомобильные</a:t>
            </a:r>
            <a:r>
              <a:rPr spc="-10" dirty="0"/>
              <a:t> </a:t>
            </a:r>
            <a:r>
              <a:rPr dirty="0" err="1"/>
              <a:t>дороги</a:t>
            </a:r>
            <a:r>
              <a:rPr spc="-10" dirty="0"/>
              <a:t>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r>
              <a:rPr sz="1200" dirty="0" err="1">
                <a:solidFill>
                  <a:srgbClr val="231F20"/>
                </a:solidFill>
              </a:rPr>
              <a:t>Общая</a:t>
            </a:r>
            <a:r>
              <a:rPr sz="1200" spc="95" dirty="0">
                <a:solidFill>
                  <a:srgbClr val="231F20"/>
                </a:solidFill>
              </a:rPr>
              <a:t> </a:t>
            </a:r>
            <a:r>
              <a:rPr sz="1200" dirty="0" err="1">
                <a:solidFill>
                  <a:srgbClr val="231F20"/>
                </a:solidFill>
              </a:rPr>
              <a:t>протяженность</a:t>
            </a:r>
            <a:r>
              <a:rPr lang="ru-RU" sz="1200" dirty="0">
                <a:solidFill>
                  <a:srgbClr val="231F20"/>
                </a:solidFill>
              </a:rPr>
              <a:t> в Большереченском районе </a:t>
            </a:r>
            <a:r>
              <a:rPr lang="ru-RU" dirty="0"/>
              <a:t>593,4</a:t>
            </a:r>
            <a:r>
              <a:rPr sz="1200" spc="-50" dirty="0"/>
              <a:t> </a:t>
            </a:r>
            <a:r>
              <a:rPr sz="1200" b="0" spc="-25" dirty="0" err="1">
                <a:solidFill>
                  <a:srgbClr val="231F20"/>
                </a:solidFill>
                <a:latin typeface="Arial"/>
                <a:cs typeface="Arial"/>
              </a:rPr>
              <a:t>км</a:t>
            </a:r>
            <a:endParaRPr lang="ru-RU" sz="1200" b="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endParaRPr lang="ru-RU" sz="800" b="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r>
              <a:rPr lang="ru-RU" sz="1200" spc="-25" dirty="0">
                <a:solidFill>
                  <a:srgbClr val="231F20"/>
                </a:solidFill>
              </a:rPr>
              <a:t>Протяженность автомобильных дорог регионального и 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r>
              <a:rPr lang="ru-RU" sz="1200" spc="-25" dirty="0">
                <a:solidFill>
                  <a:srgbClr val="231F20"/>
                </a:solidFill>
              </a:rPr>
              <a:t>межмуниципального значения</a:t>
            </a:r>
            <a:r>
              <a:rPr lang="ru-RU" sz="1200" dirty="0"/>
              <a:t>  </a:t>
            </a:r>
            <a:r>
              <a:rPr lang="ru-RU" dirty="0"/>
              <a:t>244,9</a:t>
            </a:r>
            <a:r>
              <a:rPr lang="ru-RU" sz="1200" spc="-50" dirty="0"/>
              <a:t> </a:t>
            </a:r>
            <a:r>
              <a:rPr lang="ru-RU" sz="1200" b="0" spc="-25" dirty="0">
                <a:solidFill>
                  <a:srgbClr val="231F20"/>
                </a:solidFill>
              </a:rPr>
              <a:t>км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endParaRPr lang="ru-RU" sz="800" b="0" spc="-25" dirty="0">
              <a:solidFill>
                <a:srgbClr val="231F20"/>
              </a:solidFill>
            </a:endParaRPr>
          </a:p>
          <a:p>
            <a:pPr marL="99695" indent="-86995">
              <a:spcBef>
                <a:spcPts val="75"/>
              </a:spcBef>
              <a:tabLst>
                <a:tab pos="99695" algn="l"/>
              </a:tabLst>
            </a:pPr>
            <a:r>
              <a:rPr lang="ru-RU" sz="1200" spc="-25" dirty="0">
                <a:solidFill>
                  <a:srgbClr val="231F20"/>
                </a:solidFill>
              </a:rPr>
              <a:t>Протяженность автомобильных дорог местного значения  </a:t>
            </a:r>
            <a:r>
              <a:rPr lang="ru-RU" dirty="0"/>
              <a:t>348,5 </a:t>
            </a:r>
            <a:r>
              <a:rPr lang="ru-RU" sz="1200" b="0" spc="-25" dirty="0">
                <a:solidFill>
                  <a:srgbClr val="231F20"/>
                </a:solidFill>
              </a:rPr>
              <a:t>км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endParaRPr sz="800" b="0" spc="-25" dirty="0">
              <a:solidFill>
                <a:srgbClr val="231F20"/>
              </a:solidFill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tabLst>
                <a:tab pos="127000" algn="l"/>
              </a:tabLst>
            </a:pPr>
            <a:r>
              <a:rPr sz="1200" dirty="0">
                <a:solidFill>
                  <a:srgbClr val="231F20"/>
                </a:solidFill>
              </a:rPr>
              <a:t>Крупные</a:t>
            </a:r>
            <a:r>
              <a:rPr sz="1200" spc="130" dirty="0">
                <a:solidFill>
                  <a:srgbClr val="231F20"/>
                </a:solidFill>
              </a:rPr>
              <a:t> </a:t>
            </a:r>
            <a:r>
              <a:rPr sz="1200" dirty="0">
                <a:solidFill>
                  <a:srgbClr val="231F20"/>
                </a:solidFill>
              </a:rPr>
              <a:t>федеральные</a:t>
            </a:r>
            <a:r>
              <a:rPr sz="1200" spc="130" dirty="0">
                <a:solidFill>
                  <a:srgbClr val="231F20"/>
                </a:solidFill>
              </a:rPr>
              <a:t> </a:t>
            </a:r>
            <a:r>
              <a:rPr sz="1200" dirty="0">
                <a:solidFill>
                  <a:srgbClr val="231F20"/>
                </a:solidFill>
              </a:rPr>
              <a:t>автомобильные</a:t>
            </a:r>
            <a:r>
              <a:rPr sz="1200" spc="130" dirty="0">
                <a:solidFill>
                  <a:srgbClr val="231F20"/>
                </a:solidFill>
              </a:rPr>
              <a:t> </a:t>
            </a:r>
            <a:r>
              <a:rPr sz="1200" spc="-10" dirty="0">
                <a:solidFill>
                  <a:srgbClr val="231F20"/>
                </a:solidFill>
              </a:rPr>
              <a:t>автомагистрали:</a:t>
            </a:r>
            <a:endParaRPr sz="1200" dirty="0"/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1200" dirty="0"/>
              <a:t>Р-</a:t>
            </a:r>
            <a:r>
              <a:rPr lang="ru-RU" sz="1200" dirty="0"/>
              <a:t>402</a:t>
            </a:r>
            <a:r>
              <a:rPr sz="1200" spc="70" dirty="0"/>
              <a:t> </a:t>
            </a:r>
            <a:r>
              <a:rPr lang="ru-RU" sz="1200" b="0" dirty="0">
                <a:solidFill>
                  <a:schemeClr val="tx1"/>
                </a:solidFill>
              </a:rPr>
              <a:t>автомобильная дорога федерального значения. Часть исторического Сибирского тракта. Проходит через Тюмень, Ялуторовск, Заводоуковск, Ишим, </a:t>
            </a:r>
            <a:r>
              <a:rPr lang="ru-RU" sz="1200" b="0" dirty="0" err="1">
                <a:solidFill>
                  <a:schemeClr val="tx1"/>
                </a:solidFill>
              </a:rPr>
              <a:t>Абатское</a:t>
            </a:r>
            <a:r>
              <a:rPr lang="ru-RU" sz="1200" b="0" dirty="0">
                <a:solidFill>
                  <a:schemeClr val="tx1"/>
                </a:solidFill>
              </a:rPr>
              <a:t>, Тюкалинск, Омск</a:t>
            </a:r>
            <a:endParaRPr lang="ru-RU" sz="1200" spc="-20" dirty="0">
              <a:solidFill>
                <a:schemeClr val="tx1"/>
              </a:solidFill>
            </a:endParaRPr>
          </a:p>
          <a:p>
            <a:r>
              <a:rPr lang="ru-RU" sz="1200" spc="-20" dirty="0">
                <a:solidFill>
                  <a:schemeClr val="tx1"/>
                </a:solidFill>
                <a:latin typeface="Arial"/>
                <a:cs typeface="Arial"/>
              </a:rPr>
              <a:t>Р</a:t>
            </a:r>
            <a:r>
              <a:rPr lang="ru-RU" sz="1200" spc="-20" dirty="0">
                <a:solidFill>
                  <a:srgbClr val="231F20"/>
                </a:solidFill>
                <a:latin typeface="Arial"/>
                <a:cs typeface="Arial"/>
              </a:rPr>
              <a:t>асстояние</a:t>
            </a:r>
            <a:r>
              <a:rPr lang="ru-RU" sz="1200" b="0" spc="-20" dirty="0">
                <a:solidFill>
                  <a:srgbClr val="231F20"/>
                </a:solidFill>
                <a:latin typeface="Arial"/>
                <a:cs typeface="Arial"/>
              </a:rPr>
              <a:t> от р.п. Большеречье до федеральной трассы составляет </a:t>
            </a:r>
            <a:r>
              <a:rPr lang="ru-RU" spc="-20" dirty="0">
                <a:solidFill>
                  <a:srgbClr val="FF3300"/>
                </a:solidFill>
              </a:rPr>
              <a:t>150</a:t>
            </a:r>
            <a:r>
              <a:rPr lang="ru-RU" sz="1200" b="0" spc="-20" dirty="0">
                <a:solidFill>
                  <a:srgbClr val="231F20"/>
                </a:solidFill>
                <a:latin typeface="Arial"/>
                <a:cs typeface="Arial"/>
              </a:rPr>
              <a:t> км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Автомобильная дорога регионального значения Омск-Тара</a:t>
            </a:r>
            <a:endParaRPr lang="ru-RU" sz="1200" b="0" spc="-20" dirty="0">
              <a:solidFill>
                <a:srgbClr val="231F20"/>
              </a:solidFill>
            </a:endParaRPr>
          </a:p>
          <a:p>
            <a:endParaRPr sz="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5646" y="4724400"/>
            <a:ext cx="64350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00" b="1" spc="-15" dirty="0">
                <a:solidFill>
                  <a:srgbClr val="231F20"/>
                </a:solidFill>
                <a:latin typeface="Arial"/>
                <a:cs typeface="Arial"/>
              </a:rPr>
              <a:t>района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7800" y="4953001"/>
            <a:ext cx="7315200" cy="122277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1200" dirty="0" err="1">
                <a:solidFill>
                  <a:srgbClr val="231F20"/>
                </a:solidFill>
                <a:latin typeface="Arial"/>
                <a:cs typeface="Arial"/>
              </a:rPr>
              <a:t>Граничит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 :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  <a:buFontTx/>
              <a:buChar char="-"/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востока с </a:t>
            </a:r>
            <a:r>
              <a:rPr lang="ru-RU" sz="1200" spc="-10" dirty="0" err="1">
                <a:solidFill>
                  <a:srgbClr val="231F20"/>
                </a:solidFill>
                <a:latin typeface="Arial"/>
                <a:cs typeface="Arial"/>
              </a:rPr>
              <a:t>Муромцевским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lang="ru-RU" sz="1200" spc="-10" dirty="0" err="1">
                <a:solidFill>
                  <a:srgbClr val="231F20"/>
                </a:solidFill>
                <a:latin typeface="Arial"/>
                <a:cs typeface="Arial"/>
              </a:rPr>
              <a:t>Нижнеомским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районами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40</a:t>
            </a: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r>
              <a:rPr sz="12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231F20"/>
                </a:solidFill>
                <a:latin typeface="Arial"/>
                <a:cs typeface="Arial"/>
              </a:rPr>
              <a:t>границы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района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</a:pP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-   с запада  с Колосовским и Саргатским районами 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35%</a:t>
            </a:r>
            <a:r>
              <a:rPr lang="ru-RU" sz="12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границы</a:t>
            </a:r>
            <a:r>
              <a:rPr lang="ru-RU"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района)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  <a:buFontTx/>
              <a:buChar char="-"/>
            </a:pP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с севера с Тарским районом 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15%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границы района)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  <a:buFontTx/>
              <a:buChar char="-"/>
            </a:pP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с юга с Горьковским районом 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10%</a:t>
            </a:r>
            <a:r>
              <a:rPr lang="ru-RU" sz="12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границы</a:t>
            </a:r>
            <a:r>
              <a:rPr lang="ru-RU"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района)</a:t>
            </a:r>
          </a:p>
        </p:txBody>
      </p:sp>
      <p:sp>
        <p:nvSpPr>
          <p:cNvPr id="30" name="object 30"/>
          <p:cNvSpPr/>
          <p:nvPr/>
        </p:nvSpPr>
        <p:spPr>
          <a:xfrm flipV="1">
            <a:off x="1143001" y="5943600"/>
            <a:ext cx="152399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4" t="36595" r="3111" b="1873"/>
          <a:stretch/>
        </p:blipFill>
        <p:spPr bwMode="auto">
          <a:xfrm>
            <a:off x="8077200" y="1371600"/>
            <a:ext cx="2495820" cy="322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9448800" y="1600200"/>
            <a:ext cx="586020" cy="293733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15400" y="1981200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itchFamily="34" charset="0"/>
              </a:rPr>
              <a:t>Большереченский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5400" y="1371600"/>
            <a:ext cx="76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itchFamily="34" charset="0"/>
              </a:rPr>
              <a:t>Тарский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25000" y="2514600"/>
            <a:ext cx="838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err="1">
                <a:latin typeface="Arial Black" pitchFamily="34" charset="0"/>
              </a:rPr>
              <a:t>Нижнеомский</a:t>
            </a:r>
            <a:endParaRPr lang="ru-RU" sz="600" dirty="0">
              <a:latin typeface="Arial Black" pitchFamily="34" charset="0"/>
            </a:endParaRPr>
          </a:p>
        </p:txBody>
      </p:sp>
      <p:sp>
        <p:nvSpPr>
          <p:cNvPr id="38" name="object 31"/>
          <p:cNvSpPr/>
          <p:nvPr/>
        </p:nvSpPr>
        <p:spPr>
          <a:xfrm>
            <a:off x="1143000" y="57150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0"/>
          <p:cNvSpPr/>
          <p:nvPr/>
        </p:nvSpPr>
        <p:spPr>
          <a:xfrm flipV="1">
            <a:off x="1143000" y="5257800"/>
            <a:ext cx="152399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0"/>
          <p:cNvSpPr/>
          <p:nvPr/>
        </p:nvSpPr>
        <p:spPr>
          <a:xfrm flipV="1">
            <a:off x="1143000" y="5486400"/>
            <a:ext cx="152399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86" y="380733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4664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34493" y="1295400"/>
            <a:ext cx="6390707" cy="56137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В Большереченском районе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600" dirty="0">
              <a:latin typeface="Arial"/>
              <a:cs typeface="Arial"/>
            </a:endParaRPr>
          </a:p>
          <a:p>
            <a:pPr>
              <a:lnSpc>
                <a:spcPts val="1585"/>
              </a:lnSpc>
            </a:pPr>
            <a:r>
              <a:rPr lang="ru-RU" sz="1400" dirty="0" smtClean="0">
                <a:solidFill>
                  <a:srgbClr val="231F20"/>
                </a:solidFill>
                <a:latin typeface="Arial"/>
                <a:cs typeface="Arial"/>
              </a:rPr>
              <a:t>Крупные предприятия 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по переработке </a:t>
            </a:r>
            <a:r>
              <a:rPr lang="ru-RU" sz="1400" dirty="0" smtClean="0">
                <a:solidFill>
                  <a:srgbClr val="231F20"/>
                </a:solidFill>
                <a:latin typeface="Arial"/>
                <a:cs typeface="Arial"/>
              </a:rPr>
              <a:t>молока и мяса 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продукции отсутствуют</a:t>
            </a:r>
            <a:endParaRPr lang="ru-RU" sz="1200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В </a:t>
            </a:r>
            <a:r>
              <a:rPr lang="ru-RU" sz="1600" b="1" dirty="0" smtClean="0">
                <a:solidFill>
                  <a:srgbClr val="F04E23"/>
                </a:solidFill>
                <a:latin typeface="Arial"/>
                <a:cs typeface="Arial"/>
              </a:rPr>
              <a:t>Тюкалинском </a:t>
            </a: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районе</a:t>
            </a:r>
            <a:r>
              <a:rPr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r>
              <a:rPr lang="ru-RU" sz="1400" dirty="0" smtClean="0"/>
              <a:t>ООО </a:t>
            </a:r>
            <a:r>
              <a:rPr lang="ru-RU" sz="1400" dirty="0" err="1" smtClean="0"/>
              <a:t>Маслосыркомбинат</a:t>
            </a:r>
            <a:r>
              <a:rPr lang="ru-RU" sz="1400" dirty="0" smtClean="0"/>
              <a:t> "</a:t>
            </a:r>
            <a:r>
              <a:rPr lang="ru-RU" sz="1400" dirty="0" err="1" smtClean="0"/>
              <a:t>Тюкалинский</a:t>
            </a:r>
            <a:r>
              <a:rPr lang="ru-RU" sz="1400" dirty="0" smtClean="0"/>
              <a:t>" основано 14 февраля 2006 года и зарегистрировано в Тюкалинске Омской области. Компания работает на рынке производства молочной продукции уже 20 лет</a:t>
            </a:r>
            <a:endParaRPr lang="ru-RU" sz="1400" dirty="0"/>
          </a:p>
          <a:p>
            <a:endParaRPr lang="ru-RU" sz="1600" b="1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600" b="1" dirty="0" smtClean="0">
                <a:solidFill>
                  <a:srgbClr val="F04E23"/>
                </a:solidFill>
                <a:latin typeface="Arial"/>
                <a:cs typeface="Arial"/>
              </a:rPr>
              <a:t>В </a:t>
            </a:r>
            <a:r>
              <a:rPr lang="ru-RU" sz="1600" b="1" dirty="0" err="1" smtClean="0">
                <a:solidFill>
                  <a:srgbClr val="F04E23"/>
                </a:solidFill>
                <a:latin typeface="Arial"/>
                <a:cs typeface="Arial"/>
              </a:rPr>
              <a:t>Любинском</a:t>
            </a:r>
            <a:r>
              <a:rPr lang="ru-RU" sz="1600" b="1" dirty="0" smtClean="0">
                <a:solidFill>
                  <a:srgbClr val="F04E23"/>
                </a:solidFill>
                <a:latin typeface="Arial"/>
                <a:cs typeface="Arial"/>
              </a:rPr>
              <a:t>  </a:t>
            </a: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районе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600" dirty="0">
              <a:latin typeface="Arial"/>
              <a:cs typeface="Arial"/>
            </a:endParaRPr>
          </a:p>
          <a:p>
            <a:r>
              <a:rPr lang="ru-RU" sz="1400" dirty="0" smtClean="0"/>
              <a:t>АО "</a:t>
            </a:r>
            <a:r>
              <a:rPr lang="ru-RU" sz="1400" dirty="0" err="1" smtClean="0"/>
              <a:t>Любинский</a:t>
            </a:r>
            <a:r>
              <a:rPr lang="ru-RU" sz="1400" dirty="0" smtClean="0"/>
              <a:t> МКК" действует с 1996 года и специализируется на производстве молочной продукции </a:t>
            </a:r>
            <a:endParaRPr lang="ru-RU" sz="1400" dirty="0"/>
          </a:p>
          <a:p>
            <a:endParaRPr lang="ru-RU" sz="1600" b="1" dirty="0" smtClean="0">
              <a:solidFill>
                <a:srgbClr val="F04E23"/>
              </a:solidFill>
              <a:latin typeface="Arial"/>
              <a:cs typeface="Arial"/>
            </a:endParaRPr>
          </a:p>
          <a:p>
            <a:r>
              <a:rPr lang="ru-RU" sz="1600" b="1" dirty="0" smtClean="0">
                <a:solidFill>
                  <a:srgbClr val="F04E23"/>
                </a:solidFill>
                <a:latin typeface="Arial"/>
                <a:cs typeface="Arial"/>
              </a:rPr>
              <a:t>В Калачинском </a:t>
            </a: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районе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  <a:p>
            <a:r>
              <a:rPr lang="ru-RU" sz="1400" dirty="0" smtClean="0"/>
              <a:t>АО "Омский Бекон" основано 10 июля 1996 года и зарегистрировано в Калачинске Омской области. Компания работает в сфере производства колбасных изделий</a:t>
            </a:r>
          </a:p>
          <a:p>
            <a:endParaRPr lang="ru-RU" sz="16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20" dirty="0">
                <a:solidFill>
                  <a:srgbClr val="F04E23"/>
                </a:solidFill>
                <a:latin typeface="Arial"/>
                <a:cs typeface="Arial"/>
              </a:rPr>
              <a:t>В городе Омск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600" dirty="0">
              <a:latin typeface="Arial"/>
              <a:cs typeface="Arial"/>
            </a:endParaRPr>
          </a:p>
          <a:p>
            <a:r>
              <a:rPr lang="ru-RU" sz="1400" dirty="0" smtClean="0">
                <a:solidFill>
                  <a:srgbClr val="231F20"/>
                </a:solidFill>
                <a:latin typeface="Arial"/>
                <a:cs typeface="Arial"/>
              </a:rPr>
              <a:t>ООО "</a:t>
            </a:r>
            <a:r>
              <a:rPr lang="ru-RU" sz="1400" dirty="0" err="1" smtClean="0">
                <a:solidFill>
                  <a:srgbClr val="231F20"/>
                </a:solidFill>
                <a:latin typeface="Arial"/>
                <a:cs typeface="Arial"/>
              </a:rPr>
              <a:t>Ястро</a:t>
            </a:r>
            <a:r>
              <a:rPr lang="ru-RU" sz="1400" dirty="0" smtClean="0">
                <a:solidFill>
                  <a:srgbClr val="231F20"/>
                </a:solidFill>
                <a:latin typeface="Arial"/>
                <a:cs typeface="Arial"/>
              </a:rPr>
              <a:t>-Переработка" работает с 2003 года в Омске, специализируясь на производстве сыра</a:t>
            </a:r>
          </a:p>
          <a:p>
            <a:r>
              <a:rPr lang="ru-RU" sz="1400" dirty="0" smtClean="0"/>
              <a:t>ООО "Сибирские Колбасы" основано 6 мая 2010 года и зарегистрировано в Омске. Компания работает на рынке производства колбасных изделий</a:t>
            </a:r>
            <a:endParaRPr lang="ru-RU" sz="1400" dirty="0"/>
          </a:p>
          <a:p>
            <a:endParaRPr lang="ru-RU" sz="1400" dirty="0"/>
          </a:p>
          <a:p>
            <a:endParaRPr lang="ru-RU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pc="-85" dirty="0"/>
          </a:p>
        </p:txBody>
      </p:sp>
      <p:pic>
        <p:nvPicPr>
          <p:cNvPr id="9220" name="Picture 4" descr="C:\Users\Ибрагимова ИА\Desktop\karta-omskoj-oblasti-po-rajona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227072" cy="465290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67000" y="4572000"/>
            <a:ext cx="91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Bahnschrift" pitchFamily="34" charset="0"/>
              </a:rPr>
              <a:t>Большереченский</a:t>
            </a:r>
            <a:endParaRPr lang="ru-RU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5105400"/>
            <a:ext cx="76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latin typeface="Bahnschrift" pitchFamily="34" charset="0"/>
              </a:rPr>
              <a:t>Нижнеомский</a:t>
            </a:r>
            <a:endParaRPr lang="ru-RU" sz="600" dirty="0"/>
          </a:p>
        </p:txBody>
      </p:sp>
      <p:sp>
        <p:nvSpPr>
          <p:cNvPr id="14" name="object 48"/>
          <p:cNvSpPr/>
          <p:nvPr/>
        </p:nvSpPr>
        <p:spPr>
          <a:xfrm>
            <a:off x="2286000" y="56388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8"/>
          <p:cNvSpPr/>
          <p:nvPr/>
        </p:nvSpPr>
        <p:spPr>
          <a:xfrm>
            <a:off x="2438400" y="57150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8"/>
          <p:cNvSpPr/>
          <p:nvPr/>
        </p:nvSpPr>
        <p:spPr>
          <a:xfrm>
            <a:off x="3429000" y="47244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8"/>
          <p:cNvSpPr/>
          <p:nvPr/>
        </p:nvSpPr>
        <p:spPr>
          <a:xfrm>
            <a:off x="2438400" y="44958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8"/>
          <p:cNvSpPr/>
          <p:nvPr/>
        </p:nvSpPr>
        <p:spPr>
          <a:xfrm>
            <a:off x="2438400" y="51816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7200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124" y="698182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РЫНОК СБЫТА</a:t>
            </a:r>
            <a:endParaRPr sz="240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sp>
        <p:nvSpPr>
          <p:cNvPr id="21" name="object 3"/>
          <p:cNvSpPr txBox="1"/>
          <p:nvPr/>
        </p:nvSpPr>
        <p:spPr>
          <a:xfrm>
            <a:off x="457200" y="1182522"/>
            <a:ext cx="527081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45" dirty="0">
                <a:solidFill>
                  <a:srgbClr val="F04E23"/>
                </a:solidFill>
                <a:latin typeface="Arial"/>
                <a:cs typeface="Arial"/>
              </a:rPr>
              <a:t>ПОТЕНЦИАЛЬНЫЕ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lang="ru-RU" sz="2000" b="1" spc="9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0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04E23"/>
                </a:solidFill>
                <a:latin typeface="Arial"/>
                <a:cs typeface="Arial"/>
              </a:rPr>
              <a:t>Р</a:t>
            </a:r>
            <a:r>
              <a:rPr lang="ru-RU" sz="2000" b="1" spc="70" dirty="0">
                <a:solidFill>
                  <a:srgbClr val="F04E23"/>
                </a:solidFill>
                <a:latin typeface="Arial"/>
                <a:cs typeface="Arial"/>
              </a:rPr>
              <a:t>АЙОНЕ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6095999" y="1174620"/>
            <a:ext cx="527081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45" dirty="0">
                <a:solidFill>
                  <a:srgbClr val="F04E23"/>
                </a:solidFill>
                <a:latin typeface="Arial"/>
                <a:cs typeface="Arial"/>
              </a:rPr>
              <a:t>ПОТЕНЦИАЛЬНЫЕ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0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lang="ru-RU" sz="2000" b="1" spc="95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95" dirty="0">
                <a:solidFill>
                  <a:srgbClr val="F04E23"/>
                </a:solidFill>
                <a:latin typeface="Arial"/>
                <a:cs typeface="Arial"/>
              </a:rPr>
              <a:t>ОМСКОЙ ОБЛАСТИ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5728017" y="1115631"/>
            <a:ext cx="0" cy="5182985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9"/>
          <p:cNvSpPr txBox="1"/>
          <p:nvPr/>
        </p:nvSpPr>
        <p:spPr>
          <a:xfrm>
            <a:off x="6172200" y="2106317"/>
            <a:ext cx="4826635" cy="32573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Население Омской области и других регионов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Розничные сети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Оптовые компании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Предприятия общественного питания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Учреждения социальной сферы</a:t>
            </a:r>
          </a:p>
          <a:p>
            <a:pPr marL="12700">
              <a:lnSpc>
                <a:spcPts val="3635"/>
              </a:lnSpc>
              <a:buFontTx/>
              <a:buChar char="-"/>
            </a:pPr>
            <a:endParaRPr lang="ru-RU" sz="1600" b="1" spc="70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3896486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495300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Население Большереченского района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Розничные сети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Оптовые компании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Предприятия общественного питания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Учреждения социальной сферы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3757</TotalTime>
  <Words>1881</Words>
  <Application>Microsoft Office PowerPoint</Application>
  <PresentationFormat>Произвольный</PresentationFormat>
  <Paragraphs>314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СОЗДАНИЕ ПРЕДПРИЯТИЯ ПИЩЕВОЙ ПРОМЫШЛЕННОСТИ ПО ПЕРЕРАБОТКЕ МЯСА И МОЛОКА НА ТЕРРИТОРИИ БОЛЬШЕРЕЧЕНСКОГО РАЙОНА ОМСКОЙ ОБЛАСТИ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АКТУАЛЬНОСТЬ ПРОЕКТА</vt:lpstr>
      <vt:lpstr>ТРАНСПОРТНО-ЛОГИСТИЧЕСКИЙ ПОТЕНЦИАЛ БОЛЬШЕРЕЧЕНСКОГО РАЙОНА ОМСКОЙ ОБЛАСТИ</vt:lpstr>
      <vt:lpstr>АНАЛИЗ РЫНКА</vt:lpstr>
      <vt:lpstr>РЫНОК СБЫТА</vt:lpstr>
      <vt:lpstr>ЦЕЛЕСООБРАЗНОСТЬ СОЗДАНИЯ ПРЕДПРИЯТИЯ ПИЩЕВОЙ ПРОМЫШЛЕННОСТИ ПО ПЕРЕРАБОТКЕ МЯСА И МОЛОКА</vt:lpstr>
      <vt:lpstr>ПЛАН МАРКЕТИНГА</vt:lpstr>
      <vt:lpstr>ВИЗУАЛЬНЫЕ ПРИМЕРЫ И ИНТЕРЬЕРНЫЕ РЕШЕНИЯ</vt:lpstr>
      <vt:lpstr>Презентация PowerPoint</vt:lpstr>
      <vt:lpstr>ВОЗМОЖНЫЕ ТЕРРИТОРИИ ДЛЯ РАЗМЕЩЕНИЯ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СРОИТЕЛЬСТВО СТАНЦИИ ТЕХНИЧЕСКОГО ОБСЛУЖИВАНИЯ И РЕМОНТА ТРАНСПОРТНЫХ СРЕДСТВ В Р.П. ОКОНЕШНИКОВО ОМСКОЙ ОБЛАСТИ</dc:title>
  <dc:creator>Econom</dc:creator>
  <cp:lastModifiedBy>Ибрагимова ИА</cp:lastModifiedBy>
  <cp:revision>260</cp:revision>
  <cp:lastPrinted>2026-04-15T06:02:01Z</cp:lastPrinted>
  <dcterms:created xsi:type="dcterms:W3CDTF">2025-07-07T04:10:29Z</dcterms:created>
  <dcterms:modified xsi:type="dcterms:W3CDTF">2026-04-15T08:22:13Z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2025-07-07T00:00:00Z</vt:filetime>
  </property>
  <property fmtid="{D5CDD505-2E9C-101B-9397-08002B2CF9AE}" pid="5" name="Producer">
    <vt:lpwstr>3-Heights(TM) PDF Security Shell 4.8.25.2 (http://www.pdf-tools.com)</vt:lpwstr>
  </property>
</Properties>
</file>