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78" r:id="rId10"/>
    <p:sldId id="279" r:id="rId11"/>
    <p:sldId id="280" r:id="rId12"/>
    <p:sldId id="266" r:id="rId13"/>
    <p:sldId id="267" r:id="rId14"/>
    <p:sldId id="268" r:id="rId15"/>
    <p:sldId id="270" r:id="rId16"/>
    <p:sldId id="274" r:id="rId17"/>
    <p:sldId id="275" r:id="rId18"/>
    <p:sldId id="276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923C3-84D4-4224-A688-0BD3EB33F14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2BFFA-DA59-427E-9749-E767089E1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0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2BFFA-DA59-427E-9749-E767089E13B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2BFFA-DA59-427E-9749-E767089E13B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1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 линии МСХ по поддержки нет.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2BFFA-DA59-427E-9749-E767089E13B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4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607" y="3116373"/>
            <a:ext cx="8729345" cy="2016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sz="3100" spc="60" dirty="0" err="1">
                <a:solidFill>
                  <a:srgbClr val="FFFFFF"/>
                </a:solidFill>
              </a:rPr>
              <a:t>ПРОИЗВОДСТВО</a:t>
            </a:r>
            <a:r>
              <a:rPr sz="3100" spc="130" dirty="0">
                <a:solidFill>
                  <a:srgbClr val="FFFFFF"/>
                </a:solidFill>
              </a:rPr>
              <a:t> </a:t>
            </a:r>
            <a:r>
              <a:rPr lang="ru-RU" sz="3100" spc="85" dirty="0">
                <a:solidFill>
                  <a:srgbClr val="FFFFFF"/>
                </a:solidFill>
              </a:rPr>
              <a:t>МЯСНОЙ ПРОДУКЦИИ И ПОЛУФАБРИКАТОВ НА ТЕРРИТОРИИ ЗНАМЕНСКОГО МУНИЦИПАЛЬНОГО РАЙОНА ОМСКОЙ ОБЛАСТИ</a:t>
            </a:r>
            <a:endParaRPr sz="3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602"/>
            <a:ext cx="247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РЫНОК</a:t>
            </a:r>
            <a:r>
              <a:rPr sz="2400" spc="100" dirty="0"/>
              <a:t> </a:t>
            </a:r>
            <a:r>
              <a:rPr sz="2400" spc="-10" dirty="0"/>
              <a:t>СБЫТА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49858" y="3495402"/>
            <a:ext cx="6406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400" b="1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РЕГИОНЕ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7300" y="1326581"/>
            <a:ext cx="3705700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2000"/>
              </a:lnSpc>
              <a:spcBef>
                <a:spcPts val="100"/>
              </a:spcBef>
            </a:pPr>
            <a:r>
              <a:rPr lang="ru-RU" sz="1700" b="1" spc="35" dirty="0">
                <a:solidFill>
                  <a:srgbClr val="231F20"/>
                </a:solidFill>
                <a:latin typeface="Arial"/>
                <a:cs typeface="Arial"/>
              </a:rPr>
              <a:t>ТОРГОВЫЕ СЕТИ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 и региональные торговые сети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300" y="2251781"/>
            <a:ext cx="3466465" cy="46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ОПТОВЫЕ ПОКУПАТЕЛИ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среднеоптовые</a:t>
            </a:r>
            <a:r>
              <a:rPr lang="ru-RU"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рынки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10</a:t>
            </a:fld>
            <a:endParaRPr spc="-85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DB2E43-85C4-4814-BB28-FE7B18CF96BC}"/>
              </a:ext>
            </a:extLst>
          </p:cNvPr>
          <p:cNvSpPr txBox="1"/>
          <p:nvPr/>
        </p:nvSpPr>
        <p:spPr>
          <a:xfrm>
            <a:off x="6237687" y="1311003"/>
            <a:ext cx="4755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ЛОКАЛЬНЫЙ СБЫТ </a:t>
            </a:r>
          </a:p>
          <a:p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(мелкий опт)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AC37A7-03C2-45A2-8972-589EBE4FD4F7}"/>
              </a:ext>
            </a:extLst>
          </p:cNvPr>
          <p:cNvSpPr txBox="1"/>
          <p:nvPr/>
        </p:nvSpPr>
        <p:spPr>
          <a:xfrm>
            <a:off x="6237687" y="2251781"/>
            <a:ext cx="5039913" cy="55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3175" defTabSz="914400" eaLnBrk="1" fontAlgn="auto" latinLnBrk="0" hangingPunct="1">
              <a:lnSpc>
                <a:spcPct val="985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ФИРМЕННЫЕ И СПЕЦ. МАГАЗИНЫ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(фирменные магазины</a:t>
            </a:r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киоски)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8AD7D73-9768-4B31-9B6D-1B40ED3BDC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0129" y="4098178"/>
            <a:ext cx="2456294" cy="8534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AAD3918-1B64-470B-8D4C-A7DF61DC08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549" y="4098177"/>
            <a:ext cx="2362205" cy="8534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9BE85E2-0744-432F-AED3-0D4E2F3369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6798" y="4101760"/>
            <a:ext cx="2588906" cy="85942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4ADD28A-9800-45CA-86D6-D1D93B4A34C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5725" y="4076510"/>
            <a:ext cx="2456294" cy="87510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1B6961A-89C5-468A-ABB1-61643DF2AF8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8748" y="5131544"/>
            <a:ext cx="2362204" cy="85343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0D71908-6262-45B9-9E40-3C2B7ACBF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462" y="5028256"/>
            <a:ext cx="2530920" cy="131993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FC29792-22F7-4F23-8B6D-1FBC5BE924C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4892" y="5135230"/>
            <a:ext cx="2567860" cy="85942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CF6001C-083D-48A7-9348-AE72BDF443A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5725" y="5117282"/>
            <a:ext cx="2456294" cy="87711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253C3F4-690A-4A94-8407-0A445BCBDD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549" y="1284477"/>
            <a:ext cx="702249" cy="63301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111FC2-898E-4DED-AD6E-95D0AAB236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6240" y="2251780"/>
            <a:ext cx="596074" cy="55136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560DD49-4232-441C-823F-55BB876ACB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549" y="2193489"/>
            <a:ext cx="702249" cy="56672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31E68C5-21F1-4BE0-98C7-57CB58DABE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9375" y="1338837"/>
            <a:ext cx="596074" cy="6662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134" y="777996"/>
            <a:ext cx="10751185" cy="356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</a:pPr>
            <a:r>
              <a:rPr lang="ru-RU" sz="2200" spc="60" dirty="0"/>
              <a:t>КРУПНЕЙШИЕ ПРОИЗВОДИТЕЛИ МЯСА НА ТЕРРИТОРИИ РЕГИОНА</a:t>
            </a:r>
            <a:endParaRPr sz="2200" dirty="0"/>
          </a:p>
        </p:txBody>
      </p:sp>
      <p:sp>
        <p:nvSpPr>
          <p:cNvPr id="16" name="object 16"/>
          <p:cNvSpPr txBox="1"/>
          <p:nvPr/>
        </p:nvSpPr>
        <p:spPr>
          <a:xfrm>
            <a:off x="155575" y="1265910"/>
            <a:ext cx="11269017" cy="311623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spcBef>
                <a:spcPts val="869"/>
              </a:spcBef>
              <a:tabLst>
                <a:tab pos="3766820" algn="l"/>
                <a:tab pos="7056755" algn="l"/>
              </a:tabLst>
            </a:pPr>
            <a:r>
              <a:rPr lang="ru-RU" sz="1300" b="1" dirty="0"/>
              <a:t>                    «Фабрика </a:t>
            </a:r>
            <a:r>
              <a:rPr lang="ru-RU" sz="1300" b="1" dirty="0" err="1"/>
              <a:t>Конарева</a:t>
            </a:r>
            <a:r>
              <a:rPr lang="ru-RU" sz="1300" b="1" dirty="0"/>
              <a:t>»                                                                                                                             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ЗАО «</a:t>
            </a:r>
            <a:r>
              <a:rPr lang="ru-R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МК«Компур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sz="13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55621" y="4603384"/>
            <a:ext cx="208279" cy="4197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96492" y="416366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68300" y="4113623"/>
            <a:ext cx="306101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lang="ru-RU" sz="1300" b="1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3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«</a:t>
            </a:r>
            <a:r>
              <a:rPr lang="ru-RU" sz="1300" b="1" spc="-10" dirty="0" err="1">
                <a:solidFill>
                  <a:srgbClr val="231F20"/>
                </a:solidFill>
                <a:latin typeface="Arial"/>
                <a:cs typeface="Arial"/>
              </a:rPr>
              <a:t>Калачинский</a:t>
            </a:r>
            <a:r>
              <a:rPr lang="ru-RU" sz="1300" b="1" spc="-10" dirty="0">
                <a:solidFill>
                  <a:srgbClr val="231F20"/>
                </a:solidFill>
                <a:latin typeface="Arial"/>
                <a:cs typeface="Arial"/>
              </a:rPr>
              <a:t> мясокомбинат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»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06" y="682274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11</a:t>
            </a:fld>
            <a:endParaRPr spc="-85" dirty="0"/>
          </a:p>
        </p:txBody>
      </p:sp>
      <p:sp>
        <p:nvSpPr>
          <p:cNvPr id="27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8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1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12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14" descr="https://images.satu.kz/169314935_w640_h640_stroitelstvo-bystrovozvodimyh-svinokompleksov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rubikonomsk.ru/wp-content/uploads/2016/05/stuzhen-govyazhii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4" y="4509120"/>
            <a:ext cx="3105634" cy="213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yampi.ru/media/cache/thumb_600/uploads/images/products/tradeboardbjqc7e-img-62ab0574dc01f715218700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yampi.ru/media/cache/thumb_600/uploads/images/products/tradeboardbjqc7e-img-62ab0574dc01f715218700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0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0" descr="https://yampi.ru/media/cache/thumb_600/uploads/images/products/tradeboardbjqc7e-img-62ab0574dc01f715218700.webp"/>
          <p:cNvSpPr>
            <a:spLocks noChangeAspect="1" noChangeArrowheads="1"/>
          </p:cNvSpPr>
          <p:nvPr/>
        </p:nvSpPr>
        <p:spPr bwMode="auto">
          <a:xfrm>
            <a:off x="127000" y="-7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https://inni.info/f/i/68b5168508e51488b96d941839adf7c46348b911858cf1cbbb6c73386c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57" y="1783323"/>
            <a:ext cx="3006994" cy="20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6234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endParaRPr lang="ru-RU" b="1" dirty="0"/>
          </a:p>
        </p:txBody>
      </p:sp>
      <p:sp>
        <p:nvSpPr>
          <p:cNvPr id="10" name="AutoShape 25" descr="Фотография продукта Оковалок охлажденный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7" descr="Фотография продукта Оковалок охлажденный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9" descr="Фотография продукта Оковалок охлажденный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31" descr="Фотография продукта Оковалок охлажденный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7" name="Picture 33" descr="https://kmp55.ru/wp-content/uploads/2024/11/farsh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17" y="4509120"/>
            <a:ext cx="3006994" cy="213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6000" y="4086411"/>
            <a:ext cx="185767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/>
              <a:t>ООО «Рубикон»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avatars.mds.yandex.net/get-altay/4043748/2a0000017563e5a053cc1aef63b085a13036/XXX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4" y="1875510"/>
            <a:ext cx="3105634" cy="20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6" descr="https://static.tildacdn.com/tild3539-6464-4161-a661-633839393962/photo.pn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Сардельки Говяжьи ГОС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42" y="1515163"/>
            <a:ext cx="2919616" cy="39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bject 23"/>
          <p:cNvSpPr txBox="1"/>
          <p:nvPr/>
        </p:nvSpPr>
        <p:spPr>
          <a:xfrm>
            <a:off x="4583832" y="1361110"/>
            <a:ext cx="306101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b="1" dirty="0"/>
              <a:t>«Кировский мясокомбинат»</a:t>
            </a:r>
            <a:endParaRPr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41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 dirty="0"/>
              <a:t>ТЕХНОЛОГИЯ</a:t>
            </a:r>
            <a:r>
              <a:rPr sz="2400" spc="105" dirty="0"/>
              <a:t> </a:t>
            </a:r>
            <a:r>
              <a:rPr sz="2400" spc="-10" dirty="0"/>
              <a:t>ПРОИЗВОДСТВА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623694" y="1523027"/>
            <a:ext cx="10022205" cy="4737100"/>
            <a:chOff x="623694" y="1523027"/>
            <a:chExt cx="10022205" cy="4737100"/>
          </a:xfrm>
        </p:grpSpPr>
        <p:sp>
          <p:nvSpPr>
            <p:cNvPr id="4" name="object 4"/>
            <p:cNvSpPr/>
            <p:nvPr/>
          </p:nvSpPr>
          <p:spPr>
            <a:xfrm>
              <a:off x="4166595" y="1659600"/>
              <a:ext cx="0" cy="4600575"/>
            </a:xfrm>
            <a:custGeom>
              <a:avLst/>
              <a:gdLst/>
              <a:ahLst/>
              <a:cxnLst/>
              <a:rect l="l" t="t" r="r" b="b"/>
              <a:pathLst>
                <a:path h="4600575">
                  <a:moveTo>
                    <a:pt x="0" y="460052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6909" y="3044878"/>
              <a:ext cx="9798685" cy="0"/>
            </a:xfrm>
            <a:custGeom>
              <a:avLst/>
              <a:gdLst/>
              <a:ahLst/>
              <a:cxnLst/>
              <a:rect l="l" t="t" r="r" b="b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6909" y="4529034"/>
              <a:ext cx="9798685" cy="0"/>
            </a:xfrm>
            <a:custGeom>
              <a:avLst/>
              <a:gdLst/>
              <a:ahLst/>
              <a:cxnLst/>
              <a:rect l="l" t="t" r="r" b="b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34595" y="1659600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3735" y="1659600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3684" y="1523034"/>
              <a:ext cx="7225030" cy="3613785"/>
            </a:xfrm>
            <a:custGeom>
              <a:avLst/>
              <a:gdLst/>
              <a:ahLst/>
              <a:cxnLst/>
              <a:rect l="l" t="t" r="r" b="b"/>
              <a:pathLst>
                <a:path w="7225030" h="3613785">
                  <a:moveTo>
                    <a:pt x="433730" y="3396640"/>
                  </a:moveTo>
                  <a:lnTo>
                    <a:pt x="428002" y="3346907"/>
                  </a:lnTo>
                  <a:lnTo>
                    <a:pt x="411695" y="3301263"/>
                  </a:lnTo>
                  <a:lnTo>
                    <a:pt x="386092" y="3261004"/>
                  </a:lnTo>
                  <a:lnTo>
                    <a:pt x="352513" y="3227413"/>
                  </a:lnTo>
                  <a:lnTo>
                    <a:pt x="312242" y="3201809"/>
                  </a:lnTo>
                  <a:lnTo>
                    <a:pt x="266598" y="3185503"/>
                  </a:lnTo>
                  <a:lnTo>
                    <a:pt x="216865" y="3179775"/>
                  </a:lnTo>
                  <a:lnTo>
                    <a:pt x="167144" y="3185503"/>
                  </a:lnTo>
                  <a:lnTo>
                    <a:pt x="121500" y="3201809"/>
                  </a:lnTo>
                  <a:lnTo>
                    <a:pt x="81229" y="3227413"/>
                  </a:lnTo>
                  <a:lnTo>
                    <a:pt x="47650" y="3261004"/>
                  </a:lnTo>
                  <a:lnTo>
                    <a:pt x="22047" y="3301263"/>
                  </a:lnTo>
                  <a:lnTo>
                    <a:pt x="5727" y="3346907"/>
                  </a:lnTo>
                  <a:lnTo>
                    <a:pt x="0" y="3396640"/>
                  </a:lnTo>
                  <a:lnTo>
                    <a:pt x="5727" y="3446361"/>
                  </a:lnTo>
                  <a:lnTo>
                    <a:pt x="22047" y="3492017"/>
                  </a:lnTo>
                  <a:lnTo>
                    <a:pt x="47650" y="3532276"/>
                  </a:lnTo>
                  <a:lnTo>
                    <a:pt x="81229" y="3565868"/>
                  </a:lnTo>
                  <a:lnTo>
                    <a:pt x="121500" y="3591458"/>
                  </a:lnTo>
                  <a:lnTo>
                    <a:pt x="167144" y="3607778"/>
                  </a:lnTo>
                  <a:lnTo>
                    <a:pt x="216865" y="3613505"/>
                  </a:lnTo>
                  <a:lnTo>
                    <a:pt x="266598" y="3607778"/>
                  </a:lnTo>
                  <a:lnTo>
                    <a:pt x="312242" y="3591458"/>
                  </a:lnTo>
                  <a:lnTo>
                    <a:pt x="352513" y="3565868"/>
                  </a:lnTo>
                  <a:lnTo>
                    <a:pt x="386092" y="3532276"/>
                  </a:lnTo>
                  <a:lnTo>
                    <a:pt x="411695" y="3492017"/>
                  </a:lnTo>
                  <a:lnTo>
                    <a:pt x="428002" y="3446361"/>
                  </a:lnTo>
                  <a:lnTo>
                    <a:pt x="433730" y="3396640"/>
                  </a:lnTo>
                  <a:close/>
                </a:path>
                <a:path w="7225030" h="3613785">
                  <a:moveTo>
                    <a:pt x="433730" y="1892249"/>
                  </a:moveTo>
                  <a:lnTo>
                    <a:pt x="428002" y="1842528"/>
                  </a:lnTo>
                  <a:lnTo>
                    <a:pt x="411695" y="1796872"/>
                  </a:lnTo>
                  <a:lnTo>
                    <a:pt x="386092" y="1756613"/>
                  </a:lnTo>
                  <a:lnTo>
                    <a:pt x="352513" y="1723021"/>
                  </a:lnTo>
                  <a:lnTo>
                    <a:pt x="312242" y="1697431"/>
                  </a:lnTo>
                  <a:lnTo>
                    <a:pt x="266598" y="1681111"/>
                  </a:lnTo>
                  <a:lnTo>
                    <a:pt x="216865" y="1675384"/>
                  </a:lnTo>
                  <a:lnTo>
                    <a:pt x="167144" y="1681111"/>
                  </a:lnTo>
                  <a:lnTo>
                    <a:pt x="121500" y="1697431"/>
                  </a:lnTo>
                  <a:lnTo>
                    <a:pt x="81229" y="1723021"/>
                  </a:lnTo>
                  <a:lnTo>
                    <a:pt x="47650" y="1756613"/>
                  </a:lnTo>
                  <a:lnTo>
                    <a:pt x="22047" y="1796872"/>
                  </a:lnTo>
                  <a:lnTo>
                    <a:pt x="5727" y="1842528"/>
                  </a:lnTo>
                  <a:lnTo>
                    <a:pt x="0" y="1892249"/>
                  </a:lnTo>
                  <a:lnTo>
                    <a:pt x="5727" y="1941982"/>
                  </a:lnTo>
                  <a:lnTo>
                    <a:pt x="22047" y="1987626"/>
                  </a:lnTo>
                  <a:lnTo>
                    <a:pt x="47650" y="2027885"/>
                  </a:lnTo>
                  <a:lnTo>
                    <a:pt x="81229" y="2061476"/>
                  </a:lnTo>
                  <a:lnTo>
                    <a:pt x="121500" y="2087079"/>
                  </a:lnTo>
                  <a:lnTo>
                    <a:pt x="167144" y="2103386"/>
                  </a:lnTo>
                  <a:lnTo>
                    <a:pt x="216865" y="2109114"/>
                  </a:lnTo>
                  <a:lnTo>
                    <a:pt x="266598" y="2103386"/>
                  </a:lnTo>
                  <a:lnTo>
                    <a:pt x="312242" y="2087079"/>
                  </a:lnTo>
                  <a:lnTo>
                    <a:pt x="352513" y="2061476"/>
                  </a:lnTo>
                  <a:lnTo>
                    <a:pt x="386092" y="2027885"/>
                  </a:lnTo>
                  <a:lnTo>
                    <a:pt x="411695" y="1987626"/>
                  </a:lnTo>
                  <a:lnTo>
                    <a:pt x="428002" y="1941982"/>
                  </a:lnTo>
                  <a:lnTo>
                    <a:pt x="433730" y="1892249"/>
                  </a:lnTo>
                  <a:close/>
                </a:path>
                <a:path w="7225030" h="3613785">
                  <a:moveTo>
                    <a:pt x="433730" y="216865"/>
                  </a:moveTo>
                  <a:lnTo>
                    <a:pt x="428002" y="167132"/>
                  </a:lnTo>
                  <a:lnTo>
                    <a:pt x="411695" y="121488"/>
                  </a:lnTo>
                  <a:lnTo>
                    <a:pt x="386092" y="81229"/>
                  </a:lnTo>
                  <a:lnTo>
                    <a:pt x="352513" y="47637"/>
                  </a:lnTo>
                  <a:lnTo>
                    <a:pt x="312242" y="22034"/>
                  </a:lnTo>
                  <a:lnTo>
                    <a:pt x="266598" y="5727"/>
                  </a:lnTo>
                  <a:lnTo>
                    <a:pt x="216865" y="0"/>
                  </a:lnTo>
                  <a:lnTo>
                    <a:pt x="167144" y="5727"/>
                  </a:lnTo>
                  <a:lnTo>
                    <a:pt x="121500" y="22034"/>
                  </a:lnTo>
                  <a:lnTo>
                    <a:pt x="81229" y="47637"/>
                  </a:lnTo>
                  <a:lnTo>
                    <a:pt x="47650" y="81229"/>
                  </a:lnTo>
                  <a:lnTo>
                    <a:pt x="22047" y="121488"/>
                  </a:lnTo>
                  <a:lnTo>
                    <a:pt x="5727" y="167132"/>
                  </a:lnTo>
                  <a:lnTo>
                    <a:pt x="0" y="216865"/>
                  </a:lnTo>
                  <a:lnTo>
                    <a:pt x="5727" y="266585"/>
                  </a:lnTo>
                  <a:lnTo>
                    <a:pt x="22047" y="312242"/>
                  </a:lnTo>
                  <a:lnTo>
                    <a:pt x="47650" y="352501"/>
                  </a:lnTo>
                  <a:lnTo>
                    <a:pt x="81229" y="386092"/>
                  </a:lnTo>
                  <a:lnTo>
                    <a:pt x="121500" y="411683"/>
                  </a:lnTo>
                  <a:lnTo>
                    <a:pt x="167144" y="428002"/>
                  </a:lnTo>
                  <a:lnTo>
                    <a:pt x="216865" y="433730"/>
                  </a:lnTo>
                  <a:lnTo>
                    <a:pt x="266598" y="428002"/>
                  </a:lnTo>
                  <a:lnTo>
                    <a:pt x="312242" y="411683"/>
                  </a:lnTo>
                  <a:lnTo>
                    <a:pt x="352513" y="386092"/>
                  </a:lnTo>
                  <a:lnTo>
                    <a:pt x="386092" y="352501"/>
                  </a:lnTo>
                  <a:lnTo>
                    <a:pt x="411695" y="312242"/>
                  </a:lnTo>
                  <a:lnTo>
                    <a:pt x="428002" y="266585"/>
                  </a:lnTo>
                  <a:lnTo>
                    <a:pt x="433730" y="216865"/>
                  </a:lnTo>
                  <a:close/>
                </a:path>
                <a:path w="7225030" h="3613785">
                  <a:moveTo>
                    <a:pt x="3756596" y="3396640"/>
                  </a:moveTo>
                  <a:lnTo>
                    <a:pt x="3750868" y="3346907"/>
                  </a:lnTo>
                  <a:lnTo>
                    <a:pt x="3734549" y="3301263"/>
                  </a:lnTo>
                  <a:lnTo>
                    <a:pt x="3708946" y="3261004"/>
                  </a:lnTo>
                  <a:lnTo>
                    <a:pt x="3675367" y="3227413"/>
                  </a:lnTo>
                  <a:lnTo>
                    <a:pt x="3635095" y="3201809"/>
                  </a:lnTo>
                  <a:lnTo>
                    <a:pt x="3589451" y="3185503"/>
                  </a:lnTo>
                  <a:lnTo>
                    <a:pt x="3539731" y="3179775"/>
                  </a:lnTo>
                  <a:lnTo>
                    <a:pt x="3489998" y="3185503"/>
                  </a:lnTo>
                  <a:lnTo>
                    <a:pt x="3444354" y="3201809"/>
                  </a:lnTo>
                  <a:lnTo>
                    <a:pt x="3404095" y="3227413"/>
                  </a:lnTo>
                  <a:lnTo>
                    <a:pt x="3370503" y="3261004"/>
                  </a:lnTo>
                  <a:lnTo>
                    <a:pt x="3344900" y="3301263"/>
                  </a:lnTo>
                  <a:lnTo>
                    <a:pt x="3328593" y="3346907"/>
                  </a:lnTo>
                  <a:lnTo>
                    <a:pt x="3322866" y="3396640"/>
                  </a:lnTo>
                  <a:lnTo>
                    <a:pt x="3328593" y="3446361"/>
                  </a:lnTo>
                  <a:lnTo>
                    <a:pt x="3344900" y="3492017"/>
                  </a:lnTo>
                  <a:lnTo>
                    <a:pt x="3370503" y="3532276"/>
                  </a:lnTo>
                  <a:lnTo>
                    <a:pt x="3404095" y="3565868"/>
                  </a:lnTo>
                  <a:lnTo>
                    <a:pt x="3444354" y="3591458"/>
                  </a:lnTo>
                  <a:lnTo>
                    <a:pt x="3489998" y="3607778"/>
                  </a:lnTo>
                  <a:lnTo>
                    <a:pt x="3539731" y="3613505"/>
                  </a:lnTo>
                  <a:lnTo>
                    <a:pt x="3589451" y="3607778"/>
                  </a:lnTo>
                  <a:lnTo>
                    <a:pt x="3635095" y="3591458"/>
                  </a:lnTo>
                  <a:lnTo>
                    <a:pt x="3675367" y="3565868"/>
                  </a:lnTo>
                  <a:lnTo>
                    <a:pt x="3708946" y="3532276"/>
                  </a:lnTo>
                  <a:lnTo>
                    <a:pt x="3734549" y="3492017"/>
                  </a:lnTo>
                  <a:lnTo>
                    <a:pt x="3750868" y="3446361"/>
                  </a:lnTo>
                  <a:lnTo>
                    <a:pt x="3756596" y="3396640"/>
                  </a:lnTo>
                  <a:close/>
                </a:path>
                <a:path w="7225030" h="3613785">
                  <a:moveTo>
                    <a:pt x="3756596" y="1892249"/>
                  </a:moveTo>
                  <a:lnTo>
                    <a:pt x="3750868" y="1842528"/>
                  </a:lnTo>
                  <a:lnTo>
                    <a:pt x="3734549" y="1796872"/>
                  </a:lnTo>
                  <a:lnTo>
                    <a:pt x="3708946" y="1756613"/>
                  </a:lnTo>
                  <a:lnTo>
                    <a:pt x="3675367" y="1723021"/>
                  </a:lnTo>
                  <a:lnTo>
                    <a:pt x="3635095" y="1697431"/>
                  </a:lnTo>
                  <a:lnTo>
                    <a:pt x="3589451" y="1681111"/>
                  </a:lnTo>
                  <a:lnTo>
                    <a:pt x="3539731" y="1675384"/>
                  </a:lnTo>
                  <a:lnTo>
                    <a:pt x="3489998" y="1681111"/>
                  </a:lnTo>
                  <a:lnTo>
                    <a:pt x="3444354" y="1697431"/>
                  </a:lnTo>
                  <a:lnTo>
                    <a:pt x="3404095" y="1723021"/>
                  </a:lnTo>
                  <a:lnTo>
                    <a:pt x="3370503" y="1756613"/>
                  </a:lnTo>
                  <a:lnTo>
                    <a:pt x="3344900" y="1796872"/>
                  </a:lnTo>
                  <a:lnTo>
                    <a:pt x="3328593" y="1842528"/>
                  </a:lnTo>
                  <a:lnTo>
                    <a:pt x="3322866" y="1892249"/>
                  </a:lnTo>
                  <a:lnTo>
                    <a:pt x="3328593" y="1941982"/>
                  </a:lnTo>
                  <a:lnTo>
                    <a:pt x="3344900" y="1987626"/>
                  </a:lnTo>
                  <a:lnTo>
                    <a:pt x="3370503" y="2027885"/>
                  </a:lnTo>
                  <a:lnTo>
                    <a:pt x="3404095" y="2061476"/>
                  </a:lnTo>
                  <a:lnTo>
                    <a:pt x="3444354" y="2087079"/>
                  </a:lnTo>
                  <a:lnTo>
                    <a:pt x="3489998" y="2103386"/>
                  </a:lnTo>
                  <a:lnTo>
                    <a:pt x="3539731" y="2109114"/>
                  </a:lnTo>
                  <a:lnTo>
                    <a:pt x="3589451" y="2103386"/>
                  </a:lnTo>
                  <a:lnTo>
                    <a:pt x="3635095" y="2087079"/>
                  </a:lnTo>
                  <a:lnTo>
                    <a:pt x="3675367" y="2061476"/>
                  </a:lnTo>
                  <a:lnTo>
                    <a:pt x="3708946" y="2027885"/>
                  </a:lnTo>
                  <a:lnTo>
                    <a:pt x="3734549" y="1987626"/>
                  </a:lnTo>
                  <a:lnTo>
                    <a:pt x="3750868" y="1941982"/>
                  </a:lnTo>
                  <a:lnTo>
                    <a:pt x="3756596" y="1892249"/>
                  </a:lnTo>
                  <a:close/>
                </a:path>
                <a:path w="7225030" h="3613785">
                  <a:moveTo>
                    <a:pt x="3756596" y="216865"/>
                  </a:moveTo>
                  <a:lnTo>
                    <a:pt x="3750868" y="167132"/>
                  </a:lnTo>
                  <a:lnTo>
                    <a:pt x="3734549" y="121488"/>
                  </a:lnTo>
                  <a:lnTo>
                    <a:pt x="3708946" y="81229"/>
                  </a:lnTo>
                  <a:lnTo>
                    <a:pt x="3675367" y="47637"/>
                  </a:lnTo>
                  <a:lnTo>
                    <a:pt x="3635095" y="22034"/>
                  </a:lnTo>
                  <a:lnTo>
                    <a:pt x="3589451" y="5727"/>
                  </a:lnTo>
                  <a:lnTo>
                    <a:pt x="3539731" y="0"/>
                  </a:lnTo>
                  <a:lnTo>
                    <a:pt x="3489998" y="5727"/>
                  </a:lnTo>
                  <a:lnTo>
                    <a:pt x="3444354" y="22034"/>
                  </a:lnTo>
                  <a:lnTo>
                    <a:pt x="3404095" y="47637"/>
                  </a:lnTo>
                  <a:lnTo>
                    <a:pt x="3370503" y="81229"/>
                  </a:lnTo>
                  <a:lnTo>
                    <a:pt x="3344900" y="121488"/>
                  </a:lnTo>
                  <a:lnTo>
                    <a:pt x="3328593" y="167132"/>
                  </a:lnTo>
                  <a:lnTo>
                    <a:pt x="3322866" y="216865"/>
                  </a:lnTo>
                  <a:lnTo>
                    <a:pt x="3328593" y="266585"/>
                  </a:lnTo>
                  <a:lnTo>
                    <a:pt x="3344900" y="312242"/>
                  </a:lnTo>
                  <a:lnTo>
                    <a:pt x="3370503" y="352501"/>
                  </a:lnTo>
                  <a:lnTo>
                    <a:pt x="3404095" y="386092"/>
                  </a:lnTo>
                  <a:lnTo>
                    <a:pt x="3444354" y="411683"/>
                  </a:lnTo>
                  <a:lnTo>
                    <a:pt x="3489998" y="428002"/>
                  </a:lnTo>
                  <a:lnTo>
                    <a:pt x="3539731" y="433730"/>
                  </a:lnTo>
                  <a:lnTo>
                    <a:pt x="3589451" y="428002"/>
                  </a:lnTo>
                  <a:lnTo>
                    <a:pt x="3635095" y="411683"/>
                  </a:lnTo>
                  <a:lnTo>
                    <a:pt x="3675367" y="386092"/>
                  </a:lnTo>
                  <a:lnTo>
                    <a:pt x="3708946" y="352501"/>
                  </a:lnTo>
                  <a:lnTo>
                    <a:pt x="3734549" y="312242"/>
                  </a:lnTo>
                  <a:lnTo>
                    <a:pt x="3750868" y="266585"/>
                  </a:lnTo>
                  <a:lnTo>
                    <a:pt x="3756596" y="216865"/>
                  </a:lnTo>
                  <a:close/>
                </a:path>
                <a:path w="7225030" h="3613785">
                  <a:moveTo>
                    <a:pt x="7224598" y="1892249"/>
                  </a:moveTo>
                  <a:lnTo>
                    <a:pt x="7218870" y="1842528"/>
                  </a:lnTo>
                  <a:lnTo>
                    <a:pt x="7202551" y="1796872"/>
                  </a:lnTo>
                  <a:lnTo>
                    <a:pt x="7176948" y="1756613"/>
                  </a:lnTo>
                  <a:lnTo>
                    <a:pt x="7143369" y="1723021"/>
                  </a:lnTo>
                  <a:lnTo>
                    <a:pt x="7103097" y="1697431"/>
                  </a:lnTo>
                  <a:lnTo>
                    <a:pt x="7057453" y="1681111"/>
                  </a:lnTo>
                  <a:lnTo>
                    <a:pt x="7007733" y="1675384"/>
                  </a:lnTo>
                  <a:lnTo>
                    <a:pt x="6958000" y="1681111"/>
                  </a:lnTo>
                  <a:lnTo>
                    <a:pt x="6912356" y="1697431"/>
                  </a:lnTo>
                  <a:lnTo>
                    <a:pt x="6872084" y="1723021"/>
                  </a:lnTo>
                  <a:lnTo>
                    <a:pt x="6838505" y="1756613"/>
                  </a:lnTo>
                  <a:lnTo>
                    <a:pt x="6812902" y="1796872"/>
                  </a:lnTo>
                  <a:lnTo>
                    <a:pt x="6796595" y="1842528"/>
                  </a:lnTo>
                  <a:lnTo>
                    <a:pt x="6790868" y="1892249"/>
                  </a:lnTo>
                  <a:lnTo>
                    <a:pt x="6796595" y="1941982"/>
                  </a:lnTo>
                  <a:lnTo>
                    <a:pt x="6812902" y="1987626"/>
                  </a:lnTo>
                  <a:lnTo>
                    <a:pt x="6838505" y="2027885"/>
                  </a:lnTo>
                  <a:lnTo>
                    <a:pt x="6872084" y="2061476"/>
                  </a:lnTo>
                  <a:lnTo>
                    <a:pt x="6912356" y="2087079"/>
                  </a:lnTo>
                  <a:lnTo>
                    <a:pt x="6958000" y="2103386"/>
                  </a:lnTo>
                  <a:lnTo>
                    <a:pt x="7007733" y="2109114"/>
                  </a:lnTo>
                  <a:lnTo>
                    <a:pt x="7057453" y="2103386"/>
                  </a:lnTo>
                  <a:lnTo>
                    <a:pt x="7103097" y="2087079"/>
                  </a:lnTo>
                  <a:lnTo>
                    <a:pt x="7143369" y="2061476"/>
                  </a:lnTo>
                  <a:lnTo>
                    <a:pt x="7176948" y="2027885"/>
                  </a:lnTo>
                  <a:lnTo>
                    <a:pt x="7202551" y="1987626"/>
                  </a:lnTo>
                  <a:lnTo>
                    <a:pt x="7218870" y="1941982"/>
                  </a:lnTo>
                  <a:lnTo>
                    <a:pt x="7224598" y="1892249"/>
                  </a:lnTo>
                  <a:close/>
                </a:path>
                <a:path w="7225030" h="3613785">
                  <a:moveTo>
                    <a:pt x="7224598" y="216865"/>
                  </a:moveTo>
                  <a:lnTo>
                    <a:pt x="7218870" y="167132"/>
                  </a:lnTo>
                  <a:lnTo>
                    <a:pt x="7202551" y="121488"/>
                  </a:lnTo>
                  <a:lnTo>
                    <a:pt x="7176948" y="81229"/>
                  </a:lnTo>
                  <a:lnTo>
                    <a:pt x="7143369" y="47637"/>
                  </a:lnTo>
                  <a:lnTo>
                    <a:pt x="7103097" y="22034"/>
                  </a:lnTo>
                  <a:lnTo>
                    <a:pt x="7057453" y="5727"/>
                  </a:lnTo>
                  <a:lnTo>
                    <a:pt x="7007733" y="0"/>
                  </a:lnTo>
                  <a:lnTo>
                    <a:pt x="6958000" y="5727"/>
                  </a:lnTo>
                  <a:lnTo>
                    <a:pt x="6912356" y="22034"/>
                  </a:lnTo>
                  <a:lnTo>
                    <a:pt x="6872084" y="47637"/>
                  </a:lnTo>
                  <a:lnTo>
                    <a:pt x="6838505" y="81229"/>
                  </a:lnTo>
                  <a:lnTo>
                    <a:pt x="6812902" y="121488"/>
                  </a:lnTo>
                  <a:lnTo>
                    <a:pt x="6796595" y="167132"/>
                  </a:lnTo>
                  <a:lnTo>
                    <a:pt x="6790868" y="216865"/>
                  </a:lnTo>
                  <a:lnTo>
                    <a:pt x="6796595" y="266585"/>
                  </a:lnTo>
                  <a:lnTo>
                    <a:pt x="6812902" y="312242"/>
                  </a:lnTo>
                  <a:lnTo>
                    <a:pt x="6838505" y="352501"/>
                  </a:lnTo>
                  <a:lnTo>
                    <a:pt x="6872084" y="386092"/>
                  </a:lnTo>
                  <a:lnTo>
                    <a:pt x="6912356" y="411683"/>
                  </a:lnTo>
                  <a:lnTo>
                    <a:pt x="6958000" y="428002"/>
                  </a:lnTo>
                  <a:lnTo>
                    <a:pt x="7007733" y="433730"/>
                  </a:lnTo>
                  <a:lnTo>
                    <a:pt x="7057453" y="428002"/>
                  </a:lnTo>
                  <a:lnTo>
                    <a:pt x="7103097" y="411683"/>
                  </a:lnTo>
                  <a:lnTo>
                    <a:pt x="7143369" y="386092"/>
                  </a:lnTo>
                  <a:lnTo>
                    <a:pt x="7176948" y="352501"/>
                  </a:lnTo>
                  <a:lnTo>
                    <a:pt x="7202551" y="312242"/>
                  </a:lnTo>
                  <a:lnTo>
                    <a:pt x="7218870" y="266585"/>
                  </a:lnTo>
                  <a:lnTo>
                    <a:pt x="7224598" y="216865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5016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16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3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3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1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1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9294" y="1481986"/>
            <a:ext cx="2442845" cy="127919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lvl="0"/>
            <a:r>
              <a:rPr lang="ru-RU" sz="1400" dirty="0"/>
              <a:t>Убой сельскохозяйственных животных, </a:t>
            </a:r>
            <a:r>
              <a:rPr lang="ru-RU" sz="1400" dirty="0" err="1"/>
              <a:t>беловка</a:t>
            </a:r>
            <a:r>
              <a:rPr lang="ru-RU" sz="1400" dirty="0"/>
              <a:t> и разделка сырья на полутуши и четвертины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49294" y="3071810"/>
            <a:ext cx="2426970" cy="174535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lang="ru-RU" sz="2000" b="1" spc="-20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400" spc="-20" dirty="0">
                <a:solidFill>
                  <a:schemeClr val="tx1"/>
                </a:solidFill>
                <a:latin typeface="Arial"/>
                <a:cs typeface="Arial"/>
              </a:rPr>
              <a:t>Упаковка полуфабрикатов не требующих термической обработки (</a:t>
            </a:r>
            <a:r>
              <a:rPr lang="ru-RU" sz="1400" spc="-20" dirty="0" err="1">
                <a:solidFill>
                  <a:schemeClr val="tx1"/>
                </a:solidFill>
                <a:latin typeface="Arial"/>
                <a:cs typeface="Arial"/>
              </a:rPr>
              <a:t>стейки</a:t>
            </a:r>
            <a:r>
              <a:rPr lang="ru-RU" sz="1400" spc="-20" dirty="0">
                <a:solidFill>
                  <a:schemeClr val="tx1"/>
                </a:solidFill>
                <a:latin typeface="Arial"/>
                <a:cs typeface="Arial"/>
              </a:rPr>
              <a:t>, суповые наборы и т.д.)</a:t>
            </a: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0164" y="4638521"/>
            <a:ext cx="2875915" cy="96885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spc="-75" baseline="1262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300" b="1" baseline="1262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lang="ru-RU" sz="2000" b="1" spc="-20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15925" algn="l"/>
              </a:tabLst>
            </a:pPr>
            <a:r>
              <a:rPr lang="ru-RU" sz="2000" b="1" spc="-20" dirty="0">
                <a:solidFill>
                  <a:srgbClr val="F04E23"/>
                </a:solidFill>
                <a:latin typeface="Arial"/>
                <a:cs typeface="Arial"/>
              </a:rPr>
              <a:t>      </a:t>
            </a:r>
            <a:r>
              <a:rPr lang="ru-RU" sz="1400" spc="-20" dirty="0">
                <a:solidFill>
                  <a:schemeClr val="tx1"/>
                </a:solidFill>
                <a:latin typeface="Arial"/>
                <a:cs typeface="Arial"/>
              </a:rPr>
              <a:t>Термическая обработка      </a:t>
            </a:r>
          </a:p>
          <a:p>
            <a:pPr marL="12700">
              <a:lnSpc>
                <a:spcPct val="100000"/>
              </a:lnSpc>
              <a:tabLst>
                <a:tab pos="415925" algn="l"/>
              </a:tabLst>
            </a:pPr>
            <a:r>
              <a:rPr lang="ru-RU" sz="1400" spc="-20" dirty="0">
                <a:solidFill>
                  <a:schemeClr val="tx1"/>
                </a:solidFill>
                <a:latin typeface="Arial"/>
                <a:cs typeface="Arial"/>
              </a:rPr>
              <a:t>         (проварка, копчение)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2155" y="1481986"/>
            <a:ext cx="2143125" cy="127919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lvl="0"/>
            <a:r>
              <a:rPr lang="ru-RU" sz="1400" dirty="0"/>
              <a:t>Заморозка и упаковка крупно кусковой продукции, кишечного и кожевенного сырья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472155" y="3177784"/>
            <a:ext cx="2449195" cy="134780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lang="ru-RU" sz="2000" b="1" spc="-20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400" spc="-20" dirty="0">
                <a:solidFill>
                  <a:schemeClr val="tx1"/>
                </a:solidFill>
                <a:latin typeface="Arial"/>
                <a:cs typeface="Arial"/>
              </a:rPr>
              <a:t>Производство и упаковка рубленных полуфабрикатов (фарш, тефтели, котлеты и т.д.)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73024" y="4638521"/>
            <a:ext cx="3451736" cy="856004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spc="-75" baseline="1262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3300" b="1" baseline="1262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lang="ru-RU" sz="2000" b="1" spc="-20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lang="ru-RU" sz="2000" b="1" spc="-20" dirty="0">
                <a:solidFill>
                  <a:srgbClr val="F04E23"/>
                </a:solidFill>
                <a:latin typeface="Arial"/>
                <a:cs typeface="Arial"/>
              </a:rPr>
              <a:t>      </a:t>
            </a:r>
            <a:r>
              <a:rPr lang="ru-RU" sz="1400" spc="-20" dirty="0">
                <a:solidFill>
                  <a:schemeClr val="tx1"/>
                </a:solidFill>
                <a:latin typeface="Arial"/>
                <a:cs typeface="Arial"/>
              </a:rPr>
              <a:t>Упаковка готовой продукции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40154" y="1481986"/>
            <a:ext cx="2666365" cy="106375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lvl="0"/>
            <a:r>
              <a:rPr lang="ru-RU" sz="1400" dirty="0"/>
              <a:t>Обвалка и </a:t>
            </a:r>
            <a:r>
              <a:rPr lang="ru-RU" sz="1400" dirty="0" err="1"/>
              <a:t>жиловка</a:t>
            </a:r>
            <a:r>
              <a:rPr lang="ru-RU" sz="1400" dirty="0"/>
              <a:t> сырья. Сортировка по направлениям  дальнейшего использования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975194" y="3149200"/>
            <a:ext cx="2710815" cy="1132361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lang="ru-RU" sz="2000" b="1" spc="-20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400" spc="-20" dirty="0">
                <a:solidFill>
                  <a:schemeClr val="tx1"/>
                </a:solidFill>
                <a:latin typeface="Arial"/>
                <a:cs typeface="Arial"/>
              </a:rPr>
              <a:t>Подготовка сырья и полуфабрикатов для термической обработки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12</a:t>
            </a:fld>
            <a:endParaRPr spc="-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3671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упаковки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марки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айдентики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9000"/>
              </a:lnSpc>
              <a:spcBef>
                <a:spcPts val="430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линейки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ключевые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сегменты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(B2B,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B2C,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325217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каналы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цифровые</a:t>
            </a:r>
            <a:r>
              <a:rPr sz="16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витрины</a:t>
            </a:r>
            <a:endParaRPr sz="1600" dirty="0">
              <a:latin typeface="Arial"/>
              <a:cs typeface="Arial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дистрибьюторами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оптовыми компаниями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платформах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и/или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маркетплейсах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26364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реестры поставщиков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(портал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Госзакупки,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реестры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Минпромторга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др.)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карточек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участия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тендерах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5080">
              <a:lnSpc>
                <a:spcPct val="1000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онлайн-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закупках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площадках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(РТС-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Тендер,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Фабрикант, 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ТЭК-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др.)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обработки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11" y="1324724"/>
            <a:ext cx="354965" cy="4825365"/>
            <a:chOff x="811711" y="1324724"/>
            <a:chExt cx="354965" cy="4825365"/>
          </a:xfrm>
        </p:grpSpPr>
        <p:sp>
          <p:nvSpPr>
            <p:cNvPr id="8" name="object 8"/>
            <p:cNvSpPr/>
            <p:nvPr/>
          </p:nvSpPr>
          <p:spPr>
            <a:xfrm>
              <a:off x="1001229" y="1595051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 dirty="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98236" y="220178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13</a:t>
            </a:fld>
            <a:endParaRPr spc="-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226365" y="392689"/>
            <a:ext cx="5785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сырьевого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обеспечения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400" dirty="0"/>
              <a:t>СЫРЬЕВАЯ</a:t>
            </a:r>
            <a:r>
              <a:rPr sz="2400" spc="345"/>
              <a:t> </a:t>
            </a:r>
            <a:r>
              <a:rPr sz="2400" dirty="0"/>
              <a:t>БАЗА</a:t>
            </a:r>
            <a:r>
              <a:rPr sz="2400" spc="34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2628806" y="1710978"/>
            <a:ext cx="2607945" cy="100027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ru-RU" sz="1700" b="1" spc="-30" dirty="0">
                <a:solidFill>
                  <a:srgbClr val="231F20"/>
                </a:solidFill>
                <a:latin typeface="Arial"/>
                <a:cs typeface="Arial"/>
              </a:rPr>
              <a:t>ПОГОЛОВЬЕ СКОТА МЯСНЫХ ПОРОД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3635"/>
              </a:lnSpc>
            </a:pPr>
            <a:r>
              <a:rPr lang="ru-RU" sz="1600" b="1" spc="-10" dirty="0">
                <a:solidFill>
                  <a:srgbClr val="F04E23"/>
                </a:solidFill>
                <a:latin typeface="Arial"/>
                <a:cs typeface="Arial"/>
              </a:rPr>
              <a:t>БОЛЕЕ </a:t>
            </a:r>
            <a:r>
              <a:rPr lang="ru-RU" sz="3200" b="1" spc="-10" dirty="0">
                <a:solidFill>
                  <a:srgbClr val="F04E23"/>
                </a:solidFill>
                <a:latin typeface="Arial"/>
                <a:cs typeface="Arial"/>
              </a:rPr>
              <a:t>24</a:t>
            </a:r>
            <a:r>
              <a:rPr sz="3200" b="1" spc="-415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04E23"/>
                </a:solidFill>
                <a:latin typeface="Arial"/>
                <a:cs typeface="Arial"/>
              </a:rPr>
              <a:t>тыс</a:t>
            </a:r>
            <a:r>
              <a:rPr sz="1650" b="1">
                <a:solidFill>
                  <a:srgbClr val="F04E23"/>
                </a:solidFill>
                <a:latin typeface="Arial"/>
                <a:cs typeface="Arial"/>
              </a:rPr>
              <a:t>.</a:t>
            </a:r>
            <a:r>
              <a:rPr sz="1650" b="1" spc="15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650" b="1" spc="-25">
                <a:solidFill>
                  <a:srgbClr val="F04E23"/>
                </a:solidFill>
                <a:latin typeface="Arial"/>
                <a:cs typeface="Arial"/>
              </a:rPr>
              <a:t>г</a:t>
            </a:r>
            <a:r>
              <a:rPr lang="ru-RU" sz="1650" b="1" spc="-25" dirty="0" err="1">
                <a:solidFill>
                  <a:srgbClr val="F04E23"/>
                </a:solidFill>
                <a:latin typeface="Arial"/>
                <a:cs typeface="Arial"/>
              </a:rPr>
              <a:t>ол</a:t>
            </a:r>
            <a:r>
              <a:rPr lang="ru-RU" sz="1650" b="1" spc="-25" dirty="0">
                <a:solidFill>
                  <a:srgbClr val="F04E23"/>
                </a:solidFill>
                <a:latin typeface="Arial"/>
                <a:cs typeface="Arial"/>
              </a:rPr>
              <a:t>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000" y="5289354"/>
            <a:ext cx="62090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b="1" spc="-10" dirty="0">
                <a:solidFill>
                  <a:srgbClr val="F04E23"/>
                </a:solidFill>
                <a:latin typeface="Arial"/>
                <a:cs typeface="Arial"/>
              </a:rPr>
              <a:t>Наиболее крупные СХТП по содержанию мясного КРС</a:t>
            </a:r>
            <a:r>
              <a:rPr sz="1700" b="1" spc="-1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0948" y="1710978"/>
            <a:ext cx="3125470" cy="128240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ru-RU" sz="1700" b="1" spc="-10" dirty="0">
                <a:solidFill>
                  <a:srgbClr val="231F20"/>
                </a:solidFill>
                <a:latin typeface="Arial"/>
                <a:cs typeface="Arial"/>
              </a:rPr>
              <a:t>ПРОИЗВЕДЕНО МЯСА ГОВЯДИНЫ 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ru-RU" sz="1700" b="1" spc="-1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ru-RU" sz="1400" b="1" spc="-10" dirty="0">
                <a:solidFill>
                  <a:srgbClr val="231F20"/>
                </a:solidFill>
                <a:latin typeface="Arial"/>
                <a:cs typeface="Arial"/>
              </a:rPr>
              <a:t>на убой в живом весе)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3635"/>
              </a:lnSpc>
            </a:pPr>
            <a:r>
              <a:rPr lang="ru-RU" sz="3200" b="1" spc="-10" dirty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3200" b="1" spc="-10" dirty="0">
                <a:solidFill>
                  <a:srgbClr val="F04E23"/>
                </a:solidFill>
                <a:latin typeface="Arial"/>
                <a:cs typeface="Arial"/>
              </a:rPr>
              <a:t>,2</a:t>
            </a:r>
            <a:r>
              <a:rPr sz="3200" b="1" spc="-4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650" b="1" dirty="0">
                <a:solidFill>
                  <a:srgbClr val="F04E23"/>
                </a:solidFill>
                <a:latin typeface="Arial"/>
                <a:cs typeface="Arial"/>
              </a:rPr>
              <a:t>тыс. тонн</a:t>
            </a:r>
            <a:r>
              <a:rPr lang="ru-RU" sz="1650" b="1" spc="-10" dirty="0">
                <a:solidFill>
                  <a:srgbClr val="F04E23"/>
                </a:solidFill>
                <a:latin typeface="Arial"/>
                <a:cs typeface="Arial"/>
              </a:rPr>
              <a:t>.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8806" y="3285978"/>
            <a:ext cx="2409190" cy="10002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0"/>
              </a:lnSpc>
              <a:spcBef>
                <a:spcPts val="100"/>
              </a:spcBef>
            </a:pP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том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231F20"/>
                </a:solidFill>
                <a:latin typeface="Arial"/>
                <a:cs typeface="Arial"/>
              </a:rPr>
              <a:t>числе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ts val="2000"/>
              </a:lnSpc>
              <a:spcBef>
                <a:spcPts val="80"/>
              </a:spcBef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в Знаменском районе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3635"/>
              </a:lnSpc>
            </a:pPr>
            <a:r>
              <a:rPr lang="ru-RU" sz="3200" b="1" spc="-10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sz="3200" b="1" spc="-10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3200" b="1" spc="-10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3200" b="1" spc="-4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6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lang="ru-RU" sz="16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650" b="1" spc="-25" dirty="0">
                <a:solidFill>
                  <a:srgbClr val="F04E23"/>
                </a:solidFill>
                <a:latin typeface="Arial"/>
                <a:cs typeface="Arial"/>
              </a:rPr>
              <a:t>гол. (17%)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30948" y="3253725"/>
            <a:ext cx="2705100" cy="106477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ct val="96700"/>
              </a:lnSpc>
              <a:spcBef>
                <a:spcPts val="320"/>
              </a:spcBef>
            </a:pP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том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20" dirty="0" err="1">
                <a:solidFill>
                  <a:srgbClr val="231F20"/>
                </a:solidFill>
                <a:latin typeface="Arial"/>
                <a:cs typeface="Arial"/>
              </a:rPr>
              <a:t>числе</a:t>
            </a:r>
            <a:r>
              <a:rPr sz="17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в Знаменском районе </a:t>
            </a:r>
          </a:p>
          <a:p>
            <a:pPr marL="12700" marR="5080">
              <a:lnSpc>
                <a:spcPct val="96700"/>
              </a:lnSpc>
              <a:spcBef>
                <a:spcPts val="320"/>
              </a:spcBef>
            </a:pPr>
            <a:r>
              <a:rPr lang="ru-RU" sz="3200" b="1" spc="-10" dirty="0">
                <a:solidFill>
                  <a:srgbClr val="F04E23"/>
                </a:solidFill>
                <a:latin typeface="Arial"/>
                <a:cs typeface="Arial"/>
              </a:rPr>
              <a:t>0,44 </a:t>
            </a:r>
            <a:r>
              <a:rPr sz="3200" b="1" spc="-4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650" b="1" dirty="0">
                <a:solidFill>
                  <a:srgbClr val="F04E23"/>
                </a:solidFill>
                <a:latin typeface="Arial"/>
                <a:cs typeface="Arial"/>
              </a:rPr>
              <a:t>тыс. тонн.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300" y="5605693"/>
            <a:ext cx="2695575" cy="86233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54"/>
              </a:spcBef>
              <a:buChar char="•"/>
              <a:tabLst>
                <a:tab pos="240665" algn="l"/>
              </a:tabLst>
            </a:pPr>
            <a:r>
              <a:rPr sz="1700" b="1">
                <a:solidFill>
                  <a:srgbClr val="231F20"/>
                </a:solidFill>
                <a:latin typeface="Arial"/>
                <a:cs typeface="Arial"/>
              </a:rPr>
              <a:t>ООО</a:t>
            </a:r>
            <a:r>
              <a:rPr sz="1700" b="1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>
                <a:solidFill>
                  <a:srgbClr val="231F20"/>
                </a:solidFill>
                <a:latin typeface="Arial"/>
                <a:cs typeface="Arial"/>
              </a:rPr>
              <a:t>«</a:t>
            </a:r>
            <a:r>
              <a:rPr lang="ru-RU" sz="1700" b="1" spc="-10" dirty="0" err="1">
                <a:solidFill>
                  <a:srgbClr val="231F20"/>
                </a:solidFill>
                <a:latin typeface="Arial"/>
                <a:cs typeface="Arial"/>
              </a:rPr>
              <a:t>Сиббиф</a:t>
            </a:r>
            <a:r>
              <a:rPr sz="1700" b="1" spc="-10">
                <a:solidFill>
                  <a:srgbClr val="231F20"/>
                </a:solidFill>
                <a:latin typeface="Arial"/>
                <a:cs typeface="Arial"/>
              </a:rPr>
              <a:t>»</a:t>
            </a: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5"/>
              </a:spcBef>
              <a:buChar char="•"/>
              <a:tabLst>
                <a:tab pos="240665" algn="l"/>
              </a:tabLst>
            </a:pPr>
            <a:r>
              <a:rPr sz="1700" b="1">
                <a:solidFill>
                  <a:srgbClr val="231F20"/>
                </a:solidFill>
                <a:latin typeface="Arial"/>
                <a:cs typeface="Arial"/>
              </a:rPr>
              <a:t>ООО</a:t>
            </a:r>
            <a:r>
              <a:rPr sz="1700" b="1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>
                <a:solidFill>
                  <a:srgbClr val="231F20"/>
                </a:solidFill>
                <a:latin typeface="Arial"/>
                <a:cs typeface="Arial"/>
              </a:rPr>
              <a:t>«</a:t>
            </a:r>
            <a:r>
              <a:rPr lang="ru-RU" sz="1700" b="1" spc="-10" dirty="0">
                <a:solidFill>
                  <a:srgbClr val="231F20"/>
                </a:solidFill>
                <a:latin typeface="Arial"/>
                <a:cs typeface="Arial"/>
              </a:rPr>
              <a:t>Дружба</a:t>
            </a:r>
            <a:r>
              <a:rPr sz="1700" b="1" spc="-10">
                <a:solidFill>
                  <a:srgbClr val="231F20"/>
                </a:solidFill>
                <a:latin typeface="Arial"/>
                <a:cs typeface="Arial"/>
              </a:rPr>
              <a:t>»</a:t>
            </a: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60"/>
              </a:spcBef>
              <a:buChar char="•"/>
              <a:tabLst>
                <a:tab pos="240665" algn="l"/>
              </a:tabLst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СПК</a:t>
            </a:r>
            <a:r>
              <a:rPr sz="1700" b="1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>
                <a:solidFill>
                  <a:srgbClr val="231F20"/>
                </a:solidFill>
                <a:latin typeface="Arial"/>
                <a:cs typeface="Arial"/>
              </a:rPr>
              <a:t>«</a:t>
            </a:r>
            <a:r>
              <a:rPr lang="ru-RU" sz="1700" b="1" spc="-10" dirty="0" err="1">
                <a:solidFill>
                  <a:srgbClr val="231F20"/>
                </a:solidFill>
                <a:latin typeface="Arial"/>
                <a:cs typeface="Arial"/>
              </a:rPr>
              <a:t>Уралы</a:t>
            </a:r>
            <a:r>
              <a:rPr sz="1700" b="1" spc="-10">
                <a:solidFill>
                  <a:srgbClr val="231F20"/>
                </a:solidFill>
                <a:latin typeface="Arial"/>
                <a:cs typeface="Arial"/>
              </a:rPr>
              <a:t>»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14</a:t>
            </a:fld>
            <a:endParaRPr spc="-85" dirty="0"/>
          </a:p>
        </p:txBody>
      </p:sp>
      <p:sp>
        <p:nvSpPr>
          <p:cNvPr id="19" name="object 19"/>
          <p:cNvSpPr txBox="1"/>
          <p:nvPr/>
        </p:nvSpPr>
        <p:spPr>
          <a:xfrm>
            <a:off x="3875298" y="5605693"/>
            <a:ext cx="4649594" cy="86882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54"/>
              </a:spcBef>
              <a:buChar char="•"/>
              <a:tabLst>
                <a:tab pos="240665" algn="l"/>
              </a:tabLst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КФХ </a:t>
            </a:r>
            <a:r>
              <a:rPr lang="ru-RU" sz="1700" b="1" dirty="0" err="1">
                <a:solidFill>
                  <a:srgbClr val="231F20"/>
                </a:solidFill>
                <a:latin typeface="Arial"/>
                <a:cs typeface="Arial"/>
              </a:rPr>
              <a:t>Ражабова</a:t>
            </a: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 Н.Н. (Знаменский район)</a:t>
            </a: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5"/>
              </a:spcBef>
              <a:buChar char="•"/>
              <a:tabLst>
                <a:tab pos="240665" algn="l"/>
              </a:tabLst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КФХ Воробьев А.В. (Знаменский район)</a:t>
            </a: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60"/>
              </a:spcBef>
              <a:buChar char="•"/>
              <a:tabLst>
                <a:tab pos="240665" algn="l"/>
              </a:tabLst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КФХ </a:t>
            </a:r>
            <a:r>
              <a:rPr lang="ru-RU" sz="1700" b="1" dirty="0" err="1">
                <a:solidFill>
                  <a:srgbClr val="231F20"/>
                </a:solidFill>
                <a:latin typeface="Arial"/>
                <a:cs typeface="Arial"/>
              </a:rPr>
              <a:t>Юрлагин</a:t>
            </a: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 Г.А. (Знаменский район)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9" y="1751954"/>
            <a:ext cx="1834291" cy="11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атылады Телята бычки телочки КРС акбас бузау бузаулар голштин телбд: 35 000 тг. - Сельхоз животные Шымкент на Ol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9" y="3285978"/>
            <a:ext cx="1834291" cy="128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6" descr="Meat on the counter. Selection of raw meat, beef, piece of pork, cutlets, minced meat. BBQ selection at the deli. Shashlik, meat tenderloin, fillet, proteins,                                         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8" descr="Meat on the counter. Selection of raw meat, beef, piece of pork, cutlets, minced meat. BBQ selection at the deli. Shashlik, meat tenderloin, fillet, proteins,                                         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0" descr="a variety of red meat cuts, likely beef, presented for sa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www.zootehnikoff.ru/wp-content/uploads/2016/11/myaso-k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718910"/>
            <a:ext cx="2022069" cy="13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Венгерская мангалица мяс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68" y="3313080"/>
            <a:ext cx="1968564" cy="12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 err="1"/>
              <a:t>ДЛЯ</a:t>
            </a:r>
            <a:r>
              <a:rPr sz="2400" spc="120" dirty="0"/>
              <a:t> </a:t>
            </a:r>
            <a:r>
              <a:rPr sz="2400" spc="-10" dirty="0" err="1"/>
              <a:t>РАЗМЕЩЕНИЯ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53494" y="2634914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15</a:t>
            </a:fld>
            <a:endParaRPr spc="-85" dirty="0"/>
          </a:p>
        </p:txBody>
      </p:sp>
      <p:sp>
        <p:nvSpPr>
          <p:cNvPr id="42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43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44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28048" y="1523667"/>
            <a:ext cx="4824536" cy="4468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spc="-20" dirty="0">
                <a:solidFill>
                  <a:srgbClr val="F04E23"/>
                </a:solidFill>
                <a:latin typeface="Arial"/>
                <a:cs typeface="Arial"/>
              </a:rPr>
              <a:t>Локация 1:</a:t>
            </a:r>
          </a:p>
          <a:p>
            <a:endParaRPr lang="ru-RU" sz="14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sz="1400" b="1" dirty="0"/>
              <a:t>Омская область</a:t>
            </a:r>
            <a:r>
              <a:rPr lang="ru-RU" sz="1400" dirty="0"/>
              <a:t>, 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Знаменский район, </a:t>
            </a:r>
            <a:r>
              <a:rPr lang="ru-RU" sz="1400" dirty="0" err="1"/>
              <a:t>Чередовское</a:t>
            </a:r>
            <a:r>
              <a:rPr lang="ru-RU" sz="1400" dirty="0"/>
              <a:t> с/п</a:t>
            </a:r>
          </a:p>
          <a:p>
            <a:pPr>
              <a:lnSpc>
                <a:spcPct val="150000"/>
              </a:lnSpc>
            </a:pPr>
            <a:r>
              <a:rPr lang="ru-RU" sz="1400" b="1" dirty="0"/>
              <a:t>Кадастровый номер:</a:t>
            </a:r>
            <a:r>
              <a:rPr lang="ru-RU" sz="1400" dirty="0"/>
              <a:t> 55:05:030002:9</a:t>
            </a:r>
          </a:p>
          <a:p>
            <a:pPr>
              <a:lnSpc>
                <a:spcPct val="150000"/>
              </a:lnSpc>
            </a:pPr>
            <a:r>
              <a:rPr lang="ru-RU" sz="1400" b="1" dirty="0"/>
              <a:t>Площадь:</a:t>
            </a:r>
            <a:r>
              <a:rPr lang="ru-RU" sz="1400" dirty="0"/>
              <a:t> 23,5 га, </a:t>
            </a:r>
          </a:p>
          <a:p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b="1" dirty="0"/>
              <a:t>Категория земель: </a:t>
            </a:r>
            <a:r>
              <a:rPr lang="ru-RU" sz="1400" dirty="0"/>
              <a:t>Земли сельхозназначения</a:t>
            </a:r>
          </a:p>
          <a:p>
            <a:pPr>
              <a:lnSpc>
                <a:spcPct val="150000"/>
              </a:lnSpc>
            </a:pPr>
            <a:r>
              <a:rPr lang="ru-RU" sz="1400" b="1" dirty="0"/>
              <a:t>Вид разрешенного использования:</a:t>
            </a:r>
            <a:r>
              <a:rPr lang="ru-RU" sz="1400" dirty="0"/>
              <a:t> Сельскохозяйственное производство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1"/>
                </a:solidFill>
              </a:rPr>
              <a:t>Расположение:</a:t>
            </a:r>
            <a:r>
              <a:rPr lang="ru-RU" sz="1400" dirty="0"/>
              <a:t> возле автодороги Знаменское – </a:t>
            </a:r>
            <a:r>
              <a:rPr lang="ru-RU" sz="1400" dirty="0" err="1"/>
              <a:t>Чередово</a:t>
            </a:r>
            <a:r>
              <a:rPr lang="ru-RU" sz="1400" dirty="0"/>
              <a:t> - </a:t>
            </a:r>
            <a:r>
              <a:rPr lang="ru-RU" sz="1400" dirty="0" err="1"/>
              <a:t>Фины</a:t>
            </a:r>
            <a:endParaRPr lang="ru-RU" sz="1400" dirty="0"/>
          </a:p>
          <a:p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1"/>
                </a:solidFill>
              </a:rPr>
              <a:t>Электроснабжение:</a:t>
            </a:r>
            <a:r>
              <a:rPr lang="ru-RU" sz="1400" dirty="0">
                <a:solidFill>
                  <a:schemeClr val="tx1"/>
                </a:solidFill>
              </a:rPr>
              <a:t> д. Никольск, 3 000 м.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Водоснабжение</a:t>
            </a:r>
            <a:r>
              <a:rPr lang="ru-RU" sz="1400" dirty="0">
                <a:solidFill>
                  <a:schemeClr val="tx1"/>
                </a:solidFill>
              </a:rPr>
              <a:t>: д. Никольск, 3 000 м.</a:t>
            </a:r>
          </a:p>
        </p:txBody>
      </p:sp>
      <p:pic>
        <p:nvPicPr>
          <p:cNvPr id="21" name="Рисунок 20"/>
          <p:cNvPicPr/>
          <p:nvPr/>
        </p:nvPicPr>
        <p:blipFill>
          <a:blip r:embed="rId3"/>
          <a:stretch>
            <a:fillRect/>
          </a:stretch>
        </p:blipFill>
        <p:spPr>
          <a:xfrm>
            <a:off x="477018" y="1578036"/>
            <a:ext cx="5778733" cy="42992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64 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428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 dirty="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1700" dirty="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805,8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0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4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3" y="4949028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10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16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26562"/>
              </p:ext>
            </p:extLst>
          </p:nvPr>
        </p:nvGraphicFramePr>
        <p:xfrm>
          <a:off x="359994" y="1205268"/>
          <a:ext cx="10638155" cy="5344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1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Инвестзаймы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СМПС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spc="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 срок до 5 лет)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Реализация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инвестиционных </a:t>
                      </a:r>
                      <a:r>
                        <a:rPr sz="1100" spc="-1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промышленных кластеров 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промышленных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кластеров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90%</a:t>
                      </a:r>
                      <a:r>
                        <a:rPr sz="1100" spc="28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фактически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понесенных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9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монтаж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 участвующего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в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технологическом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процессе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производства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промышленной продукции промышленного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кластера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Региональный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 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промышленного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разработку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продукта/технологии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(в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т.ч.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целях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импортозамещения)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739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Совместный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федерального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промышленности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3-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5560" marR="109855">
                        <a:lnSpc>
                          <a:spcPct val="100000"/>
                        </a:lnSpc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проектов,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направленных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импортозамещение, производство конкурентоспособной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marL="35560" marR="85851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рамках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кластерной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инвестиционной платформы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млрд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млрд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9,3%)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622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инвестиционных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по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производству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приоритетной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(создание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ПСД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т.п.)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промышленной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ипотеки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14-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16%)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93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336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площадей,</a:t>
                      </a:r>
                      <a:r>
                        <a:rPr sz="1100" spc="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недвижимого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имущества,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зданий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быстрого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запуска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расширения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бизнеса.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17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1115" y="1341023"/>
            <a:ext cx="7875905" cy="4735912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 dirty="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spcBef>
                <a:spcPts val="145"/>
              </a:spcBef>
            </a:pP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lang="ru-RU"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lang="ru-RU"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lang="ru-RU"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lang="ru-RU"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lang="ru-RU"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 err="1">
                <a:solidFill>
                  <a:srgbClr val="231F20"/>
                </a:solidFill>
                <a:latin typeface="Arial"/>
                <a:cs typeface="Arial"/>
              </a:rPr>
              <a:t>каб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5967" y="6193590"/>
            <a:ext cx="346003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с. Знаменское, ул. Ленина, 13, </a:t>
            </a:r>
            <a:r>
              <a:rPr lang="ru-RU" sz="1400" b="1" spc="-50" dirty="0" err="1">
                <a:solidFill>
                  <a:srgbClr val="231F20"/>
                </a:solidFill>
                <a:latin typeface="Arial"/>
                <a:cs typeface="Arial"/>
              </a:rPr>
              <a:t>каб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. 23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269112" y="4292493"/>
            <a:ext cx="1103853" cy="1078831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269112" y="5691117"/>
            <a:ext cx="1076448" cy="1082586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5946" y="4546278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5304" y="4561552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4395" y="5713936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79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18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96056" y="5414796"/>
            <a:ext cx="46175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znamenskoe-r52.gosweb.gosuslugi.ru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+7 (38179)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21-4-28</a:t>
            </a:r>
          </a:p>
          <a:p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znam@mr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omskportal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271463" y="1325706"/>
            <a:ext cx="4879975" cy="5193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виды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выпускаемой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lang="ru-RU" sz="1500" spc="-25" dirty="0">
              <a:solidFill>
                <a:srgbClr val="231F20"/>
              </a:solidFill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Свойства говядины ………………………………….. 6</a:t>
            </a: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434340" lvl="1" indent="-421640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434340" algn="l"/>
              </a:tabLst>
            </a:pP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7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endParaRPr sz="1500" dirty="0">
              <a:latin typeface="Microsoft Sans Serif"/>
              <a:cs typeface="Microsoft Sans Serif"/>
            </a:endParaRPr>
          </a:p>
          <a:p>
            <a:pPr marR="33020" algn="r">
              <a:lnSpc>
                <a:spcPct val="100000"/>
              </a:lnSpc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8</a:t>
            </a:r>
            <a:endParaRPr sz="1500" dirty="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3"/>
              <a:tabLst>
                <a:tab pos="368935" algn="l"/>
              </a:tabLst>
            </a:pP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9</a:t>
            </a:r>
            <a:endParaRPr sz="1500" dirty="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70"/>
              </a:spcBef>
              <a:buFont typeface="Arial"/>
              <a:buAutoNum type="arabicPeriod" startAt="3"/>
              <a:tabLst>
                <a:tab pos="368935" algn="l"/>
              </a:tabLst>
            </a:pP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lang="ru-RU"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10</a:t>
            </a:r>
            <a:endParaRPr sz="1500" dirty="0">
              <a:latin typeface="Microsoft Sans Serif"/>
              <a:cs typeface="Microsoft Sans Serif"/>
            </a:endParaRPr>
          </a:p>
          <a:p>
            <a:pPr marL="381000" marR="528320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3"/>
              <a:tabLst>
                <a:tab pos="408305" algn="l"/>
              </a:tabLst>
            </a:pPr>
            <a:r>
              <a:rPr lang="ru-RU" sz="15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Крупнейшие производителей мяса на территории региона </a:t>
            </a:r>
            <a:r>
              <a:rPr lang="ru-RU" sz="800" spc="-1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. . . </a:t>
            </a:r>
            <a:r>
              <a:rPr lang="ru-RU" sz="800" spc="215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11</a:t>
            </a:r>
            <a:endParaRPr sz="1500" dirty="0">
              <a:latin typeface="Microsoft Sans Serif" pitchFamily="34" charset="0"/>
              <a:cs typeface="Microsoft Sans Serif" pitchFamily="34" charset="0"/>
            </a:endParaRPr>
          </a:p>
          <a:p>
            <a:pPr marL="368935" marR="46990" lvl="1" indent="-368935" algn="r">
              <a:lnSpc>
                <a:spcPct val="100000"/>
              </a:lnSpc>
              <a:spcBef>
                <a:spcPts val="570"/>
              </a:spcBef>
              <a:buFont typeface="Arial"/>
              <a:buAutoNum type="arabicPeriod" startAt="6"/>
              <a:tabLst>
                <a:tab pos="368935" algn="l"/>
              </a:tabLst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Технология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2</a:t>
            </a:r>
            <a:endParaRPr sz="1500" dirty="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6"/>
              <a:tabLst>
                <a:tab pos="3689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8311" y="1295200"/>
            <a:ext cx="4432300" cy="43037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сырьевого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обеспечения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Сырьевая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база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региона</a:t>
            </a:r>
            <a:r>
              <a:rPr sz="15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 dirty="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15</a:t>
            </a:r>
            <a:endParaRPr lang="ru-RU" sz="1500" spc="-25" dirty="0">
              <a:solidFill>
                <a:srgbClr val="231F20"/>
              </a:solidFill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850"/>
              </a:spcBef>
              <a:tabLst>
                <a:tab pos="381635" algn="l"/>
              </a:tabLst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500" dirty="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6</a:t>
            </a:r>
            <a:endParaRPr sz="1500" dirty="0">
              <a:latin typeface="Microsoft Sans Serif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17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18</a:t>
            </a:r>
            <a:endParaRPr sz="1500" dirty="0">
              <a:latin typeface="Arial MT"/>
              <a:cs typeface="Arial M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724" y="4077072"/>
            <a:ext cx="146317" cy="146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748" y="2276872"/>
            <a:ext cx="146317" cy="1463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747" y="1325706"/>
            <a:ext cx="146317" cy="1463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388580"/>
            <a:ext cx="146317" cy="1463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3212976"/>
            <a:ext cx="146317" cy="14631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6548747" y="1461738"/>
            <a:ext cx="0" cy="499274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88840" y="1398864"/>
            <a:ext cx="0" cy="498246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51360" y="1661996"/>
            <a:ext cx="4675505" cy="42086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 </a:t>
            </a:r>
            <a:r>
              <a:rPr dirty="0" err="1">
                <a:solidFill>
                  <a:schemeClr val="tx1"/>
                </a:solidFill>
                <a:latin typeface="Arial"/>
                <a:cs typeface="Arial"/>
              </a:rPr>
              <a:t>Производство</a:t>
            </a:r>
            <a:r>
              <a:rPr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мясной продукции и полуфабрикатов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dirty="0">
                <a:solidFill>
                  <a:schemeClr val="tx1"/>
                </a:solidFill>
                <a:latin typeface="Arial"/>
                <a:cs typeface="Arial"/>
              </a:rPr>
              <a:t>Создание нового производства (Greenfield)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dirty="0">
                <a:solidFill>
                  <a:schemeClr val="tx1"/>
                </a:solidFill>
                <a:latin typeface="Arial"/>
                <a:cs typeface="Arial"/>
              </a:rPr>
              <a:t>предынвестиционная (инвестиционное предложение)</a:t>
            </a: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lang="ru-RU" sz="1700" b="1" dirty="0">
                <a:solidFill>
                  <a:srgbClr val="F04E23"/>
                </a:solidFill>
                <a:latin typeface="Arial"/>
                <a:cs typeface="Arial"/>
              </a:rPr>
              <a:t>Краткое о</a:t>
            </a:r>
            <a:r>
              <a:rPr sz="1700" b="1" dirty="0" err="1">
                <a:solidFill>
                  <a:srgbClr val="F04E23"/>
                </a:solidFill>
                <a:latin typeface="Arial"/>
                <a:cs typeface="Arial"/>
              </a:rPr>
              <a:t>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Создание современного, эффективного пищевого производства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4595" y="1768321"/>
            <a:ext cx="145415" cy="4399280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65901" y="1696503"/>
            <a:ext cx="139081" cy="4435475"/>
            <a:chOff x="6062710" y="1696504"/>
            <a:chExt cx="139081" cy="4435475"/>
          </a:xfrm>
        </p:grpSpPr>
        <p:sp>
          <p:nvSpPr>
            <p:cNvPr id="8" name="object 8"/>
            <p:cNvSpPr/>
            <p:nvPr/>
          </p:nvSpPr>
          <p:spPr>
            <a:xfrm>
              <a:off x="6062710" y="1696504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5901" y="1759508"/>
              <a:ext cx="135890" cy="3964940"/>
            </a:xfrm>
            <a:custGeom>
              <a:avLst/>
              <a:gdLst/>
              <a:ahLst/>
              <a:cxnLst/>
              <a:rect l="l" t="t" r="r" b="b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431300" y="1661996"/>
            <a:ext cx="4439284" cy="446724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r>
              <a:rPr lang="ru-RU" sz="1600" b="0" dirty="0">
                <a:solidFill>
                  <a:schemeClr val="tx1"/>
                </a:solidFill>
              </a:rPr>
              <a:t>обеспечение удовлетворение спроса на высококачественные (премиальные) мясные продукты на внутреннем и внешнем рынках</a:t>
            </a: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err="1"/>
              <a:t>Отрасль</a:t>
            </a:r>
            <a:r>
              <a:rPr spc="-75" dirty="0"/>
              <a:t> </a:t>
            </a:r>
            <a:r>
              <a:rPr spc="-10" dirty="0"/>
              <a:t>экономики: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dirty="0">
                <a:solidFill>
                  <a:schemeClr val="tx1"/>
                </a:solidFill>
              </a:rPr>
              <a:t>сельское хозяйство и пищевая промышленность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600" b="0" dirty="0" err="1">
                <a:solidFill>
                  <a:schemeClr val="tx1"/>
                </a:solidFill>
              </a:rPr>
              <a:t>ОКВЭД</a:t>
            </a:r>
            <a:r>
              <a:rPr sz="1600" b="0" dirty="0">
                <a:solidFill>
                  <a:schemeClr val="tx1"/>
                </a:solidFill>
              </a:rPr>
              <a:t> </a:t>
            </a:r>
            <a:r>
              <a:rPr lang="ru-RU" sz="1600" b="0" dirty="0">
                <a:solidFill>
                  <a:schemeClr val="tx1"/>
                </a:solidFill>
              </a:rPr>
              <a:t>10.11 «Переработка и консервирование мяса»</a:t>
            </a:r>
          </a:p>
          <a:p>
            <a:pPr marL="12700">
              <a:spcBef>
                <a:spcPts val="475"/>
              </a:spcBef>
            </a:pPr>
            <a:r>
              <a:rPr lang="ru-RU" sz="1600" dirty="0"/>
              <a:t>Территория реализации</a:t>
            </a:r>
            <a:r>
              <a:rPr lang="ru-RU" sz="1600" spc="-10" dirty="0"/>
              <a:t>: </a:t>
            </a:r>
          </a:p>
          <a:p>
            <a:pPr marL="12700">
              <a:spcBef>
                <a:spcPts val="475"/>
              </a:spcBef>
            </a:pPr>
            <a:r>
              <a:rPr lang="ru-RU" sz="1600" b="0" spc="-10" dirty="0">
                <a:solidFill>
                  <a:schemeClr val="tx1"/>
                </a:solidFill>
              </a:rPr>
              <a:t>Омская область, Знаменский район</a:t>
            </a:r>
            <a:endParaRPr lang="ru-RU" sz="1600" b="0" dirty="0">
              <a:solidFill>
                <a:schemeClr val="accent1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pc="-20" dirty="0" err="1"/>
              <a:t>Условия</a:t>
            </a:r>
            <a:r>
              <a:rPr spc="-70" dirty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pPr marL="12700">
              <a:lnSpc>
                <a:spcPts val="1900"/>
              </a:lnSpc>
            </a:pPr>
            <a:r>
              <a:rPr sz="1600" b="0" dirty="0">
                <a:solidFill>
                  <a:schemeClr val="tx1"/>
                </a:solidFill>
              </a:rPr>
              <a:t>собственные средства</a:t>
            </a: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pc="-10" dirty="0"/>
              <a:t>Производственная</a:t>
            </a:r>
            <a:r>
              <a:rPr spc="-110" dirty="0"/>
              <a:t> </a:t>
            </a:r>
            <a:r>
              <a:rPr spc="-10" dirty="0"/>
              <a:t>мощность:</a:t>
            </a: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lang="ru-RU" sz="1600" b="0" dirty="0">
                <a:solidFill>
                  <a:schemeClr val="tx1"/>
                </a:solidFill>
              </a:rPr>
              <a:t>100 </a:t>
            </a:r>
            <a:r>
              <a:rPr sz="1600" b="0" dirty="0" err="1">
                <a:solidFill>
                  <a:schemeClr val="tx1"/>
                </a:solidFill>
              </a:rPr>
              <a:t>тонн</a:t>
            </a:r>
            <a:r>
              <a:rPr sz="1600" b="0" dirty="0">
                <a:solidFill>
                  <a:schemeClr val="tx1"/>
                </a:solidFill>
              </a:rPr>
              <a:t> в </a:t>
            </a:r>
            <a:r>
              <a:rPr sz="1600" b="0" dirty="0" err="1">
                <a:solidFill>
                  <a:schemeClr val="tx1"/>
                </a:solidFill>
              </a:rPr>
              <a:t>год</a:t>
            </a:r>
            <a:endParaRPr sz="1600" b="0" dirty="0">
              <a:solidFill>
                <a:schemeClr val="tx1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0"/>
            <a:ext cx="333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3"/>
            <a:ext cx="9245600" cy="591820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 dirty="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1" y="216656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41" y="2490054"/>
            <a:ext cx="7336155" cy="127635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5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 err="1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 err="1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 b="1" spc="60" dirty="0">
              <a:solidFill>
                <a:srgbClr val="F04E23"/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5200" y="2249159"/>
            <a:ext cx="10538460" cy="3770642"/>
            <a:chOff x="475200" y="2249159"/>
            <a:chExt cx="10538460" cy="3770642"/>
          </a:xfrm>
        </p:grpSpPr>
        <p:sp>
          <p:nvSpPr>
            <p:cNvPr id="8" name="object 8"/>
            <p:cNvSpPr/>
            <p:nvPr/>
          </p:nvSpPr>
          <p:spPr>
            <a:xfrm>
              <a:off x="5512722" y="2249159"/>
              <a:ext cx="45719" cy="3770642"/>
            </a:xfrm>
            <a:custGeom>
              <a:avLst/>
              <a:gdLst/>
              <a:ahLst/>
              <a:cxnLst/>
              <a:rect l="l" t="t" r="r" b="b"/>
              <a:pathLst>
                <a:path h="3999865">
                  <a:moveTo>
                    <a:pt x="0" y="0"/>
                  </a:moveTo>
                  <a:lnTo>
                    <a:pt x="0" y="3999839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200" y="4130635"/>
              <a:ext cx="10538460" cy="0"/>
            </a:xfrm>
            <a:custGeom>
              <a:avLst/>
              <a:gdLst/>
              <a:ahLst/>
              <a:cxnLst/>
              <a:rect l="l" t="t" r="r" b="b"/>
              <a:pathLst>
                <a:path w="10538460">
                  <a:moveTo>
                    <a:pt x="0" y="0"/>
                  </a:moveTo>
                  <a:lnTo>
                    <a:pt x="10538015" y="0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38406" y="2373647"/>
            <a:ext cx="211455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F0000"/>
                </a:solidFill>
              </a:rPr>
              <a:t>Мясо – говядина в полутушах и четвертинах</a:t>
            </a:r>
            <a:r>
              <a:rPr sz="15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ru-RU" sz="1500" b="1" spc="-6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07414" y="2373647"/>
            <a:ext cx="320230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1500" b="1" dirty="0">
                <a:solidFill>
                  <a:srgbClr val="FF0000"/>
                </a:solidFill>
              </a:rPr>
              <a:t>Готовая мясная продукция (колбасы, тушенка, деликатесы)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38406" y="4366490"/>
            <a:ext cx="267271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850"/>
              </a:spcBef>
            </a:pPr>
            <a:r>
              <a:rPr lang="ru-RU" sz="1500" b="1" dirty="0">
                <a:solidFill>
                  <a:srgbClr val="FF0000"/>
                </a:solidFill>
              </a:rPr>
              <a:t>Мясные полуфабрикаты (фарш говяжий, охлажденные и замороженные полуфабрикаты, субпродукты)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07414" y="4366490"/>
            <a:ext cx="30568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F0000"/>
                </a:solidFill>
              </a:rPr>
              <a:t>Кожевенное и кишечное сырье</a:t>
            </a:r>
            <a:endParaRPr sz="1500" b="1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5</a:t>
            </a:fld>
            <a:endParaRPr spc="-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9601" y="6019800"/>
            <a:ext cx="103860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Объём потребления: В Российской Федерации 3,3 </a:t>
            </a:r>
            <a:r>
              <a:rPr lang="ru-RU" sz="1600" dirty="0" err="1">
                <a:solidFill>
                  <a:srgbClr val="FF0000"/>
                </a:solidFill>
              </a:rPr>
              <a:t>млн.тонн</a:t>
            </a:r>
            <a:r>
              <a:rPr lang="ru-RU" sz="1600" dirty="0">
                <a:solidFill>
                  <a:srgbClr val="FF0000"/>
                </a:solidFill>
              </a:rPr>
              <a:t>, в СФО – 0,43 </a:t>
            </a:r>
            <a:r>
              <a:rPr lang="ru-RU" sz="1600" dirty="0" err="1">
                <a:solidFill>
                  <a:srgbClr val="FF0000"/>
                </a:solidFill>
              </a:rPr>
              <a:t>млн.тонн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8" y="1940945"/>
            <a:ext cx="1786111" cy="181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лужский мясокомбина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49158"/>
            <a:ext cx="1752599" cy="12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0" y="4366490"/>
            <a:ext cx="1759049" cy="13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56" y="4366490"/>
            <a:ext cx="1737644" cy="11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5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50">
                <a:solidFill>
                  <a:srgbClr val="F04E23"/>
                </a:solidFill>
                <a:latin typeface="Arial"/>
                <a:cs typeface="Arial"/>
              </a:rPr>
              <a:t>СВОЙСТВА ГОВЯДИНЫ</a:t>
            </a:r>
            <a:endParaRPr sz="2400" b="1" spc="60" dirty="0">
              <a:solidFill>
                <a:srgbClr val="F04E23"/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79027" y="2265157"/>
            <a:ext cx="8617863" cy="3854785"/>
            <a:chOff x="2578767" y="2401249"/>
            <a:chExt cx="8434893" cy="3854785"/>
          </a:xfrm>
        </p:grpSpPr>
        <p:sp>
          <p:nvSpPr>
            <p:cNvPr id="8" name="object 8"/>
            <p:cNvSpPr/>
            <p:nvPr/>
          </p:nvSpPr>
          <p:spPr>
            <a:xfrm flipH="1">
              <a:off x="2831744" y="2401249"/>
              <a:ext cx="44748" cy="3854785"/>
            </a:xfrm>
            <a:custGeom>
              <a:avLst/>
              <a:gdLst/>
              <a:ahLst/>
              <a:cxnLst/>
              <a:rect l="l" t="t" r="r" b="b"/>
              <a:pathLst>
                <a:path h="3999865">
                  <a:moveTo>
                    <a:pt x="0" y="0"/>
                  </a:moveTo>
                  <a:lnTo>
                    <a:pt x="0" y="3999839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 flipV="1">
              <a:off x="2578767" y="4130634"/>
              <a:ext cx="8434893" cy="45719"/>
            </a:xfrm>
            <a:custGeom>
              <a:avLst/>
              <a:gdLst/>
              <a:ahLst/>
              <a:cxnLst/>
              <a:rect l="l" t="t" r="r" b="b"/>
              <a:pathLst>
                <a:path w="10538460">
                  <a:moveTo>
                    <a:pt x="0" y="0"/>
                  </a:moveTo>
                  <a:lnTo>
                    <a:pt x="10538015" y="0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20000" y="1857364"/>
            <a:ext cx="3530137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l">
              <a:spcBef>
                <a:spcPts val="100"/>
              </a:spcBef>
            </a:pPr>
            <a:r>
              <a:rPr lang="ru-RU" sz="1600" u="sng" dirty="0">
                <a:solidFill>
                  <a:srgbClr val="FF0000"/>
                </a:solidFill>
              </a:rPr>
              <a:t>Полноценный продукт.</a:t>
            </a:r>
            <a:r>
              <a:rPr lang="ru-RU" sz="1600" dirty="0">
                <a:solidFill>
                  <a:srgbClr val="FF0000"/>
                </a:solidFill>
              </a:rPr>
              <a:t> Богата на витамины и минералы: говядина содержит витамины группы B, железо, цинк и другие важные минералы, которые помогают поддерживать нормальное функционирование организма, иммунную систему и общую энергию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76600" y="4364900"/>
            <a:ext cx="351408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600" u="sng" dirty="0">
                <a:solidFill>
                  <a:srgbClr val="FF0000"/>
                </a:solidFill>
              </a:rPr>
              <a:t>Диетический продукт</a:t>
            </a:r>
            <a:r>
              <a:rPr lang="ru-RU" sz="1600" dirty="0">
                <a:solidFill>
                  <a:srgbClr val="FF0000"/>
                </a:solidFill>
              </a:rPr>
              <a:t>. Отдельные части туши содержат меньшее количество насыщенных жиров, чем другие виды мяса. Прекрасный выбор для тех, кто следит за фигурой!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96200" y="4366490"/>
            <a:ext cx="3168104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>
              <a:lnSpc>
                <a:spcPct val="100000"/>
              </a:lnSpc>
              <a:spcBef>
                <a:spcPts val="100"/>
              </a:spcBef>
            </a:pPr>
            <a:r>
              <a:rPr lang="ru-RU" sz="1600" u="sng" dirty="0">
                <a:solidFill>
                  <a:srgbClr val="FF0000"/>
                </a:solidFill>
              </a:rPr>
              <a:t>Высокая питательная ценность. </a:t>
            </a:r>
            <a:r>
              <a:rPr lang="ru-RU" sz="1600" dirty="0">
                <a:solidFill>
                  <a:srgbClr val="FF0000"/>
                </a:solidFill>
              </a:rPr>
              <a:t>Белок, содержащийся в говядине, помогает ощущать сытость на длительное время — так проще контролировать аппетит и поддерживать здоровый вес</a:t>
            </a:r>
            <a:endParaRPr sz="1600" b="1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6</a:t>
            </a:fld>
            <a:endParaRPr spc="-50" dirty="0"/>
          </a:p>
        </p:txBody>
      </p:sp>
      <p:grpSp>
        <p:nvGrpSpPr>
          <p:cNvPr id="18" name="object 23"/>
          <p:cNvGrpSpPr/>
          <p:nvPr/>
        </p:nvGrpSpPr>
        <p:grpSpPr>
          <a:xfrm>
            <a:off x="2371090" y="1784580"/>
            <a:ext cx="591820" cy="591820"/>
            <a:chOff x="7621746" y="2161843"/>
            <a:chExt cx="591820" cy="591820"/>
          </a:xfrm>
        </p:grpSpPr>
        <p:sp>
          <p:nvSpPr>
            <p:cNvPr id="19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14601" y="1919791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7721" y="3739341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086600" y="1919791"/>
            <a:ext cx="0" cy="42001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object 23"/>
          <p:cNvGrpSpPr/>
          <p:nvPr/>
        </p:nvGrpSpPr>
        <p:grpSpPr>
          <a:xfrm>
            <a:off x="6790690" y="1764616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6933353" y="189582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lang="ru-RU" dirty="0"/>
          </a:p>
        </p:txBody>
      </p:sp>
      <p:grpSp>
        <p:nvGrpSpPr>
          <p:cNvPr id="35" name="object 23"/>
          <p:cNvGrpSpPr/>
          <p:nvPr/>
        </p:nvGrpSpPr>
        <p:grpSpPr>
          <a:xfrm>
            <a:off x="2379027" y="3647020"/>
            <a:ext cx="583883" cy="583882"/>
            <a:chOff x="7621746" y="2161843"/>
            <a:chExt cx="591820" cy="591820"/>
          </a:xfrm>
        </p:grpSpPr>
        <p:sp>
          <p:nvSpPr>
            <p:cNvPr id="36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2512907" y="375429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ru-RU" dirty="0"/>
          </a:p>
        </p:txBody>
      </p:sp>
      <p:grpSp>
        <p:nvGrpSpPr>
          <p:cNvPr id="39" name="object 23"/>
          <p:cNvGrpSpPr/>
          <p:nvPr/>
        </p:nvGrpSpPr>
        <p:grpSpPr>
          <a:xfrm>
            <a:off x="6782752" y="3585712"/>
            <a:ext cx="591820" cy="591820"/>
            <a:chOff x="7621746" y="2161843"/>
            <a:chExt cx="591820" cy="591820"/>
          </a:xfrm>
        </p:grpSpPr>
        <p:sp>
          <p:nvSpPr>
            <p:cNvPr id="40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6925414" y="369695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lang="ru-RU" dirty="0"/>
          </a:p>
        </p:txBody>
      </p:sp>
      <p:sp>
        <p:nvSpPr>
          <p:cNvPr id="44" name="object 10"/>
          <p:cNvSpPr txBox="1"/>
          <p:nvPr/>
        </p:nvSpPr>
        <p:spPr>
          <a:xfrm>
            <a:off x="3276600" y="1857364"/>
            <a:ext cx="308758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 algn="l">
              <a:lnSpc>
                <a:spcPct val="100000"/>
              </a:lnSpc>
              <a:spcBef>
                <a:spcPts val="100"/>
              </a:spcBef>
            </a:pPr>
            <a:r>
              <a:rPr lang="ru-RU" sz="1600" u="sng" dirty="0">
                <a:solidFill>
                  <a:srgbClr val="FF0000"/>
                </a:solidFill>
              </a:rPr>
              <a:t>Высоко  белковый продукт. </a:t>
            </a:r>
            <a:r>
              <a:rPr lang="ru-RU" sz="1600" dirty="0">
                <a:solidFill>
                  <a:srgbClr val="FF0000"/>
                </a:solidFill>
              </a:rPr>
              <a:t>Говядина является одним из наиболее белковых продуктов, что важно для роста мышц и поддержания здорового обмена веществ</a:t>
            </a:r>
            <a:endParaRPr lang="ru-RU" sz="1500" b="1" spc="-65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03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889621" y="1881244"/>
            <a:ext cx="243661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4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сырьевой</a:t>
            </a:r>
            <a:r>
              <a:rPr sz="14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базы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4857" y="3013013"/>
            <a:ext cx="481774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Microsoft Sans Serif" pitchFamily="34" charset="0"/>
                <a:cs typeface="Microsoft Sans Serif" pitchFamily="34" charset="0"/>
              </a:rPr>
              <a:t>Наличие свободных земель сельскохозяйственного назначения, на которых можно разместить производство и увеличить сырьевую базу (23,4 га)</a:t>
            </a:r>
            <a:endParaRPr sz="1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7894" y="3920536"/>
            <a:ext cx="4581525" cy="89280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40"/>
              </a:spcBef>
            </a:pPr>
            <a:r>
              <a:rPr lang="ru-RU" sz="1400" dirty="0">
                <a:latin typeface="Microsoft Sans Serif" pitchFamily="34" charset="0"/>
                <a:cs typeface="Microsoft Sans Serif" pitchFamily="34" charset="0"/>
              </a:rPr>
              <a:t>Наличие сельскохозяйственных учебных заведений: университеты и колледжи, готовящие специалистов в области сельского хозяйства пищевой и перерабатывающей промышленности. </a:t>
            </a:r>
            <a:endParaRPr sz="1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7565" y="5034971"/>
            <a:ext cx="4775200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Широкая</a:t>
            </a:r>
            <a:r>
              <a:rPr sz="14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линейка</a:t>
            </a:r>
            <a:r>
              <a:rPr sz="14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4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4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адаптивностью</a:t>
            </a:r>
            <a:r>
              <a:rPr sz="14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4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инвестиционные</a:t>
            </a:r>
            <a:r>
              <a:rPr sz="14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проекты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9"/>
          <p:cNvGrpSpPr/>
          <p:nvPr/>
        </p:nvGrpSpPr>
        <p:grpSpPr>
          <a:xfrm>
            <a:off x="19152" y="1383987"/>
            <a:ext cx="5947545" cy="5438139"/>
            <a:chOff x="-49056" y="1419859"/>
            <a:chExt cx="5947545" cy="5438139"/>
          </a:xfrm>
        </p:grpSpPr>
        <p:sp>
          <p:nvSpPr>
            <p:cNvPr id="10" name="object 10"/>
            <p:cNvSpPr/>
            <p:nvPr/>
          </p:nvSpPr>
          <p:spPr>
            <a:xfrm>
              <a:off x="1456309" y="1419859"/>
              <a:ext cx="3260725" cy="5041900"/>
            </a:xfrm>
            <a:custGeom>
              <a:avLst/>
              <a:gdLst/>
              <a:ahLst/>
              <a:cxnLst/>
              <a:rect l="l" t="t" r="r" b="b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5867" y="3940401"/>
              <a:ext cx="862330" cy="773430"/>
            </a:xfrm>
            <a:custGeom>
              <a:avLst/>
              <a:gdLst/>
              <a:ahLst/>
              <a:cxnLst/>
              <a:rect l="l" t="t" r="r" b="b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33899"/>
              <a:ext cx="5898489" cy="2324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7878" y="5196368"/>
              <a:ext cx="621665" cy="565785"/>
            </a:xfrm>
            <a:custGeom>
              <a:avLst/>
              <a:gdLst/>
              <a:ahLst/>
              <a:cxnLst/>
              <a:rect l="l" t="t" r="r" b="b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3673" y="4650714"/>
              <a:ext cx="1694814" cy="1791335"/>
            </a:xfrm>
            <a:custGeom>
              <a:avLst/>
              <a:gdLst/>
              <a:ahLst/>
              <a:cxnLst/>
              <a:rect l="l" t="t" r="r" b="b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4670" y="4823146"/>
              <a:ext cx="486409" cy="410845"/>
            </a:xfrm>
            <a:custGeom>
              <a:avLst/>
              <a:gdLst/>
              <a:ahLst/>
              <a:cxnLst/>
              <a:rect l="l" t="t" r="r" b="b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1815" y="5430748"/>
              <a:ext cx="40741" cy="301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9056" y="1510622"/>
              <a:ext cx="5829026" cy="517955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21377" y="3024248"/>
            <a:ext cx="3892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2410" y="2163584"/>
            <a:ext cx="2755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5891" y="2292391"/>
            <a:ext cx="36639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0527" y="2909118"/>
            <a:ext cx="41084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6284" y="2409488"/>
            <a:ext cx="2025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334" y="3681959"/>
            <a:ext cx="34671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6888" y="4638034"/>
            <a:ext cx="1905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4024" y="4521921"/>
            <a:ext cx="2667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9142" y="4381404"/>
            <a:ext cx="3238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932" y="4822486"/>
            <a:ext cx="30543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2722" y="4955180"/>
            <a:ext cx="3384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3078" y="5142536"/>
            <a:ext cx="4184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4087" y="4477986"/>
            <a:ext cx="3390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9990" y="5078133"/>
            <a:ext cx="35306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717" y="4882018"/>
            <a:ext cx="3365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9879" y="5031340"/>
            <a:ext cx="33972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3410" y="5464600"/>
            <a:ext cx="2813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2868" y="5529003"/>
            <a:ext cx="2794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9073" y="6073635"/>
            <a:ext cx="368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166" y="4939905"/>
            <a:ext cx="5492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1357" y="5992155"/>
            <a:ext cx="5943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75146" y="4585600"/>
            <a:ext cx="553720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3285" y="3565010"/>
            <a:ext cx="409575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314">
              <a:lnSpc>
                <a:spcPts val="630"/>
              </a:lnSpc>
              <a:spcBef>
                <a:spcPts val="185"/>
              </a:spcBef>
            </a:pPr>
            <a:r>
              <a:rPr sz="600" spc="-3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70983" y="4354724"/>
            <a:ext cx="325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 dirty="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5587" y="5649749"/>
            <a:ext cx="2438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 dirty="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88946" y="2221227"/>
            <a:ext cx="1308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 dirty="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57605" y="2060923"/>
            <a:ext cx="2893695" cy="4200525"/>
            <a:chOff x="1357605" y="2060923"/>
            <a:chExt cx="2893695" cy="4200525"/>
          </a:xfrm>
        </p:grpSpPr>
        <p:sp>
          <p:nvSpPr>
            <p:cNvPr id="45" name="object 45"/>
            <p:cNvSpPr/>
            <p:nvPr/>
          </p:nvSpPr>
          <p:spPr>
            <a:xfrm>
              <a:off x="1473949" y="4064528"/>
              <a:ext cx="2762250" cy="918844"/>
            </a:xfrm>
            <a:custGeom>
              <a:avLst/>
              <a:gdLst/>
              <a:ahLst/>
              <a:cxnLst/>
              <a:rect l="l" t="t" r="r" b="b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1564" y="4977996"/>
              <a:ext cx="1588770" cy="5715"/>
            </a:xfrm>
            <a:custGeom>
              <a:avLst/>
              <a:gdLst/>
              <a:ahLst/>
              <a:cxnLst/>
              <a:rect l="l" t="t" r="r" b="b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2705804" y="5008891"/>
              <a:ext cx="347980" cy="773430"/>
            </a:xfrm>
            <a:custGeom>
              <a:avLst/>
              <a:gdLst/>
              <a:ahLst/>
              <a:cxnLst/>
              <a:rect l="l" t="t" r="r" b="b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110551" y="5028639"/>
              <a:ext cx="326390" cy="1229360"/>
            </a:xfrm>
            <a:custGeom>
              <a:avLst/>
              <a:gdLst/>
              <a:ahLst/>
              <a:cxnLst/>
              <a:rect l="l" t="t" r="r" b="b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4319" y="4191538"/>
              <a:ext cx="161201" cy="1612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69626" y="5647701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9527" y="496365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7605" y="3986053"/>
              <a:ext cx="135157" cy="992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90891" y="3621887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20" y="5693251"/>
              <a:ext cx="113030" cy="77470"/>
            </a:xfrm>
            <a:custGeom>
              <a:avLst/>
              <a:gdLst/>
              <a:ahLst/>
              <a:cxnLst/>
              <a:rect l="l" t="t" r="r" b="b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9282" y="2060923"/>
              <a:ext cx="161201" cy="1611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64951" y="2807617"/>
            <a:ext cx="2863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32308" y="3845894"/>
            <a:ext cx="422909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7129" y="3603877"/>
            <a:ext cx="3035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6932" y="3672168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2111" y="3884910"/>
            <a:ext cx="3117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57597" y="4154234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2098" y="4564074"/>
            <a:ext cx="29527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3663" y="5406003"/>
            <a:ext cx="3041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2064" y="5356260"/>
            <a:ext cx="3670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29726" y="5599213"/>
            <a:ext cx="2355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8114" y="6088117"/>
            <a:ext cx="4241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13242" y="5701696"/>
            <a:ext cx="35687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 dirty="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02267" y="4657578"/>
            <a:ext cx="3459479" cy="1213485"/>
            <a:chOff x="802267" y="4657578"/>
            <a:chExt cx="3459479" cy="1213485"/>
          </a:xfrm>
        </p:grpSpPr>
        <p:pic>
          <p:nvPicPr>
            <p:cNvPr id="69" name="object 6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3260" y="4657578"/>
              <a:ext cx="148375" cy="815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00352" y="4947183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818330" y="55528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11709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817507" y="533952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8023" y="5647394"/>
              <a:ext cx="104346" cy="1073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712857" y="5818339"/>
              <a:ext cx="123189" cy="52705"/>
            </a:xfrm>
            <a:custGeom>
              <a:avLst/>
              <a:gdLst/>
              <a:ahLst/>
              <a:cxnLst/>
              <a:rect l="l" t="t" r="r" b="b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789460" y="3167566"/>
            <a:ext cx="135890" cy="939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7680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 dirty="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9101" y="4870047"/>
            <a:ext cx="1384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14709" y="5284730"/>
            <a:ext cx="583565" cy="535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2725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 dirty="0">
              <a:latin typeface="Microsoft Sans Serif"/>
              <a:cs typeface="Microsoft Sans Serif"/>
            </a:endParaRPr>
          </a:p>
          <a:p>
            <a:pPr marL="12700" marR="62230">
              <a:lnSpc>
                <a:spcPts val="630"/>
              </a:lnSpc>
              <a:spcBef>
                <a:spcPts val="420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60132" y="5798315"/>
            <a:ext cx="3987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721425" y="4852404"/>
            <a:ext cx="2472690" cy="1441450"/>
            <a:chOff x="1721425" y="4852404"/>
            <a:chExt cx="2472690" cy="1441450"/>
          </a:xfrm>
        </p:grpSpPr>
        <p:pic>
          <p:nvPicPr>
            <p:cNvPr id="80" name="object 8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78704" y="5736511"/>
              <a:ext cx="77672" cy="798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01786" y="6213679"/>
              <a:ext cx="77666" cy="798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16086" y="5953138"/>
              <a:ext cx="77673" cy="798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21425" y="4852404"/>
              <a:ext cx="77674" cy="79887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 dirty="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 dirty="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 dirty="0">
              <a:latin typeface="Microsoft Sans Serif"/>
              <a:cs typeface="Microsoft Sans Serif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58050" y="1413005"/>
            <a:ext cx="5183219" cy="4435475"/>
            <a:chOff x="658050" y="1413005"/>
            <a:chExt cx="5183219" cy="4435475"/>
          </a:xfrm>
        </p:grpSpPr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9" name="object 8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5686346" y="1413005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5686346" y="1512249"/>
              <a:ext cx="154923" cy="3827272"/>
            </a:xfrm>
            <a:custGeom>
              <a:avLst/>
              <a:gdLst/>
              <a:ahLst/>
              <a:cxnLst/>
              <a:rect l="l" t="t" r="r" b="b"/>
              <a:pathLst>
                <a:path w="135889" h="4027804">
                  <a:moveTo>
                    <a:pt x="135661" y="3946499"/>
                  </a:moveTo>
                  <a:lnTo>
                    <a:pt x="0" y="3865499"/>
                  </a:lnTo>
                  <a:lnTo>
                    <a:pt x="0" y="4027500"/>
                  </a:lnTo>
                  <a:lnTo>
                    <a:pt x="135661" y="3946499"/>
                  </a:lnTo>
                  <a:close/>
                </a:path>
                <a:path w="135889" h="4027804">
                  <a:moveTo>
                    <a:pt x="135661" y="2664002"/>
                  </a:moveTo>
                  <a:lnTo>
                    <a:pt x="0" y="2583002"/>
                  </a:lnTo>
                  <a:lnTo>
                    <a:pt x="0" y="2745003"/>
                  </a:lnTo>
                  <a:lnTo>
                    <a:pt x="135661" y="2664002"/>
                  </a:lnTo>
                  <a:close/>
                </a:path>
                <a:path w="135889" h="4027804">
                  <a:moveTo>
                    <a:pt x="135661" y="1700999"/>
                  </a:moveTo>
                  <a:lnTo>
                    <a:pt x="0" y="1619999"/>
                  </a:lnTo>
                  <a:lnTo>
                    <a:pt x="0" y="1782000"/>
                  </a:lnTo>
                  <a:lnTo>
                    <a:pt x="135661" y="1700999"/>
                  </a:lnTo>
                  <a:close/>
                </a:path>
                <a:path w="135889" h="4027804">
                  <a:moveTo>
                    <a:pt x="135661" y="986294"/>
                  </a:moveTo>
                  <a:lnTo>
                    <a:pt x="0" y="905294"/>
                  </a:lnTo>
                  <a:lnTo>
                    <a:pt x="0" y="1067295"/>
                  </a:lnTo>
                  <a:lnTo>
                    <a:pt x="135661" y="986294"/>
                  </a:lnTo>
                  <a:close/>
                </a:path>
                <a:path w="135889" h="4027804">
                  <a:moveTo>
                    <a:pt x="135661" y="503999"/>
                  </a:moveTo>
                  <a:lnTo>
                    <a:pt x="0" y="422998"/>
                  </a:lnTo>
                  <a:lnTo>
                    <a:pt x="0" y="585000"/>
                  </a:lnTo>
                  <a:lnTo>
                    <a:pt x="135661" y="503999"/>
                  </a:lnTo>
                  <a:close/>
                </a:path>
                <a:path w="135889" h="40278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7</a:t>
            </a:fld>
            <a:endParaRPr spc="-5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5825365" y="1351476"/>
            <a:ext cx="5383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Омской области проживает более 1,8 млн человек,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 них 1,1 млн в г</a:t>
            </a:r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ороде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Омск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820696" y="2302995"/>
            <a:ext cx="5311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Большое количество предприятий и организаций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сбыта продукции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 dirty="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Автомобильные </a:t>
            </a:r>
            <a:r>
              <a:rPr dirty="0"/>
              <a:t>дороги</a:t>
            </a:r>
            <a:r>
              <a:rPr spc="-5" dirty="0"/>
              <a:t> </a:t>
            </a:r>
            <a:r>
              <a:rPr dirty="0"/>
              <a:t>Омской</a:t>
            </a:r>
            <a:r>
              <a:rPr spc="-10" dirty="0"/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</a:rPr>
              <a:t>Общая</a:t>
            </a:r>
            <a:r>
              <a:rPr sz="950" spc="9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</a:rPr>
              <a:t> </a:t>
            </a:r>
            <a:r>
              <a:rPr sz="1500" dirty="0"/>
              <a:t>729,9</a:t>
            </a:r>
            <a:r>
              <a:rPr sz="1500" spc="-50" dirty="0"/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Крупные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автомагистрали: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/>
              <a:t>Р-402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/>
              <a:t>Р-254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/>
              <a:t>А-320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Объем</a:t>
            </a:r>
            <a:r>
              <a:rPr sz="950" spc="7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перевозимых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грузов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18</a:t>
            </a:r>
            <a:r>
              <a:rPr sz="1500" spc="-7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4</a:t>
            </a:r>
            <a:r>
              <a:rPr sz="1500" spc="-15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9</a:t>
            </a:r>
            <a:r>
              <a:rPr sz="1500" spc="-1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</a:rPr>
              <a:t>Заключено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соглашение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20" dirty="0">
                <a:solidFill>
                  <a:srgbClr val="231F20"/>
                </a:solidFill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дороги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/>
              <a:t>«Северный</a:t>
            </a:r>
            <a:r>
              <a:rPr sz="950" spc="60" dirty="0"/>
              <a:t> </a:t>
            </a:r>
            <a:r>
              <a:rPr sz="950" dirty="0"/>
              <a:t>обход</a:t>
            </a:r>
            <a:r>
              <a:rPr sz="950" spc="65" dirty="0"/>
              <a:t> </a:t>
            </a:r>
            <a:r>
              <a:rPr sz="950" dirty="0"/>
              <a:t>города</a:t>
            </a:r>
            <a:r>
              <a:rPr sz="950" spc="65" dirty="0"/>
              <a:t> </a:t>
            </a:r>
            <a:r>
              <a:rPr sz="950" dirty="0"/>
              <a:t>Омска»,</a:t>
            </a:r>
            <a:r>
              <a:rPr sz="950" spc="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/>
              <a:t>М-</a:t>
            </a:r>
            <a:r>
              <a:rPr sz="950" spc="-25" dirty="0"/>
              <a:t>12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 dirty="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lang="ru-RU" sz="1500" b="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 dirty="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 dirty="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 dirty="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 dirty="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 dirty="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 dirty="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 dirty="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 dirty="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 dirty="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 dirty="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 dirty="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расположен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пересечении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крупных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транспортных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путей: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 dirty="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/>
              <a:t>А </a:t>
            </a:r>
            <a:r>
              <a:rPr lang="ru-RU" sz="2000" spc="50" dirty="0">
                <a:solidFill>
                  <a:schemeClr val="accent6">
                    <a:lumMod val="75000"/>
                  </a:schemeClr>
                </a:solidFill>
              </a:rPr>
              <a:t>производства мяса говядины</a:t>
            </a:r>
            <a:endParaRPr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78350" y="1253128"/>
            <a:ext cx="3540959" cy="303865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spcBef>
                <a:spcPts val="1095"/>
              </a:spcBef>
            </a:pPr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Потребность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800" b="1" u="sng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lang="ru-RU" sz="1800" b="1" u="sng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продукции:</a:t>
            </a:r>
            <a:endParaRPr sz="1800" u="sng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marL="12700"/>
            <a:r>
              <a:rPr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</a:t>
            </a:r>
            <a:r>
              <a:rPr sz="1600" spc="-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Федерация</a:t>
            </a:r>
            <a:r>
              <a:rPr sz="1600" spc="-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3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1600" spc="5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Мясо 3 300 тыс. тонн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Объемы</a:t>
            </a:r>
            <a:r>
              <a:rPr kumimoji="0" lang="ru-RU" sz="1800" b="1" i="0" u="sng" strike="noStrike" kern="0" cap="none" spc="-1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производства: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25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Российская</a:t>
            </a:r>
            <a:r>
              <a:rPr kumimoji="0" lang="ru-RU" sz="1600" b="0" i="0" u="none" strike="noStrike" kern="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Федерация</a:t>
            </a:r>
            <a:r>
              <a:rPr kumimoji="0" lang="ru-RU" sz="1600" b="0" i="0" u="none" strike="noStrike" kern="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0" cap="none" spc="3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spc="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Мясо </a:t>
            </a:r>
            <a:r>
              <a:rPr kumimoji="0" lang="ru-RU" sz="1600" i="0" u="none" strike="noStrike" kern="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2 950  тыс. тонн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Импорт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lang="ru-RU" sz="15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spc="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Мясо </a:t>
            </a:r>
            <a:r>
              <a:rPr kumimoji="0" lang="ru-RU" sz="1600" i="0" u="none" strike="noStrike" kern="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350 тыс. тонн (основные поставщики</a:t>
            </a:r>
            <a:r>
              <a:rPr kumimoji="0" lang="ru-RU" sz="1600" i="0" u="none" strike="noStrike" kern="0" cap="none" spc="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– </a:t>
            </a:r>
            <a:r>
              <a:rPr lang="ru-RU" sz="1600" dirty="0"/>
              <a:t>Бразилия, Парагвай,  Аргентина, Беларусь, Китай, Индия)</a:t>
            </a:r>
            <a:endParaRPr kumimoji="0" lang="ru-RU" sz="1600" b="1" i="0" u="none" strike="noStrike" kern="0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9</a:t>
            </a:fld>
            <a:endParaRPr spc="-8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4C016D-B78B-49A4-8C0D-6F3CFF28E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495506"/>
            <a:ext cx="4686802" cy="2553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AD3567-6F48-474F-A891-C7646CD32899}"/>
              </a:ext>
            </a:extLst>
          </p:cNvPr>
          <p:cNvSpPr txBox="1"/>
          <p:nvPr/>
        </p:nvSpPr>
        <p:spPr>
          <a:xfrm>
            <a:off x="468124" y="4101362"/>
            <a:ext cx="721022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Топ 5 </a:t>
            </a:r>
            <a:r>
              <a:rPr kumimoji="0" lang="ru-RU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производителей в Российской Федерации: </a:t>
            </a:r>
            <a:endParaRPr kumimoji="0" lang="ru-RU" sz="800" b="1" i="0" u="sng" strike="noStrike" kern="0" cap="none" spc="-2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Холдинг «Мираторг», </a:t>
            </a:r>
            <a:r>
              <a:rPr lang="ru-RU" sz="1400" dirty="0"/>
              <a:t>ОАО «Черкизовский мясоперерабатывающий завод»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</a:t>
            </a:r>
          </a:p>
          <a:p>
            <a:pPr>
              <a:defRPr/>
            </a:pPr>
            <a:r>
              <a:rPr lang="ru-RU" sz="1400" dirty="0"/>
              <a:t>ГАП «Ресурс»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/>
              <a:t>ЗАО «Микояновский мясокомбинат»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/>
              <a:t>ЗАО «СТАРОДВОРСКИЕ КОЛБАСЫ» (компания </a:t>
            </a:r>
            <a:r>
              <a:rPr lang="ru-RU" sz="1400" dirty="0" err="1"/>
              <a:t>Abi</a:t>
            </a:r>
            <a:r>
              <a:rPr lang="ru-RU" sz="1400" dirty="0"/>
              <a:t>).</a:t>
            </a:r>
          </a:p>
          <a:p>
            <a:pPr>
              <a:defRPr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45482-0E16-44C7-A31C-189BC89BAACB}"/>
              </a:ext>
            </a:extLst>
          </p:cNvPr>
          <p:cNvSpPr txBox="1"/>
          <p:nvPr/>
        </p:nvSpPr>
        <p:spPr>
          <a:xfrm>
            <a:off x="457206" y="5275618"/>
            <a:ext cx="106025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Тенденции:</a:t>
            </a:r>
            <a:r>
              <a:rPr lang="ru-RU" sz="1400" dirty="0"/>
              <a:t> Население Российской Федерации приобретает мясо для удовлетворения потребности в белке, а с учетом интенсивного образа жизни в крупных городах нашей страны и минимизации времени для приготовления пищи готовая продукция (мясо и полуфабрикаты) становится очень актуальной. Конечные потребители отдают предпочтение порционным продуктам (готовые либо частично подготовленные к употреблению, с маринадами, начинками или различными вкусами),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400" i="0" strike="noStrike" kern="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растет потребность</a:t>
            </a:r>
            <a:r>
              <a:rPr kumimoji="0" lang="ru-RU" sz="1400" i="0" strike="noStrike" kern="0" cap="none" spc="-2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в готовой продукции (полуфабрикатах)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10905</TotalTime>
  <Words>2683</Words>
  <Application>Microsoft Office PowerPoint</Application>
  <PresentationFormat>Широкоэкранный</PresentationFormat>
  <Paragraphs>429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MT</vt:lpstr>
      <vt:lpstr>Calibri</vt:lpstr>
      <vt:lpstr>Microsoft Sans Serif</vt:lpstr>
      <vt:lpstr>Tahoma</vt:lpstr>
      <vt:lpstr>Times New Roman</vt:lpstr>
      <vt:lpstr>Office Theme</vt:lpstr>
      <vt:lpstr>ПРОИЗВОДСТВО МЯСНОЙ ПРОДУКЦИИ И ПОЛУФАБРИКАТОВ НА ТЕРРИТОРИИ ЗНАМЕНСКОГО МУНИЦИПАЛЬНОГО РАЙОНА ОМСКОЙ ОБЛАСТИ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Основные характеристики инвестиционного проекта</vt:lpstr>
      <vt:lpstr>КОНКУРЕНТНЫЕ ПРЕИМУЩЕСТВА РЕГИОНА</vt:lpstr>
      <vt:lpstr>ТРАНСПОРТНО-ЛОГИСТИЧЕСКИЙ ПОТЕНЦИАЛ ОМСКОЙ ОБЛАСТИ</vt:lpstr>
      <vt:lpstr>АНАЛИЗ РЫНКА производства мяса говядины</vt:lpstr>
      <vt:lpstr>РЫНОК СБЫТА</vt:lpstr>
      <vt:lpstr>КРУПНЕЙШИЕ ПРОИЗВОДИТЕЛИ МЯСА НА ТЕРРИТОРИИ РЕГИОНА</vt:lpstr>
      <vt:lpstr>ТЕХНОЛОГИЯ ПРОИЗВОДСТВА</vt:lpstr>
      <vt:lpstr>ПЛАН МАРКЕТИНГА</vt:lpstr>
      <vt:lpstr>СЫРЬЕВАЯ БАЗА РЕГИОНА</vt:lpstr>
      <vt:lpstr>ВОЗМОЖНЫЕ ТЕРРИТОРИИ ДЛЯ РАЗМЕЩЕНИЯ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 ДЕРЕВЯННЫХ ИЗДЕЛИЙ ДЛЯ ПИЩЕВОЙ И МЕДИЦИНСКОЙ СФЕРЫ</dc:title>
  <dc:creator>USer</dc:creator>
  <cp:lastModifiedBy>kat rodionova</cp:lastModifiedBy>
  <cp:revision>121</cp:revision>
  <cp:lastPrinted>2025-08-14T03:26:47Z</cp:lastPrinted>
  <dcterms:created xsi:type="dcterms:W3CDTF">2025-06-25T08:30:11Z</dcterms:created>
  <dcterms:modified xsi:type="dcterms:W3CDTF">2026-03-18T06:44:15Z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2025-06-25T00:00:00Z</vt:filetime>
  </property>
  <property fmtid="{D5CDD505-2E9C-101B-9397-08002B2CF9AE}" pid="5" name="Producer">
    <vt:lpwstr>Adobe PDF Library 15.0</vt:lpwstr>
  </property>
</Properties>
</file>