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3" r:id="rId9"/>
    <p:sldId id="264" r:id="rId10"/>
    <p:sldId id="265" r:id="rId11"/>
    <p:sldId id="280" r:id="rId12"/>
    <p:sldId id="281" r:id="rId13"/>
    <p:sldId id="278" r:id="rId14"/>
    <p:sldId id="275" r:id="rId15"/>
    <p:sldId id="276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883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BE85-0F4F-4A81-8A47-F6643926868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98FF1-C9AE-4D46-9356-6441650C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8FF1-C9AE-4D46-9356-6441650CC6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4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info@investomsk.ru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hyperlink" Target="mailto:arvd@mail.ru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3"/>
            <a:ext cx="9352193" cy="1515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lang="ru-RU" sz="3100" spc="60" dirty="0" smtClean="0">
                <a:solidFill>
                  <a:srgbClr val="FFFFFF"/>
                </a:solidFill>
              </a:rPr>
              <a:t>Организация зоны отдыха на территории озера Косколь, включая установку средств временного размещения отдыхающих</a:t>
            </a:r>
            <a:endParaRPr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7755621" y="4603384"/>
            <a:ext cx="208279" cy="4197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96492" y="416366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6" y="682274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885676" cy="615553"/>
          </a:xfrm>
        </p:spPr>
        <p:txBody>
          <a:bodyPr/>
          <a:lstStyle/>
          <a:p>
            <a:r>
              <a:rPr lang="ru-RU" sz="2000" dirty="0"/>
              <a:t>ЦЕЛЕСООБРАЗНОСТЬ </a:t>
            </a:r>
            <a:r>
              <a:rPr lang="ru-RU" sz="2000" dirty="0" smtClean="0"/>
              <a:t>ОРГАНИЗАЦИИ ЗОНЫ ОТДЫХА НА ТЕРРИТОРИИ ОЗЕРА КАСКОЛЬ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5" y="1361182"/>
            <a:ext cx="10762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уникального и востребованного объекта экологического туризма, сочетающего в себе комфорт современного проживания с близостью к природе и возможностью активного отдыха, что будет способствовать развитию туризма в Нововаршавском районе, увеличению занятости населения и повышению его инвестиционной привлекательности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5" y="2362200"/>
            <a:ext cx="107621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Использование значительного туристического потенциала в Нововаршавском районе</a:t>
            </a:r>
          </a:p>
          <a:p>
            <a:endParaRPr lang="ru-RU" sz="1200" dirty="0" smtClean="0"/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Нововаршавский район Омской области обладает значительным туристическим потенциалом, что обусловлено его транспортной доступностью и наличием уникальных объектов, живописная природа и экологически чистая территория района, наличие водоёмов, пригодных для организации рыбалки Создание уникального и востребованного объекта экологического туризма, сочетающего в себе комфорт современного проживания с близостью к природе и возможностью активного отдыха, что будет способствовать развитию туризма в Нововаршавском районе, увеличению занятости населения и повышению его инвестиционной привлекательности 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популярности экологического туризма и глэмпингов </a:t>
            </a: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путешественники ищут не шумные вечеринки, а тишину, чистый воздух и возможность восстановить силы. Уникальный формат базы отдыха на территории озера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Касколь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сочетающий в себе комфорт и близость к природе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занятости населения Нововаршавского района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базы отдыха будет способствовать экономическому росту в регионе за счёт создания новых рабочих мест в сфере экологического туризма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23367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1600" b="1" spc="-3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ru-RU"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dirty="0" smtClean="0"/>
              <a:t>• Разработка </a:t>
            </a:r>
            <a:r>
              <a:rPr lang="ru-RU" sz="1400" dirty="0" err="1" smtClean="0"/>
              <a:t>нейминга</a:t>
            </a:r>
            <a:r>
              <a:rPr lang="ru-RU" sz="1400" dirty="0" smtClean="0"/>
              <a:t> и фирменного стиля</a:t>
            </a: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121285" algn="l"/>
              </a:tabLst>
            </a:pPr>
            <a:r>
              <a:rPr lang="ru-RU" sz="1400" dirty="0" smtClean="0"/>
              <a:t> • Разработка визуальной </a:t>
            </a:r>
            <a:r>
              <a:rPr lang="ru-RU" sz="1400" dirty="0" err="1" smtClean="0"/>
              <a:t>айдентики</a:t>
            </a:r>
            <a:r>
              <a:rPr lang="ru-RU" sz="1400" dirty="0" smtClean="0"/>
              <a:t> </a:t>
            </a: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121285" algn="l"/>
              </a:tabLst>
            </a:pPr>
            <a:r>
              <a:rPr lang="ru-RU" sz="1400" dirty="0" smtClean="0"/>
              <a:t> • Формирование УТП 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3115032"/>
            <a:ext cx="4658360" cy="252376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каналы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цифровые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витрины</a:t>
            </a:r>
            <a:endParaRPr sz="1600" dirty="0">
              <a:latin typeface="Arial"/>
              <a:cs typeface="Arial"/>
            </a:endParaRPr>
          </a:p>
          <a:p>
            <a:pPr marL="12065" marR="201295">
              <a:lnSpc>
                <a:spcPct val="100000"/>
              </a:lnSpc>
              <a:spcBef>
                <a:spcPts val="484"/>
              </a:spcBef>
              <a:tabLst>
                <a:tab pos="120650" algn="l"/>
              </a:tabLst>
            </a:pPr>
            <a:r>
              <a:rPr lang="ru-RU" sz="1400" dirty="0" smtClean="0"/>
              <a:t>• Заключение соглашений о сотрудничестве с туристическими фирмами и агентствами</a:t>
            </a:r>
          </a:p>
          <a:p>
            <a:pPr marL="12065" marR="201295">
              <a:lnSpc>
                <a:spcPct val="100000"/>
              </a:lnSpc>
              <a:spcBef>
                <a:spcPts val="484"/>
              </a:spcBef>
              <a:tabLst>
                <a:tab pos="120650" algn="l"/>
              </a:tabLst>
            </a:pPr>
            <a:r>
              <a:rPr lang="ru-RU" sz="1400" dirty="0" smtClean="0"/>
              <a:t>• Размещение на профильных платформах</a:t>
            </a:r>
          </a:p>
          <a:p>
            <a:pPr marL="12065" marR="201295">
              <a:lnSpc>
                <a:spcPct val="100000"/>
              </a:lnSpc>
              <a:spcBef>
                <a:spcPts val="484"/>
              </a:spcBef>
              <a:tabLst>
                <a:tab pos="120650" algn="l"/>
              </a:tabLst>
            </a:pPr>
            <a:r>
              <a:rPr lang="ru-RU" sz="1400" dirty="0" smtClean="0"/>
              <a:t>• Включение в реестр классифицированных средств размещения </a:t>
            </a:r>
          </a:p>
          <a:p>
            <a:pPr marL="12065" marR="201295">
              <a:lnSpc>
                <a:spcPct val="100000"/>
              </a:lnSpc>
              <a:spcBef>
                <a:spcPts val="484"/>
              </a:spcBef>
              <a:tabLst>
                <a:tab pos="120650" algn="l"/>
              </a:tabLst>
            </a:pPr>
            <a:r>
              <a:rPr lang="ru-RU" sz="1400" dirty="0" smtClean="0"/>
              <a:t>• Обеспечение оперативной обработки заказов и технической поддержки </a:t>
            </a:r>
          </a:p>
          <a:p>
            <a:pPr marL="12065" marR="201295">
              <a:lnSpc>
                <a:spcPct val="100000"/>
              </a:lnSpc>
              <a:spcBef>
                <a:spcPts val="484"/>
              </a:spcBef>
              <a:tabLst>
                <a:tab pos="120650" algn="l"/>
              </a:tabLst>
            </a:pPr>
            <a:r>
              <a:rPr lang="ru-RU" sz="1400" dirty="0" smtClean="0"/>
              <a:t>• Формирование целевой аудитории и </a:t>
            </a:r>
            <a:r>
              <a:rPr lang="ru-RU" sz="1400" dirty="0" err="1" smtClean="0"/>
              <a:t>комьюнити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b="1" dirty="0" smtClean="0">
                <a:solidFill>
                  <a:srgbClr val="231F20"/>
                </a:solidFill>
                <a:latin typeface="Arial"/>
                <a:cs typeface="Arial"/>
              </a:rPr>
              <a:t>форумах</a:t>
            </a:r>
            <a:r>
              <a:rPr sz="1600" b="1" spc="-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8236" y="220178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</p:spTree>
    <p:extLst>
      <p:ext uri="{BB962C8B-B14F-4D97-AF65-F5344CB8AC3E}">
        <p14:creationId xmlns:p14="http://schemas.microsoft.com/office/powerpoint/2010/main" val="19808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857" y="785502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РАЗМЕЩЕНИЯ*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97282" y="6369564"/>
            <a:ext cx="249554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pPr marL="27305">
                <a:lnSpc>
                  <a:spcPct val="100000"/>
                </a:lnSpc>
                <a:spcBef>
                  <a:spcPts val="170"/>
                </a:spcBef>
              </a:pPr>
              <a:t>12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359" y="6156960"/>
            <a:ext cx="1183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*для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2309943"/>
            <a:ext cx="6096000" cy="25668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Создание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базы отдыха на территории озера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Касколь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планируется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вб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лизи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Алкул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Нововаршавского района Омской области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177 км от города Омска и 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км. от р.п. Нововаршавка.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выбран земельный участок, расположенный в кадастровом квартале 55:17:240703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/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Косколь считается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солёным 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целебными свойствами. На его дне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грязь, которую отдыхающие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использовать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суставов, заживления ран и в косметических целях.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3886200"/>
            <a:ext cx="3677195" cy="2270760"/>
          </a:xfrm>
          <a:prstGeom prst="rect">
            <a:avLst/>
          </a:prstGeom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1322496"/>
            <a:ext cx="3621024" cy="23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 smtClean="0">
                <a:solidFill>
                  <a:srgbClr val="F04E23"/>
                </a:solidFill>
                <a:latin typeface="Arial"/>
                <a:cs typeface="Arial"/>
              </a:rPr>
              <a:t>10,29 </a:t>
            </a:r>
            <a:r>
              <a:rPr sz="2450" b="1" spc="-23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ru-RU" sz="13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 МР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 smtClean="0">
                <a:solidFill>
                  <a:srgbClr val="F04E23"/>
                </a:solidFill>
                <a:latin typeface="Arial"/>
                <a:cs typeface="Arial"/>
              </a:rPr>
              <a:t>69,20 </a:t>
            </a:r>
            <a:r>
              <a:rPr lang="ru-RU" sz="1550" b="1" dirty="0" smtClean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-24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730418" cy="158440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lang="ru-RU" sz="1700" b="1" spc="-50" dirty="0" smtClean="0">
                <a:solidFill>
                  <a:srgbClr val="231F20"/>
                </a:solidFill>
                <a:latin typeface="Arial"/>
                <a:cs typeface="Arial"/>
              </a:rPr>
              <a:t>Нововаршавского МР – </a:t>
            </a: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lang="ru-RU" sz="1700" b="1" spc="-5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20</a:t>
            </a: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0</a:t>
            </a: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15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38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2750" b="1" dirty="0" smtClean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spc="-38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544953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194162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 err="1" smtClean="0">
                <a:solidFill>
                  <a:srgbClr val="F04E23"/>
                </a:solidFill>
                <a:latin typeface="Arial"/>
                <a:cs typeface="Arial"/>
              </a:rPr>
              <a:t>Образование</a:t>
            </a:r>
            <a:r>
              <a:rPr sz="2000" b="1" spc="-1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 smtClean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 smtClean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r>
              <a:rPr sz="2550" b="1" spc="-21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учреждений школьного образования – 2560 учащихся</a:t>
            </a: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 smtClean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учреждение проф. образования </a:t>
            </a: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332 </a:t>
            </a:r>
            <a:r>
              <a:rPr sz="1500" spc="-10" dirty="0" smtClean="0">
                <a:solidFill>
                  <a:srgbClr val="231F20"/>
                </a:solidFill>
                <a:latin typeface="Tahoma"/>
                <a:cs typeface="Tahoma"/>
              </a:rPr>
              <a:t>студент</a:t>
            </a:r>
            <a:r>
              <a:rPr lang="ru-RU" sz="1500" spc="-10" dirty="0" smtClean="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2205633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Мастер по ремонту и обслуживанию автомобилей</a:t>
            </a:r>
            <a:r>
              <a:rPr lang="ru-RU" sz="12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200" spc="-10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Строительство и эксплуатация зданий и сооружений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19872" y="5511119"/>
            <a:ext cx="2152928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Дошкольное образование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200" spc="-10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Физическая культура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200" spc="-10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Tahoma"/>
                <a:cs typeface="Tahoma"/>
              </a:rPr>
              <a:t>Оператор информационных систем и ресурсов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0800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13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30" name="object 20"/>
          <p:cNvSpPr/>
          <p:nvPr/>
        </p:nvSpPr>
        <p:spPr>
          <a:xfrm>
            <a:off x="9495790" y="4923156"/>
            <a:ext cx="562610" cy="487528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56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77362"/>
              </p:ext>
            </p:extLst>
          </p:nvPr>
        </p:nvGraphicFramePr>
        <p:xfrm>
          <a:off x="359994" y="1205268"/>
          <a:ext cx="10638155" cy="4662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1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357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609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047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59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8914914" cy="3530454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endParaRPr lang="ru-RU" sz="1400" b="1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 smtClean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arvd@mail.ru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0" y="5334000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62000" y="426720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5800" y="5181600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5946" y="4343400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85304" y="4343400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486400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486400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7" name="Скругленный прямоугольник 83">
            <a:extLst>
              <a:ext uri="{FF2B5EF4-FFF2-40B4-BE49-F238E27FC236}"/>
            </a:extLst>
          </p:cNvPr>
          <p:cNvSpPr/>
          <p:nvPr/>
        </p:nvSpPr>
        <p:spPr>
          <a:xfrm>
            <a:off x="1717119" y="5889911"/>
            <a:ext cx="6893482" cy="839264"/>
          </a:xfrm>
          <a:prstGeom prst="roundRect">
            <a:avLst>
              <a:gd name="adj" fmla="val 17397"/>
            </a:avLst>
          </a:prstGeom>
          <a:solidFill>
            <a:srgbClr val="F04E2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kern="0"/>
          </a:p>
        </p:txBody>
      </p:sp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2009775" y="5943600"/>
            <a:ext cx="45434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ИНВЕСТИЦИОННЫЙ УПОЛНОМОЧЕННЫЙ</a:t>
            </a:r>
          </a:p>
        </p:txBody>
      </p:sp>
      <p:pic>
        <p:nvPicPr>
          <p:cNvPr id="29" name="Рисунок 39" descr="Телефонная трубка со сплошной заливкой"/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127069"/>
            <a:ext cx="189275" cy="12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5307012" y="6108700"/>
            <a:ext cx="12461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</a:rPr>
              <a:t>+7 (38174) 21339</a:t>
            </a:r>
          </a:p>
        </p:txBody>
      </p:sp>
      <p:pic>
        <p:nvPicPr>
          <p:cNvPr id="31" name="Рисунок 40" descr="Конверт со сплошной заливкой"/>
          <p:cNvPicPr>
            <a:picLocks noChangeAspect="1"/>
          </p:cNvPicPr>
          <p:nvPr/>
        </p:nvPicPr>
        <p:blipFill>
          <a:blip r:embed="rId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305550"/>
            <a:ext cx="15398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44"/>
          <p:cNvSpPr>
            <a:spLocks noChangeArrowheads="1"/>
          </p:cNvSpPr>
          <p:nvPr/>
        </p:nvSpPr>
        <p:spPr bwMode="auto">
          <a:xfrm>
            <a:off x="5210175" y="6248400"/>
            <a:ext cx="21050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econom.nvv@yandex.ru</a:t>
            </a:r>
            <a:endParaRPr lang="ru-RU" altLang="ru-RU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1828800" y="6170612"/>
            <a:ext cx="3186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Бужан</a:t>
            </a:r>
            <a:r>
              <a:rPr lang="ru-RU" altLang="ru-RU" sz="1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Марина Васильевна – председатель экономического комитета Администрации Нововаршавского района</a:t>
            </a:r>
            <a:endParaRPr lang="ru-RU" altLang="ru-RU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Рисунок 32" descr="Маркер со сплошной заливкой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2" y="6099175"/>
            <a:ext cx="1793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6946900" y="6061075"/>
            <a:ext cx="1511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</a:rPr>
              <a:t>Омская область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</a:rPr>
              <a:t>р.п. </a:t>
            </a:r>
            <a:r>
              <a:rPr lang="ru-RU" altLang="ru-RU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Нововаршавка</a:t>
            </a:r>
            <a:endParaRPr lang="ru-RU" altLang="ru-RU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</a:rPr>
              <a:t>ул. </a:t>
            </a:r>
            <a:r>
              <a:rPr lang="ru-RU" altLang="ru-RU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Красный Путь, д. 1</a:t>
            </a:r>
            <a:endParaRPr lang="ru-RU" altLang="ru-RU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24041" cy="45012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вид</a:t>
            </a: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ы туризма . . . . . . . . . . . . .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. .</a:t>
            </a:r>
            <a:r>
              <a:rPr sz="8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434340" lvl="1" indent="-421640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434340" algn="l"/>
              </a:tabLst>
            </a:pP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endParaRPr sz="1500" dirty="0" smtClean="0">
              <a:latin typeface="Arial MT"/>
              <a:cs typeface="Arial MT"/>
            </a:endParaRPr>
          </a:p>
          <a:p>
            <a:pPr marR="33020" lvl="1" algn="r">
              <a:lnSpc>
                <a:spcPct val="100000"/>
              </a:lnSpc>
              <a:spcBef>
                <a:spcPts val="565"/>
              </a:spcBef>
              <a:tabLst>
                <a:tab pos="368935" algn="l"/>
              </a:tabLst>
            </a:pP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2.    </a:t>
            </a:r>
            <a:r>
              <a:rPr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500" dirty="0" smtClean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9</a:t>
            </a:r>
            <a:endParaRPr sz="1500" dirty="0">
              <a:latin typeface="Microsoft Sans Serif"/>
              <a:cs typeface="Microsoft Sans Serif"/>
            </a:endParaRPr>
          </a:p>
          <a:p>
            <a:pPr marL="381000" marR="528320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408305" algn="l"/>
              </a:tabLst>
            </a:pP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Целесообразность организации зоны отдыха на территории озера Косколь  .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10</a:t>
            </a:r>
            <a:endParaRPr sz="1500" dirty="0" smtClean="0">
              <a:latin typeface="Arial MT"/>
              <a:cs typeface="Arial MT"/>
            </a:endParaRPr>
          </a:p>
          <a:p>
            <a:pPr marR="33020" lvl="1" algn="r">
              <a:lnSpc>
                <a:spcPct val="100000"/>
              </a:lnSpc>
              <a:spcBef>
                <a:spcPts val="565"/>
              </a:spcBef>
              <a:tabLst>
                <a:tab pos="368935" algn="l"/>
              </a:tabLst>
            </a:pP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5.    </a:t>
            </a:r>
            <a:r>
              <a:rPr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59" y="1332710"/>
            <a:ext cx="145415" cy="4976495"/>
            <a:chOff x="795059" y="1332710"/>
            <a:chExt cx="145415" cy="4976495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332712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60012" y="1332710"/>
            <a:ext cx="145415" cy="4976495"/>
            <a:chOff x="6460012" y="1332710"/>
            <a:chExt cx="145415" cy="4976495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45" y="1332712"/>
              <a:ext cx="135890" cy="3055620"/>
            </a:xfrm>
            <a:custGeom>
              <a:avLst/>
              <a:gdLst/>
              <a:ahLst/>
              <a:cxnLst/>
              <a:rect l="l" t="t" r="r" b="b"/>
              <a:pathLst>
                <a:path w="135890" h="3055620">
                  <a:moveTo>
                    <a:pt x="135661" y="2974505"/>
                  </a:moveTo>
                  <a:lnTo>
                    <a:pt x="0" y="2893504"/>
                  </a:lnTo>
                  <a:lnTo>
                    <a:pt x="0" y="3055505"/>
                  </a:lnTo>
                  <a:lnTo>
                    <a:pt x="135661" y="2974505"/>
                  </a:lnTo>
                  <a:close/>
                </a:path>
                <a:path w="135890" h="3055620">
                  <a:moveTo>
                    <a:pt x="135661" y="1673288"/>
                  </a:moveTo>
                  <a:lnTo>
                    <a:pt x="0" y="1592287"/>
                  </a:lnTo>
                  <a:lnTo>
                    <a:pt x="0" y="1754289"/>
                  </a:lnTo>
                  <a:lnTo>
                    <a:pt x="135661" y="1673288"/>
                  </a:lnTo>
                  <a:close/>
                </a:path>
                <a:path w="135890" h="30556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08311" y="1295200"/>
            <a:ext cx="4432300" cy="3434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70" dirty="0" smtClean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70" dirty="0" smtClean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3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030919" y="1661996"/>
            <a:ext cx="5028601" cy="4099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 </a:t>
            </a:r>
            <a:r>
              <a:rPr lang="ru-RU" spc="-20" dirty="0" smtClean="0"/>
              <a:t>Создание зоны отдыха на территории озера Косколь, включая установку средств временного размещения отдыхающих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smtClean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/>
              <a:t>предложение)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dirty="0"/>
              <a:t>создание модульных некапитальных средств размещения</a:t>
            </a: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95059" y="169650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56360" y="1696504"/>
            <a:ext cx="145415" cy="4435475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31300" y="1661996"/>
            <a:ext cx="4439284" cy="433900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chemeClr val="tx1"/>
                </a:solidFill>
              </a:rPr>
              <a:t>повышение туристской </a:t>
            </a:r>
            <a:r>
              <a:rPr lang="ru-RU" sz="1600" b="0" dirty="0" smtClean="0">
                <a:solidFill>
                  <a:schemeClr val="tx1"/>
                </a:solidFill>
              </a:rPr>
              <a:t>привлекательности Нововаршавского района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lang="ru-RU" sz="1600" dirty="0"/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err="1" smtClean="0"/>
              <a:t>Отрасль</a:t>
            </a:r>
            <a:r>
              <a:rPr spc="-75" dirty="0" smtClean="0"/>
              <a:t> </a:t>
            </a:r>
            <a:r>
              <a:rPr spc="-10" dirty="0"/>
              <a:t>экономики: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chemeClr val="tx1"/>
                </a:solidFill>
              </a:rPr>
              <a:t>туризм ОКВЭД 55.1 – «Деятельность гостиниц и прочих мест для временного проживания</a:t>
            </a:r>
            <a:r>
              <a:rPr lang="ru-RU" sz="1600" b="0" dirty="0" smtClean="0">
                <a:solidFill>
                  <a:schemeClr val="tx1"/>
                </a:solidFill>
              </a:rPr>
              <a:t>»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lang="ru-RU" sz="1600" spc="-20" dirty="0"/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lang="ru-RU" sz="1600" spc="-20" dirty="0" smtClean="0"/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lang="ru-RU" sz="1600" spc="-20" dirty="0" smtClean="0"/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lang="ru-RU" sz="1600" spc="-20" dirty="0"/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pc="-20" dirty="0" smtClean="0"/>
              <a:t>Условия</a:t>
            </a:r>
            <a:r>
              <a:rPr spc="-70" dirty="0" smtClean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pc="-10" dirty="0" smtClean="0"/>
              <a:t>Планируемый туристический поток</a:t>
            </a:r>
            <a:r>
              <a:rPr spc="-10" dirty="0" smtClean="0"/>
              <a:t>: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4 тыс. человек в год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1032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00" b="1" spc="60" dirty="0" smtClean="0">
                <a:solidFill>
                  <a:srgbClr val="F04E23"/>
                </a:solidFill>
                <a:latin typeface="Arial"/>
                <a:cs typeface="Arial"/>
              </a:rPr>
              <a:t>УСЛУГ</a:t>
            </a:r>
            <a:endParaRPr sz="2400" dirty="0">
              <a:latin typeface="Arial"/>
              <a:cs typeface="Arial"/>
            </a:endParaRPr>
          </a:p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600" b="1" dirty="0"/>
              <a:t>Экологический туризм (экотуризм)</a:t>
            </a:r>
            <a:r>
              <a:rPr lang="ru-RU" sz="1600" dirty="0"/>
              <a:t> — это форма путешествий, направленная на единение с природой и минимальное вмешательство в окружающую среду. </a:t>
            </a:r>
            <a:endParaRPr sz="15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5200" y="2249158"/>
            <a:ext cx="10538460" cy="3999865"/>
            <a:chOff x="475200" y="2249158"/>
            <a:chExt cx="10538460" cy="3999865"/>
          </a:xfrm>
        </p:grpSpPr>
        <p:sp>
          <p:nvSpPr>
            <p:cNvPr id="8" name="object 8"/>
            <p:cNvSpPr/>
            <p:nvPr/>
          </p:nvSpPr>
          <p:spPr>
            <a:xfrm>
              <a:off x="5512723" y="2249158"/>
              <a:ext cx="0" cy="3999865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5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40832" y="2453438"/>
            <a:ext cx="2210489" cy="935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Проживание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885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Arial MT"/>
                <a:cs typeface="Times New Roman" panose="02020603050405020304" pitchFamily="18" charset="0"/>
              </a:rPr>
              <a:t>Услуги по размещению в </a:t>
            </a:r>
            <a:r>
              <a:rPr lang="ru-RU" sz="1200" spc="-10" dirty="0" err="1" smtClean="0">
                <a:solidFill>
                  <a:srgbClr val="231F20"/>
                </a:solidFill>
                <a:latin typeface="Arial MT"/>
                <a:cs typeface="Times New Roman" panose="02020603050405020304" pitchFamily="18" charset="0"/>
              </a:rPr>
              <a:t>глэмпинговых</a:t>
            </a:r>
            <a:r>
              <a:rPr lang="ru-RU" sz="1200" spc="-10" dirty="0" smtClean="0">
                <a:solidFill>
                  <a:srgbClr val="231F20"/>
                </a:solidFill>
                <a:latin typeface="Arial MT"/>
                <a:cs typeface="Times New Roman" panose="02020603050405020304" pitchFamily="18" charset="0"/>
              </a:rPr>
              <a:t> домиках, с комфортным пребыванием</a:t>
            </a:r>
            <a:endParaRPr sz="1200" dirty="0">
              <a:latin typeface="Arial MT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2000" y="2373647"/>
            <a:ext cx="2971800" cy="935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Баня (сауна)</a:t>
            </a:r>
            <a:endParaRPr sz="1500" dirty="0">
              <a:latin typeface="Arial"/>
              <a:cs typeface="Arial"/>
            </a:endParaRPr>
          </a:p>
          <a:p>
            <a:pPr marL="12700" marR="295910">
              <a:lnSpc>
                <a:spcPct val="104200"/>
              </a:lnSpc>
              <a:spcBef>
                <a:spcPts val="885"/>
              </a:spcBef>
            </a:pPr>
            <a:r>
              <a:rPr lang="ru-RU" sz="1200" dirty="0" smtClean="0"/>
              <a:t>Природа</a:t>
            </a:r>
            <a:r>
              <a:rPr lang="ru-RU" sz="1200" dirty="0"/>
              <a:t> и баня является настоящим новшеством, она прекрасно разнообразит </a:t>
            </a:r>
            <a:r>
              <a:rPr lang="ru-RU" sz="1200" dirty="0" smtClean="0"/>
              <a:t>отдых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0850" y="4658965"/>
            <a:ext cx="2495550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Купель с подогревом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200" dirty="0" smtClean="0"/>
              <a:t>Идеальна </a:t>
            </a:r>
            <a:r>
              <a:rPr lang="ru-RU" sz="1200" dirty="0"/>
              <a:t>для использования зимой, когда контраст между холодным воздухом и горячей водой приносит особенное удовольствие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2000" y="4725730"/>
            <a:ext cx="2482304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Питание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200" dirty="0" smtClean="0"/>
              <a:t>Предоставление услуг питания с акцентом на блюда русской  </a:t>
            </a:r>
            <a:r>
              <a:rPr lang="ru-RU" sz="1200" dirty="0"/>
              <a:t>и восточной кухни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pic>
        <p:nvPicPr>
          <p:cNvPr id="17" name="Рисунок 16" descr="C:\Users\Елена\Downloads\glamping-russia-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1" y="2249157"/>
            <a:ext cx="2480088" cy="167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97" y="2240719"/>
            <a:ext cx="2616240" cy="167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Picture background"/>
          <p:cNvSpPr>
            <a:spLocks noChangeAspect="1" noChangeArrowheads="1"/>
          </p:cNvSpPr>
          <p:nvPr/>
        </p:nvSpPr>
        <p:spPr bwMode="auto">
          <a:xfrm>
            <a:off x="238767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7" y="4377004"/>
            <a:ext cx="2457879" cy="1984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4341401"/>
            <a:ext cx="2667001" cy="1983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751542" cy="1276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00" b="1" spc="60" dirty="0" smtClean="0">
                <a:solidFill>
                  <a:srgbClr val="F04E23"/>
                </a:solidFill>
                <a:latin typeface="Arial"/>
                <a:cs typeface="Arial"/>
              </a:rPr>
              <a:t>УСЛУГ</a:t>
            </a:r>
            <a:endParaRPr sz="2400" dirty="0">
              <a:latin typeface="Arial"/>
              <a:cs typeface="Arial"/>
            </a:endParaRPr>
          </a:p>
          <a:p>
            <a:pPr eaLnBrk="1" hangingPunct="1">
              <a:spcBef>
                <a:spcPts val="100"/>
              </a:spcBef>
            </a:pPr>
            <a:r>
              <a:rPr lang="ru-RU" altLang="ru-RU" sz="1600" dirty="0" smtClean="0">
                <a:solidFill>
                  <a:srgbClr val="000000"/>
                </a:solidFill>
              </a:rPr>
              <a:t>На территории базы отдыха озера Косколь, где </a:t>
            </a:r>
            <a:r>
              <a:rPr lang="ru-RU" sz="1600" dirty="0" smtClean="0"/>
              <a:t>вода </a:t>
            </a:r>
            <a:r>
              <a:rPr lang="ru-RU" sz="1600" dirty="0"/>
              <a:t>имеет высокую степень минерализации и  может использоваться в лечебных </a:t>
            </a:r>
            <a:r>
              <a:rPr lang="ru-RU" sz="1600" dirty="0" smtClean="0"/>
              <a:t>целях, </a:t>
            </a:r>
            <a:r>
              <a:rPr lang="ru-RU" altLang="ru-RU" sz="1600" dirty="0" smtClean="0">
                <a:solidFill>
                  <a:srgbClr val="000000"/>
                </a:solidFill>
              </a:rPr>
              <a:t>предлагается создать инфраструктуру для активного времяпрепровождения:</a:t>
            </a:r>
          </a:p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600" dirty="0"/>
              <a:t> </a:t>
            </a:r>
            <a:endParaRPr sz="15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5200" y="2249158"/>
            <a:ext cx="10538460" cy="3999865"/>
            <a:chOff x="475200" y="2249158"/>
            <a:chExt cx="10538460" cy="3999865"/>
          </a:xfrm>
        </p:grpSpPr>
        <p:sp>
          <p:nvSpPr>
            <p:cNvPr id="8" name="object 8"/>
            <p:cNvSpPr/>
            <p:nvPr/>
          </p:nvSpPr>
          <p:spPr>
            <a:xfrm>
              <a:off x="5512723" y="2249158"/>
              <a:ext cx="0" cy="3999865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5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90850" y="2373647"/>
            <a:ext cx="2114550" cy="11272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Веревочный парк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885"/>
              </a:spcBef>
            </a:pPr>
            <a:r>
              <a:rPr lang="ru-RU" sz="1200" dirty="0"/>
              <a:t>С</a:t>
            </a:r>
            <a:r>
              <a:rPr lang="ru-RU" sz="1200" dirty="0" smtClean="0"/>
              <a:t>портивно-развлекательный </a:t>
            </a:r>
            <a:r>
              <a:rPr lang="ru-RU" sz="1200" dirty="0"/>
              <a:t>комплекс, состоящий из серии препятствий, расположенных на </a:t>
            </a:r>
            <a:r>
              <a:rPr lang="ru-RU" sz="1200" dirty="0" smtClean="0"/>
              <a:t>высоте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2000" y="2373647"/>
            <a:ext cx="29718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Катание на </a:t>
            </a:r>
            <a:r>
              <a:rPr lang="ru-RU" sz="1500" b="1" dirty="0" err="1" smtClean="0">
                <a:solidFill>
                  <a:srgbClr val="F04E23"/>
                </a:solidFill>
                <a:latin typeface="Arial"/>
                <a:cs typeface="Arial"/>
              </a:rPr>
              <a:t>квадроциклах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 и снегоходах </a:t>
            </a:r>
            <a:r>
              <a:rPr lang="ru-RU" sz="1200" dirty="0" smtClean="0"/>
              <a:t> - это не просто управление машиной – </a:t>
            </a:r>
            <a:r>
              <a:rPr lang="ru-RU" sz="1200" b="1" dirty="0" smtClean="0"/>
              <a:t>это</a:t>
            </a:r>
            <a:r>
              <a:rPr lang="ru-RU" sz="1200" dirty="0" smtClean="0"/>
              <a:t> драйв, сильные ощущения, азарт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0850" y="4658965"/>
            <a:ext cx="2495550" cy="1328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err="1" smtClean="0">
                <a:solidFill>
                  <a:srgbClr val="F04E23"/>
                </a:solidFill>
                <a:latin typeface="Arial"/>
                <a:cs typeface="Arial"/>
              </a:rPr>
              <a:t>Мангальная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 зона </a:t>
            </a:r>
            <a:r>
              <a:rPr lang="ru-RU" sz="1500" b="1" smtClean="0">
                <a:solidFill>
                  <a:srgbClr val="F04E23"/>
                </a:solidFill>
                <a:latin typeface="Arial"/>
                <a:cs typeface="Arial"/>
              </a:rPr>
              <a:t>с беседкой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200" dirty="0" smtClean="0"/>
              <a:t>Это</a:t>
            </a:r>
            <a:r>
              <a:rPr lang="ru-RU" sz="1200" dirty="0"/>
              <a:t> отличная возможность насладиться зимними видами спорта, не приобретая собственное снаряжение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2000" y="4725730"/>
            <a:ext cx="2482304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Прокат катамаранов и </a:t>
            </a:r>
            <a:r>
              <a:rPr lang="ru-RU" sz="1500" b="1" dirty="0" err="1" smtClean="0">
                <a:solidFill>
                  <a:srgbClr val="F04E23"/>
                </a:solidFill>
                <a:latin typeface="Arial"/>
                <a:cs typeface="Arial"/>
              </a:rPr>
              <a:t>сапбордов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200" dirty="0"/>
              <a:t> </a:t>
            </a:r>
            <a:r>
              <a:rPr lang="ru-RU" sz="1200" dirty="0" smtClean="0"/>
              <a:t>предоставляет </a:t>
            </a:r>
            <a:r>
              <a:rPr lang="ru-RU" sz="1200" dirty="0"/>
              <a:t>возможность насладиться водными приключениями без необходимости владения собственным </a:t>
            </a:r>
            <a:r>
              <a:rPr lang="ru-RU" sz="1200" dirty="0" smtClean="0"/>
              <a:t>судном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19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Picture background"/>
          <p:cNvSpPr>
            <a:spLocks noChangeAspect="1" noChangeArrowheads="1"/>
          </p:cNvSpPr>
          <p:nvPr/>
        </p:nvSpPr>
        <p:spPr bwMode="auto">
          <a:xfrm>
            <a:off x="238767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7" y="2189056"/>
            <a:ext cx="2424527" cy="1818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16" y="2248634"/>
            <a:ext cx="2625184" cy="1758818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33997"/>
            <a:ext cx="1737038" cy="12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16" y="4249358"/>
            <a:ext cx="1640368" cy="12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Беседки с барбекю комплексами в Краснодар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9" y="4270834"/>
            <a:ext cx="2463973" cy="19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4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94" name="object 4"/>
          <p:cNvSpPr txBox="1"/>
          <p:nvPr/>
        </p:nvSpPr>
        <p:spPr>
          <a:xfrm>
            <a:off x="381000" y="1905000"/>
            <a:ext cx="5029201" cy="38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20" dirty="0" smtClean="0">
                <a:solidFill>
                  <a:srgbClr val="FF3300"/>
                </a:solidFill>
                <a:latin typeface="Microsoft Sans Serif"/>
                <a:cs typeface="Microsoft Sans Serif"/>
              </a:rPr>
              <a:t>АКТУАЛЬНОСТЬ ПРОЕКТА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700" b="1" spc="-2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700" spc="-2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Отсутствие на территории Нововаршавского района зоны отдыха у водоемов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1700" b="1" spc="-2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Организация досуга и отдыха местного значения, развитие выездного туризма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1700" b="1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Рост качества и уровня жизни населения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17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Создание рабочих мест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17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sz="17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95" name="object 6"/>
          <p:cNvSpPr txBox="1"/>
          <p:nvPr/>
        </p:nvSpPr>
        <p:spPr>
          <a:xfrm>
            <a:off x="5927300" y="5247282"/>
            <a:ext cx="47752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96" name="object 6"/>
          <p:cNvSpPr txBox="1"/>
          <p:nvPr/>
        </p:nvSpPr>
        <p:spPr>
          <a:xfrm>
            <a:off x="6079700" y="5399682"/>
            <a:ext cx="47752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81000" y="2362200"/>
            <a:ext cx="400685" cy="400685"/>
          </a:xfrm>
          <a:custGeom>
            <a:avLst/>
            <a:gdLst/>
            <a:ahLst/>
            <a:cxnLst/>
            <a:rect l="l" t="t" r="r" b="b"/>
            <a:pathLst>
              <a:path w="400684" h="400685">
                <a:moveTo>
                  <a:pt x="200240" y="0"/>
                </a:moveTo>
                <a:lnTo>
                  <a:pt x="154326" y="5288"/>
                </a:lnTo>
                <a:lnTo>
                  <a:pt x="112179" y="20352"/>
                </a:lnTo>
                <a:lnTo>
                  <a:pt x="74999" y="43990"/>
                </a:lnTo>
                <a:lnTo>
                  <a:pt x="43990" y="74999"/>
                </a:lnTo>
                <a:lnTo>
                  <a:pt x="20352" y="112179"/>
                </a:lnTo>
                <a:lnTo>
                  <a:pt x="5288" y="154326"/>
                </a:lnTo>
                <a:lnTo>
                  <a:pt x="0" y="200240"/>
                </a:lnTo>
                <a:lnTo>
                  <a:pt x="5288" y="246150"/>
                </a:lnTo>
                <a:lnTo>
                  <a:pt x="20352" y="288294"/>
                </a:lnTo>
                <a:lnTo>
                  <a:pt x="43990" y="325471"/>
                </a:lnTo>
                <a:lnTo>
                  <a:pt x="74999" y="356479"/>
                </a:lnTo>
                <a:lnTo>
                  <a:pt x="112179" y="380116"/>
                </a:lnTo>
                <a:lnTo>
                  <a:pt x="154326" y="395180"/>
                </a:lnTo>
                <a:lnTo>
                  <a:pt x="200240" y="400469"/>
                </a:lnTo>
                <a:lnTo>
                  <a:pt x="246154" y="395180"/>
                </a:lnTo>
                <a:lnTo>
                  <a:pt x="288299" y="380116"/>
                </a:lnTo>
                <a:lnTo>
                  <a:pt x="325477" y="356479"/>
                </a:lnTo>
                <a:lnTo>
                  <a:pt x="356483" y="325471"/>
                </a:lnTo>
                <a:lnTo>
                  <a:pt x="380119" y="288294"/>
                </a:lnTo>
                <a:lnTo>
                  <a:pt x="395181" y="246150"/>
                </a:lnTo>
                <a:lnTo>
                  <a:pt x="400469" y="200240"/>
                </a:lnTo>
                <a:lnTo>
                  <a:pt x="395181" y="154326"/>
                </a:lnTo>
                <a:lnTo>
                  <a:pt x="380119" y="112179"/>
                </a:lnTo>
                <a:lnTo>
                  <a:pt x="356483" y="74999"/>
                </a:lnTo>
                <a:lnTo>
                  <a:pt x="325477" y="43990"/>
                </a:lnTo>
                <a:lnTo>
                  <a:pt x="288299" y="20352"/>
                </a:lnTo>
                <a:lnTo>
                  <a:pt x="246154" y="5288"/>
                </a:lnTo>
                <a:lnTo>
                  <a:pt x="20024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object 6"/>
          <p:cNvSpPr/>
          <p:nvPr/>
        </p:nvSpPr>
        <p:spPr>
          <a:xfrm>
            <a:off x="381000" y="3409315"/>
            <a:ext cx="400685" cy="400685"/>
          </a:xfrm>
          <a:custGeom>
            <a:avLst/>
            <a:gdLst/>
            <a:ahLst/>
            <a:cxnLst/>
            <a:rect l="l" t="t" r="r" b="b"/>
            <a:pathLst>
              <a:path w="400684" h="400685">
                <a:moveTo>
                  <a:pt x="200240" y="0"/>
                </a:moveTo>
                <a:lnTo>
                  <a:pt x="154326" y="5288"/>
                </a:lnTo>
                <a:lnTo>
                  <a:pt x="112179" y="20352"/>
                </a:lnTo>
                <a:lnTo>
                  <a:pt x="74999" y="43990"/>
                </a:lnTo>
                <a:lnTo>
                  <a:pt x="43990" y="74999"/>
                </a:lnTo>
                <a:lnTo>
                  <a:pt x="20352" y="112179"/>
                </a:lnTo>
                <a:lnTo>
                  <a:pt x="5288" y="154326"/>
                </a:lnTo>
                <a:lnTo>
                  <a:pt x="0" y="200240"/>
                </a:lnTo>
                <a:lnTo>
                  <a:pt x="5288" y="246150"/>
                </a:lnTo>
                <a:lnTo>
                  <a:pt x="20352" y="288294"/>
                </a:lnTo>
                <a:lnTo>
                  <a:pt x="43990" y="325471"/>
                </a:lnTo>
                <a:lnTo>
                  <a:pt x="74999" y="356479"/>
                </a:lnTo>
                <a:lnTo>
                  <a:pt x="112179" y="380116"/>
                </a:lnTo>
                <a:lnTo>
                  <a:pt x="154326" y="395180"/>
                </a:lnTo>
                <a:lnTo>
                  <a:pt x="200240" y="400469"/>
                </a:lnTo>
                <a:lnTo>
                  <a:pt x="246154" y="395180"/>
                </a:lnTo>
                <a:lnTo>
                  <a:pt x="288299" y="380116"/>
                </a:lnTo>
                <a:lnTo>
                  <a:pt x="325477" y="356479"/>
                </a:lnTo>
                <a:lnTo>
                  <a:pt x="356483" y="325471"/>
                </a:lnTo>
                <a:lnTo>
                  <a:pt x="380119" y="288294"/>
                </a:lnTo>
                <a:lnTo>
                  <a:pt x="395181" y="246150"/>
                </a:lnTo>
                <a:lnTo>
                  <a:pt x="400469" y="200240"/>
                </a:lnTo>
                <a:lnTo>
                  <a:pt x="395181" y="154326"/>
                </a:lnTo>
                <a:lnTo>
                  <a:pt x="380119" y="112179"/>
                </a:lnTo>
                <a:lnTo>
                  <a:pt x="356483" y="74999"/>
                </a:lnTo>
                <a:lnTo>
                  <a:pt x="325477" y="43990"/>
                </a:lnTo>
                <a:lnTo>
                  <a:pt x="288299" y="20352"/>
                </a:lnTo>
                <a:lnTo>
                  <a:pt x="246154" y="5288"/>
                </a:lnTo>
                <a:lnTo>
                  <a:pt x="20024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bg1"/>
                </a:solidFill>
              </a:rPr>
              <a:t>  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object 6"/>
          <p:cNvSpPr/>
          <p:nvPr/>
        </p:nvSpPr>
        <p:spPr>
          <a:xfrm>
            <a:off x="381000" y="4247515"/>
            <a:ext cx="400685" cy="400685"/>
          </a:xfrm>
          <a:custGeom>
            <a:avLst/>
            <a:gdLst/>
            <a:ahLst/>
            <a:cxnLst/>
            <a:rect l="l" t="t" r="r" b="b"/>
            <a:pathLst>
              <a:path w="400684" h="400685">
                <a:moveTo>
                  <a:pt x="200240" y="0"/>
                </a:moveTo>
                <a:lnTo>
                  <a:pt x="154326" y="5288"/>
                </a:lnTo>
                <a:lnTo>
                  <a:pt x="112179" y="20352"/>
                </a:lnTo>
                <a:lnTo>
                  <a:pt x="74999" y="43990"/>
                </a:lnTo>
                <a:lnTo>
                  <a:pt x="43990" y="74999"/>
                </a:lnTo>
                <a:lnTo>
                  <a:pt x="20352" y="112179"/>
                </a:lnTo>
                <a:lnTo>
                  <a:pt x="5288" y="154326"/>
                </a:lnTo>
                <a:lnTo>
                  <a:pt x="0" y="200240"/>
                </a:lnTo>
                <a:lnTo>
                  <a:pt x="5288" y="246150"/>
                </a:lnTo>
                <a:lnTo>
                  <a:pt x="20352" y="288294"/>
                </a:lnTo>
                <a:lnTo>
                  <a:pt x="43990" y="325471"/>
                </a:lnTo>
                <a:lnTo>
                  <a:pt x="74999" y="356479"/>
                </a:lnTo>
                <a:lnTo>
                  <a:pt x="112179" y="380116"/>
                </a:lnTo>
                <a:lnTo>
                  <a:pt x="154326" y="395180"/>
                </a:lnTo>
                <a:lnTo>
                  <a:pt x="200240" y="400469"/>
                </a:lnTo>
                <a:lnTo>
                  <a:pt x="246154" y="395180"/>
                </a:lnTo>
                <a:lnTo>
                  <a:pt x="288299" y="380116"/>
                </a:lnTo>
                <a:lnTo>
                  <a:pt x="325477" y="356479"/>
                </a:lnTo>
                <a:lnTo>
                  <a:pt x="356483" y="325471"/>
                </a:lnTo>
                <a:lnTo>
                  <a:pt x="380119" y="288294"/>
                </a:lnTo>
                <a:lnTo>
                  <a:pt x="395181" y="246150"/>
                </a:lnTo>
                <a:lnTo>
                  <a:pt x="400469" y="200240"/>
                </a:lnTo>
                <a:lnTo>
                  <a:pt x="395181" y="154326"/>
                </a:lnTo>
                <a:lnTo>
                  <a:pt x="380119" y="112179"/>
                </a:lnTo>
                <a:lnTo>
                  <a:pt x="356483" y="74999"/>
                </a:lnTo>
                <a:lnTo>
                  <a:pt x="325477" y="43990"/>
                </a:lnTo>
                <a:lnTo>
                  <a:pt x="288299" y="20352"/>
                </a:lnTo>
                <a:lnTo>
                  <a:pt x="246154" y="5288"/>
                </a:lnTo>
                <a:lnTo>
                  <a:pt x="20024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" name="object 6"/>
          <p:cNvSpPr/>
          <p:nvPr/>
        </p:nvSpPr>
        <p:spPr>
          <a:xfrm>
            <a:off x="381000" y="4800600"/>
            <a:ext cx="400685" cy="400685"/>
          </a:xfrm>
          <a:custGeom>
            <a:avLst/>
            <a:gdLst/>
            <a:ahLst/>
            <a:cxnLst/>
            <a:rect l="l" t="t" r="r" b="b"/>
            <a:pathLst>
              <a:path w="400684" h="400685">
                <a:moveTo>
                  <a:pt x="200240" y="0"/>
                </a:moveTo>
                <a:lnTo>
                  <a:pt x="154326" y="5288"/>
                </a:lnTo>
                <a:lnTo>
                  <a:pt x="112179" y="20352"/>
                </a:lnTo>
                <a:lnTo>
                  <a:pt x="74999" y="43990"/>
                </a:lnTo>
                <a:lnTo>
                  <a:pt x="43990" y="74999"/>
                </a:lnTo>
                <a:lnTo>
                  <a:pt x="20352" y="112179"/>
                </a:lnTo>
                <a:lnTo>
                  <a:pt x="5288" y="154326"/>
                </a:lnTo>
                <a:lnTo>
                  <a:pt x="0" y="200240"/>
                </a:lnTo>
                <a:lnTo>
                  <a:pt x="5288" y="246150"/>
                </a:lnTo>
                <a:lnTo>
                  <a:pt x="20352" y="288294"/>
                </a:lnTo>
                <a:lnTo>
                  <a:pt x="43990" y="325471"/>
                </a:lnTo>
                <a:lnTo>
                  <a:pt x="74999" y="356479"/>
                </a:lnTo>
                <a:lnTo>
                  <a:pt x="112179" y="380116"/>
                </a:lnTo>
                <a:lnTo>
                  <a:pt x="154326" y="395180"/>
                </a:lnTo>
                <a:lnTo>
                  <a:pt x="200240" y="400469"/>
                </a:lnTo>
                <a:lnTo>
                  <a:pt x="246154" y="395180"/>
                </a:lnTo>
                <a:lnTo>
                  <a:pt x="288299" y="380116"/>
                </a:lnTo>
                <a:lnTo>
                  <a:pt x="325477" y="356479"/>
                </a:lnTo>
                <a:lnTo>
                  <a:pt x="356483" y="325471"/>
                </a:lnTo>
                <a:lnTo>
                  <a:pt x="380119" y="288294"/>
                </a:lnTo>
                <a:lnTo>
                  <a:pt x="395181" y="246150"/>
                </a:lnTo>
                <a:lnTo>
                  <a:pt x="400469" y="200240"/>
                </a:lnTo>
                <a:lnTo>
                  <a:pt x="395181" y="154326"/>
                </a:lnTo>
                <a:lnTo>
                  <a:pt x="380119" y="112179"/>
                </a:lnTo>
                <a:lnTo>
                  <a:pt x="356483" y="74999"/>
                </a:lnTo>
                <a:lnTo>
                  <a:pt x="325477" y="43990"/>
                </a:lnTo>
                <a:lnTo>
                  <a:pt x="288299" y="20352"/>
                </a:lnTo>
                <a:lnTo>
                  <a:pt x="246154" y="5288"/>
                </a:lnTo>
                <a:lnTo>
                  <a:pt x="20024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4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00" y="1905000"/>
            <a:ext cx="4915835" cy="348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48200" y="990600"/>
            <a:ext cx="6571110" cy="571887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ru-RU" sz="1600" dirty="0" smtClean="0">
                <a:solidFill>
                  <a:srgbClr val="FF3300"/>
                </a:solidFill>
              </a:rPr>
              <a:t>В Нововаршавском районе:</a:t>
            </a: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ru-RU" sz="1600" dirty="0" smtClean="0"/>
              <a:t>Базы отдыха с установкой глэмпингов и организацией досуга отсутствуют</a:t>
            </a:r>
          </a:p>
          <a:p>
            <a:pPr marL="12700">
              <a:spcBef>
                <a:spcPts val="1095"/>
              </a:spcBef>
            </a:pPr>
            <a:r>
              <a:rPr lang="ru-RU" sz="1600" dirty="0" smtClean="0">
                <a:solidFill>
                  <a:srgbClr val="FF3300"/>
                </a:solidFill>
              </a:rPr>
              <a:t>В Черлакском районе:</a:t>
            </a:r>
          </a:p>
          <a:p>
            <a:pPr marL="12700">
              <a:spcBef>
                <a:spcPts val="1095"/>
              </a:spcBef>
            </a:pPr>
            <a:r>
              <a:rPr lang="ru-RU" sz="1600" dirty="0" smtClean="0"/>
              <a:t>Базы отдыха с установкой глэмпингов и организацией досуга отсутствуют</a:t>
            </a:r>
          </a:p>
          <a:p>
            <a:pPr marL="12700">
              <a:spcBef>
                <a:spcPts val="1095"/>
              </a:spcBef>
            </a:pPr>
            <a:r>
              <a:rPr lang="ru-RU" sz="1600" dirty="0" smtClean="0">
                <a:solidFill>
                  <a:srgbClr val="FF3300"/>
                </a:solidFill>
              </a:rPr>
              <a:t>В Русско-Полянском районе:</a:t>
            </a:r>
          </a:p>
          <a:p>
            <a:pPr marL="12700">
              <a:spcBef>
                <a:spcPts val="1095"/>
              </a:spcBef>
            </a:pPr>
            <a:r>
              <a:rPr lang="ru-RU" sz="1600" dirty="0" smtClean="0"/>
              <a:t>Базы отдыха с установкой глэмпингов и организацией досуга отсутствуют</a:t>
            </a:r>
          </a:p>
          <a:p>
            <a:pPr marL="12700">
              <a:spcBef>
                <a:spcPts val="1095"/>
              </a:spcBef>
            </a:pPr>
            <a:r>
              <a:rPr lang="ru-RU" sz="1600" dirty="0" smtClean="0">
                <a:solidFill>
                  <a:srgbClr val="FF3300"/>
                </a:solidFill>
              </a:rPr>
              <a:t>В городе Омск:</a:t>
            </a:r>
          </a:p>
          <a:p>
            <a:pPr marL="12700">
              <a:spcBef>
                <a:spcPts val="1095"/>
              </a:spcBef>
            </a:pPr>
            <a:r>
              <a:rPr lang="ru-RU" sz="1600" dirty="0" smtClean="0"/>
              <a:t>Расстояние до города Омска от </a:t>
            </a:r>
            <a:r>
              <a:rPr lang="ru-RU" sz="1600" dirty="0" err="1" smtClean="0"/>
              <a:t>рп</a:t>
            </a:r>
            <a:r>
              <a:rPr lang="ru-RU" sz="1600" dirty="0" smtClean="0"/>
              <a:t> Нововаршавка составляет 156 км, Общество с ограниченной ответственность «Сибирский Отдых" работает с 2024 года в сфере предоставления мест для краткосрочного проживания Общество с ограниченной ответственностью «Саратовское Урочище» работает с 2004 года в сфере предоставления мест для краткосрочного проживания </a:t>
            </a:r>
            <a:endParaRPr lang="ru-RU" sz="1600" dirty="0" smtClean="0">
              <a:solidFill>
                <a:srgbClr val="FF3300"/>
              </a:solidFill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50992"/>
            <a:ext cx="3886200" cy="52557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90085" y="3657600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sp>
        <p:nvSpPr>
          <p:cNvPr id="32" name="object 3"/>
          <p:cNvSpPr txBox="1"/>
          <p:nvPr/>
        </p:nvSpPr>
        <p:spPr>
          <a:xfrm>
            <a:off x="457200" y="1295400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 smtClean="0">
                <a:solidFill>
                  <a:srgbClr val="F04E23"/>
                </a:solidFill>
                <a:latin typeface="Arial"/>
                <a:cs typeface="Arial"/>
              </a:rPr>
              <a:t>Р</a:t>
            </a:r>
            <a:r>
              <a:rPr lang="ru-RU" sz="2400" b="1" spc="70" dirty="0" smtClean="0">
                <a:solidFill>
                  <a:srgbClr val="F04E23"/>
                </a:solidFill>
                <a:latin typeface="Arial"/>
                <a:cs typeface="Arial"/>
              </a:rPr>
              <a:t>АЙОН</a:t>
            </a:r>
            <a:r>
              <a:rPr sz="2400" b="1" spc="70" dirty="0" smtClean="0">
                <a:solidFill>
                  <a:srgbClr val="F04E23"/>
                </a:solidFill>
                <a:latin typeface="Arial"/>
                <a:cs typeface="Arial"/>
              </a:rPr>
              <a:t>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38200" y="1752600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- Жители Нововаршавского района, которые ищут уникальные возможности для отдыха на природе</a:t>
            </a:r>
          </a:p>
          <a:p>
            <a:r>
              <a:rPr lang="ru-RU" sz="1600" dirty="0" smtClean="0"/>
              <a:t>- Любители активного отдыха </a:t>
            </a:r>
          </a:p>
          <a:p>
            <a:pPr algn="just"/>
            <a:r>
              <a:rPr lang="ru-RU" sz="1600" dirty="0" smtClean="0"/>
              <a:t>- Компании и организации, проводящие корпоративные мероприятия в </a:t>
            </a:r>
            <a:r>
              <a:rPr lang="ru-RU" sz="1600" dirty="0" err="1" smtClean="0"/>
              <a:t>экологичном</a:t>
            </a:r>
            <a:r>
              <a:rPr lang="ru-RU" sz="1600" dirty="0" smtClean="0"/>
              <a:t> формате </a:t>
            </a:r>
          </a:p>
          <a:p>
            <a:pPr algn="just"/>
            <a:r>
              <a:rPr lang="ru-RU" sz="1600" dirty="0" smtClean="0"/>
              <a:t>- Туристы, интересующиеся культурой и природой Нововаршавского района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43400" y="4140875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- Жители Омской области и соседних регионов, которые ищут уникальные возможности для отдыха на природе </a:t>
            </a:r>
          </a:p>
          <a:p>
            <a:pPr algn="just"/>
            <a:r>
              <a:rPr lang="ru-RU" sz="1600" dirty="0" smtClean="0"/>
              <a:t>- Любители рыбалки и активного отдыха - Компании и организации, проводящие корпоративные мероприятия в </a:t>
            </a:r>
            <a:r>
              <a:rPr lang="ru-RU" sz="1600" dirty="0" err="1" smtClean="0"/>
              <a:t>экологичном</a:t>
            </a:r>
            <a:r>
              <a:rPr lang="ru-RU" sz="1600" dirty="0" smtClean="0"/>
              <a:t> формате</a:t>
            </a:r>
          </a:p>
          <a:p>
            <a:pPr algn="just"/>
            <a:r>
              <a:rPr lang="ru-RU" sz="1600" dirty="0" smtClean="0"/>
              <a:t>- Туристы, интересующиеся культурой и природой Нововаршавского района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1651</Words>
  <Application>Microsoft Office PowerPoint</Application>
  <PresentationFormat>Широкоэкранный</PresentationFormat>
  <Paragraphs>255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MT</vt:lpstr>
      <vt:lpstr>Calibri</vt:lpstr>
      <vt:lpstr>Microsoft Sans Serif</vt:lpstr>
      <vt:lpstr>Tahoma</vt:lpstr>
      <vt:lpstr>Times New Roman</vt:lpstr>
      <vt:lpstr>Office Theme</vt:lpstr>
      <vt:lpstr>Организация зоны отдыха на территории озера Косколь, включая установку средств временного размещения отдыхающих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Основные характеристики инвестиционного проекта</vt:lpstr>
      <vt:lpstr>КОНКУРЕНТНЫЕ ПРЕИМУЩЕСТВА РЕГИОНА</vt:lpstr>
      <vt:lpstr>АНАЛИЗ РЫНКА</vt:lpstr>
      <vt:lpstr>РЫНОК СБЫТА</vt:lpstr>
      <vt:lpstr>ЦЕЛЕСООБРАЗНОСТЬ ОРГАНИЗАЦИИ ЗОНЫ ОТДЫХА НА ТЕРРИТОРИИ ОЗЕРА КАСКОЛЬ</vt:lpstr>
      <vt:lpstr>ПЛАН МАРКЕТИНГА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ДЕРЕВЯННЫХ ИЗДЕЛИЙ ДЛЯ ПИЩЕВОЙ И МЕДИЦИНСКОЙ СФЕРЫ</dc:title>
  <dc:creator>экономист-01</dc:creator>
  <cp:lastModifiedBy>пользователь</cp:lastModifiedBy>
  <cp:revision>77</cp:revision>
  <dcterms:created xsi:type="dcterms:W3CDTF">2025-06-24T10:39:14Z</dcterms:created>
  <dcterms:modified xsi:type="dcterms:W3CDTF">2026-04-27T09:36:55Z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2025-06-24T00:00:00Z</vt:filetime>
  </property>
  <property fmtid="{D5CDD505-2E9C-101B-9397-08002B2CF9AE}" pid="5" name="Producer">
    <vt:lpwstr>Adobe PDF Library 15.0</vt:lpwstr>
  </property>
</Properties>
</file>