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9" r:id="rId14"/>
    <p:sldId id="274" r:id="rId15"/>
    <p:sldId id="275" r:id="rId16"/>
    <p:sldId id="280" r:id="rId17"/>
  </p:sldIdLst>
  <p:sldSz cx="12192000" cy="68580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21"/>
            <a:ext cx="4301543" cy="341457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21"/>
            <a:ext cx="4301543" cy="341457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362200" y="18288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тепличного комплекса  в Знаменском районе Омской области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742" y="610053"/>
            <a:ext cx="10751185" cy="762000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623684" y="1523034"/>
            <a:ext cx="10021910" cy="4737141"/>
            <a:chOff x="623684" y="1523034"/>
            <a:chExt cx="10021910" cy="4737141"/>
          </a:xfrm>
        </p:grpSpPr>
        <p:sp>
          <p:nvSpPr>
            <p:cNvPr id="4" name="object 4"/>
            <p:cNvSpPr/>
            <p:nvPr/>
          </p:nvSpPr>
          <p:spPr>
            <a:xfrm>
              <a:off x="4166595" y="1659600"/>
              <a:ext cx="0" cy="4600575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46005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6909" y="3044878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909" y="4529034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459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73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684" y="1523034"/>
              <a:ext cx="7225030" cy="3613785"/>
            </a:xfrm>
            <a:custGeom>
              <a:avLst/>
              <a:gdLst/>
              <a:ahLst/>
              <a:cxnLst/>
              <a:rect l="l" t="t" r="r" b="b"/>
              <a:pathLst>
                <a:path w="7225030" h="3613785">
                  <a:moveTo>
                    <a:pt x="433730" y="3396640"/>
                  </a:moveTo>
                  <a:lnTo>
                    <a:pt x="428002" y="3346907"/>
                  </a:lnTo>
                  <a:lnTo>
                    <a:pt x="411695" y="3301263"/>
                  </a:lnTo>
                  <a:lnTo>
                    <a:pt x="386092" y="3261004"/>
                  </a:lnTo>
                  <a:lnTo>
                    <a:pt x="352513" y="3227413"/>
                  </a:lnTo>
                  <a:lnTo>
                    <a:pt x="312242" y="3201809"/>
                  </a:lnTo>
                  <a:lnTo>
                    <a:pt x="266598" y="3185503"/>
                  </a:lnTo>
                  <a:lnTo>
                    <a:pt x="216865" y="3179775"/>
                  </a:lnTo>
                  <a:lnTo>
                    <a:pt x="167144" y="3185503"/>
                  </a:lnTo>
                  <a:lnTo>
                    <a:pt x="121500" y="3201809"/>
                  </a:lnTo>
                  <a:lnTo>
                    <a:pt x="81229" y="3227413"/>
                  </a:lnTo>
                  <a:lnTo>
                    <a:pt x="47650" y="3261004"/>
                  </a:lnTo>
                  <a:lnTo>
                    <a:pt x="22047" y="3301263"/>
                  </a:lnTo>
                  <a:lnTo>
                    <a:pt x="5727" y="3346907"/>
                  </a:lnTo>
                  <a:lnTo>
                    <a:pt x="0" y="3396640"/>
                  </a:lnTo>
                  <a:lnTo>
                    <a:pt x="5727" y="3446361"/>
                  </a:lnTo>
                  <a:lnTo>
                    <a:pt x="22047" y="3492017"/>
                  </a:lnTo>
                  <a:lnTo>
                    <a:pt x="47650" y="3532276"/>
                  </a:lnTo>
                  <a:lnTo>
                    <a:pt x="81229" y="3565868"/>
                  </a:lnTo>
                  <a:lnTo>
                    <a:pt x="121500" y="3591458"/>
                  </a:lnTo>
                  <a:lnTo>
                    <a:pt x="167144" y="3607778"/>
                  </a:lnTo>
                  <a:lnTo>
                    <a:pt x="216865" y="3613505"/>
                  </a:lnTo>
                  <a:lnTo>
                    <a:pt x="266598" y="3607778"/>
                  </a:lnTo>
                  <a:lnTo>
                    <a:pt x="312242" y="3591458"/>
                  </a:lnTo>
                  <a:lnTo>
                    <a:pt x="352513" y="3565868"/>
                  </a:lnTo>
                  <a:lnTo>
                    <a:pt x="386092" y="3532276"/>
                  </a:lnTo>
                  <a:lnTo>
                    <a:pt x="411695" y="3492017"/>
                  </a:lnTo>
                  <a:lnTo>
                    <a:pt x="428002" y="3446361"/>
                  </a:lnTo>
                  <a:lnTo>
                    <a:pt x="433730" y="3396640"/>
                  </a:lnTo>
                  <a:close/>
                </a:path>
                <a:path w="7225030" h="3613785">
                  <a:moveTo>
                    <a:pt x="433730" y="1892249"/>
                  </a:moveTo>
                  <a:lnTo>
                    <a:pt x="428002" y="1842528"/>
                  </a:lnTo>
                  <a:lnTo>
                    <a:pt x="411695" y="1796872"/>
                  </a:lnTo>
                  <a:lnTo>
                    <a:pt x="386092" y="1756613"/>
                  </a:lnTo>
                  <a:lnTo>
                    <a:pt x="352513" y="1723021"/>
                  </a:lnTo>
                  <a:lnTo>
                    <a:pt x="312242" y="1697431"/>
                  </a:lnTo>
                  <a:lnTo>
                    <a:pt x="266598" y="1681111"/>
                  </a:lnTo>
                  <a:lnTo>
                    <a:pt x="216865" y="1675384"/>
                  </a:lnTo>
                  <a:lnTo>
                    <a:pt x="167144" y="1681111"/>
                  </a:lnTo>
                  <a:lnTo>
                    <a:pt x="121500" y="1697431"/>
                  </a:lnTo>
                  <a:lnTo>
                    <a:pt x="81229" y="1723021"/>
                  </a:lnTo>
                  <a:lnTo>
                    <a:pt x="47650" y="1756613"/>
                  </a:lnTo>
                  <a:lnTo>
                    <a:pt x="22047" y="1796872"/>
                  </a:lnTo>
                  <a:lnTo>
                    <a:pt x="5727" y="1842528"/>
                  </a:lnTo>
                  <a:lnTo>
                    <a:pt x="0" y="1892249"/>
                  </a:lnTo>
                  <a:lnTo>
                    <a:pt x="5727" y="1941982"/>
                  </a:lnTo>
                  <a:lnTo>
                    <a:pt x="22047" y="1987626"/>
                  </a:lnTo>
                  <a:lnTo>
                    <a:pt x="47650" y="2027885"/>
                  </a:lnTo>
                  <a:lnTo>
                    <a:pt x="81229" y="2061476"/>
                  </a:lnTo>
                  <a:lnTo>
                    <a:pt x="121500" y="2087079"/>
                  </a:lnTo>
                  <a:lnTo>
                    <a:pt x="167144" y="2103386"/>
                  </a:lnTo>
                  <a:lnTo>
                    <a:pt x="216865" y="2109114"/>
                  </a:lnTo>
                  <a:lnTo>
                    <a:pt x="266598" y="2103386"/>
                  </a:lnTo>
                  <a:lnTo>
                    <a:pt x="312242" y="2087079"/>
                  </a:lnTo>
                  <a:lnTo>
                    <a:pt x="352513" y="2061476"/>
                  </a:lnTo>
                  <a:lnTo>
                    <a:pt x="386092" y="2027885"/>
                  </a:lnTo>
                  <a:lnTo>
                    <a:pt x="411695" y="1987626"/>
                  </a:lnTo>
                  <a:lnTo>
                    <a:pt x="428002" y="1941982"/>
                  </a:lnTo>
                  <a:lnTo>
                    <a:pt x="433730" y="1892249"/>
                  </a:lnTo>
                  <a:close/>
                </a:path>
                <a:path w="7225030" h="3613785">
                  <a:moveTo>
                    <a:pt x="433730" y="216865"/>
                  </a:moveTo>
                  <a:lnTo>
                    <a:pt x="428002" y="167132"/>
                  </a:lnTo>
                  <a:lnTo>
                    <a:pt x="411695" y="121488"/>
                  </a:lnTo>
                  <a:lnTo>
                    <a:pt x="386092" y="81229"/>
                  </a:lnTo>
                  <a:lnTo>
                    <a:pt x="352513" y="47637"/>
                  </a:lnTo>
                  <a:lnTo>
                    <a:pt x="312242" y="22034"/>
                  </a:lnTo>
                  <a:lnTo>
                    <a:pt x="266598" y="5727"/>
                  </a:lnTo>
                  <a:lnTo>
                    <a:pt x="216865" y="0"/>
                  </a:lnTo>
                  <a:lnTo>
                    <a:pt x="167144" y="5727"/>
                  </a:lnTo>
                  <a:lnTo>
                    <a:pt x="121500" y="22034"/>
                  </a:lnTo>
                  <a:lnTo>
                    <a:pt x="81229" y="47637"/>
                  </a:lnTo>
                  <a:lnTo>
                    <a:pt x="47650" y="81229"/>
                  </a:lnTo>
                  <a:lnTo>
                    <a:pt x="22047" y="121488"/>
                  </a:lnTo>
                  <a:lnTo>
                    <a:pt x="5727" y="167132"/>
                  </a:lnTo>
                  <a:lnTo>
                    <a:pt x="0" y="216865"/>
                  </a:lnTo>
                  <a:lnTo>
                    <a:pt x="5727" y="266585"/>
                  </a:lnTo>
                  <a:lnTo>
                    <a:pt x="22047" y="312242"/>
                  </a:lnTo>
                  <a:lnTo>
                    <a:pt x="47650" y="352501"/>
                  </a:lnTo>
                  <a:lnTo>
                    <a:pt x="81229" y="386092"/>
                  </a:lnTo>
                  <a:lnTo>
                    <a:pt x="121500" y="411683"/>
                  </a:lnTo>
                  <a:lnTo>
                    <a:pt x="167144" y="428002"/>
                  </a:lnTo>
                  <a:lnTo>
                    <a:pt x="216865" y="433730"/>
                  </a:lnTo>
                  <a:lnTo>
                    <a:pt x="266598" y="428002"/>
                  </a:lnTo>
                  <a:lnTo>
                    <a:pt x="312242" y="411683"/>
                  </a:lnTo>
                  <a:lnTo>
                    <a:pt x="352513" y="386092"/>
                  </a:lnTo>
                  <a:lnTo>
                    <a:pt x="386092" y="352501"/>
                  </a:lnTo>
                  <a:lnTo>
                    <a:pt x="411695" y="312242"/>
                  </a:lnTo>
                  <a:lnTo>
                    <a:pt x="428002" y="266585"/>
                  </a:lnTo>
                  <a:lnTo>
                    <a:pt x="433730" y="216865"/>
                  </a:lnTo>
                  <a:close/>
                </a:path>
                <a:path w="7225030" h="3613785">
                  <a:moveTo>
                    <a:pt x="3756596" y="3396640"/>
                  </a:moveTo>
                  <a:lnTo>
                    <a:pt x="3750868" y="3346907"/>
                  </a:lnTo>
                  <a:lnTo>
                    <a:pt x="3734549" y="3301263"/>
                  </a:lnTo>
                  <a:lnTo>
                    <a:pt x="3708946" y="3261004"/>
                  </a:lnTo>
                  <a:lnTo>
                    <a:pt x="3675367" y="3227413"/>
                  </a:lnTo>
                  <a:lnTo>
                    <a:pt x="3635095" y="3201809"/>
                  </a:lnTo>
                  <a:lnTo>
                    <a:pt x="3589451" y="3185503"/>
                  </a:lnTo>
                  <a:lnTo>
                    <a:pt x="3539731" y="3179775"/>
                  </a:lnTo>
                  <a:lnTo>
                    <a:pt x="3489998" y="3185503"/>
                  </a:lnTo>
                  <a:lnTo>
                    <a:pt x="3444354" y="3201809"/>
                  </a:lnTo>
                  <a:lnTo>
                    <a:pt x="3404095" y="3227413"/>
                  </a:lnTo>
                  <a:lnTo>
                    <a:pt x="3370503" y="3261004"/>
                  </a:lnTo>
                  <a:lnTo>
                    <a:pt x="3344900" y="3301263"/>
                  </a:lnTo>
                  <a:lnTo>
                    <a:pt x="3328593" y="3346907"/>
                  </a:lnTo>
                  <a:lnTo>
                    <a:pt x="3322866" y="3396640"/>
                  </a:lnTo>
                  <a:lnTo>
                    <a:pt x="3328593" y="3446361"/>
                  </a:lnTo>
                  <a:lnTo>
                    <a:pt x="3344900" y="3492017"/>
                  </a:lnTo>
                  <a:lnTo>
                    <a:pt x="3370503" y="3532276"/>
                  </a:lnTo>
                  <a:lnTo>
                    <a:pt x="3404095" y="3565868"/>
                  </a:lnTo>
                  <a:lnTo>
                    <a:pt x="3444354" y="3591458"/>
                  </a:lnTo>
                  <a:lnTo>
                    <a:pt x="3489998" y="3607778"/>
                  </a:lnTo>
                  <a:lnTo>
                    <a:pt x="3539731" y="3613505"/>
                  </a:lnTo>
                  <a:lnTo>
                    <a:pt x="3589451" y="3607778"/>
                  </a:lnTo>
                  <a:lnTo>
                    <a:pt x="3635095" y="3591458"/>
                  </a:lnTo>
                  <a:lnTo>
                    <a:pt x="3675367" y="3565868"/>
                  </a:lnTo>
                  <a:lnTo>
                    <a:pt x="3708946" y="3532276"/>
                  </a:lnTo>
                  <a:lnTo>
                    <a:pt x="3734549" y="3492017"/>
                  </a:lnTo>
                  <a:lnTo>
                    <a:pt x="3750868" y="3446361"/>
                  </a:lnTo>
                  <a:lnTo>
                    <a:pt x="3756596" y="3396640"/>
                  </a:lnTo>
                  <a:close/>
                </a:path>
                <a:path w="7225030" h="3613785">
                  <a:moveTo>
                    <a:pt x="3756596" y="1892249"/>
                  </a:moveTo>
                  <a:lnTo>
                    <a:pt x="3750868" y="1842528"/>
                  </a:lnTo>
                  <a:lnTo>
                    <a:pt x="3734549" y="1796872"/>
                  </a:lnTo>
                  <a:lnTo>
                    <a:pt x="3708946" y="1756613"/>
                  </a:lnTo>
                  <a:lnTo>
                    <a:pt x="3675367" y="1723021"/>
                  </a:lnTo>
                  <a:lnTo>
                    <a:pt x="3635095" y="1697431"/>
                  </a:lnTo>
                  <a:lnTo>
                    <a:pt x="3589451" y="1681111"/>
                  </a:lnTo>
                  <a:lnTo>
                    <a:pt x="3539731" y="1675384"/>
                  </a:lnTo>
                  <a:lnTo>
                    <a:pt x="3489998" y="1681111"/>
                  </a:lnTo>
                  <a:lnTo>
                    <a:pt x="3444354" y="1697431"/>
                  </a:lnTo>
                  <a:lnTo>
                    <a:pt x="3404095" y="1723021"/>
                  </a:lnTo>
                  <a:lnTo>
                    <a:pt x="3370503" y="1756613"/>
                  </a:lnTo>
                  <a:lnTo>
                    <a:pt x="3344900" y="1796872"/>
                  </a:lnTo>
                  <a:lnTo>
                    <a:pt x="3328593" y="1842528"/>
                  </a:lnTo>
                  <a:lnTo>
                    <a:pt x="3322866" y="1892249"/>
                  </a:lnTo>
                  <a:lnTo>
                    <a:pt x="3328593" y="1941982"/>
                  </a:lnTo>
                  <a:lnTo>
                    <a:pt x="3344900" y="1987626"/>
                  </a:lnTo>
                  <a:lnTo>
                    <a:pt x="3370503" y="2027885"/>
                  </a:lnTo>
                  <a:lnTo>
                    <a:pt x="3404095" y="2061476"/>
                  </a:lnTo>
                  <a:lnTo>
                    <a:pt x="3444354" y="2087079"/>
                  </a:lnTo>
                  <a:lnTo>
                    <a:pt x="3489998" y="2103386"/>
                  </a:lnTo>
                  <a:lnTo>
                    <a:pt x="3539731" y="2109114"/>
                  </a:lnTo>
                  <a:lnTo>
                    <a:pt x="3589451" y="2103386"/>
                  </a:lnTo>
                  <a:lnTo>
                    <a:pt x="3635095" y="2087079"/>
                  </a:lnTo>
                  <a:lnTo>
                    <a:pt x="3675367" y="2061476"/>
                  </a:lnTo>
                  <a:lnTo>
                    <a:pt x="3708946" y="2027885"/>
                  </a:lnTo>
                  <a:lnTo>
                    <a:pt x="3734549" y="1987626"/>
                  </a:lnTo>
                  <a:lnTo>
                    <a:pt x="3750868" y="1941982"/>
                  </a:lnTo>
                  <a:lnTo>
                    <a:pt x="3756596" y="1892249"/>
                  </a:lnTo>
                  <a:close/>
                </a:path>
                <a:path w="7225030" h="3613785">
                  <a:moveTo>
                    <a:pt x="3756596" y="216865"/>
                  </a:moveTo>
                  <a:lnTo>
                    <a:pt x="3750868" y="167132"/>
                  </a:lnTo>
                  <a:lnTo>
                    <a:pt x="3734549" y="121488"/>
                  </a:lnTo>
                  <a:lnTo>
                    <a:pt x="3708946" y="81229"/>
                  </a:lnTo>
                  <a:lnTo>
                    <a:pt x="3675367" y="47637"/>
                  </a:lnTo>
                  <a:lnTo>
                    <a:pt x="3635095" y="22034"/>
                  </a:lnTo>
                  <a:lnTo>
                    <a:pt x="3589451" y="5727"/>
                  </a:lnTo>
                  <a:lnTo>
                    <a:pt x="3539731" y="0"/>
                  </a:lnTo>
                  <a:lnTo>
                    <a:pt x="3489998" y="5727"/>
                  </a:lnTo>
                  <a:lnTo>
                    <a:pt x="3444354" y="22034"/>
                  </a:lnTo>
                  <a:lnTo>
                    <a:pt x="3404095" y="47637"/>
                  </a:lnTo>
                  <a:lnTo>
                    <a:pt x="3370503" y="81229"/>
                  </a:lnTo>
                  <a:lnTo>
                    <a:pt x="3344900" y="121488"/>
                  </a:lnTo>
                  <a:lnTo>
                    <a:pt x="3328593" y="167132"/>
                  </a:lnTo>
                  <a:lnTo>
                    <a:pt x="3322866" y="216865"/>
                  </a:lnTo>
                  <a:lnTo>
                    <a:pt x="3328593" y="266585"/>
                  </a:lnTo>
                  <a:lnTo>
                    <a:pt x="3344900" y="312242"/>
                  </a:lnTo>
                  <a:lnTo>
                    <a:pt x="3370503" y="352501"/>
                  </a:lnTo>
                  <a:lnTo>
                    <a:pt x="3404095" y="386092"/>
                  </a:lnTo>
                  <a:lnTo>
                    <a:pt x="3444354" y="411683"/>
                  </a:lnTo>
                  <a:lnTo>
                    <a:pt x="3489998" y="428002"/>
                  </a:lnTo>
                  <a:lnTo>
                    <a:pt x="3539731" y="433730"/>
                  </a:lnTo>
                  <a:lnTo>
                    <a:pt x="3589451" y="428002"/>
                  </a:lnTo>
                  <a:lnTo>
                    <a:pt x="3635095" y="411683"/>
                  </a:lnTo>
                  <a:lnTo>
                    <a:pt x="3675367" y="386092"/>
                  </a:lnTo>
                  <a:lnTo>
                    <a:pt x="3708946" y="352501"/>
                  </a:lnTo>
                  <a:lnTo>
                    <a:pt x="3734549" y="312242"/>
                  </a:lnTo>
                  <a:lnTo>
                    <a:pt x="3750868" y="266585"/>
                  </a:lnTo>
                  <a:lnTo>
                    <a:pt x="3756596" y="216865"/>
                  </a:lnTo>
                  <a:close/>
                </a:path>
                <a:path w="7225030" h="3613785">
                  <a:moveTo>
                    <a:pt x="7224598" y="1892249"/>
                  </a:moveTo>
                  <a:lnTo>
                    <a:pt x="7218870" y="1842528"/>
                  </a:lnTo>
                  <a:lnTo>
                    <a:pt x="7202551" y="1796872"/>
                  </a:lnTo>
                  <a:lnTo>
                    <a:pt x="7176948" y="1756613"/>
                  </a:lnTo>
                  <a:lnTo>
                    <a:pt x="7143369" y="1723021"/>
                  </a:lnTo>
                  <a:lnTo>
                    <a:pt x="7103097" y="1697431"/>
                  </a:lnTo>
                  <a:lnTo>
                    <a:pt x="7057453" y="1681111"/>
                  </a:lnTo>
                  <a:lnTo>
                    <a:pt x="7007733" y="1675384"/>
                  </a:lnTo>
                  <a:lnTo>
                    <a:pt x="6958000" y="1681111"/>
                  </a:lnTo>
                  <a:lnTo>
                    <a:pt x="6912356" y="1697431"/>
                  </a:lnTo>
                  <a:lnTo>
                    <a:pt x="6872084" y="1723021"/>
                  </a:lnTo>
                  <a:lnTo>
                    <a:pt x="6838505" y="1756613"/>
                  </a:lnTo>
                  <a:lnTo>
                    <a:pt x="6812902" y="1796872"/>
                  </a:lnTo>
                  <a:lnTo>
                    <a:pt x="6796595" y="1842528"/>
                  </a:lnTo>
                  <a:lnTo>
                    <a:pt x="6790868" y="1892249"/>
                  </a:lnTo>
                  <a:lnTo>
                    <a:pt x="6796595" y="1941982"/>
                  </a:lnTo>
                  <a:lnTo>
                    <a:pt x="6812902" y="1987626"/>
                  </a:lnTo>
                  <a:lnTo>
                    <a:pt x="6838505" y="2027885"/>
                  </a:lnTo>
                  <a:lnTo>
                    <a:pt x="6872084" y="2061476"/>
                  </a:lnTo>
                  <a:lnTo>
                    <a:pt x="6912356" y="2087079"/>
                  </a:lnTo>
                  <a:lnTo>
                    <a:pt x="6958000" y="2103386"/>
                  </a:lnTo>
                  <a:lnTo>
                    <a:pt x="7007733" y="2109114"/>
                  </a:lnTo>
                  <a:lnTo>
                    <a:pt x="7057453" y="2103386"/>
                  </a:lnTo>
                  <a:lnTo>
                    <a:pt x="7103097" y="2087079"/>
                  </a:lnTo>
                  <a:lnTo>
                    <a:pt x="7143369" y="2061476"/>
                  </a:lnTo>
                  <a:lnTo>
                    <a:pt x="7176948" y="2027885"/>
                  </a:lnTo>
                  <a:lnTo>
                    <a:pt x="7202551" y="1987626"/>
                  </a:lnTo>
                  <a:lnTo>
                    <a:pt x="7218870" y="1941982"/>
                  </a:lnTo>
                  <a:lnTo>
                    <a:pt x="7224598" y="1892249"/>
                  </a:lnTo>
                  <a:close/>
                </a:path>
                <a:path w="7225030" h="3613785">
                  <a:moveTo>
                    <a:pt x="7224598" y="216865"/>
                  </a:moveTo>
                  <a:lnTo>
                    <a:pt x="7218870" y="167132"/>
                  </a:lnTo>
                  <a:lnTo>
                    <a:pt x="7202551" y="121488"/>
                  </a:lnTo>
                  <a:lnTo>
                    <a:pt x="7176948" y="81229"/>
                  </a:lnTo>
                  <a:lnTo>
                    <a:pt x="7143369" y="47637"/>
                  </a:lnTo>
                  <a:lnTo>
                    <a:pt x="7103097" y="22034"/>
                  </a:lnTo>
                  <a:lnTo>
                    <a:pt x="7057453" y="5727"/>
                  </a:lnTo>
                  <a:lnTo>
                    <a:pt x="7007733" y="0"/>
                  </a:lnTo>
                  <a:lnTo>
                    <a:pt x="6958000" y="5727"/>
                  </a:lnTo>
                  <a:lnTo>
                    <a:pt x="6912356" y="22034"/>
                  </a:lnTo>
                  <a:lnTo>
                    <a:pt x="6872084" y="47637"/>
                  </a:lnTo>
                  <a:lnTo>
                    <a:pt x="6838505" y="81229"/>
                  </a:lnTo>
                  <a:lnTo>
                    <a:pt x="6812902" y="121488"/>
                  </a:lnTo>
                  <a:lnTo>
                    <a:pt x="6796595" y="167132"/>
                  </a:lnTo>
                  <a:lnTo>
                    <a:pt x="6790868" y="216865"/>
                  </a:lnTo>
                  <a:lnTo>
                    <a:pt x="6796595" y="266585"/>
                  </a:lnTo>
                  <a:lnTo>
                    <a:pt x="6812902" y="312242"/>
                  </a:lnTo>
                  <a:lnTo>
                    <a:pt x="6838505" y="352501"/>
                  </a:lnTo>
                  <a:lnTo>
                    <a:pt x="6872084" y="386092"/>
                  </a:lnTo>
                  <a:lnTo>
                    <a:pt x="6912356" y="411683"/>
                  </a:lnTo>
                  <a:lnTo>
                    <a:pt x="6958000" y="428002"/>
                  </a:lnTo>
                  <a:lnTo>
                    <a:pt x="7007733" y="433730"/>
                  </a:lnTo>
                  <a:lnTo>
                    <a:pt x="7057453" y="428002"/>
                  </a:lnTo>
                  <a:lnTo>
                    <a:pt x="7103097" y="411683"/>
                  </a:lnTo>
                  <a:lnTo>
                    <a:pt x="7143369" y="386092"/>
                  </a:lnTo>
                  <a:lnTo>
                    <a:pt x="7176948" y="352501"/>
                  </a:lnTo>
                  <a:lnTo>
                    <a:pt x="7202551" y="312242"/>
                  </a:lnTo>
                  <a:lnTo>
                    <a:pt x="7218870" y="266585"/>
                  </a:lnTo>
                  <a:lnTo>
                    <a:pt x="7224598" y="216865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16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3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102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1024" y="322109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3" y="1481986"/>
            <a:ext cx="2797007" cy="135203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386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Подготовительные работы: 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установка теплицы, подготовка семян, завоз удобрений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293" y="3177784"/>
            <a:ext cx="2661797" cy="134780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и поддержание микроклимата: 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температура, влажность, проветривание, </a:t>
            </a:r>
            <a:r>
              <a:rPr lang="ru-RU"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досвечивание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, полив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0164" y="4638521"/>
            <a:ext cx="3416429" cy="139307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300" b="1" baseline="126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411480" marR="598170">
              <a:lnSpc>
                <a:spcPct val="101200"/>
              </a:lnSpc>
              <a:spcBef>
                <a:spcPts val="595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Сортировка зелени:</a:t>
            </a:r>
            <a:r>
              <a:rPr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продукция сортируется и отправляется на упаковочную линию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155" y="1481986"/>
            <a:ext cx="2977427" cy="13376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dirty="0">
                <a:solidFill>
                  <a:schemeClr val="tx1"/>
                </a:solidFill>
                <a:latin typeface="Microsoft Sans Serif"/>
                <a:cs typeface="Microsoft Sans Serif"/>
              </a:rPr>
              <a:t>Обеззараживание теплицы</a:t>
            </a:r>
            <a:r>
              <a:rPr lang="ru-RU" sz="1400" b="1" dirty="0">
                <a:solidFill>
                  <a:srgbClr val="231F20"/>
                </a:solidFill>
                <a:latin typeface="Microsoft Sans Serif"/>
                <a:cs typeface="Microsoft Sans Serif"/>
              </a:rPr>
              <a:t>: 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дезинфекция проводится в два приема: до уборки и удаления растительных остатков и после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2155" y="3177784"/>
            <a:ext cx="2942152" cy="110042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chemeClr val="tx1"/>
                </a:solidFill>
                <a:latin typeface="Arial"/>
                <a:cs typeface="Arial"/>
              </a:rPr>
              <a:t>ЭТАП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Уход за растениями:</a:t>
            </a:r>
            <a:br>
              <a:rPr lang="ru-RU" sz="1400" b="1" spc="-10" dirty="0">
                <a:solidFill>
                  <a:schemeClr val="tx1"/>
                </a:solidFill>
                <a:latin typeface="Microsoft Sans Serif"/>
                <a:cs typeface="Microsoft Sans Serif"/>
              </a:rPr>
            </a:br>
            <a:r>
              <a:rPr lang="ru-RU" sz="1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прополка, прореживание, рыхление почвы</a:t>
            </a:r>
            <a:endParaRPr sz="14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3024" y="4638521"/>
            <a:ext cx="3387725" cy="1681101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spc="-75" baseline="1262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300" b="1" baseline="126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411480" marR="5080">
              <a:lnSpc>
                <a:spcPct val="101200"/>
              </a:lnSpc>
              <a:spcBef>
                <a:spcPts val="595"/>
              </a:spcBef>
            </a:pPr>
            <a:r>
              <a:rPr lang="ru-RU" sz="1400" b="1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Хранение и реализация продукции:</a:t>
            </a:r>
          </a:p>
          <a:p>
            <a:pPr marL="411480" marR="5080"/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продукция прошедшая сортировку и упаковку отправляется заказчику или в холодный склад</a:t>
            </a:r>
          </a:p>
          <a:p>
            <a:pPr marL="411480" marR="5080">
              <a:lnSpc>
                <a:spcPct val="101200"/>
              </a:lnSpc>
              <a:spcBef>
                <a:spcPts val="59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7983" y="1471278"/>
            <a:ext cx="2666365" cy="269663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r>
              <a:rPr lang="ru-RU" sz="1400" b="1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 теплицы:</a:t>
            </a:r>
            <a:br>
              <a:rPr lang="ru-RU" sz="1400" b="1" spc="-20" dirty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4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грядок для посева, внесение питательного субстрата, установка капельного полива, посев семян</a:t>
            </a: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lang="ru-RU" sz="14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0154" y="3177784"/>
            <a:ext cx="2710815" cy="131805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b="1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Сбор зелени: </a:t>
            </a:r>
            <a:r>
              <a:rPr lang="ru-RU" sz="14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сбор молодых полностью сформированных листьев (салата, петрушки, укропа), лук (перо), редис.   </a:t>
            </a:r>
            <a:r>
              <a:rPr lang="ru-RU" sz="1400" dirty="0"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9495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торговыми сетями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фирменной сети магазинов (павильонов)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Заключение контрактов на поставку предприятия общественного питания (комбинаты питания, столовые, рестораны, кафе)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4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6858000" y="1447800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1:</a:t>
            </a: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sz="1400" b="1" dirty="0"/>
              <a:t>Омская область</a:t>
            </a:r>
            <a:r>
              <a:rPr lang="ru-RU" sz="1400" dirty="0"/>
              <a:t>, </a:t>
            </a:r>
          </a:p>
          <a:p>
            <a:r>
              <a:rPr lang="ru-RU" sz="1400" dirty="0"/>
              <a:t>Знаменский район, село Знаменское, </a:t>
            </a:r>
          </a:p>
          <a:p>
            <a:r>
              <a:rPr lang="ru-RU" sz="1400" b="1" dirty="0"/>
              <a:t>Кадастровый номер:</a:t>
            </a:r>
            <a:r>
              <a:rPr lang="ru-RU" sz="1400" dirty="0"/>
              <a:t> 55:05:020106:121</a:t>
            </a:r>
          </a:p>
          <a:p>
            <a:r>
              <a:rPr lang="ru-RU" sz="1400" b="1" dirty="0"/>
              <a:t>Площадь:</a:t>
            </a:r>
            <a:r>
              <a:rPr lang="ru-RU" sz="1400" dirty="0"/>
              <a:t> 2,4 га, </a:t>
            </a:r>
          </a:p>
          <a:p>
            <a:endParaRPr lang="ru-RU" sz="1400" dirty="0"/>
          </a:p>
          <a:p>
            <a:r>
              <a:rPr lang="ru-RU" sz="1400" b="1" dirty="0"/>
              <a:t>Категория земель: </a:t>
            </a:r>
            <a:r>
              <a:rPr lang="ru-RU" sz="1400" dirty="0"/>
              <a:t>земли населенных пунктов</a:t>
            </a:r>
          </a:p>
          <a:p>
            <a:r>
              <a:rPr lang="ru-RU" sz="1400" b="1" dirty="0"/>
              <a:t>Вид разрешенного использования:</a:t>
            </a:r>
            <a:r>
              <a:rPr lang="ru-RU" sz="1400" dirty="0"/>
              <a:t> питомники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chemeClr val="tx1"/>
                </a:solidFill>
              </a:rPr>
              <a:t>Расположение:</a:t>
            </a:r>
            <a:r>
              <a:rPr lang="ru-RU" sz="1400" dirty="0"/>
              <a:t> у региональной автодороги Тобольск-Тара-Томск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Электропитание:</a:t>
            </a:r>
            <a:r>
              <a:rPr lang="ru-RU" sz="1400" dirty="0">
                <a:solidFill>
                  <a:schemeClr val="tx1"/>
                </a:solidFill>
              </a:rPr>
              <a:t> село Знаменское, 100 м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Водоснабжение:</a:t>
            </a:r>
            <a:r>
              <a:rPr lang="ru-RU" sz="1400" dirty="0">
                <a:solidFill>
                  <a:schemeClr val="tx1"/>
                </a:solidFill>
              </a:rPr>
              <a:t> село Знаменское, 100 м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Газоснабжение:</a:t>
            </a:r>
            <a:r>
              <a:rPr lang="ru-RU" sz="1400" dirty="0">
                <a:solidFill>
                  <a:schemeClr val="tx1"/>
                </a:solidFill>
              </a:rPr>
              <a:t> с. Знаменское, 100 м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6" y="1600200"/>
            <a:ext cx="6220249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7C6EED-9F55-4761-B8AE-303F9D69B266}"/>
              </a:ext>
            </a:extLst>
          </p:cNvPr>
          <p:cNvSpPr txBox="1"/>
          <p:nvPr/>
        </p:nvSpPr>
        <p:spPr>
          <a:xfrm>
            <a:off x="6934200" y="1282655"/>
            <a:ext cx="43780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2:</a:t>
            </a:r>
          </a:p>
          <a:p>
            <a:endParaRPr lang="ru-RU" sz="14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sz="1400" b="1" dirty="0"/>
              <a:t>Омская область</a:t>
            </a:r>
            <a:r>
              <a:rPr lang="ru-RU" sz="1400" dirty="0"/>
              <a:t>, </a:t>
            </a:r>
          </a:p>
          <a:p>
            <a:r>
              <a:rPr lang="ru-RU" sz="1400" dirty="0"/>
              <a:t>Знаменский район, с. Семеновка</a:t>
            </a:r>
          </a:p>
          <a:p>
            <a:r>
              <a:rPr lang="ru-RU" sz="1400" b="1" dirty="0"/>
              <a:t>Кадастровый номер:</a:t>
            </a:r>
            <a:r>
              <a:rPr lang="ru-RU" sz="1400" dirty="0"/>
              <a:t> 55:05:050012:13</a:t>
            </a:r>
          </a:p>
          <a:p>
            <a:endParaRPr lang="ru-RU" sz="1400" dirty="0"/>
          </a:p>
          <a:p>
            <a:r>
              <a:rPr lang="ru-RU" sz="1400" b="1" dirty="0"/>
              <a:t>Общая площадь: </a:t>
            </a:r>
            <a:r>
              <a:rPr lang="ru-RU" sz="1400" dirty="0">
                <a:solidFill>
                  <a:schemeClr val="tx1"/>
                </a:solidFill>
              </a:rPr>
              <a:t>21,2 га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Категория земель: </a:t>
            </a:r>
            <a:r>
              <a:rPr lang="ru-RU" sz="1400" dirty="0">
                <a:solidFill>
                  <a:schemeClr val="tx1"/>
                </a:solidFill>
              </a:rPr>
              <a:t>земли сельскохозяйственного назначения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Вид разрешенного использования:</a:t>
            </a:r>
            <a:r>
              <a:rPr lang="ru-RU" sz="1400" dirty="0">
                <a:solidFill>
                  <a:schemeClr val="tx1"/>
                </a:solidFill>
              </a:rPr>
              <a:t> Для ведения сельскохозяйственного производства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Расположение: </a:t>
            </a:r>
            <a:r>
              <a:rPr lang="ru-RU" sz="1400" dirty="0">
                <a:solidFill>
                  <a:schemeClr val="tx1"/>
                </a:solidFill>
              </a:rPr>
              <a:t>у региональной автодороги Тобольск – Тара - Томск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Электропитание:</a:t>
            </a:r>
            <a:r>
              <a:rPr lang="ru-RU" sz="1400" dirty="0">
                <a:solidFill>
                  <a:schemeClr val="tx1"/>
                </a:solidFill>
              </a:rPr>
              <a:t> село Семеновка Знаменского ВЛ — 10 </a:t>
            </a:r>
            <a:r>
              <a:rPr lang="ru-RU" sz="1400" dirty="0" err="1">
                <a:solidFill>
                  <a:schemeClr val="tx1"/>
                </a:solidFill>
              </a:rPr>
              <a:t>кВ</a:t>
            </a:r>
            <a:r>
              <a:rPr lang="ru-RU" sz="1400" dirty="0">
                <a:solidFill>
                  <a:schemeClr val="tx1"/>
                </a:solidFill>
              </a:rPr>
              <a:t> расстояние до ЗУ 50 м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Газоснабжение: </a:t>
            </a:r>
            <a:r>
              <a:rPr lang="ru-RU" sz="1400" dirty="0">
                <a:solidFill>
                  <a:schemeClr val="tx1"/>
                </a:solidFill>
              </a:rPr>
              <a:t>с. Семеновка, 100 м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Водоснабжение: </a:t>
            </a:r>
            <a:r>
              <a:rPr lang="ru-RU" sz="1400" dirty="0">
                <a:solidFill>
                  <a:schemeClr val="tx1"/>
                </a:solidFill>
              </a:rPr>
              <a:t>с. Семеновка, 500 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59708"/>
            <a:ext cx="6629400" cy="41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14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55581"/>
              </p:ext>
            </p:extLst>
          </p:nvPr>
        </p:nvGraphicFramePr>
        <p:xfrm>
          <a:off x="359994" y="1151610"/>
          <a:ext cx="10638155" cy="4517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0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 проектов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сфере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растениеводства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</a:t>
                      </a:r>
                      <a:r>
                        <a:rPr lang="ru-RU"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я сельскохозяйственным товаропроизводителям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На стимулирование увеличения производства картофеля и овощей</a:t>
                      </a:r>
                    </a:p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на 1 гектар посевной площади:10600 руб. - овощи закрытого грунта</a:t>
                      </a: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046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ru-RU" sz="300" b="1" dirty="0">
                        <a:latin typeface="Microsoft Sans Serif"/>
                        <a:cs typeface="Microsoft Sans Serif"/>
                      </a:endParaRP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1" dirty="0">
                          <a:latin typeface="Microsoft Sans Serif"/>
                          <a:cs typeface="Microsoft Sans Serif"/>
                        </a:rPr>
                        <a:t>Субсидия на возмещение части затрат на обеспечение инфраструктурой производственных объектов агропромышленного комплекса Омской области </a:t>
                      </a:r>
                    </a:p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100" b="0" dirty="0">
                          <a:latin typeface="Microsoft Sans Serif"/>
                          <a:cs typeface="Microsoft Sans Serif"/>
                        </a:rPr>
                        <a:t>(90 % от понесенных затрат размер субсидии не может быть более 100 млн. рублей на один производственный объект АПК)</a:t>
                      </a:r>
                      <a:endParaRPr sz="1100" b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Возмещение части затрат на: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1) строительство (реконструкцию) объектов инфраструктуры: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2) оплату услуг технологического присоединения к сетям электроснабжения и (или) к централизованным системам водоснабжения и (или) водоотведения, и (или) к сетям газоснабжения (далее - технологическое присоединение);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3) выполнение проектно-изыскательских работ, включая разработку и экспертизу проектно-сметной документации для объектов инфраструктуры.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560" marR="5975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Субсидия сельскохозяйственным товаропроизводителям</a:t>
                      </a:r>
                    </a:p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ru-RU" sz="1100" dirty="0">
                          <a:latin typeface="Microsoft Sans Serif"/>
                          <a:cs typeface="Microsoft Sans Serif"/>
                        </a:rPr>
                        <a:t>На возмещение части затрат на проведение ремонтно-эксплуатационных работ и (или) подачу воды на мелиоративных системах. 0,60 руб., на 1 рубль произведенных затрат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28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115" y="1341023"/>
            <a:ext cx="7875905" cy="4735912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spcBef>
                <a:spcPts val="145"/>
              </a:spcBef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lang="ru-RU"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lang="ru-RU"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5967" y="6193590"/>
            <a:ext cx="34600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с. Знаменское, ул. Ленина, 13, </a:t>
            </a:r>
            <a:r>
              <a:rPr lang="ru-RU" sz="1400" b="1" spc="-5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. 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54910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0638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40622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7994" y="285618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00672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269112" y="4292493"/>
            <a:ext cx="1103853" cy="1078831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269112" y="5691117"/>
            <a:ext cx="1076448" cy="1082586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31341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портал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96056" y="5414796"/>
            <a:ext cx="46175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znamenskoe-r52.gosweb.gosuslugi.ru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+7 (38179)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21-4-28</a:t>
            </a:r>
          </a:p>
          <a:p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znam@mr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omskportal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7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 </a:t>
            </a:r>
            <a:r>
              <a:rPr sz="1500" spc="-25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 </a:t>
            </a:r>
            <a:r>
              <a:rPr lang="ru-RU"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b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5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5.     </a:t>
            </a:r>
            <a:r>
              <a:rPr sz="15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br>
              <a:rPr lang="ru-RU" sz="150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spc="-25" dirty="0">
                <a:latin typeface="Arial" panose="020B0604020202020204" pitchFamily="34" charset="0"/>
                <a:cs typeface="Arial" panose="020B0604020202020204" pitchFamily="34" charset="0"/>
              </a:rPr>
              <a:t>6.     </a:t>
            </a:r>
            <a:r>
              <a:rPr sz="150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3167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08305"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3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918" y="1358988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68" y="2590800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209" y="209937"/>
            <a:ext cx="10751185" cy="762000"/>
          </a:xfrm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96110" y="1365725"/>
            <a:ext cx="4675505" cy="4749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/>
            <a:r>
              <a:rPr sz="17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20" dirty="0">
                <a:latin typeface="Arial" panose="020B0604020202020204" pitchFamily="34" charset="0"/>
                <a:cs typeface="Arial" panose="020B0604020202020204" pitchFamily="34" charset="0"/>
              </a:rPr>
              <a:t>открытие тепличного комплекса в Знаменском районе Омской области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9"/>
              </a:spcBef>
            </a:pP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нового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3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3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647825"/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предынвестиционная (инвестиционное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647825"/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17195"/>
            <a:r>
              <a:rPr lang="ru-RU" spc="-20" dirty="0">
                <a:latin typeface="Arial" panose="020B0604020202020204" pitchFamily="34" charset="0"/>
                <a:cs typeface="Arial" panose="020B0604020202020204" pitchFamily="34" charset="0"/>
              </a:rPr>
              <a:t>Открытие тепличного комплекса</a:t>
            </a:r>
            <a:br>
              <a:rPr lang="ru-RU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20" dirty="0">
                <a:latin typeface="Arial" panose="020B0604020202020204" pitchFamily="34" charset="0"/>
                <a:cs typeface="Arial" panose="020B0604020202020204" pitchFamily="34" charset="0"/>
              </a:rPr>
              <a:t>с инженерными коммуникациями для круглогодичного выращивания овощей и зеленых культур</a:t>
            </a: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endParaRPr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5333" y="1365857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76041" y="1295400"/>
            <a:ext cx="129760" cy="4267199"/>
            <a:chOff x="6062709" y="1696504"/>
            <a:chExt cx="139082" cy="4053147"/>
          </a:xfrm>
        </p:grpSpPr>
        <p:sp>
          <p:nvSpPr>
            <p:cNvPr id="8" name="object 8"/>
            <p:cNvSpPr/>
            <p:nvPr/>
          </p:nvSpPr>
          <p:spPr>
            <a:xfrm>
              <a:off x="6062709" y="1696504"/>
              <a:ext cx="45719" cy="4053147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82305" y="180017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3450" y="533400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5907049" y="1290687"/>
            <a:ext cx="5139748" cy="45288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Круглогодичное обеспечение потребителей экологически чистой, свежей и высококачественной растительной продукцией, повышение уровня самообеспеченности региона, </a:t>
            </a:r>
            <a:r>
              <a:rPr lang="ru-RU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Отрасль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подотрасль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экономики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1600" b="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</a:p>
          <a:p>
            <a:pPr>
              <a:lnSpc>
                <a:spcPct val="100000"/>
              </a:lnSpc>
            </a:pPr>
            <a:r>
              <a:rPr lang="ru-RU" sz="1600" b="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</a:p>
          <a:p>
            <a:pPr>
              <a:lnSpc>
                <a:spcPct val="100000"/>
              </a:lnSpc>
            </a:pPr>
            <a:r>
              <a:rPr lang="ru-RU" sz="1600" b="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Овощеводство</a:t>
            </a:r>
          </a:p>
          <a:p>
            <a:pPr>
              <a:lnSpc>
                <a:spcPct val="100000"/>
              </a:lnSpc>
            </a:pPr>
            <a:r>
              <a:rPr lang="ru-RU" sz="1600" b="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ОКВЭД 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01.12.2 — «выращивание зелени», </a:t>
            </a:r>
            <a:r>
              <a:rPr lang="ru-RU" sz="1600" b="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01.13.12 – </a:t>
            </a:r>
            <a:r>
              <a:rPr lang="ru-RU" sz="1600" b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«Выращивание овощей защищенного грунта» 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участия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</a:t>
            </a:r>
            <a:r>
              <a:rPr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sz="1600" b="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  <a:r>
              <a:rPr sz="1600" b="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(салат, укроп, петрушка, зеленый лук, редис)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земельного участка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РНС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эксплуатацию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7200" y="57126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20703" y="230897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74028" y="484897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355568" y="1039788"/>
            <a:ext cx="6449627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Петрушка, укроп, салат, зеленый лук, редис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популярные виды зелени, являются источником витаминов, микроэлементов, обладают незаменимыми полезными свойствами для организма.</a:t>
            </a:r>
          </a:p>
          <a:p>
            <a:pPr lvl="0" algn="l">
              <a:spcBef>
                <a:spcPts val="600"/>
              </a:spcBef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Петрушка</a:t>
            </a:r>
            <a:r>
              <a:rPr lang="ru-RU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– растение неприхотливое, обладает хорошим вкусом, богата растительными соединениями, повышает иммунитет, омолаживает, тонизирует, защищает от различных болезней. Средний пучок петрушки удовлетворяет суточную потребность организма в витамине C. </a:t>
            </a:r>
          </a:p>
          <a:p>
            <a:pPr algn="l">
              <a:spcBef>
                <a:spcPts val="600"/>
              </a:spcBef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Зеленый лук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богат витаминами и микроэлементами, в </a:t>
            </a:r>
            <a:r>
              <a:rPr lang="ru-RU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зеленом луке содержатся вещества, укрепляющие сердечную мышцу и стенки сосудов,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растение дает хороший урожай, его используют во многих блюдах</a:t>
            </a:r>
          </a:p>
          <a:p>
            <a:pPr lvl="0">
              <a:spcBef>
                <a:spcPts val="600"/>
              </a:spcBef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Салат </a:t>
            </a:r>
            <a:r>
              <a:rPr lang="ru-RU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богат полезными микроэлементами, устойчив к холоду, легко переносит перепады температуры, быстро созревает, используют для приготовления блюд. Растение не требует тщательного ухода при выращивании.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Укроп -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раст</a:t>
            </a:r>
            <a:r>
              <a:rPr lang="ru-RU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ение неприхотливое, легко выращивать, полезен для зрения и кожи, защищает организм от инфекций, укрепляет нервную систему.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Редис</a:t>
            </a:r>
            <a:r>
              <a:rPr lang="ru-RU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- холодостойкое растение, оптимальная температура развития которого 16-20 °С, хороший источник клетчатки, регулирующей работу желудочно-кишечного тракта, и витамина С, укрепляющего иммунную систему и уменьшающего воспаление</a:t>
            </a:r>
          </a:p>
          <a:p>
            <a:endParaRPr lang="ru-RU" sz="1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    Основным преимуществом выращивания зелени в защищенном </a:t>
            </a:r>
          </a:p>
          <a:p>
            <a:pPr algn="l"/>
            <a:r>
              <a:rPr lang="ru-RU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грунте является возможность контролировать микроклимат и создавать оптимальные условия для роста растений.</a:t>
            </a:r>
            <a:endParaRPr lang="ru-RU" sz="1400" b="1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A3A05-65F2-4EC0-99D9-DE001C9E4FE7}"/>
              </a:ext>
            </a:extLst>
          </p:cNvPr>
          <p:cNvSpPr txBox="1"/>
          <p:nvPr/>
        </p:nvSpPr>
        <p:spPr>
          <a:xfrm>
            <a:off x="6879311" y="6020526"/>
            <a:ext cx="440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Общий объем круглогодичного производства свежей зелени составит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50 тонн</a:t>
            </a:r>
            <a:endParaRPr lang="ru-RU" sz="1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Выращивание зелени в теплиц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07464"/>
            <a:ext cx="3904895" cy="218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039788"/>
            <a:ext cx="3904895" cy="25416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3482" y="1404801"/>
            <a:ext cx="5906662" cy="5436318"/>
            <a:chOff x="-7613" y="1419859"/>
            <a:chExt cx="5906102" cy="5438139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5"/>
              <a:ext cx="5829028" cy="517955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04365" y="1367630"/>
            <a:ext cx="5020386" cy="4729233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848150" y="1079739"/>
            <a:ext cx="54078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сформированных земельных участков из земель сельскохозяйственного назначения (21,2 га) и земель населенных пунктов «питомники» (2,4 га)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Земли расположены вблизи региональной дороги 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трудовых ресурсов (с. Знаменское, с. Семеновка)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существующих газораспределительных сетей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(с. Знаменское, с. Семеновка), дальнейшая газификация населенных пунктов северных районов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 с Тюменской, Томской, Новосибирской областями и Республикой Казахстан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инвестиционные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8703" y="1499208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5746" y="2172340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5745" y="2841696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5744" y="3564912"/>
            <a:ext cx="146317" cy="14631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10546" y="4009981"/>
            <a:ext cx="146317" cy="1463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4751" y="4683097"/>
            <a:ext cx="146317" cy="14631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24750" y="5369458"/>
            <a:ext cx="146317" cy="146317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5744" y="5917108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>
                <a:solidFill>
                  <a:schemeClr val="accent6">
                    <a:lumMod val="75000"/>
                  </a:schemeClr>
                </a:solidFill>
              </a:rPr>
              <a:t>выращивания зелени в защищенном грунте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78350" y="1253128"/>
            <a:ext cx="3540959" cy="37773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800" u="sng" dirty="0">
              <a:latin typeface="Arial"/>
              <a:cs typeface="Arial"/>
            </a:endParaRPr>
          </a:p>
          <a:p>
            <a:pPr marL="12700"/>
            <a:r>
              <a:rPr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</a:t>
            </a:r>
            <a:r>
              <a:rPr sz="1600" spc="-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Федерация</a:t>
            </a:r>
            <a:r>
              <a:rPr sz="16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600" spc="5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Зелень 240,0 тыс. тонн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Объемы</a:t>
            </a:r>
            <a:r>
              <a:rPr kumimoji="0" lang="ru-RU" sz="1800" b="1" i="0" u="sng" strike="noStrike" kern="0" cap="none" spc="-1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производства: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525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Российская</a:t>
            </a:r>
            <a:r>
              <a:rPr kumimoji="0" lang="ru-RU" sz="1600" b="0" i="0" u="none" strike="noStrike" kern="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Федерация</a:t>
            </a:r>
            <a:r>
              <a:rPr kumimoji="0" lang="ru-RU" sz="16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0" cap="none" spc="3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Зелени и салатов – 109  тыс. тонн, в том числе выращиваемая в закрытом грунте 29</a:t>
            </a:r>
            <a:r>
              <a:rPr kumimoji="0" lang="ru-RU" sz="1600" i="0" u="none" strike="noStrike" kern="0" cap="none" spc="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тыс. тонн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Импорт</a:t>
            </a:r>
            <a:r>
              <a:rPr kumimoji="0" lang="ru-RU" sz="1800" b="1" i="0" u="sng" strike="noStrike" kern="0" cap="none" spc="-1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ru-RU" sz="15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Зелень 10 тыс. тонн (основные поставщики</a:t>
            </a:r>
            <a:r>
              <a:rPr kumimoji="0" lang="ru-RU" sz="1600" i="0" u="none" strike="noStrike" kern="0" cap="none" spc="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-</a:t>
            </a:r>
            <a:r>
              <a:rPr lang="ru-RU" sz="1600" dirty="0"/>
              <a:t>Иран, Израиль Египет, Турция, Китай, Сербия, Узбекистан, Азербайджан)</a:t>
            </a:r>
            <a:endParaRPr kumimoji="0" lang="ru-RU" sz="1600" b="1" i="0" u="none" strike="noStrike" kern="0" cap="none" spc="-2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92700"/>
            <a:ext cx="4686802" cy="2553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AD3567-6F48-474F-A891-C7646CD32899}"/>
              </a:ext>
            </a:extLst>
          </p:cNvPr>
          <p:cNvSpPr txBox="1"/>
          <p:nvPr/>
        </p:nvSpPr>
        <p:spPr>
          <a:xfrm>
            <a:off x="468124" y="4033717"/>
            <a:ext cx="721022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Топ 10 </a:t>
            </a:r>
            <a:r>
              <a:rPr kumimoji="0" lang="ru-RU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производителей в Российской Федерации: </a:t>
            </a:r>
            <a:endParaRPr kumimoji="0" lang="ru-RU" sz="800" b="1" i="0" u="sng" strike="noStrike" kern="0" cap="none" spc="-2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Агрофирма «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Выборжец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ООО Агрокомплекс «Чурилово», ООО «ТК Белогорья», АО «Тепличное», Тепличный комбинат «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Завьяловский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Тепличное хозяйство «Технология успеха», «Воронежский тепличный комбинат», ТМ «Вкусный рецепт», ООО «ВИТЭКО», </a:t>
            </a:r>
            <a:r>
              <a:rPr lang="ru-RU" sz="1600" dirty="0"/>
              <a:t>Тепличный комплекс </a:t>
            </a:r>
            <a:r>
              <a:rPr lang="ru-RU" sz="1600" dirty="0" err="1"/>
              <a:t>Экогеос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396314" y="5792292"/>
            <a:ext cx="10602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Arial"/>
                <a:cs typeface="Arial"/>
              </a:rPr>
              <a:t>Тенденции:</a:t>
            </a:r>
            <a:r>
              <a:rPr lang="ru-RU" sz="1600" dirty="0"/>
              <a:t> Рост спроса на экологически чистые и органические продукты для правильного и здорового питания.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зелени ежегодно увеличивается в среднем на 10%,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 объемов потребления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салатов и зелени в РФ 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2030 году увеличится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300 тыс. тонн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9858" y="3495402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705700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>
                <a:solidFill>
                  <a:srgbClr val="231F20"/>
                </a:solidFill>
                <a:latin typeface="Arial"/>
                <a:cs typeface="Arial"/>
              </a:rPr>
              <a:t>ТОРГОВЫЕ СЕТИ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 и региональные торговые сети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251781"/>
            <a:ext cx="3466465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ОПТОВЫЕ ПОКУПАТЕЛИ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овощебазы, </a:t>
            </a:r>
            <a:r>
              <a:rPr lang="ru-RU" sz="13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среднеоптовые</a:t>
            </a:r>
            <a:r>
              <a:rPr lang="ru-RU"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рынки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DB2E43-85C4-4814-BB28-FE7B18CF96BC}"/>
              </a:ext>
            </a:extLst>
          </p:cNvPr>
          <p:cNvSpPr txBox="1"/>
          <p:nvPr/>
        </p:nvSpPr>
        <p:spPr>
          <a:xfrm>
            <a:off x="6237687" y="1311003"/>
            <a:ext cx="4755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ЛОКАЛЬНЫЙ СБЫТ </a:t>
            </a:r>
          </a:p>
          <a:p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(мелкий опт)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5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ФИРМЕННЫЕ И СПЕЦ. МАГАЗИНЫ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(фирменные магазины, овощные павильоны, киоски)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8AD7D73-9768-4B31-9B6D-1B40ED3BD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129" y="4098178"/>
            <a:ext cx="2456294" cy="8534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AAD3918-1B64-470B-8D4C-A7DF61DC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9" y="4098177"/>
            <a:ext cx="2362205" cy="8534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9BE85E2-0744-432F-AED3-0D4E2F336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798" y="4101760"/>
            <a:ext cx="2588906" cy="85942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4ADD28A-9800-45CA-86D6-D1D93B4A3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725" y="4076510"/>
            <a:ext cx="2456294" cy="87510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1B6961A-89C5-468A-ABB1-61643DF2A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48" y="5131544"/>
            <a:ext cx="2362204" cy="85343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0D71908-6262-45B9-9E40-3C2B7ACBF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462" y="5028256"/>
            <a:ext cx="2530920" cy="131993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FC29792-22F7-4F23-8B6D-1FBC5BE92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4892" y="5135230"/>
            <a:ext cx="2567860" cy="8594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CF6001C-083D-48A7-9348-AE72BDF443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5725" y="5117282"/>
            <a:ext cx="2456294" cy="87711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253C3F4-690A-4A94-8407-0A445BCBDD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549" y="1284477"/>
            <a:ext cx="702249" cy="63301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111FC2-898E-4DED-AD6E-95D0AAB236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6240" y="2251780"/>
            <a:ext cx="596074" cy="5513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549" y="2193489"/>
            <a:ext cx="702249" cy="56672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31E68C5-21F1-4BE0-98C7-57CB58DABE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9375" y="1338837"/>
            <a:ext cx="596074" cy="666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5666</TotalTime>
  <Words>2623</Words>
  <Application>Microsoft Office PowerPoint</Application>
  <PresentationFormat>Широкоэкранный</PresentationFormat>
  <Paragraphs>403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MT</vt:lpstr>
      <vt:lpstr>Calibri</vt:lpstr>
      <vt:lpstr>Microsoft Sans Serif</vt:lpstr>
      <vt:lpstr>Tahoma</vt:lpstr>
      <vt:lpstr>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выращивания зелени в защищенном грунте</vt:lpstr>
      <vt:lpstr>РЫНОК СБЫТА</vt:lpstr>
      <vt:lpstr>ТЕХНОЛОГИЯ ПРОИЗВОДСТВА</vt:lpstr>
      <vt:lpstr>ПЛАН МАРКЕТИНГА</vt:lpstr>
      <vt:lpstr>ВОЗМОЖНЫЕ ТЕРРИТОРИИ ДЛЯ РАЗМЕЩЕНИЯ*</vt:lpstr>
      <vt:lpstr>ВОЗМОЖНЫЕ ТЕРРИТОРИИ ДЛЯ РАЗМЕЩЕНИЯ*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kat rodionova</cp:lastModifiedBy>
  <cp:revision>78</cp:revision>
  <cp:lastPrinted>2025-08-11T08:54:10Z</cp:lastPrinted>
  <dcterms:created xsi:type="dcterms:W3CDTF">2025-05-29T10:04:48Z</dcterms:created>
  <dcterms:modified xsi:type="dcterms:W3CDTF">2026-03-18T06:45:06Z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