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5" r:id="rId3"/>
    <p:sldMasterId id="2147483681" r:id="rId4"/>
  </p:sldMasterIdLst>
  <p:notesMasterIdLst>
    <p:notesMasterId r:id="rId20"/>
  </p:notesMasterIdLst>
  <p:sldIdLst>
    <p:sldId id="257" r:id="rId5"/>
    <p:sldId id="264" r:id="rId6"/>
    <p:sldId id="258" r:id="rId7"/>
    <p:sldId id="259" r:id="rId8"/>
    <p:sldId id="288" r:id="rId9"/>
    <p:sldId id="286" r:id="rId10"/>
    <p:sldId id="265" r:id="rId11"/>
    <p:sldId id="287" r:id="rId12"/>
    <p:sldId id="278" r:id="rId13"/>
    <p:sldId id="283" r:id="rId14"/>
    <p:sldId id="267" r:id="rId15"/>
    <p:sldId id="270" r:id="rId16"/>
    <p:sldId id="280" r:id="rId17"/>
    <p:sldId id="281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3D18D-33FC-4705-A58C-907123C5B27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CDC6-A9EA-4D61-8E04-37A7E0CAEE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DC31C-413C-4455-86D7-0772757C983A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966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82" y="0"/>
            <a:ext cx="8494395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500539" y="0"/>
            <a:ext cx="64388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56018" y="645139"/>
            <a:ext cx="332899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044" y="3525573"/>
            <a:ext cx="332555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040" y="1962398"/>
            <a:ext cx="650891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2125980"/>
            <a:ext cx="777644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3840480"/>
            <a:ext cx="640413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20264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150" y="1311445"/>
            <a:ext cx="4208144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85640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3520" y="1661996"/>
            <a:ext cx="35066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3475" y="1661996"/>
            <a:ext cx="3329463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378269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82" y="0"/>
            <a:ext cx="8494395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8500539" y="0"/>
            <a:ext cx="64388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656018" y="645139"/>
            <a:ext cx="332899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044" y="3525573"/>
            <a:ext cx="332555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040" y="1962398"/>
            <a:ext cx="650891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946280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896281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2125980"/>
            <a:ext cx="777644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3840480"/>
            <a:ext cx="640413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032939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150" y="1311445"/>
            <a:ext cx="4208144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33614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3520" y="1661996"/>
            <a:ext cx="35066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3475" y="1661996"/>
            <a:ext cx="3329463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166346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82" y="0"/>
            <a:ext cx="8494395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8500539" y="0"/>
            <a:ext cx="64388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656018" y="645139"/>
            <a:ext cx="332899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044" y="3525573"/>
            <a:ext cx="332555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040" y="1962398"/>
            <a:ext cx="650891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149197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02114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157" y="2125980"/>
            <a:ext cx="7776449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314" y="3840480"/>
            <a:ext cx="640413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52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150" y="1311445"/>
            <a:ext cx="4208144" cy="161583"/>
          </a:xfrm>
        </p:spPr>
        <p:txBody>
          <a:bodyPr lIns="0" tIns="0" rIns="0" bIns="0"/>
          <a:lstStyle>
            <a:lvl1pPr>
              <a:defRPr sz="10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6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3520" y="1661996"/>
            <a:ext cx="350662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23475" y="1661996"/>
            <a:ext cx="3329463" cy="1962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5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8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82" y="0"/>
            <a:ext cx="8494395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8500539" y="0"/>
            <a:ext cx="64388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8656018" y="645139"/>
            <a:ext cx="332899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044" y="3525573"/>
            <a:ext cx="332555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040" y="1962398"/>
            <a:ext cx="650891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300082"/>
          </a:xfrm>
        </p:spPr>
        <p:txBody>
          <a:bodyPr lIns="0" tIns="0" rIns="0" bIns="0"/>
          <a:lstStyle>
            <a:lvl1pPr>
              <a:defRPr sz="195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6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5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EEB7-8A7D-410D-83A7-5F4E4EBC2C3B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9E6EC-680A-451B-BE8C-3FFD8D522D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1528" y="0"/>
            <a:ext cx="572929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8745449" y="2381296"/>
            <a:ext cx="22479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471" y="4327459"/>
            <a:ext cx="224685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5638" y="615848"/>
            <a:ext cx="344338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150" y="1311445"/>
            <a:ext cx="42081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6377940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946" y="6369565"/>
            <a:ext cx="14573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33609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1528" y="0"/>
            <a:ext cx="572929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8745449" y="2381296"/>
            <a:ext cx="22479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471" y="4327459"/>
            <a:ext cx="224685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5638" y="615848"/>
            <a:ext cx="344338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150" y="1311445"/>
            <a:ext cx="42081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6377940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946" y="6369565"/>
            <a:ext cx="14573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/>
              <a:pPr marL="34766">
                <a:spcBef>
                  <a:spcPts val="127"/>
                </a:spcBef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21618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71528" y="0"/>
            <a:ext cx="572929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8745449" y="2381296"/>
            <a:ext cx="22479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45471" y="4327459"/>
            <a:ext cx="224685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85638" y="615848"/>
            <a:ext cx="344338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093" y="698186"/>
            <a:ext cx="8063389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150" y="1311445"/>
            <a:ext cx="420814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0579" y="6377940"/>
            <a:ext cx="29276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438" y="6377940"/>
            <a:ext cx="210421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4946" y="6369565"/>
            <a:ext cx="14573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4766">
              <a:spcBef>
                <a:spcPts val="127"/>
              </a:spcBef>
            </a:pPr>
            <a:fld id="{81D60167-4931-47E6-BA6A-407CBD079E47}" type="slidenum">
              <a:rPr lang="ru-RU" spc="-38" smtClean="0">
                <a:solidFill>
                  <a:prstClr val="white"/>
                </a:solidFill>
              </a:rPr>
              <a:pPr marL="34766">
                <a:spcBef>
                  <a:spcPts val="127"/>
                </a:spcBef>
              </a:pPr>
              <a:t>‹#›</a:t>
            </a:fld>
            <a:endParaRPr lang="ru-RU" spc="-38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50" Type="http://schemas.openxmlformats.org/officeDocument/2006/relationships/image" Target="../media/image61.png"/><Relationship Id="rId55" Type="http://schemas.openxmlformats.org/officeDocument/2006/relationships/image" Target="../media/image6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59" Type="http://schemas.openxmlformats.org/officeDocument/2006/relationships/image" Target="../media/image70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54" Type="http://schemas.openxmlformats.org/officeDocument/2006/relationships/image" Target="../media/image6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image" Target="../media/image69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49" Type="http://schemas.openxmlformats.org/officeDocument/2006/relationships/image" Target="../media/image60.png"/><Relationship Id="rId57" Type="http://schemas.openxmlformats.org/officeDocument/2006/relationships/image" Target="../media/image68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52" Type="http://schemas.openxmlformats.org/officeDocument/2006/relationships/image" Target="../media/image6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48" Type="http://schemas.openxmlformats.org/officeDocument/2006/relationships/image" Target="../media/image59.png"/><Relationship Id="rId56" Type="http://schemas.openxmlformats.org/officeDocument/2006/relationships/image" Target="../media/image67.png"/><Relationship Id="rId8" Type="http://schemas.openxmlformats.org/officeDocument/2006/relationships/image" Target="../media/image19.png"/><Relationship Id="rId51" Type="http://schemas.openxmlformats.org/officeDocument/2006/relationships/image" Target="../media/image62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9CCBA0-C975-493B-B1A9-FF8709931532}"/>
              </a:ext>
            </a:extLst>
          </p:cNvPr>
          <p:cNvSpPr txBox="1"/>
          <p:nvPr/>
        </p:nvSpPr>
        <p:spPr>
          <a:xfrm>
            <a:off x="1817694" y="1772817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pPr algn="l"/>
            <a:r>
              <a:rPr lang="ru-RU" sz="3200" b="1" dirty="0">
                <a:solidFill>
                  <a:schemeClr val="bg1"/>
                </a:solidFill>
              </a:rPr>
              <a:t>Организация колхозного рынка </a:t>
            </a:r>
          </a:p>
          <a:p>
            <a:pPr algn="l"/>
            <a:r>
              <a:rPr lang="ru-RU" sz="3200" b="1" dirty="0">
                <a:solidFill>
                  <a:schemeClr val="bg1"/>
                </a:solidFill>
              </a:rPr>
              <a:t>Тарского района Омской области</a:t>
            </a:r>
          </a:p>
          <a:p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2908335" y="1151767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8869" y="1351197"/>
            <a:ext cx="7906226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339517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10</a:t>
            </a:fld>
            <a:endParaRPr kern="0" spc="-64" dirty="0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1093" y="1380890"/>
            <a:ext cx="8063389" cy="577081"/>
          </a:xfrm>
        </p:spPr>
        <p:txBody>
          <a:bodyPr/>
          <a:lstStyle/>
          <a:p>
            <a:r>
              <a:rPr lang="ru-RU" sz="1800" spc="34" dirty="0"/>
              <a:t>КЛЮЧЕВЫЕ</a:t>
            </a:r>
            <a:r>
              <a:rPr lang="ru-RU" sz="1800" spc="68" dirty="0"/>
              <a:t> </a:t>
            </a:r>
            <a:r>
              <a:rPr lang="ru-RU" sz="1800" spc="53" dirty="0"/>
              <a:t>ПОТРЕБИТЕЛИ</a:t>
            </a:r>
            <a:r>
              <a:rPr lang="ru-RU" sz="1800" spc="68" dirty="0"/>
              <a:t> </a:t>
            </a:r>
            <a:r>
              <a:rPr lang="ru-RU" sz="1800" dirty="0"/>
              <a:t>В</a:t>
            </a:r>
            <a:r>
              <a:rPr lang="ru-RU" sz="1800" spc="71" dirty="0"/>
              <a:t> </a:t>
            </a:r>
            <a:r>
              <a:rPr lang="ru-RU" sz="1800" spc="53" dirty="0"/>
              <a:t>РЕГИОНЕ</a:t>
            </a:r>
            <a:br>
              <a:rPr lang="ru-RU" sz="2100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9247" y="1828800"/>
            <a:ext cx="74435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b="1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Фермеры и ЛПХ Омской области</a:t>
            </a:r>
            <a:r>
              <a:rPr lang="ru-RU" sz="16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формирующие спрос на комфортные отели, особенно за пределами мегаполисов. Учитываются предпочтения гостей: возраст, социальный статус, покупательная способность. </a:t>
            </a:r>
          </a:p>
          <a:p>
            <a:pPr defTabSz="685800"/>
            <a:endParaRPr lang="ru-RU" sz="1600" b="1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600" b="1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Переработчики: </a:t>
            </a:r>
            <a:r>
              <a:rPr lang="ru-RU" sz="16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ИП и малые предприятия, производящие сыры, колбасы, полуфабрикаты.</a:t>
            </a:r>
          </a:p>
          <a:p>
            <a:pPr defTabSz="685800">
              <a:defRPr/>
            </a:pPr>
            <a:endParaRPr lang="ru-RU" sz="1600" b="1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>
              <a:defRPr/>
            </a:pPr>
            <a:r>
              <a:rPr lang="ru-RU" sz="1600" b="1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Конечные потребители: </a:t>
            </a:r>
            <a:r>
              <a:rPr lang="ru-RU" sz="16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Жители города Омска (все округа) и области.</a:t>
            </a:r>
          </a:p>
          <a:p>
            <a:pPr defTabSz="685800"/>
            <a:endParaRPr lang="ru-RU" sz="1600" b="1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600" b="1" kern="0" dirty="0" err="1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HoReCa</a:t>
            </a:r>
            <a:r>
              <a:rPr lang="ru-RU" sz="1600" b="1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(Рестораны, кафе): Организованная закупка свежих продуктов шеф-поварами.</a:t>
            </a:r>
            <a:endParaRPr lang="ru-RU" sz="16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9" y="1949483"/>
            <a:ext cx="109738" cy="10973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85" y="2897733"/>
            <a:ext cx="109738" cy="1097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9" y="3585437"/>
            <a:ext cx="109738" cy="10973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8D8E905-2459-4F10-B661-AE358C66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9" y="4052626"/>
            <a:ext cx="109738" cy="109738"/>
          </a:xfrm>
          <a:prstGeom prst="rect">
            <a:avLst/>
          </a:prstGeom>
        </p:spPr>
      </p:pic>
      <p:sp>
        <p:nvSpPr>
          <p:cNvPr id="2" name="object 5">
            <a:extLst>
              <a:ext uri="{FF2B5EF4-FFF2-40B4-BE49-F238E27FC236}">
                <a16:creationId xmlns:a16="http://schemas.microsoft.com/office/drawing/2014/main" id="{A56F7FC1-D9CE-6E99-261B-338DB2F86C7C}"/>
              </a:ext>
            </a:extLst>
          </p:cNvPr>
          <p:cNvSpPr/>
          <p:nvPr/>
        </p:nvSpPr>
        <p:spPr>
          <a:xfrm>
            <a:off x="328869" y="1943453"/>
            <a:ext cx="141432" cy="2686100"/>
          </a:xfrm>
          <a:custGeom>
            <a:avLst/>
            <a:gdLst/>
            <a:ahLst/>
            <a:cxnLst/>
            <a:rect l="l" t="t" r="r" b="b"/>
            <a:pathLst>
              <a:path h="4399280">
                <a:moveTo>
                  <a:pt x="0" y="0"/>
                </a:moveTo>
                <a:lnTo>
                  <a:pt x="0" y="4398784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57B126C-17A2-4F4D-BD2A-5E76DAF48A93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10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161304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385" y="1491194"/>
            <a:ext cx="239125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/>
              <a:t>ПЛАН</a:t>
            </a:r>
            <a:r>
              <a:rPr sz="1800" spc="188" dirty="0"/>
              <a:t> </a:t>
            </a:r>
            <a:r>
              <a:rPr sz="1800" spc="-8" dirty="0"/>
              <a:t>МАРКЕТИНГА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922369" y="1163917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778" y="1363347"/>
            <a:ext cx="7781449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475" y="1802100"/>
            <a:ext cx="3468225" cy="162608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9525" defTabSz="685800">
              <a:spcBef>
                <a:spcPts val="540"/>
              </a:spcBef>
            </a:pPr>
            <a:r>
              <a:rPr lang="ru-RU" sz="1600" b="1" kern="0" dirty="0">
                <a:solidFill>
                  <a:srgbClr val="231F20"/>
                </a:solidFill>
                <a:latin typeface="Arial"/>
                <a:cs typeface="Arial"/>
              </a:rPr>
              <a:t>Построение бренда и позиционирование.</a:t>
            </a:r>
          </a:p>
          <a:p>
            <a:pPr marL="9525" algn="just" defTabSz="685800">
              <a:spcBef>
                <a:spcPts val="540"/>
              </a:spcBef>
            </a:pPr>
            <a:r>
              <a:rPr lang="ru-RU" sz="1300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Формулирование концепции бренда, которая будет транслироваться гостям. Стиль, тон коммуникации, визуальное оформление, логотип, фотографии и даже интерьер — всё должно работать на единую идею.</a:t>
            </a:r>
            <a:endParaRPr sz="1300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475" y="3496239"/>
            <a:ext cx="3427559" cy="2736005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9525" marR="670560" defTabSz="685800">
              <a:lnSpc>
                <a:spcPts val="1275"/>
              </a:lnSpc>
              <a:spcBef>
                <a:spcPts val="255"/>
              </a:spcBef>
            </a:pPr>
            <a:r>
              <a:rPr lang="ru-RU" sz="1600" b="1" kern="0" dirty="0">
                <a:solidFill>
                  <a:srgbClr val="231F2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Выход на каналы сбыта.</a:t>
            </a:r>
          </a:p>
          <a:p>
            <a:pPr marL="9525" marR="670560" defTabSz="685800">
              <a:lnSpc>
                <a:spcPts val="1275"/>
              </a:lnSpc>
              <a:spcBef>
                <a:spcPts val="255"/>
              </a:spcBef>
            </a:pPr>
            <a:r>
              <a:rPr lang="ru-RU" sz="13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Заключение договоров напрямую с фермерами области (выездные комиссии в районы).</a:t>
            </a:r>
          </a:p>
          <a:p>
            <a:pPr marL="9525" marR="670560" defTabSz="685800">
              <a:lnSpc>
                <a:spcPts val="1275"/>
              </a:lnSpc>
              <a:spcBef>
                <a:spcPts val="255"/>
              </a:spcBef>
            </a:pPr>
            <a:r>
              <a:rPr lang="ru-RU" sz="13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Взаимодействие с администрациями районов по привлечению производителей. Продвижение в интернете и SEO.</a:t>
            </a:r>
          </a:p>
          <a:p>
            <a:pPr marL="9525" algn="just" defTabSz="685800">
              <a:spcBef>
                <a:spcPts val="540"/>
              </a:spcBef>
              <a:defRPr/>
            </a:pPr>
            <a:endParaRPr lang="ru-RU" sz="975" kern="0" spc="-15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9525" algn="just" defTabSz="685800">
              <a:spcBef>
                <a:spcPts val="540"/>
              </a:spcBef>
              <a:defRPr/>
            </a:pPr>
            <a:endParaRPr lang="ru-RU" sz="975" kern="0" spc="-15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9525" algn="just" defTabSz="685800">
              <a:spcBef>
                <a:spcPts val="540"/>
              </a:spcBef>
              <a:defRPr/>
            </a:pPr>
            <a:r>
              <a:rPr lang="ru-RU" sz="1300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сайта-агрегатора (доставка фермерской продукции на дом), группы в соцсетях (ВКонтакте, </a:t>
            </a:r>
            <a:r>
              <a:rPr lang="ru-RU" sz="1300" kern="0" spc="-1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Telegram</a:t>
            </a:r>
            <a:r>
              <a:rPr lang="ru-RU" sz="1300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) с анонсами поступлений</a:t>
            </a:r>
            <a:r>
              <a:rPr lang="ru-RU" sz="975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lang="ru-RU" sz="975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08225" y="1833504"/>
            <a:ext cx="266224" cy="4096933"/>
            <a:chOff x="811707" y="1324724"/>
            <a:chExt cx="354965" cy="4583458"/>
          </a:xfrm>
        </p:grpSpPr>
        <p:sp>
          <p:nvSpPr>
            <p:cNvPr id="8" name="object 8"/>
            <p:cNvSpPr/>
            <p:nvPr/>
          </p:nvSpPr>
          <p:spPr>
            <a:xfrm>
              <a:off x="990600" y="1359677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2138902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736049" y="1833504"/>
            <a:ext cx="266224" cy="4140434"/>
            <a:chOff x="6315260" y="1301672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260" y="1301672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4613" y="1877008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kern="0" spc="-3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3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101" y="3412640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3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6732" y="185079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kern="0" spc="-38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3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57595" y="1802100"/>
            <a:ext cx="3300605" cy="11156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l"/>
            <a:r>
              <a:rPr lang="ru-RU" sz="1600" b="1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Событийный маркетинг.</a:t>
            </a:r>
            <a:r>
              <a:rPr lang="ru-RU" sz="1600" b="0" i="0" dirty="0">
                <a:solidFill>
                  <a:srgbClr val="0F111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>
              <a:solidFill>
                <a:srgbClr val="0F1115"/>
              </a:solidFill>
              <a:latin typeface="quote-cjk-patch"/>
            </a:endParaRPr>
          </a:p>
          <a:p>
            <a:pPr algn="l"/>
            <a:r>
              <a:rPr lang="ru-RU" sz="1300" b="0" i="0" dirty="0">
                <a:solidFill>
                  <a:srgbClr val="0F1115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Проведение гастрономических фестивалей («Сибирская масленица», «Фестиваль омского сыра») на базе рынка.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144842" y="3149419"/>
            <a:ext cx="3300605" cy="6533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358"/>
              </a:lnSpc>
              <a:spcBef>
                <a:spcPts val="75"/>
              </a:spcBef>
            </a:pPr>
            <a:r>
              <a:rPr lang="ru-RU" sz="1600" b="1" kern="0" dirty="0">
                <a:solidFill>
                  <a:srgbClr val="231F20"/>
                </a:solidFill>
                <a:latin typeface="Arial"/>
                <a:cs typeface="Arial"/>
              </a:rPr>
              <a:t>Программы лояльности и </a:t>
            </a:r>
            <a:r>
              <a:rPr lang="en-US" sz="1600" b="1" kern="0" dirty="0">
                <a:solidFill>
                  <a:srgbClr val="231F20"/>
                </a:solidFill>
                <a:latin typeface="Arial"/>
                <a:cs typeface="Arial"/>
              </a:rPr>
              <a:t>CRM</a:t>
            </a:r>
            <a:endParaRPr lang="ru-RU" sz="1600" b="1" kern="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525" algn="just" defTabSz="685800">
              <a:spcBef>
                <a:spcPts val="540"/>
              </a:spcBef>
              <a:defRPr/>
            </a:pPr>
            <a:r>
              <a:rPr lang="ru-RU" sz="1300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Учет торговых мест, автоматизация платежей.</a:t>
            </a:r>
            <a:endParaRPr lang="ru-RU" sz="1300" b="1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75931" y="2299442"/>
            <a:ext cx="140603" cy="3360897"/>
            <a:chOff x="910936" y="2214482"/>
            <a:chExt cx="187471" cy="4481196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22512" y="6598523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789165" y="2474755"/>
            <a:ext cx="121444" cy="1270611"/>
            <a:chOff x="6385552" y="2156674"/>
            <a:chExt cx="161925" cy="1694148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339517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11</a:t>
            </a:fld>
            <a:endParaRPr kern="0" spc="-64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0" y="4969586"/>
            <a:ext cx="270272" cy="28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bject 15"/>
          <p:cNvSpPr txBox="1"/>
          <p:nvPr/>
        </p:nvSpPr>
        <p:spPr>
          <a:xfrm>
            <a:off x="683949" y="4972610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kern="0" spc="-3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7" name="object 6"/>
          <p:cNvSpPr txBox="1"/>
          <p:nvPr/>
        </p:nvSpPr>
        <p:spPr>
          <a:xfrm>
            <a:off x="985757" y="5002136"/>
            <a:ext cx="3462833" cy="371127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9525" marR="670560" defTabSz="685800">
              <a:lnSpc>
                <a:spcPts val="1275"/>
              </a:lnSpc>
              <a:spcBef>
                <a:spcPts val="255"/>
              </a:spcBef>
            </a:pPr>
            <a:r>
              <a:rPr lang="ru-RU" sz="1600" b="1" kern="0" dirty="0">
                <a:solidFill>
                  <a:srgbClr val="231F20"/>
                </a:solidFill>
                <a:latin typeface="Arial"/>
                <a:cs typeface="Arial"/>
              </a:rPr>
              <a:t>Реклама и социальные сети.</a:t>
            </a:r>
          </a:p>
        </p:txBody>
      </p:sp>
      <p:sp>
        <p:nvSpPr>
          <p:cNvPr id="38" name="object 16"/>
          <p:cNvSpPr txBox="1"/>
          <p:nvPr/>
        </p:nvSpPr>
        <p:spPr>
          <a:xfrm>
            <a:off x="4776715" y="3089563"/>
            <a:ext cx="11477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1350" b="1" kern="0" spc="-3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3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0EBF9DB5-2A9A-4C84-A576-B37820EDE56E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11</a:t>
            </a:fld>
            <a:endParaRPr lang="ru-RU" spc="-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7394" y="1438535"/>
            <a:ext cx="584977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38" dirty="0"/>
              <a:t>ВОЗМОЖНЫЕ</a:t>
            </a:r>
            <a:r>
              <a:rPr sz="1800" spc="90" dirty="0"/>
              <a:t> </a:t>
            </a:r>
            <a:r>
              <a:rPr sz="1800" spc="49" dirty="0"/>
              <a:t>ТЕРРИТОРИИ</a:t>
            </a:r>
            <a:r>
              <a:rPr sz="1800" spc="90" dirty="0"/>
              <a:t> </a:t>
            </a:r>
            <a:r>
              <a:rPr sz="1800" dirty="0"/>
              <a:t>ДЛЯ</a:t>
            </a:r>
            <a:r>
              <a:rPr sz="1800" spc="90" dirty="0"/>
              <a:t> </a:t>
            </a:r>
            <a:r>
              <a:rPr sz="1800" spc="-8" dirty="0"/>
              <a:t>РАЗМЕЩЕНИЯ*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5288946" y="1151767"/>
            <a:ext cx="297037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5" y="1351197"/>
            <a:ext cx="7906226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40120" y="2337786"/>
            <a:ext cx="130493" cy="25151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1575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7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0843" y="4654573"/>
            <a:ext cx="123349" cy="23618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defTabSz="685800">
              <a:spcBef>
                <a:spcPts val="86"/>
              </a:spcBef>
            </a:pPr>
            <a:r>
              <a:rPr sz="1463" b="1" kern="0" spc="-3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70843" y="3596681"/>
            <a:ext cx="123349" cy="23618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defTabSz="685800">
              <a:spcBef>
                <a:spcPts val="86"/>
              </a:spcBef>
            </a:pPr>
            <a:r>
              <a:rPr sz="1463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8034" y="2456974"/>
            <a:ext cx="123349" cy="236187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defTabSz="685800">
              <a:spcBef>
                <a:spcPts val="86"/>
              </a:spcBef>
            </a:pPr>
            <a:r>
              <a:rPr sz="1463" b="1" kern="0" spc="-3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6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339517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12</a:t>
            </a:fld>
            <a:endParaRPr kern="0" spc="-64" dirty="0">
              <a:solidFill>
                <a:prstClr val="white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4E15B35-B9B7-4BAD-AABE-FCF15551651F}"/>
              </a:ext>
            </a:extLst>
          </p:cNvPr>
          <p:cNvSpPr txBox="1"/>
          <p:nvPr/>
        </p:nvSpPr>
        <p:spPr>
          <a:xfrm>
            <a:off x="5019225" y="2200145"/>
            <a:ext cx="348615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b="1" u="sng" kern="0" spc="-15" dirty="0">
                <a:solidFill>
                  <a:srgbClr val="F04E23"/>
                </a:solidFill>
                <a:latin typeface="Arial"/>
                <a:cs typeface="Arial"/>
              </a:rPr>
              <a:t>Локация :</a:t>
            </a:r>
          </a:p>
          <a:p>
            <a:pPr defTabSz="685800"/>
            <a:endParaRPr lang="ru-RU" sz="450" b="1" u="sng" kern="0" spc="-15" dirty="0">
              <a:solidFill>
                <a:srgbClr val="F04E23"/>
              </a:solidFill>
              <a:latin typeface="Arial"/>
              <a:cs typeface="Arial"/>
            </a:endParaRPr>
          </a:p>
          <a:p>
            <a:pPr defTabSz="685800"/>
            <a:r>
              <a:rPr lang="ru-RU" b="1" kern="0" dirty="0">
                <a:solidFill>
                  <a:sysClr val="windowText" lastClr="000000"/>
                </a:solidFill>
              </a:rPr>
              <a:t>Омская область</a:t>
            </a:r>
            <a:r>
              <a:rPr lang="ru-RU" kern="0" dirty="0">
                <a:solidFill>
                  <a:sysClr val="windowText" lastClr="000000"/>
                </a:solidFill>
              </a:rPr>
              <a:t>, </a:t>
            </a:r>
          </a:p>
          <a:p>
            <a:pPr defTabSz="685800"/>
            <a:r>
              <a:rPr lang="ru-RU" kern="0" dirty="0">
                <a:solidFill>
                  <a:sysClr val="windowText" lastClr="000000"/>
                </a:solidFill>
              </a:rPr>
              <a:t>р-н Тарский, г. Тара, ул. </a:t>
            </a:r>
            <a:r>
              <a:rPr lang="ru-RU" kern="0" dirty="0" err="1">
                <a:solidFill>
                  <a:sysClr val="windowText" lastClr="000000"/>
                </a:solidFill>
              </a:rPr>
              <a:t>Избышева</a:t>
            </a:r>
            <a:r>
              <a:rPr lang="ru-RU" kern="0" dirty="0">
                <a:solidFill>
                  <a:sysClr val="windowText" lastClr="000000"/>
                </a:solidFill>
              </a:rPr>
              <a:t>, д.38</a:t>
            </a:r>
          </a:p>
          <a:p>
            <a:pPr defTabSz="685800"/>
            <a:r>
              <a:rPr lang="ru-RU" b="1" kern="0" dirty="0">
                <a:solidFill>
                  <a:sysClr val="windowText" lastClr="000000"/>
                </a:solidFill>
              </a:rPr>
              <a:t>Площадь:</a:t>
            </a:r>
            <a:r>
              <a:rPr lang="ru-RU" kern="0" dirty="0">
                <a:solidFill>
                  <a:sysClr val="windowText" lastClr="000000"/>
                </a:solidFill>
              </a:rPr>
              <a:t> 6 369 кв.м.</a:t>
            </a:r>
          </a:p>
          <a:p>
            <a:pPr defTabSz="685800"/>
            <a:r>
              <a:rPr lang="ru-RU" b="1" kern="0" dirty="0">
                <a:solidFill>
                  <a:sysClr val="windowText" lastClr="000000"/>
                </a:solidFill>
              </a:rPr>
              <a:t>Кадастровый номер:</a:t>
            </a:r>
            <a:r>
              <a:rPr lang="ru-RU" kern="0" dirty="0">
                <a:solidFill>
                  <a:sysClr val="windowText" lastClr="000000"/>
                </a:solidFill>
              </a:rPr>
              <a:t>55:37:001919:64</a:t>
            </a:r>
          </a:p>
          <a:p>
            <a:pPr defTabSz="685800"/>
            <a:r>
              <a:rPr lang="ru-RU" b="1" kern="0" dirty="0">
                <a:solidFill>
                  <a:sysClr val="windowText" lastClr="000000"/>
                </a:solidFill>
              </a:rPr>
              <a:t>Разрешенное использование: </a:t>
            </a:r>
            <a:r>
              <a:rPr lang="ru-RU" kern="0" dirty="0">
                <a:solidFill>
                  <a:sysClr val="windowText" lastClr="000000"/>
                </a:solidFill>
              </a:rPr>
              <a:t>для размещения муниципального рынка</a:t>
            </a:r>
          </a:p>
          <a:p>
            <a:pPr defTabSz="685800"/>
            <a:r>
              <a:rPr lang="ru-RU" b="1" kern="0" dirty="0">
                <a:solidFill>
                  <a:prstClr val="black"/>
                </a:solidFill>
              </a:rPr>
              <a:t>Категория земель:</a:t>
            </a:r>
            <a:r>
              <a:rPr lang="ru-RU" kern="0" dirty="0">
                <a:solidFill>
                  <a:sysClr val="windowText" lastClr="000000"/>
                </a:solidFill>
              </a:rPr>
              <a:t> земли населенных пунктов</a:t>
            </a:r>
          </a:p>
          <a:p>
            <a:pPr defTabSz="685800"/>
            <a:r>
              <a:rPr lang="ru-RU" b="1" kern="0" dirty="0">
                <a:solidFill>
                  <a:prstClr val="black"/>
                </a:solidFill>
              </a:rPr>
              <a:t>Расположение</a:t>
            </a:r>
            <a:r>
              <a:rPr lang="ru-RU" kern="0" dirty="0">
                <a:solidFill>
                  <a:prstClr val="black"/>
                </a:solidFill>
              </a:rPr>
              <a:t>: центральная часть </a:t>
            </a:r>
          </a:p>
          <a:p>
            <a:pPr defTabSz="685800"/>
            <a:r>
              <a:rPr lang="ru-RU" kern="0" dirty="0">
                <a:solidFill>
                  <a:prstClr val="black"/>
                </a:solidFill>
              </a:rPr>
              <a:t>г. Тара, подключение к инженерным сетям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D32AA7-4827-4662-B8E6-34FF0842C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4" y="2291112"/>
            <a:ext cx="4447725" cy="4433348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1DD82D5E-96AA-4B2F-AFE5-1E56270629A9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12</a:t>
            </a:fld>
            <a:endParaRPr lang="ru-RU" spc="-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6133" y="1105867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0000" y="1321513"/>
            <a:ext cx="7979093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2422" y="3388482"/>
            <a:ext cx="2622709" cy="483146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defTabSz="685800">
              <a:lnSpc>
                <a:spcPts val="1492"/>
              </a:lnSpc>
              <a:spcBef>
                <a:spcPts val="68"/>
              </a:spcBef>
            </a:pP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2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53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2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26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013" kern="0" spc="-26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0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0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2168"/>
              </a:lnSpc>
            </a:pPr>
            <a:r>
              <a:rPr lang="ru-RU" sz="1838" b="1" kern="0" spc="-8" dirty="0">
                <a:solidFill>
                  <a:srgbClr val="F04E23"/>
                </a:solidFill>
                <a:latin typeface="Arial"/>
                <a:cs typeface="Arial"/>
              </a:rPr>
              <a:t>23,095</a:t>
            </a:r>
            <a:r>
              <a:rPr sz="1838" b="1" kern="0" spc="-17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163" b="1" kern="0" spc="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spc="-8" dirty="0" err="1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16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2328" y="3368496"/>
            <a:ext cx="436919" cy="4448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42422" y="1915345"/>
            <a:ext cx="3000375" cy="87825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defTabSz="685800">
              <a:spcBef>
                <a:spcPts val="68"/>
              </a:spcBef>
            </a:pP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2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8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275" b="1" kern="0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275" b="1" kern="0" spc="-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5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275" b="1" kern="0" spc="-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013" kern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013" kern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г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349"/>
              </a:spcBef>
            </a:pPr>
            <a:r>
              <a:rPr lang="ru-RU" sz="10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 район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11"/>
              </a:spcBef>
            </a:pPr>
            <a:r>
              <a:rPr lang="ru-RU" sz="1838" b="1" kern="0" dirty="0">
                <a:solidFill>
                  <a:srgbClr val="F04E23"/>
                </a:solidFill>
                <a:latin typeface="Arial"/>
                <a:cs typeface="Arial"/>
              </a:rPr>
              <a:t>49 200 </a:t>
            </a:r>
            <a:r>
              <a:rPr sz="1163" b="1" kern="0" spc="-15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endParaRPr sz="116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2423" y="2831869"/>
            <a:ext cx="1025366" cy="423353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defTabSz="685800">
              <a:lnSpc>
                <a:spcPts val="1125"/>
              </a:lnSpc>
              <a:spcBef>
                <a:spcPts val="101"/>
              </a:spcBef>
            </a:pPr>
            <a:r>
              <a:rPr lang="ru-RU"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 область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2115"/>
              </a:lnSpc>
            </a:pPr>
            <a:r>
              <a:rPr lang="ru-RU" sz="1838" b="1" kern="0" dirty="0">
                <a:solidFill>
                  <a:srgbClr val="231F20"/>
                </a:solidFill>
                <a:latin typeface="Arial"/>
                <a:cs typeface="Arial"/>
              </a:rPr>
              <a:t>64 428 </a:t>
            </a:r>
            <a:r>
              <a:rPr sz="1013" kern="0" spc="-1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4966" y="2831869"/>
            <a:ext cx="1025366" cy="57724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 defTabSz="685800">
              <a:lnSpc>
                <a:spcPts val="1125"/>
              </a:lnSpc>
              <a:spcBef>
                <a:spcPts val="101"/>
              </a:spcBef>
            </a:pPr>
            <a:r>
              <a:rPr lang="ru-RU" sz="10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lang="ru-RU"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2115"/>
              </a:lnSpc>
            </a:pPr>
            <a:r>
              <a:rPr lang="ru-RU" sz="1838" b="1" kern="0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lang="ru-RU" sz="1838" b="1" kern="0" spc="-8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lang="ru-RU" sz="1838" b="1" kern="0" spc="-21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13" kern="0" spc="-1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руб</a:t>
            </a:r>
            <a:endParaRPr lang="ru-RU"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1125"/>
              </a:lnSpc>
              <a:spcBef>
                <a:spcPts val="101"/>
              </a:spcBef>
            </a:pPr>
            <a:endParaRPr sz="10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4661" y="2885445"/>
            <a:ext cx="0" cy="320993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493" y="1511592"/>
            <a:ext cx="3172778" cy="1175546"/>
          </a:xfrm>
          <a:prstGeom prst="rect">
            <a:avLst/>
          </a:prstGeom>
        </p:spPr>
        <p:txBody>
          <a:bodyPr vert="horz" wrap="square" lIns="0" tIns="85248" rIns="0" bIns="0" rtlCol="0">
            <a:spAutoFit/>
          </a:bodyPr>
          <a:lstStyle/>
          <a:p>
            <a:pPr marL="9525" defTabSz="685800">
              <a:spcBef>
                <a:spcPts val="671"/>
              </a:spcBef>
            </a:pPr>
            <a:r>
              <a:rPr b="1" kern="0" spc="45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b="1" kern="0" spc="6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1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764858" marR="3810" defTabSz="685800">
              <a:spcBef>
                <a:spcPts val="416"/>
              </a:spcBef>
            </a:pPr>
            <a:r>
              <a:rPr sz="1275" b="1" kern="0" spc="-45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275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275" b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38" dirty="0" err="1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275" b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75" b="1" kern="0" spc="-38" dirty="0">
                <a:solidFill>
                  <a:srgbClr val="231F20"/>
                </a:solidFill>
                <a:latin typeface="Arial"/>
                <a:cs typeface="Arial"/>
              </a:rPr>
              <a:t>Тарского района </a:t>
            </a:r>
          </a:p>
          <a:p>
            <a:pPr marL="764858" marR="3810" defTabSz="685800">
              <a:spcBef>
                <a:spcPts val="416"/>
              </a:spcBef>
            </a:pP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39,223</a:t>
            </a:r>
            <a:r>
              <a:rPr sz="2063" b="1" kern="0" spc="-11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dirty="0" err="1">
                <a:solidFill>
                  <a:srgbClr val="F04E23"/>
                </a:solidFill>
                <a:latin typeface="Arial"/>
                <a:cs typeface="Arial"/>
              </a:rPr>
              <a:t>тыс</a:t>
            </a:r>
            <a:r>
              <a:rPr sz="1163" b="1" kern="0" spc="1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63" b="1" kern="0" spc="-8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163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59505" y="1980804"/>
            <a:ext cx="482441" cy="475298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4899" y="2962503"/>
            <a:ext cx="801529" cy="473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defTabSz="685800">
              <a:lnSpc>
                <a:spcPts val="2336"/>
              </a:lnSpc>
              <a:spcBef>
                <a:spcPts val="90"/>
              </a:spcBef>
            </a:pP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063" b="1" kern="0" spc="-28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63" b="1" kern="0" spc="-4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06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32874" defTabSz="685800">
              <a:lnSpc>
                <a:spcPts val="1256"/>
              </a:lnSpc>
            </a:pPr>
            <a:r>
              <a:rPr sz="116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16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0907" y="2962503"/>
            <a:ext cx="801053" cy="4732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defTabSz="685800">
              <a:lnSpc>
                <a:spcPts val="2336"/>
              </a:lnSpc>
              <a:spcBef>
                <a:spcPts val="90"/>
              </a:spcBef>
            </a:pP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2063" b="1" kern="0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063" b="1" kern="0" dirty="0">
                <a:solidFill>
                  <a:srgbClr val="F04E23"/>
                </a:solidFill>
                <a:latin typeface="Arial"/>
                <a:cs typeface="Arial"/>
              </a:rPr>
              <a:t>2</a:t>
            </a:r>
            <a:r>
              <a:rPr sz="2063" b="1" kern="0" spc="-28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63" b="1" kern="0" spc="-45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06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1256"/>
              </a:lnSpc>
            </a:pPr>
            <a:r>
              <a:rPr sz="116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16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04" y="1969649"/>
            <a:ext cx="581634" cy="36290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157" y="2642517"/>
            <a:ext cx="1177379" cy="117738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014898" y="4550660"/>
            <a:ext cx="119063" cy="128111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4898" y="5041618"/>
            <a:ext cx="119063" cy="128111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14898" y="5387522"/>
            <a:ext cx="119063" cy="128111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4899" y="4105340"/>
            <a:ext cx="3100270" cy="16226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525" defTabSz="685800">
              <a:spcBef>
                <a:spcPts val="450"/>
              </a:spcBef>
            </a:pPr>
            <a:r>
              <a:rPr sz="1500" b="1" kern="0" spc="-8" dirty="0" err="1">
                <a:solidFill>
                  <a:srgbClr val="F04E23"/>
                </a:solidFill>
                <a:latin typeface="Arial"/>
                <a:cs typeface="Arial"/>
              </a:rPr>
              <a:t>Образование</a:t>
            </a:r>
            <a:r>
              <a:rPr lang="ru-RU" sz="1500" b="1" kern="0" spc="-8" dirty="0">
                <a:solidFill>
                  <a:srgbClr val="F04E23"/>
                </a:solidFill>
                <a:latin typeface="Arial"/>
                <a:cs typeface="Arial"/>
              </a:rPr>
              <a:t> в Омской области</a:t>
            </a:r>
            <a:r>
              <a:rPr sz="1500" b="1" kern="0" spc="-8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5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36696" marR="3810" defTabSz="685800">
              <a:lnSpc>
                <a:spcPct val="95500"/>
              </a:lnSpc>
              <a:spcBef>
                <a:spcPts val="600"/>
              </a:spcBef>
            </a:pPr>
            <a:r>
              <a:rPr sz="1913" b="1" kern="0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1913" b="1" kern="0" spc="-161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125" kern="0" spc="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125" kern="0" spc="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125" kern="0" spc="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 err="1">
                <a:solidFill>
                  <a:srgbClr val="231F20"/>
                </a:solidFill>
                <a:latin typeface="Tahoma"/>
                <a:cs typeface="Tahoma"/>
              </a:rPr>
              <a:t>образования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endParaRPr lang="ru-RU" sz="1125" kern="0" spc="-8" dirty="0">
              <a:solidFill>
                <a:srgbClr val="231F20"/>
              </a:solidFill>
              <a:latin typeface="Tahoma"/>
              <a:cs typeface="Tahoma"/>
            </a:endParaRPr>
          </a:p>
          <a:p>
            <a:pPr marL="236696" marR="3810" defTabSz="685800">
              <a:lnSpc>
                <a:spcPct val="95500"/>
              </a:lnSpc>
              <a:spcBef>
                <a:spcPts val="600"/>
              </a:spcBef>
            </a:pPr>
            <a:r>
              <a:rPr sz="1913" b="1" kern="0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1913" b="1" kern="0" spc="-20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125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36696" defTabSz="685800">
              <a:lnSpc>
                <a:spcPts val="2239"/>
              </a:lnSpc>
              <a:spcBef>
                <a:spcPts val="255"/>
              </a:spcBef>
            </a:pPr>
            <a:r>
              <a:rPr sz="1913" b="1" kern="0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1913" b="1" kern="0" spc="-18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dirty="0" err="1">
                <a:solidFill>
                  <a:srgbClr val="231F20"/>
                </a:solidFill>
                <a:latin typeface="Tahoma"/>
                <a:cs typeface="Tahoma"/>
              </a:rPr>
              <a:t>тыс</a:t>
            </a:r>
            <a:r>
              <a:rPr sz="1125" kern="0" spc="26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125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236696" defTabSz="685800">
              <a:lnSpc>
                <a:spcPts val="1024"/>
              </a:lnSpc>
            </a:pPr>
            <a:r>
              <a:rPr sz="900" kern="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900" kern="0" spc="-3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kern="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900" kern="0" spc="-38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kern="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900" kern="0" spc="-34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900" kern="0" spc="-8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728" y="3998900"/>
            <a:ext cx="421958" cy="422434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0725" y="4208450"/>
            <a:ext cx="2820828" cy="204864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defTabSz="685800">
              <a:spcBef>
                <a:spcPts val="68"/>
              </a:spcBef>
            </a:pPr>
            <a:r>
              <a:rPr sz="1275" b="1" kern="0" spc="-53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275" b="1" kern="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49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275" b="1" kern="0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75" b="1" kern="0" spc="-34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27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6076" y="5175455"/>
            <a:ext cx="953929" cy="558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kern="0" spc="-8" dirty="0">
                <a:solidFill>
                  <a:srgbClr val="231F20"/>
                </a:solidFill>
                <a:latin typeface="Tahoma"/>
                <a:cs typeface="Tahoma"/>
              </a:rPr>
              <a:t>туризм</a:t>
            </a:r>
            <a:r>
              <a:rPr sz="900" kern="0" spc="-8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2239"/>
              </a:lnSpc>
              <a:spcBef>
                <a:spcPts val="34"/>
              </a:spcBef>
            </a:pPr>
            <a:r>
              <a:rPr lang="ru-RU" sz="1913" b="1" kern="0" spc="-38" dirty="0">
                <a:solidFill>
                  <a:srgbClr val="231F20"/>
                </a:solidFill>
                <a:latin typeface="Tahoma"/>
                <a:cs typeface="Tahoma"/>
              </a:rPr>
              <a:t>130</a:t>
            </a:r>
            <a:endParaRPr sz="1913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1024"/>
              </a:lnSpc>
            </a:pPr>
            <a:r>
              <a:rPr sz="900" kern="0" spc="-8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11946" y="5174865"/>
            <a:ext cx="2266268" cy="558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kern="0" spc="-8" dirty="0">
                <a:solidFill>
                  <a:srgbClr val="231F20"/>
                </a:solidFill>
                <a:latin typeface="Tahoma"/>
                <a:cs typeface="Tahoma"/>
              </a:rPr>
              <a:t>торговля и общественное питание :</a:t>
            </a:r>
            <a:endParaRPr sz="75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2239"/>
              </a:lnSpc>
              <a:spcBef>
                <a:spcPts val="34"/>
              </a:spcBef>
            </a:pPr>
            <a:r>
              <a:rPr lang="ru-RU" sz="1913" b="1" kern="0" spc="-19" dirty="0">
                <a:solidFill>
                  <a:srgbClr val="231F20"/>
                </a:solidFill>
                <a:latin typeface="Tahoma"/>
                <a:cs typeface="Tahoma"/>
              </a:rPr>
              <a:t>450</a:t>
            </a:r>
            <a:endParaRPr sz="1913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1024"/>
              </a:lnSpc>
            </a:pPr>
            <a:r>
              <a:rPr sz="900" kern="0" spc="-8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13258" y="4492756"/>
            <a:ext cx="338138" cy="1174433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67495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defTabSz="685800">
              <a:spcBef>
                <a:spcPts val="127"/>
              </a:spcBef>
            </a:pPr>
            <a:fld id="{81D60167-4931-47E6-BA6A-407CBD079E47}" type="slidenum">
              <a:rPr sz="1050" kern="0" spc="19" dirty="0">
                <a:solidFill>
                  <a:srgbClr val="FFFFFF"/>
                </a:solidFill>
                <a:latin typeface="Arial MT"/>
                <a:cs typeface="Arial MT"/>
              </a:rPr>
              <a:pPr marL="10953" defTabSz="685800">
                <a:spcBef>
                  <a:spcPts val="127"/>
                </a:spcBef>
              </a:pPr>
              <a:t>13</a:t>
            </a:fld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6" y="4627065"/>
            <a:ext cx="485267" cy="4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33" y="4594705"/>
            <a:ext cx="1700999" cy="49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46" y="4521650"/>
            <a:ext cx="74661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object 22"/>
          <p:cNvSpPr txBox="1"/>
          <p:nvPr/>
        </p:nvSpPr>
        <p:spPr>
          <a:xfrm>
            <a:off x="5509121" y="5174865"/>
            <a:ext cx="1090712" cy="5584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lang="ru-RU" sz="900" kern="0" spc="-8" dirty="0">
                <a:solidFill>
                  <a:srgbClr val="231F20"/>
                </a:solidFill>
                <a:latin typeface="Tahoma"/>
                <a:cs typeface="Tahoma"/>
              </a:rPr>
              <a:t>гостиничное дело</a:t>
            </a:r>
            <a:r>
              <a:rPr sz="900" kern="0" spc="-8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2239"/>
              </a:lnSpc>
              <a:spcBef>
                <a:spcPts val="34"/>
              </a:spcBef>
            </a:pPr>
            <a:r>
              <a:rPr lang="ru-RU" sz="1913" b="1" kern="0" spc="-38" dirty="0">
                <a:solidFill>
                  <a:srgbClr val="231F20"/>
                </a:solidFill>
                <a:latin typeface="Tahoma"/>
                <a:cs typeface="Tahoma"/>
              </a:rPr>
              <a:t>50</a:t>
            </a:r>
            <a:endParaRPr sz="1913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9525" defTabSz="685800">
              <a:lnSpc>
                <a:spcPts val="1024"/>
              </a:lnSpc>
            </a:pPr>
            <a:r>
              <a:rPr sz="900" kern="0" spc="-8" dirty="0" err="1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9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929A0521-BEC2-4D23-A558-DB01CE9F4E7F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13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422489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828" y="1363120"/>
            <a:ext cx="4453890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41" dirty="0"/>
              <a:t>ВОЗМОЖНЫЕ</a:t>
            </a:r>
            <a:r>
              <a:rPr spc="150" dirty="0"/>
              <a:t> </a:t>
            </a:r>
            <a:r>
              <a:rPr dirty="0"/>
              <a:t>МЕРЫ</a:t>
            </a:r>
            <a:r>
              <a:rPr spc="150" dirty="0"/>
              <a:t> </a:t>
            </a:r>
            <a:r>
              <a:rPr spc="41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26133" y="1105867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00" y="1321513"/>
            <a:ext cx="7979093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46812"/>
              </p:ext>
            </p:extLst>
          </p:nvPr>
        </p:nvGraphicFramePr>
        <p:xfrm>
          <a:off x="264828" y="1815714"/>
          <a:ext cx="7978617" cy="4526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2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8576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5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38576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lang="ru-RU" sz="8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500" b="0" dirty="0">
                          <a:solidFill>
                            <a:srgbClr val="231F2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Минэкономразвития России в рамках</a:t>
                      </a:r>
                      <a:r>
                        <a:rPr lang="ru-RU" sz="1500" b="0" baseline="0" dirty="0">
                          <a:solidFill>
                            <a:srgbClr val="231F2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rgbClr val="231F20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государственной программы «Развитие туризма»</a:t>
                      </a:r>
                      <a:endParaRPr sz="1500" b="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marL="0" marR="0" marT="28575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ru-RU"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Субсидии на создание модульных некапитальных средств размещения</a:t>
                      </a:r>
                    </a:p>
                  </a:txBody>
                  <a:tcPr marL="0" marR="0" marT="28575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5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5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br>
                        <a:rPr lang="ru-RU"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</a:br>
                      <a:r>
                        <a:rPr sz="15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05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131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10%)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671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сфере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растениеводства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671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1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5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5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5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53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5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5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5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953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767495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defTabSz="685800">
              <a:spcBef>
                <a:spcPts val="127"/>
              </a:spcBef>
            </a:pPr>
            <a:fld id="{81D60167-4931-47E6-BA6A-407CBD079E47}" type="slidenum">
              <a:rPr sz="1050" kern="0" spc="19" dirty="0">
                <a:solidFill>
                  <a:srgbClr val="FFFFFF"/>
                </a:solidFill>
                <a:latin typeface="Arial MT"/>
                <a:cs typeface="Arial MT"/>
              </a:rPr>
              <a:pPr marL="10953" defTabSz="685800">
                <a:spcBef>
                  <a:spcPts val="127"/>
                </a:spcBef>
              </a:pPr>
              <a:t>14</a:t>
            </a:fld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CD8C83DE-DFFD-49D8-A1D6-52777FF18C93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14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4639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81E0B-6D21-FC47-2F42-2B73EE3F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4F0B876-65EE-516A-8554-5A6553387DF5}"/>
              </a:ext>
            </a:extLst>
          </p:cNvPr>
          <p:cNvSpPr txBox="1"/>
          <p:nvPr/>
        </p:nvSpPr>
        <p:spPr>
          <a:xfrm>
            <a:off x="1951307" y="1916853"/>
            <a:ext cx="5906929" cy="1957267"/>
          </a:xfrm>
          <a:prstGeom prst="rect">
            <a:avLst/>
          </a:prstGeom>
        </p:spPr>
        <p:txBody>
          <a:bodyPr vert="horz" wrap="square" lIns="0" tIns="90488" rIns="0" bIns="0" rtlCol="0">
            <a:spAutoFit/>
          </a:bodyPr>
          <a:lstStyle/>
          <a:p>
            <a:pPr marL="631031" defTabSz="685800">
              <a:spcBef>
                <a:spcPts val="713"/>
              </a:spcBef>
            </a:pP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режиме 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«одного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окна»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marR="3810" defTabSz="685800">
              <a:spcBef>
                <a:spcPts val="638"/>
              </a:spcBef>
            </a:pP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представление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интересов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власти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</a:t>
            </a:r>
            <a:r>
              <a:rPr sz="1125" kern="0" spc="-3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defTabSz="685800">
              <a:spcBef>
                <a:spcPts val="638"/>
              </a:spcBef>
            </a:pP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инвестиционных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marR="323850" defTabSz="685800">
              <a:spcBef>
                <a:spcPts val="638"/>
              </a:spcBef>
            </a:pP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Разработка,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доработка,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экспертиза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планов,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технико-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обоснований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финансовых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моделей</a:t>
            </a:r>
            <a:r>
              <a:rPr sz="1125" kern="0" spc="-1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031" marR="304800" defTabSz="685800">
              <a:spcBef>
                <a:spcPts val="638"/>
              </a:spcBef>
            </a:pP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консультационная,</a:t>
            </a:r>
            <a:r>
              <a:rPr sz="1125" kern="0" spc="4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юридическая,</a:t>
            </a:r>
            <a:r>
              <a:rPr sz="1125" kern="0" spc="4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консалтинговая</a:t>
            </a:r>
            <a:r>
              <a:rPr sz="1125" kern="0" spc="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вопросам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</a:t>
            </a:r>
            <a:r>
              <a:rPr sz="1125" kern="0" spc="-23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</a:t>
            </a:r>
            <a:r>
              <a:rPr sz="1125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125" kern="0" spc="-3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125" kern="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sz="1125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125" kern="0" spc="-8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endParaRPr sz="1125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F2285A-ACA5-7B38-C12D-C7C29FD685F0}"/>
              </a:ext>
            </a:extLst>
          </p:cNvPr>
          <p:cNvSpPr txBox="1"/>
          <p:nvPr/>
        </p:nvSpPr>
        <p:spPr>
          <a:xfrm>
            <a:off x="4000500" y="4246154"/>
            <a:ext cx="1584484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050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41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050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38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050" b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050" b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38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050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38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050" b="1" kern="0" spc="-38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050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b="1" kern="0" spc="-41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050" b="1" kern="0" spc="-38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AB4D40B-9AFA-DAA7-F9F9-A53D2D002965}"/>
              </a:ext>
            </a:extLst>
          </p:cNvPr>
          <p:cNvSpPr/>
          <p:nvPr/>
        </p:nvSpPr>
        <p:spPr>
          <a:xfrm>
            <a:off x="2349004" y="2089725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C0BC707E-A941-58DC-59A8-ABF7033F6678}"/>
              </a:ext>
            </a:extLst>
          </p:cNvPr>
          <p:cNvSpPr/>
          <p:nvPr/>
        </p:nvSpPr>
        <p:spPr>
          <a:xfrm>
            <a:off x="2349004" y="2352974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3FF482D-C206-C133-376D-D88417F24363}"/>
              </a:ext>
            </a:extLst>
          </p:cNvPr>
          <p:cNvSpPr/>
          <p:nvPr/>
        </p:nvSpPr>
        <p:spPr>
          <a:xfrm>
            <a:off x="2349004" y="2769224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4AA5920-541F-2777-4F58-5B0A6289805F}"/>
              </a:ext>
            </a:extLst>
          </p:cNvPr>
          <p:cNvSpPr/>
          <p:nvPr/>
        </p:nvSpPr>
        <p:spPr>
          <a:xfrm>
            <a:off x="2349004" y="3034724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E589928-B1E8-E4F7-CD14-76443170C946}"/>
              </a:ext>
            </a:extLst>
          </p:cNvPr>
          <p:cNvSpPr/>
          <p:nvPr/>
        </p:nvSpPr>
        <p:spPr>
          <a:xfrm>
            <a:off x="2349004" y="3448724"/>
            <a:ext cx="101918" cy="12192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grpSp>
        <p:nvGrpSpPr>
          <p:cNvPr id="9" name="object 9">
            <a:extLst>
              <a:ext uri="{FF2B5EF4-FFF2-40B4-BE49-F238E27FC236}">
                <a16:creationId xmlns:a16="http://schemas.microsoft.com/office/drawing/2014/main" id="{98987207-ACC3-FCA5-08D9-9AF27F1E77CA}"/>
              </a:ext>
            </a:extLst>
          </p:cNvPr>
          <p:cNvGrpSpPr/>
          <p:nvPr/>
        </p:nvGrpSpPr>
        <p:grpSpPr>
          <a:xfrm>
            <a:off x="449034" y="2099696"/>
            <a:ext cx="1369695" cy="1369695"/>
            <a:chOff x="696053" y="1557000"/>
            <a:chExt cx="1826260" cy="182626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01DC137E-6A03-A2ED-E93D-07AA4BF5ED79}"/>
                </a:ext>
              </a:extLst>
            </p:cNvPr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B07F02B-B6DD-7CB2-94DB-075D807A0443}"/>
                </a:ext>
              </a:extLst>
            </p:cNvPr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3DDDF527-9E48-6CBE-0582-06B70DFA857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109355-5605-D2B6-6D01-3C730EF138B0}"/>
              </a:ext>
            </a:extLst>
          </p:cNvPr>
          <p:cNvGrpSpPr/>
          <p:nvPr/>
        </p:nvGrpSpPr>
        <p:grpSpPr>
          <a:xfrm>
            <a:off x="336709" y="4073277"/>
            <a:ext cx="593884" cy="594360"/>
            <a:chOff x="1553714" y="4398580"/>
            <a:chExt cx="791845" cy="79248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05B5585B-919F-DEA6-C493-66246B908F18}"/>
                </a:ext>
              </a:extLst>
            </p:cNvPr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508775-3828-C301-186F-26E5CE064872}"/>
                </a:ext>
              </a:extLst>
            </p:cNvPr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12BF10D7-6FC1-F530-A283-65F189303315}"/>
              </a:ext>
            </a:extLst>
          </p:cNvPr>
          <p:cNvGrpSpPr/>
          <p:nvPr/>
        </p:nvGrpSpPr>
        <p:grpSpPr>
          <a:xfrm>
            <a:off x="3348460" y="4118465"/>
            <a:ext cx="593884" cy="594360"/>
            <a:chOff x="1553714" y="5697142"/>
            <a:chExt cx="791845" cy="79248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DE1D905-4845-9D77-458D-84A67D74F4FA}"/>
                </a:ext>
              </a:extLst>
            </p:cNvPr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F46F04A-329C-8D01-348C-5E0B57BE9C11}"/>
                </a:ext>
              </a:extLst>
            </p:cNvPr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9" name="object 19">
            <a:extLst>
              <a:ext uri="{FF2B5EF4-FFF2-40B4-BE49-F238E27FC236}">
                <a16:creationId xmlns:a16="http://schemas.microsoft.com/office/drawing/2014/main" id="{A8E5EECD-9113-F92E-5F89-F7FFF0BFCA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1231" y="4284349"/>
            <a:ext cx="601790" cy="601790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596E25A8-24F8-9CD9-3429-A379682BA90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6230" y="4298101"/>
            <a:ext cx="577715" cy="574286"/>
          </a:xfrm>
          <a:prstGeom prst="rect">
            <a:avLst/>
          </a:prstGeom>
        </p:spPr>
      </p:pic>
      <p:sp>
        <p:nvSpPr>
          <p:cNvPr id="21" name="object 21">
            <a:extLst>
              <a:ext uri="{FF2B5EF4-FFF2-40B4-BE49-F238E27FC236}">
                <a16:creationId xmlns:a16="http://schemas.microsoft.com/office/drawing/2014/main" id="{EB72F75D-B8B6-98B0-BBBC-BC450A08F8D1}"/>
              </a:ext>
            </a:extLst>
          </p:cNvPr>
          <p:cNvSpPr txBox="1"/>
          <p:nvPr/>
        </p:nvSpPr>
        <p:spPr>
          <a:xfrm>
            <a:off x="7089523" y="4968915"/>
            <a:ext cx="1411129" cy="422488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 marR="3810" algn="ctr" defTabSz="685800">
              <a:lnSpc>
                <a:spcPct val="105300"/>
              </a:lnSpc>
              <a:spcBef>
                <a:spcPts val="38"/>
              </a:spcBef>
            </a:pPr>
            <a:r>
              <a:rPr sz="713" kern="0" spc="-19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</a:t>
            </a:r>
            <a:r>
              <a:rPr sz="713" kern="0" spc="9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3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</a:t>
            </a:r>
            <a:r>
              <a:rPr sz="713" kern="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</a:t>
            </a:r>
            <a:r>
              <a:rPr sz="713" kern="0" spc="-2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</a:t>
            </a:r>
            <a:r>
              <a:rPr sz="713" kern="0" spc="-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sz="713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" algn="ctr" defTabSz="685800">
              <a:spcBef>
                <a:spcPts val="150"/>
              </a:spcBef>
            </a:pPr>
            <a:r>
              <a:rPr sz="1050" b="1" kern="0" spc="-8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investomsk.ru</a:t>
            </a:r>
            <a:endParaRPr sz="105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0033E907-3320-AF48-610D-BF0EF52B5D47}"/>
              </a:ext>
            </a:extLst>
          </p:cNvPr>
          <p:cNvSpPr txBox="1"/>
          <p:nvPr/>
        </p:nvSpPr>
        <p:spPr>
          <a:xfrm>
            <a:off x="5425264" y="4969520"/>
            <a:ext cx="1573724" cy="228685"/>
          </a:xfrm>
          <a:prstGeom prst="rect">
            <a:avLst/>
          </a:prstGeom>
        </p:spPr>
        <p:txBody>
          <a:bodyPr vert="horz" wrap="square" lIns="0" tIns="4286" rIns="0" bIns="0" rtlCol="0">
            <a:spAutoFit/>
          </a:bodyPr>
          <a:lstStyle/>
          <a:p>
            <a:pPr marL="361474" marR="3810" indent="-352425" algn="ctr" defTabSz="685800">
              <a:lnSpc>
                <a:spcPct val="106300"/>
              </a:lnSpc>
              <a:spcBef>
                <a:spcPts val="34"/>
              </a:spcBef>
            </a:pPr>
            <a:r>
              <a:rPr sz="713" kern="0" spc="-19" dirty="0">
                <a:solidFill>
                  <a:srgbClr val="231F20"/>
                </a:solidFill>
                <a:latin typeface="Arial MT"/>
                <a:cs typeface="Microsoft Sans Serif"/>
              </a:rPr>
              <a:t>Агентство</a:t>
            </a:r>
            <a:r>
              <a:rPr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Arial MT"/>
                <a:cs typeface="Microsoft Sans Serif"/>
              </a:rPr>
              <a:t>развития</a:t>
            </a:r>
            <a:r>
              <a:rPr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lang="ru-RU"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и</a:t>
            </a:r>
            <a:r>
              <a:rPr lang="ru-RU" sz="713" kern="0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spc="-15" dirty="0" err="1">
                <a:solidFill>
                  <a:srgbClr val="231F20"/>
                </a:solidFill>
                <a:latin typeface="Arial MT"/>
                <a:cs typeface="Microsoft Sans Serif"/>
              </a:rPr>
              <a:t>инвестиций</a:t>
            </a:r>
            <a:r>
              <a:rPr sz="713" kern="0" spc="-15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endParaRPr lang="ru-RU" sz="713" kern="0" spc="-15" dirty="0">
              <a:solidFill>
                <a:srgbClr val="231F20"/>
              </a:solidFill>
              <a:latin typeface="Arial MT"/>
              <a:cs typeface="Microsoft Sans Serif"/>
            </a:endParaRPr>
          </a:p>
          <a:p>
            <a:pPr marL="361474" marR="3810" indent="-352425" algn="ctr" defTabSz="685800">
              <a:lnSpc>
                <a:spcPct val="106300"/>
              </a:lnSpc>
              <a:spcBef>
                <a:spcPts val="34"/>
              </a:spcBef>
            </a:pPr>
            <a:r>
              <a:rPr sz="713" kern="0" spc="-19" dirty="0" err="1">
                <a:solidFill>
                  <a:srgbClr val="231F20"/>
                </a:solidFill>
                <a:latin typeface="Arial MT"/>
                <a:cs typeface="Microsoft Sans Serif"/>
              </a:rPr>
              <a:t>Омской</a:t>
            </a:r>
            <a:r>
              <a:rPr sz="713" kern="0" spc="-23" dirty="0">
                <a:solidFill>
                  <a:srgbClr val="231F20"/>
                </a:solidFill>
                <a:latin typeface="Arial MT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Arial MT"/>
                <a:cs typeface="Microsoft Sans Serif"/>
              </a:rPr>
              <a:t>области</a:t>
            </a:r>
            <a:endParaRPr sz="713" kern="0" dirty="0">
              <a:solidFill>
                <a:sysClr val="windowText" lastClr="000000"/>
              </a:solidFill>
              <a:latin typeface="Arial MT"/>
              <a:cs typeface="Microsoft Sans Serif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C60194B8-F633-BAE2-8868-168065182A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3320" y="1380889"/>
            <a:ext cx="6047542" cy="743195"/>
          </a:xfrm>
          <a:prstGeom prst="rect">
            <a:avLst/>
          </a:prstGeom>
        </p:spPr>
        <p:txBody>
          <a:bodyPr vert="horz" wrap="square" lIns="0" tIns="141647" rIns="0" bIns="0" rtlCol="0">
            <a:spAutoFit/>
          </a:bodyPr>
          <a:lstStyle/>
          <a:p>
            <a:pPr marL="293370">
              <a:spcBef>
                <a:spcPts val="75"/>
              </a:spcBef>
            </a:pPr>
            <a:r>
              <a:rPr spc="34" dirty="0"/>
              <a:t>АДМИНИСТРАТИВНАЯ</a:t>
            </a:r>
            <a:r>
              <a:rPr spc="101" dirty="0"/>
              <a:t> </a:t>
            </a:r>
            <a:r>
              <a:rPr spc="45" dirty="0"/>
              <a:t>ПОДДЕРЖКА</a:t>
            </a:r>
            <a:r>
              <a:rPr spc="101" dirty="0"/>
              <a:t> </a:t>
            </a:r>
            <a:r>
              <a:rPr spc="34" dirty="0"/>
              <a:t>БИЗНЕСА</a:t>
            </a: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6DBEF5EA-2022-AF43-1BA6-39B31E284C57}"/>
              </a:ext>
            </a:extLst>
          </p:cNvPr>
          <p:cNvSpPr txBox="1"/>
          <p:nvPr/>
        </p:nvSpPr>
        <p:spPr>
          <a:xfrm>
            <a:off x="4126133" y="1172522"/>
            <a:ext cx="4132421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125" b="1" i="1" kern="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EAA369EE-939E-A36C-2648-8B83FFFE7B49}"/>
              </a:ext>
            </a:extLst>
          </p:cNvPr>
          <p:cNvSpPr/>
          <p:nvPr/>
        </p:nvSpPr>
        <p:spPr>
          <a:xfrm>
            <a:off x="640484" y="1385454"/>
            <a:ext cx="760857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5BD28FD-3407-62C5-9301-00FEF8337339}"/>
              </a:ext>
            </a:extLst>
          </p:cNvPr>
          <p:cNvSpPr txBox="1"/>
          <p:nvPr/>
        </p:nvSpPr>
        <p:spPr>
          <a:xfrm>
            <a:off x="8767495" y="5634423"/>
            <a:ext cx="208121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10953" defTabSz="685800">
              <a:spcBef>
                <a:spcPts val="127"/>
              </a:spcBef>
            </a:pPr>
            <a:fld id="{81D60167-4931-47E6-BA6A-407CBD079E47}" type="slidenum">
              <a:rPr sz="1050" kern="0" spc="19" dirty="0">
                <a:solidFill>
                  <a:srgbClr val="FFFFFF"/>
                </a:solidFill>
                <a:latin typeface="Arial MT"/>
                <a:cs typeface="Arial MT"/>
              </a:rPr>
              <a:pPr marL="10953" defTabSz="685800">
                <a:spcBef>
                  <a:spcPts val="127"/>
                </a:spcBef>
              </a:pPr>
              <a:t>15</a:t>
            </a:fld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9A1EF0C3-4FBD-A9F8-09B2-D3BE34DEB610}"/>
              </a:ext>
            </a:extLst>
          </p:cNvPr>
          <p:cNvSpPr txBox="1"/>
          <p:nvPr/>
        </p:nvSpPr>
        <p:spPr>
          <a:xfrm>
            <a:off x="994843" y="4117319"/>
            <a:ext cx="2114550" cy="5071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035"/>
              </a:lnSpc>
            </a:pPr>
            <a:r>
              <a:rPr lang="en-US" sz="900" b="1" kern="0" spc="-8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9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1665"/>
              </a:lnSpc>
            </a:pPr>
            <a:r>
              <a:rPr lang="ru-RU" sz="900" b="1" kern="0" spc="-53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900" b="1" kern="0" spc="-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00" b="1" kern="0" spc="-38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900" b="1" kern="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900" b="1" kern="0" spc="-41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900" b="1" kern="0" spc="-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050" b="1" kern="0" spc="-64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1050" b="1" kern="0" spc="-19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09"/>
              </a:spcBef>
            </a:pPr>
            <a:r>
              <a:rPr lang="en-US" sz="900" b="1" kern="0" spc="-41" dirty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info@investomsk.ru,</a:t>
            </a:r>
            <a:r>
              <a:rPr lang="en-US" sz="900" b="1" kern="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900" b="1" kern="0" spc="-8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arvd@mail.ru</a:t>
            </a:r>
            <a:endParaRPr lang="en-US" sz="9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8BDB065A-07AE-96CE-D8C6-3EE1660AFC7D}"/>
              </a:ext>
            </a:extLst>
          </p:cNvPr>
          <p:cNvGrpSpPr/>
          <p:nvPr/>
        </p:nvGrpSpPr>
        <p:grpSpPr>
          <a:xfrm>
            <a:off x="323919" y="4953519"/>
            <a:ext cx="593884" cy="594360"/>
            <a:chOff x="1553714" y="4398580"/>
            <a:chExt cx="791845" cy="792480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C8D41BA-B81A-4AE0-324E-52E03E0CA64C}"/>
                </a:ext>
              </a:extLst>
            </p:cNvPr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D80E9D76-2964-04FE-3CEA-F53DCC22D059}"/>
                </a:ext>
              </a:extLst>
            </p:cNvPr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object 3">
            <a:extLst>
              <a:ext uri="{FF2B5EF4-FFF2-40B4-BE49-F238E27FC236}">
                <a16:creationId xmlns:a16="http://schemas.microsoft.com/office/drawing/2014/main" id="{3441738B-D4D5-4670-9079-93283BBD522F}"/>
              </a:ext>
            </a:extLst>
          </p:cNvPr>
          <p:cNvSpPr txBox="1"/>
          <p:nvPr/>
        </p:nvSpPr>
        <p:spPr>
          <a:xfrm>
            <a:off x="994843" y="4964806"/>
            <a:ext cx="2522093" cy="7790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lnSpc>
                <a:spcPts val="1035"/>
              </a:lnSpc>
            </a:pPr>
            <a:r>
              <a:rPr lang="ru-RU" sz="788" b="1" kern="0" spc="-8" dirty="0">
                <a:solidFill>
                  <a:srgbClr val="231F20"/>
                </a:solidFill>
                <a:latin typeface="Arial"/>
                <a:cs typeface="Arial"/>
              </a:rPr>
              <a:t>ИНВЕСТИЦИОННЫЙ УПОЛНОМОЧЕННЫЙ</a:t>
            </a:r>
          </a:p>
          <a:p>
            <a:pPr marL="9525" defTabSz="685800">
              <a:lnSpc>
                <a:spcPts val="1035"/>
              </a:lnSpc>
            </a:pPr>
            <a:r>
              <a:rPr lang="ru-RU" sz="900" b="1" kern="0" spc="-8" dirty="0" err="1">
                <a:solidFill>
                  <a:srgbClr val="231F20"/>
                </a:solidFill>
                <a:latin typeface="Arial"/>
                <a:cs typeface="Arial"/>
              </a:rPr>
              <a:t>Мугак</a:t>
            </a:r>
            <a:r>
              <a:rPr lang="ru-RU" sz="900" b="1" kern="0" spc="-8" dirty="0">
                <a:solidFill>
                  <a:srgbClr val="231F20"/>
                </a:solidFill>
                <a:latin typeface="Arial"/>
                <a:cs typeface="Arial"/>
              </a:rPr>
              <a:t> Николай Анатольевич</a:t>
            </a:r>
          </a:p>
          <a:p>
            <a:pPr marL="9525" defTabSz="685800">
              <a:lnSpc>
                <a:spcPts val="1035"/>
              </a:lnSpc>
            </a:pPr>
            <a:r>
              <a:rPr lang="ru-RU" sz="900" kern="0" spc="-8" dirty="0">
                <a:solidFill>
                  <a:srgbClr val="231F20"/>
                </a:solidFill>
                <a:latin typeface="Arial"/>
                <a:cs typeface="Arial"/>
              </a:rPr>
              <a:t>Первый заместитель Главы Тарского муниципального района Омской области</a:t>
            </a:r>
          </a:p>
          <a:p>
            <a:pPr marL="9525" defTabSz="685800">
              <a:lnSpc>
                <a:spcPts val="1035"/>
              </a:lnSpc>
            </a:pPr>
            <a:r>
              <a:rPr lang="ru-RU" sz="900" b="1" kern="0" spc="-8" dirty="0">
                <a:solidFill>
                  <a:srgbClr val="231F20"/>
                </a:solidFill>
                <a:latin typeface="Arial"/>
                <a:cs typeface="Arial"/>
              </a:rPr>
              <a:t>Телефон: +7 (38171) </a:t>
            </a:r>
            <a:r>
              <a:rPr lang="ru-RU" sz="1050" b="1" kern="0" spc="-64" dirty="0">
                <a:solidFill>
                  <a:srgbClr val="231F20"/>
                </a:solidFill>
                <a:latin typeface="Arial"/>
                <a:cs typeface="Arial"/>
              </a:rPr>
              <a:t>2-15-16</a:t>
            </a:r>
          </a:p>
          <a:p>
            <a:pPr marL="9525" defTabSz="685800">
              <a:lnSpc>
                <a:spcPts val="1035"/>
              </a:lnSpc>
            </a:pPr>
            <a:r>
              <a:rPr lang="en-US" sz="900" b="1" kern="0" spc="-8" dirty="0">
                <a:solidFill>
                  <a:srgbClr val="231F20"/>
                </a:solidFill>
                <a:latin typeface="Arial"/>
                <a:cs typeface="Arial"/>
              </a:rPr>
              <a:t>tarsk@mr.omskportal.ru</a:t>
            </a:r>
          </a:p>
        </p:txBody>
      </p:sp>
      <p:grpSp>
        <p:nvGrpSpPr>
          <p:cNvPr id="32" name="object 16">
            <a:extLst>
              <a:ext uri="{FF2B5EF4-FFF2-40B4-BE49-F238E27FC236}">
                <a16:creationId xmlns:a16="http://schemas.microsoft.com/office/drawing/2014/main" id="{1930D6B0-F089-44A7-1659-C594DB516B91}"/>
              </a:ext>
            </a:extLst>
          </p:cNvPr>
          <p:cNvGrpSpPr/>
          <p:nvPr/>
        </p:nvGrpSpPr>
        <p:grpSpPr>
          <a:xfrm>
            <a:off x="3345423" y="4953516"/>
            <a:ext cx="593884" cy="594360"/>
            <a:chOff x="1553714" y="5697142"/>
            <a:chExt cx="791845" cy="792480"/>
          </a:xfrm>
        </p:grpSpPr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7E2363DC-BD74-F021-3F9F-E756D4A6FBBC}"/>
                </a:ext>
              </a:extLst>
            </p:cNvPr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37D875E6-1774-A3C2-A32C-E5988F90ABA9}"/>
                </a:ext>
              </a:extLst>
            </p:cNvPr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object 3">
            <a:extLst>
              <a:ext uri="{FF2B5EF4-FFF2-40B4-BE49-F238E27FC236}">
                <a16:creationId xmlns:a16="http://schemas.microsoft.com/office/drawing/2014/main" id="{1A0B37F6-E30C-7F1A-7DD8-6B1DB1170E38}"/>
              </a:ext>
            </a:extLst>
          </p:cNvPr>
          <p:cNvSpPr txBox="1"/>
          <p:nvPr/>
        </p:nvSpPr>
        <p:spPr>
          <a:xfrm>
            <a:off x="4009581" y="5066176"/>
            <a:ext cx="1584484" cy="3456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lang="ru-RU"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Омская область, г. Тара, </a:t>
            </a:r>
          </a:p>
          <a:p>
            <a:pPr marL="9525" marR="3810" defTabSz="685800">
              <a:spcBef>
                <a:spcPts val="75"/>
              </a:spcBef>
            </a:pPr>
            <a:r>
              <a:rPr lang="ru-RU" sz="1050" b="1" kern="0" spc="-53" dirty="0">
                <a:solidFill>
                  <a:srgbClr val="231F20"/>
                </a:solidFill>
                <a:latin typeface="Arial"/>
                <a:cs typeface="Arial"/>
              </a:rPr>
              <a:t>пл. Ленина, д. 21, </a:t>
            </a:r>
            <a:r>
              <a:rPr lang="ru-RU" sz="1050" b="1" kern="0" spc="-53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050" b="1" kern="0" spc="-53" dirty="0">
                <a:solidFill>
                  <a:srgbClr val="231F20"/>
                </a:solidFill>
                <a:latin typeface="Arial"/>
                <a:cs typeface="Arial"/>
              </a:rPr>
              <a:t>. 307</a:t>
            </a:r>
            <a:endParaRPr sz="1050" b="1" kern="0" spc="-53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:a16="http://schemas.microsoft.com/office/drawing/2014/main" id="{53B55CC5-D340-4B4A-A24B-1B6861653148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15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26229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056" y="260648"/>
            <a:ext cx="267479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spc="-8" dirty="0"/>
              <a:t>СОДЕРЖАНИЕ: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22253" y="908720"/>
            <a:ext cx="3846631" cy="44467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9054" defTabSz="685800">
              <a:spcBef>
                <a:spcPts val="75"/>
              </a:spcBef>
            </a:pPr>
            <a:r>
              <a:rPr sz="1500" b="1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Раздел</a:t>
            </a:r>
            <a:r>
              <a:rPr sz="1500" b="1" kern="0" spc="-56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3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defTabSz="685800"/>
            <a:r>
              <a:rPr sz="1500" b="1" kern="0" spc="-2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Основные</a:t>
            </a:r>
            <a:r>
              <a:rPr sz="1500" b="1" kern="0" spc="-19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характеристики</a:t>
            </a:r>
            <a:r>
              <a:rPr sz="1500" b="1" kern="0" spc="-19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инвестиционного</a:t>
            </a:r>
            <a:r>
              <a:rPr sz="1500" b="1" kern="0" spc="-1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424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Информация</a:t>
            </a:r>
            <a:r>
              <a:rPr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</a:t>
            </a:r>
            <a:r>
              <a:rPr sz="1500" kern="0" spc="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26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проекте</a:t>
            </a:r>
            <a:r>
              <a:rPr sz="1500" kern="0" spc="-8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424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Этапы реализации</a:t>
            </a:r>
            <a:r>
              <a:rPr sz="1500" kern="0" spc="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26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r>
              <a:rPr sz="1500" kern="0" spc="-13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.4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428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Описание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проекта . . . . . . . .  . .. . . . . .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.5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defTabSz="685800">
              <a:spcBef>
                <a:spcPts val="1061"/>
              </a:spcBef>
            </a:pPr>
            <a:r>
              <a:rPr sz="1500" b="1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Раздел</a:t>
            </a:r>
            <a:r>
              <a:rPr sz="1500" b="1" kern="0" spc="-5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3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marR="909638" defTabSz="685800"/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Анализ</a:t>
            </a:r>
            <a:r>
              <a:rPr sz="1500" b="1" kern="0" spc="-45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экономической</a:t>
            </a:r>
            <a:r>
              <a:rPr sz="1500" b="1" kern="0" spc="-4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отрасли </a:t>
            </a:r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инвестиционного</a:t>
            </a:r>
            <a:r>
              <a:rPr sz="1500" b="1" kern="0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r>
              <a:rPr sz="1500" b="1" kern="0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</a:t>
            </a:r>
            <a:r>
              <a:rPr sz="1500" b="1" kern="0" spc="-3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маркетинг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lvl="1" defTabSz="685800">
              <a:spcBef>
                <a:spcPts val="428"/>
              </a:spcBef>
              <a:tabLst>
                <a:tab pos="325755" algn="l"/>
              </a:tabLst>
            </a:pP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1.     </a:t>
            </a:r>
            <a:r>
              <a:rPr sz="1500" kern="0" spc="-19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Конкурентные</a:t>
            </a:r>
            <a:r>
              <a:rPr sz="1500" kern="0" spc="-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преимущества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региона</a:t>
            </a:r>
            <a:r>
              <a:rPr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. . . . . . . . . . . . . . . . . . . . . . . .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6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52425" lvl="1" indent="-342900" defTabSz="685800">
              <a:spcBef>
                <a:spcPts val="424"/>
              </a:spcBef>
              <a:spcAft>
                <a:spcPts val="450"/>
              </a:spcAft>
              <a:buAutoNum type="arabicPeriod" startAt="2"/>
              <a:tabLst>
                <a:tab pos="286226" algn="l"/>
              </a:tabLst>
            </a:pPr>
            <a:r>
              <a:rPr sz="1500" kern="0" spc="-19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Транспортно-</a:t>
            </a:r>
            <a:r>
              <a:rPr sz="1500" kern="0" spc="-8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логистический</a:t>
            </a:r>
            <a:r>
              <a:rPr lang="ru-RU" sz="1500" kern="0" spc="3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</a:p>
          <a:p>
            <a:pPr marL="9525" lvl="1" defTabSz="685800">
              <a:spcBef>
                <a:spcPts val="424"/>
              </a:spcBef>
              <a:spcAft>
                <a:spcPts val="450"/>
              </a:spcAft>
              <a:tabLst>
                <a:tab pos="286226" algn="l"/>
              </a:tabLst>
            </a:pPr>
            <a:r>
              <a:rPr lang="ru-RU" sz="1500" kern="0" spc="3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</a:t>
            </a:r>
            <a:r>
              <a:rPr sz="1500" kern="0" spc="-8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потенциал</a:t>
            </a:r>
            <a:r>
              <a:rPr lang="ru-RU"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8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</a:t>
            </a:r>
            <a:r>
              <a:rPr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области</a:t>
            </a:r>
            <a:r>
              <a:rPr sz="1500" kern="0" spc="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7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-8 </a:t>
            </a:r>
            <a:b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3.    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Анализ</a:t>
            </a:r>
            <a:r>
              <a:rPr lang="ru-RU"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рынка</a:t>
            </a:r>
            <a:r>
              <a:rPr lang="ru-RU" sz="1500" kern="0" spc="-127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. .9</a:t>
            </a:r>
            <a:b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4.     Ключевые потребители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0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spc="-3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</a:t>
            </a:r>
            <a:r>
              <a:rPr lang="ru-RU"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br>
              <a:rPr lang="ru-RU" sz="1500" kern="0" spc="-19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500" kern="0" spc="-19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5.     </a:t>
            </a:r>
            <a:r>
              <a:rPr sz="1500" kern="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План</a:t>
            </a:r>
            <a:r>
              <a:rPr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маркетинга.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25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1302" y="1268760"/>
            <a:ext cx="101918" cy="3720051"/>
            <a:chOff x="801409" y="1349469"/>
            <a:chExt cx="135890" cy="4960068"/>
          </a:xfrm>
        </p:grpSpPr>
        <p:sp>
          <p:nvSpPr>
            <p:cNvPr id="5" name="object 5"/>
            <p:cNvSpPr/>
            <p:nvPr/>
          </p:nvSpPr>
          <p:spPr>
            <a:xfrm>
              <a:off x="801409" y="1359712"/>
              <a:ext cx="0" cy="4949825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500" kern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1409" y="1349469"/>
              <a:ext cx="135890" cy="1709420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4788024" y="1740001"/>
            <a:ext cx="0" cy="3712369"/>
          </a:xfrm>
          <a:custGeom>
            <a:avLst/>
            <a:gdLst/>
            <a:ahLst/>
            <a:cxnLst/>
            <a:rect l="l" t="t" r="r" b="b"/>
            <a:pathLst>
              <a:path h="4949825">
                <a:moveTo>
                  <a:pt x="0" y="0"/>
                </a:moveTo>
                <a:lnTo>
                  <a:pt x="0" y="4949291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500" kern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6056" y="908720"/>
            <a:ext cx="3324225" cy="37798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/>
            <a:r>
              <a:rPr sz="1500" b="1" kern="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Раздел</a:t>
            </a:r>
            <a:r>
              <a:rPr sz="1500" b="1" kern="0" spc="-5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b="1" kern="0" spc="-3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defTabSz="685800"/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Локализация</a:t>
            </a:r>
            <a:r>
              <a:rPr sz="1500" b="1" kern="0" spc="-5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инвестиционного</a:t>
            </a:r>
            <a:r>
              <a:rPr sz="1500" b="1" kern="0" spc="-53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638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spc="-2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Возможные</a:t>
            </a:r>
            <a:r>
              <a:rPr sz="1500" kern="0" spc="-1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территории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06229" defTabSz="685800"/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</a:t>
            </a:r>
            <a:r>
              <a:rPr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размещения.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27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</a:p>
          <a:p>
            <a:pPr marL="306229" defTabSz="685800"/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defTabSz="685800"/>
            <a:r>
              <a:rPr sz="1500" b="1" kern="0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Раздел</a:t>
            </a:r>
            <a:r>
              <a:rPr sz="1500" b="1" kern="0" spc="-5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b="1" kern="0" spc="-3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9525" marR="1221581" defTabSz="685800"/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Иное</a:t>
            </a:r>
            <a:r>
              <a:rPr sz="1500" b="1" kern="0" spc="-4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ресурсное</a:t>
            </a:r>
            <a:r>
              <a:rPr sz="1500" b="1" kern="0" spc="-41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обеспечение </a:t>
            </a:r>
            <a:r>
              <a:rPr sz="1500" b="1" kern="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инвестиционного</a:t>
            </a:r>
            <a:r>
              <a:rPr sz="1500" b="1" kern="0" spc="-60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b="1" kern="0" spc="-8" dirty="0">
                <a:solidFill>
                  <a:srgbClr val="F04E23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проекта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638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Кадровый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потенциал</a:t>
            </a:r>
            <a:r>
              <a:rPr sz="1500" kern="0" spc="116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5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27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638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spc="-23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Возможные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меры</a:t>
            </a:r>
            <a:r>
              <a:rPr sz="1500" kern="0" spc="4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 err="1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поддержки</a:t>
            </a: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266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14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6226" lvl="1" indent="-276701" defTabSz="685800">
              <a:spcBef>
                <a:spcPts val="638"/>
              </a:spcBef>
              <a:buFont typeface="Arial"/>
              <a:buAutoNum type="arabicPeriod"/>
              <a:tabLst>
                <a:tab pos="286226" algn="l"/>
              </a:tabLst>
            </a:pP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Административная</a:t>
            </a:r>
            <a:r>
              <a:rPr sz="1500" kern="0" spc="-3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8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7179" defTabSz="685800"/>
            <a:r>
              <a:rPr sz="1500" kern="0" spc="-1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бизнеса</a:t>
            </a:r>
            <a:r>
              <a:rPr sz="1500" kern="0" spc="-4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lang="ru-RU"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. . .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165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  <a:r>
              <a:rPr sz="1500" kern="0" spc="281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ru-RU" sz="1500" kern="0" spc="-19" dirty="0">
                <a:solidFill>
                  <a:srgbClr val="231F2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endParaRPr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7EE498-B81D-4B87-B81A-27736432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966" y="1727151"/>
            <a:ext cx="109738" cy="109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CE4C2-A6D2-47A0-B419-E71DDE780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64" y="2655320"/>
            <a:ext cx="109738" cy="109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320" y="1380890"/>
            <a:ext cx="6047542" cy="561311"/>
          </a:xfrm>
          <a:prstGeom prst="rect">
            <a:avLst/>
          </a:prstGeom>
        </p:spPr>
        <p:txBody>
          <a:bodyPr vert="horz" wrap="square" lIns="0" tIns="281562" rIns="0" bIns="0" rtlCol="0">
            <a:spAutoFit/>
          </a:bodyPr>
          <a:lstStyle/>
          <a:p>
            <a:pPr marL="228600">
              <a:spcBef>
                <a:spcPts val="75"/>
              </a:spcBef>
            </a:pPr>
            <a:r>
              <a:rPr sz="1800" spc="38" dirty="0"/>
              <a:t>ИНФОРМАЦИЯ</a:t>
            </a:r>
            <a:r>
              <a:rPr sz="1800" spc="75" dirty="0"/>
              <a:t> </a:t>
            </a:r>
            <a:r>
              <a:rPr sz="1800" dirty="0"/>
              <a:t>О</a:t>
            </a:r>
            <a:r>
              <a:rPr sz="1800" spc="79" dirty="0"/>
              <a:t> </a:t>
            </a:r>
            <a:r>
              <a:rPr sz="1800" spc="53" dirty="0"/>
              <a:t>ПРОЕКТЕ</a:t>
            </a:r>
            <a:endParaRPr sz="18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675285" y="2119170"/>
            <a:ext cx="4010409" cy="423901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13700"/>
              </a:lnSpc>
              <a:spcBef>
                <a:spcPts val="71"/>
              </a:spcBef>
            </a:pPr>
            <a:r>
              <a:rPr sz="1700" b="1" spc="-8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</a:t>
            </a:r>
            <a:r>
              <a:rPr sz="1700" b="1" spc="-4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8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инвестиционного</a:t>
            </a:r>
            <a:r>
              <a:rPr sz="1700" b="1" spc="-41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8" dirty="0" err="1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r>
              <a:rPr sz="1700" b="1" spc="-8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b="1" spc="-8" dirty="0">
                <a:solidFill>
                  <a:srgbClr val="F04E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/>
              <a:t>Организация колхозного рынка в Тарском районе Омской области</a:t>
            </a:r>
          </a:p>
          <a:p>
            <a:pPr marL="9525" marR="3810">
              <a:lnSpc>
                <a:spcPct val="113700"/>
              </a:lnSpc>
              <a:spcBef>
                <a:spcPts val="71"/>
              </a:spcBef>
            </a:pPr>
            <a:endParaRPr sz="1275" dirty="0">
              <a:latin typeface="Arial"/>
              <a:cs typeface="Arial"/>
            </a:endParaRPr>
          </a:p>
          <a:p>
            <a:pPr marL="9525">
              <a:spcBef>
                <a:spcPts val="4"/>
              </a:spcBef>
            </a:pP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8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9525">
              <a:spcBef>
                <a:spcPts val="194"/>
              </a:spcBef>
            </a:pPr>
            <a:r>
              <a:rPr sz="1600" spc="-15" dirty="0"/>
              <a:t>Создание</a:t>
            </a:r>
            <a:r>
              <a:rPr sz="1600" spc="-38" dirty="0"/>
              <a:t> </a:t>
            </a:r>
            <a:r>
              <a:rPr sz="1600" dirty="0"/>
              <a:t>нового</a:t>
            </a:r>
            <a:r>
              <a:rPr sz="1600" spc="-34" dirty="0"/>
              <a:t> </a:t>
            </a:r>
            <a:r>
              <a:rPr sz="1600" spc="-15" dirty="0"/>
              <a:t>производства</a:t>
            </a:r>
            <a:r>
              <a:rPr sz="1600" spc="-34" dirty="0"/>
              <a:t> </a:t>
            </a:r>
            <a:r>
              <a:rPr sz="1600" spc="-8" dirty="0"/>
              <a:t>(Greenfield)</a:t>
            </a:r>
          </a:p>
          <a:p>
            <a:pPr>
              <a:spcBef>
                <a:spcPts val="720"/>
              </a:spcBef>
            </a:pPr>
            <a:endParaRPr lang="ru-RU" sz="225" spc="-8" dirty="0"/>
          </a:p>
          <a:p>
            <a:pPr>
              <a:spcBef>
                <a:spcPts val="720"/>
              </a:spcBef>
            </a:pPr>
            <a:endParaRPr sz="225" spc="-8" dirty="0"/>
          </a:p>
          <a:p>
            <a:pPr marL="9525"/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8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6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38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9525" marR="1235869">
              <a:lnSpc>
                <a:spcPts val="1650"/>
              </a:lnSpc>
              <a:spcBef>
                <a:spcPts val="75"/>
              </a:spcBef>
            </a:pPr>
            <a:r>
              <a:rPr sz="1600" spc="-8" dirty="0"/>
              <a:t>предынвестиционная (инвестиционное</a:t>
            </a:r>
            <a:r>
              <a:rPr sz="1600" spc="-38" dirty="0"/>
              <a:t> </a:t>
            </a:r>
            <a:r>
              <a:rPr sz="1600" spc="-8" dirty="0" err="1"/>
              <a:t>предложение</a:t>
            </a:r>
            <a:r>
              <a:rPr sz="1600" spc="-8" dirty="0"/>
              <a:t>)</a:t>
            </a:r>
            <a:endParaRPr lang="ru-RU" sz="1600" spc="-8" dirty="0"/>
          </a:p>
          <a:p>
            <a:pPr marL="9525" marR="1235869">
              <a:lnSpc>
                <a:spcPts val="1650"/>
              </a:lnSpc>
              <a:spcBef>
                <a:spcPts val="75"/>
              </a:spcBef>
            </a:pPr>
            <a:endParaRPr spc="-8" dirty="0"/>
          </a:p>
          <a:p>
            <a:pPr marL="9525"/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7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8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9525" marR="312896">
              <a:lnSpc>
                <a:spcPts val="1650"/>
              </a:lnSpc>
              <a:spcBef>
                <a:spcPts val="60"/>
              </a:spcBef>
            </a:pPr>
            <a:r>
              <a:rPr lang="ru-RU" sz="1600" spc="-15" dirty="0"/>
              <a:t>Проект предусматривает создание современного колхозного рынка в Тарском районе Омской области</a:t>
            </a:r>
            <a:endParaRPr sz="1600" spc="-15" dirty="0"/>
          </a:p>
        </p:txBody>
      </p:sp>
      <p:grpSp>
        <p:nvGrpSpPr>
          <p:cNvPr id="4" name="object 4"/>
          <p:cNvGrpSpPr/>
          <p:nvPr/>
        </p:nvGrpSpPr>
        <p:grpSpPr>
          <a:xfrm>
            <a:off x="434086" y="2129628"/>
            <a:ext cx="162210" cy="4251700"/>
            <a:chOff x="801409" y="1696504"/>
            <a:chExt cx="113066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804596" y="1759508"/>
              <a:ext cx="109879" cy="3563447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212600" y="1118017"/>
            <a:ext cx="404383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125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125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6294" y="1342967"/>
            <a:ext cx="765048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5034642" y="2129628"/>
            <a:ext cx="3524969" cy="3787864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9525">
              <a:spcBef>
                <a:spcPts val="281"/>
              </a:spcBef>
            </a:pPr>
            <a:r>
              <a:rPr sz="1700" dirty="0"/>
              <a:t>Цель</a:t>
            </a:r>
            <a:r>
              <a:rPr sz="1700" spc="-30" dirty="0"/>
              <a:t> </a:t>
            </a:r>
            <a:r>
              <a:rPr sz="1700" spc="-8" dirty="0"/>
              <a:t>инвестиционного</a:t>
            </a:r>
            <a:r>
              <a:rPr sz="1700" spc="-26" dirty="0"/>
              <a:t> </a:t>
            </a:r>
            <a:r>
              <a:rPr sz="1700" spc="-8" dirty="0"/>
              <a:t>проекта:</a:t>
            </a:r>
          </a:p>
          <a:p>
            <a:pPr marL="9525">
              <a:spcBef>
                <a:spcPts val="195"/>
              </a:spcBef>
            </a:pPr>
            <a:r>
              <a:rPr lang="ru-RU" sz="1600" b="0" dirty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Развитие базовых отраслей промышленности и сельского хозяйства за счет переработки сырья и введение в оборот неиспользуемой пашни</a:t>
            </a:r>
          </a:p>
          <a:p>
            <a:pPr marL="9525">
              <a:spcBef>
                <a:spcPts val="195"/>
              </a:spcBef>
            </a:pPr>
            <a:r>
              <a:rPr sz="1700" dirty="0" err="1"/>
              <a:t>Отрасль</a:t>
            </a:r>
            <a:r>
              <a:rPr lang="ru-RU" sz="1700" dirty="0"/>
              <a:t> и подотрасль</a:t>
            </a:r>
            <a:r>
              <a:rPr sz="1700" spc="-56" dirty="0"/>
              <a:t> </a:t>
            </a:r>
            <a:r>
              <a:rPr sz="1700" spc="-8" dirty="0" err="1"/>
              <a:t>экономики</a:t>
            </a:r>
            <a:r>
              <a:rPr sz="1700" spc="-8" dirty="0"/>
              <a:t>:</a:t>
            </a:r>
          </a:p>
          <a:p>
            <a:pPr marL="9525">
              <a:spcBef>
                <a:spcPts val="195"/>
              </a:spcBef>
            </a:pPr>
            <a:r>
              <a:rPr lang="ru-RU" sz="16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Сельское хозяйство</a:t>
            </a:r>
          </a:p>
          <a:p>
            <a:pPr marL="9525">
              <a:spcBef>
                <a:spcPts val="195"/>
              </a:spcBef>
            </a:pPr>
            <a:r>
              <a:rPr lang="ru-RU" sz="16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Растениеводство</a:t>
            </a:r>
          </a:p>
          <a:p>
            <a:pPr marL="9525">
              <a:spcBef>
                <a:spcPts val="195"/>
              </a:spcBef>
            </a:pPr>
            <a:r>
              <a:rPr lang="ru-RU" sz="16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Животноводство</a:t>
            </a:r>
          </a:p>
          <a:p>
            <a:pPr marL="9525">
              <a:spcBef>
                <a:spcPts val="195"/>
              </a:spcBef>
            </a:pPr>
            <a:endParaRPr lang="ru-RU" spc="-15" dirty="0"/>
          </a:p>
          <a:p>
            <a:pPr marL="9525">
              <a:spcBef>
                <a:spcPts val="195"/>
              </a:spcBef>
            </a:pPr>
            <a:r>
              <a:rPr sz="1700" spc="-15" dirty="0" err="1"/>
              <a:t>Условия</a:t>
            </a:r>
            <a:r>
              <a:rPr sz="1700" spc="-53" dirty="0"/>
              <a:t> </a:t>
            </a:r>
            <a:r>
              <a:rPr sz="1700" dirty="0"/>
              <a:t>участия</a:t>
            </a:r>
            <a:r>
              <a:rPr sz="1700" spc="-49" dirty="0"/>
              <a:t> </a:t>
            </a:r>
            <a:r>
              <a:rPr sz="1700" dirty="0"/>
              <a:t>в</a:t>
            </a:r>
            <a:r>
              <a:rPr sz="1700" spc="-45" dirty="0"/>
              <a:t> </a:t>
            </a:r>
            <a:r>
              <a:rPr sz="1700" spc="-8" dirty="0"/>
              <a:t>проекте:</a:t>
            </a:r>
          </a:p>
          <a:p>
            <a:pPr marL="9525">
              <a:lnSpc>
                <a:spcPts val="1425"/>
              </a:lnSpc>
            </a:pPr>
            <a:r>
              <a:rPr sz="1600" b="0" spc="-8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600" b="0" spc="-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600" b="0" spc="-8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средства</a:t>
            </a:r>
            <a:r>
              <a:rPr lang="ru-RU" sz="1600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, государственная поддержка</a:t>
            </a:r>
            <a:endParaRPr lang="ru-RU" sz="1600" b="0" dirty="0">
              <a:solidFill>
                <a:srgbClr val="231F2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3</a:t>
            </a:fld>
            <a:endParaRPr kern="0" spc="-38" dirty="0">
              <a:solidFill>
                <a:prstClr val="white"/>
              </a:solidFill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CDA8C1C1-A254-4D7B-9A8E-812E0FC3C567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3</a:t>
            </a:fld>
            <a:endParaRPr lang="ru-RU" spc="-50" dirty="0"/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3E76D9B8-7C27-454C-BA96-CC148BBFA201}"/>
              </a:ext>
            </a:extLst>
          </p:cNvPr>
          <p:cNvGrpSpPr/>
          <p:nvPr/>
        </p:nvGrpSpPr>
        <p:grpSpPr>
          <a:xfrm>
            <a:off x="4754230" y="2221320"/>
            <a:ext cx="162210" cy="4251700"/>
            <a:chOff x="801409" y="1696504"/>
            <a:chExt cx="113066" cy="4399280"/>
          </a:xfrm>
        </p:grpSpPr>
        <p:sp>
          <p:nvSpPr>
            <p:cNvPr id="16" name="object 5">
              <a:extLst>
                <a:ext uri="{FF2B5EF4-FFF2-40B4-BE49-F238E27FC236}">
                  <a16:creationId xmlns:a16="http://schemas.microsoft.com/office/drawing/2014/main" id="{0713C19C-7ABD-4089-8D49-96FA93AA9E04}"/>
                </a:ext>
              </a:extLst>
            </p:cNvPr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6">
              <a:extLst>
                <a:ext uri="{FF2B5EF4-FFF2-40B4-BE49-F238E27FC236}">
                  <a16:creationId xmlns:a16="http://schemas.microsoft.com/office/drawing/2014/main" id="{0F429435-0531-49F5-8F72-1BC0723CBB12}"/>
                </a:ext>
              </a:extLst>
            </p:cNvPr>
            <p:cNvSpPr/>
            <p:nvPr/>
          </p:nvSpPr>
          <p:spPr>
            <a:xfrm>
              <a:off x="804596" y="1759508"/>
              <a:ext cx="109879" cy="3563447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kern="0" dirty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126" y="4089443"/>
            <a:ext cx="250221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350" b="1" kern="0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350" b="1" kern="0" spc="-2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50" b="1" kern="0" spc="-8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350" b="1" kern="0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313" b="1" kern="0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313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313" b="1" kern="0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313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9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313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126" y="5062701"/>
            <a:ext cx="151447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050" i="1" kern="0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050" i="1" kern="0" spc="-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50" i="1" kern="0" spc="-8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05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2600" y="1118017"/>
            <a:ext cx="404383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125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125" b="1" i="1" kern="0" spc="-23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1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6294" y="1342967"/>
            <a:ext cx="765048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9519" y="2947604"/>
            <a:ext cx="905828" cy="923810"/>
          </a:xfrm>
          <a:prstGeom prst="rect">
            <a:avLst/>
          </a:prstGeom>
        </p:spPr>
        <p:txBody>
          <a:bodyPr vert="horz" wrap="square" lIns="0" tIns="34766" rIns="0" bIns="0" rtlCol="0">
            <a:spAutoFit/>
          </a:bodyPr>
          <a:lstStyle/>
          <a:p>
            <a:pPr marL="9525" marR="3810" defTabSz="685800">
              <a:lnSpc>
                <a:spcPct val="100499"/>
              </a:lnSpc>
              <a:spcBef>
                <a:spcPts val="274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8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Оформление земельного участка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62211" y="2947604"/>
            <a:ext cx="1120616" cy="592309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9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31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01"/>
              </a:spcBef>
            </a:pP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0886" y="2947603"/>
            <a:ext cx="950595" cy="743441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 marR="3810" defTabSz="685800">
              <a:lnSpc>
                <a:spcPct val="101299"/>
              </a:lnSpc>
              <a:spcBef>
                <a:spcPts val="251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8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125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52272" y="2947604"/>
            <a:ext cx="1013460" cy="592309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9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9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31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spcBef>
                <a:spcPts val="101"/>
              </a:spcBef>
            </a:pP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4829" y="2947604"/>
            <a:ext cx="1062514" cy="752610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9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5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31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>
              <a:lnSpc>
                <a:spcPts val="1342"/>
              </a:lnSpc>
              <a:spcBef>
                <a:spcPts val="101"/>
              </a:spcBef>
            </a:pPr>
            <a:r>
              <a:rPr sz="1125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lnSpc>
                <a:spcPts val="1342"/>
              </a:lnSpc>
            </a:pPr>
            <a:r>
              <a:rPr sz="1125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125" kern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42553" y="2947603"/>
            <a:ext cx="929164" cy="743441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2859" marR="3810" indent="-3810" defTabSz="685800">
              <a:lnSpc>
                <a:spcPct val="101299"/>
              </a:lnSpc>
              <a:spcBef>
                <a:spcPts val="251"/>
              </a:spcBef>
            </a:pPr>
            <a:r>
              <a:rPr sz="2400" b="1" kern="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2400" b="1" kern="0" spc="-29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13" b="1" kern="0" spc="-15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125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125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125" kern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8877" y="2478632"/>
            <a:ext cx="6934200" cy="443865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70538" y="1815792"/>
            <a:ext cx="4002405" cy="10901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b="1" kern="0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9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b="1" kern="0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-8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685800">
              <a:spcBef>
                <a:spcPts val="1013"/>
              </a:spcBef>
            </a:pPr>
            <a:endParaRPr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4299" defTabSz="685800">
              <a:tabLst>
                <a:tab pos="1326833" algn="l"/>
                <a:tab pos="2805589" algn="l"/>
              </a:tabLst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588" b="1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588" b="1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88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16310" y="2478632"/>
            <a:ext cx="443865" cy="443865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32824" y="2482172"/>
            <a:ext cx="201930" cy="4073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588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461629" y="2478632"/>
            <a:ext cx="443865" cy="443865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578146" y="2482172"/>
            <a:ext cx="201930" cy="4073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88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56118" y="2482170"/>
            <a:ext cx="201930" cy="40738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588" b="1" kern="0" spc="-38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588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327006" y="2724791"/>
            <a:ext cx="5502116" cy="95726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4</a:t>
            </a:fld>
            <a:endParaRPr kern="0" spc="-38" dirty="0">
              <a:solidFill>
                <a:prstClr val="white"/>
              </a:solidFill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1E3F59BD-A1F0-493B-8B12-B6CC7C02F966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4</a:t>
            </a:fld>
            <a:endParaRPr lang="ru-RU"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37393" y="1526831"/>
            <a:ext cx="8161415" cy="30566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kern="0" spc="38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b="1" kern="0" spc="10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b="1" kern="0" spc="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b="1" kern="0" spc="10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5" dirty="0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b="1" kern="0" spc="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b="1" kern="0" spc="45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algn="just"/>
            <a:endParaRPr lang="ru-RU" sz="1200" dirty="0"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  <a:p>
            <a:pPr algn="just"/>
            <a:r>
              <a:rPr lang="ru-RU" sz="1200" dirty="0"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Колхозные рынки организовывали в городах, рабочих посёлках, районных центрах и других населённых пунктах. Их основными задачами были создание благоприятных условий для продажи излишков сельскохозяйственной и другой продукции, а также обеспечение удобств для покупки этой продукции населением.</a:t>
            </a:r>
          </a:p>
          <a:p>
            <a:endParaRPr lang="ru-RU" sz="1200" b="1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Садоводство: 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выращивают яблоки, груши, сливы, вишню, черешню, абрикосы, персики, землянику, малину, смородину, крыжовник.</a:t>
            </a:r>
          </a:p>
          <a:p>
            <a:endParaRPr lang="ru-RU" sz="12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Овощеводство: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производят лук, капусту, морковь, огурцы, томаты, свёклу, редис, баклажаны, перец, редьку, чеснок, кабачки.</a:t>
            </a:r>
          </a:p>
          <a:p>
            <a:endParaRPr lang="ru-RU"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Животноводство</a:t>
            </a:r>
            <a:r>
              <a:rPr lang="ru-RU" sz="12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мясная, колбасная продукция и полуфабрикаты (колбаса, сосиски, фарш, котлеты, тефтели, биточки, бифштексы), изделия из мяса и птицы, молочная и кисломолочная продукция (молоко, кефир, ряженка, простокваша, сметана, творог, йогурт). </a:t>
            </a:r>
          </a:p>
          <a:p>
            <a:endParaRPr lang="ru-RU" sz="1200"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12600" y="1118017"/>
            <a:ext cx="4043839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25" i="1" dirty="0">
                <a:solidFill>
                  <a:srgbClr val="231F20"/>
                </a:solidFill>
              </a:rPr>
              <a:t>Основные</a:t>
            </a:r>
            <a:r>
              <a:rPr sz="1125" i="1" spc="-23" dirty="0">
                <a:solidFill>
                  <a:srgbClr val="231F20"/>
                </a:solidFill>
              </a:rPr>
              <a:t> </a:t>
            </a:r>
            <a:r>
              <a:rPr sz="1125" i="1" spc="-8" dirty="0">
                <a:solidFill>
                  <a:srgbClr val="231F20"/>
                </a:solidFill>
              </a:rPr>
              <a:t>характеристики</a:t>
            </a:r>
            <a:r>
              <a:rPr sz="1125" i="1" spc="-23" dirty="0">
                <a:solidFill>
                  <a:srgbClr val="231F20"/>
                </a:solidFill>
              </a:rPr>
              <a:t> </a:t>
            </a:r>
            <a:r>
              <a:rPr sz="1125" i="1" dirty="0">
                <a:solidFill>
                  <a:srgbClr val="231F20"/>
                </a:solidFill>
              </a:rPr>
              <a:t>инвестиционного</a:t>
            </a:r>
            <a:r>
              <a:rPr sz="1125" i="1" spc="-19" dirty="0">
                <a:solidFill>
                  <a:srgbClr val="231F20"/>
                </a:solidFill>
              </a:rPr>
              <a:t> </a:t>
            </a:r>
            <a:r>
              <a:rPr sz="1125" i="1" spc="-8" dirty="0">
                <a:solidFill>
                  <a:srgbClr val="231F20"/>
                </a:solidFill>
              </a:rPr>
              <a:t>проекта</a:t>
            </a:r>
            <a:endParaRPr sz="1125"/>
          </a:p>
        </p:txBody>
      </p:sp>
      <p:sp>
        <p:nvSpPr>
          <p:cNvPr id="15" name="object 15"/>
          <p:cNvSpPr/>
          <p:nvPr/>
        </p:nvSpPr>
        <p:spPr>
          <a:xfrm>
            <a:off x="342901" y="1317447"/>
            <a:ext cx="7903845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5</a:t>
            </a:fld>
            <a:endParaRPr kern="0" spc="-38" dirty="0">
              <a:solidFill>
                <a:prstClr val="white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0AAFC-518D-4E3C-B04D-EAFB663A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93" y="4468510"/>
            <a:ext cx="1944793" cy="17253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DB3C6E-00B4-4FBD-9FEF-CC9BAA4B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737" y="4468510"/>
            <a:ext cx="1981372" cy="17253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F71744-F89E-4BB0-A611-72DDA5BC5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100" y="4468510"/>
            <a:ext cx="1944793" cy="17314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6E9E17-5CDD-4543-9B90-247672E7B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893" y="4468510"/>
            <a:ext cx="1981372" cy="1731414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id="{5995EF80-30EC-48FF-9D5F-DD27734F99B3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5</a:t>
            </a:fld>
            <a:endParaRPr lang="ru-RU"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886" y="1470944"/>
            <a:ext cx="53906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56" dirty="0"/>
              <a:t>КОНКУРЕНТНЫЕ</a:t>
            </a:r>
            <a:r>
              <a:rPr sz="1800" spc="75" dirty="0"/>
              <a:t> </a:t>
            </a:r>
            <a:r>
              <a:rPr sz="1800" spc="41" dirty="0"/>
              <a:t>ПРЕИМУЩЕСТВА</a:t>
            </a:r>
            <a:r>
              <a:rPr lang="ru-RU" sz="1800" spc="41" dirty="0"/>
              <a:t> </a:t>
            </a:r>
            <a:endParaRPr sz="1800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971550" y="2067007"/>
            <a:ext cx="3613309" cy="3045005"/>
            <a:chOff x="5901675" y="1613010"/>
            <a:chExt cx="4817745" cy="4060005"/>
          </a:xfrm>
        </p:grpSpPr>
        <p:sp>
          <p:nvSpPr>
            <p:cNvPr id="3" name="object 3"/>
            <p:cNvSpPr txBox="1"/>
            <p:nvPr/>
          </p:nvSpPr>
          <p:spPr>
            <a:xfrm>
              <a:off x="5912650" y="1613010"/>
              <a:ext cx="4552714" cy="587340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defTabSz="685800"/>
              <a:r>
                <a:rPr lang="ru-RU" sz="1400" kern="0" dirty="0">
                  <a:solidFill>
                    <a:sysClr val="windowText" lastClr="00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Наличие животноводства на территории МР </a:t>
              </a: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901675" y="2368930"/>
              <a:ext cx="4817745" cy="134994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defTabSz="685800"/>
              <a:r>
                <a:rPr lang="ru-RU" sz="1400" kern="0" dirty="0">
                  <a:solidFill>
                    <a:sysClr val="windowText" lastClr="000000"/>
                  </a:solidFill>
                  <a:latin typeface="Microsoft Sans Serif" panose="020B0604020202020204" pitchFamily="34" charset="0"/>
                  <a:ea typeface="Microsoft Sans Serif" panose="020B0604020202020204" pitchFamily="34" charset="0"/>
                  <a:cs typeface="Microsoft Sans Serif" panose="020B0604020202020204" pitchFamily="34" charset="0"/>
                </a:rPr>
                <a:t>Избыточный объем первичного сырья, идущий на вывоз из МР</a:t>
              </a:r>
            </a:p>
            <a:p>
              <a:pPr marL="9525" defTabSz="685800">
                <a:spcBef>
                  <a:spcPts val="1106"/>
                </a:spcBef>
              </a:pPr>
              <a:r>
                <a:rPr lang="ru-RU"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Наличие учреждений 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 </a:t>
              </a:r>
              <a:r>
                <a:rPr sz="1400" kern="0" spc="-15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организаций</a:t>
              </a:r>
              <a:r>
                <a:rPr sz="1400" kern="0" spc="4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для</a:t>
              </a:r>
              <a:r>
                <a:rPr sz="1400" kern="0" spc="4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сбыта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spc="-8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продукции</a:t>
              </a:r>
              <a:r>
                <a:rPr lang="ru-RU" sz="1400" kern="0" spc="-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endParaRPr sz="1400" kern="0" dirty="0">
                <a:solidFill>
                  <a:sysClr val="windowText" lastClr="000000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912650" y="3879583"/>
              <a:ext cx="4581525" cy="576227"/>
            </a:xfrm>
            <a:prstGeom prst="rect">
              <a:avLst/>
            </a:prstGeom>
          </p:spPr>
          <p:txBody>
            <a:bodyPr vert="horz" wrap="square" lIns="0" tIns="3810" rIns="0" bIns="0" rtlCol="0">
              <a:spAutoFit/>
            </a:bodyPr>
            <a:lstStyle/>
            <a:p>
              <a:pPr marL="9525" marR="3810" defTabSz="685800">
                <a:lnSpc>
                  <a:spcPct val="102899"/>
                </a:lnSpc>
                <a:spcBef>
                  <a:spcPts val="30"/>
                </a:spcBef>
              </a:pP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Наличие</a:t>
              </a:r>
              <a:r>
                <a:rPr sz="1400" kern="0" spc="-56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специальных</a:t>
              </a:r>
              <a:r>
                <a:rPr sz="1400" kern="0" spc="-53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мер</a:t>
              </a:r>
              <a:r>
                <a:rPr sz="1400" kern="0" spc="-56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spc="-8" dirty="0" err="1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поддержки</a:t>
              </a:r>
              <a:r>
                <a:rPr sz="1400" kern="0" spc="-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lang="ru-RU" sz="1400" kern="0" spc="-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сельхоз товаропроизводителей</a:t>
              </a:r>
              <a:endParaRPr sz="1400" kern="0" dirty="0">
                <a:solidFill>
                  <a:sysClr val="windowText" lastClr="000000"/>
                </a:solidFill>
                <a:latin typeface="Microsoft Sans Serif"/>
                <a:cs typeface="Microsoft Sans Serif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5912650" y="4798417"/>
              <a:ext cx="4775200" cy="874598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defTabSz="685800">
                <a:spcBef>
                  <a:spcPts val="75"/>
                </a:spcBef>
              </a:pP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Широкая</a:t>
              </a:r>
              <a:r>
                <a:rPr sz="1400" kern="0" spc="-34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линейка</a:t>
              </a:r>
              <a:r>
                <a:rPr sz="1400" kern="0" spc="-34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мер</a:t>
              </a:r>
              <a:r>
                <a:rPr sz="1400" kern="0" spc="-34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spc="-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поддержки</a:t>
              </a:r>
              <a:endParaRPr sz="1400" kern="0" dirty="0">
                <a:solidFill>
                  <a:sysClr val="windowText" lastClr="000000"/>
                </a:solidFill>
                <a:latin typeface="Microsoft Sans Serif"/>
                <a:cs typeface="Microsoft Sans Serif"/>
              </a:endParaRPr>
            </a:p>
            <a:p>
              <a:pPr marL="9525" defTabSz="685800">
                <a:spcBef>
                  <a:spcPts val="45"/>
                </a:spcBef>
              </a:pP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с</a:t>
              </a:r>
              <a:r>
                <a:rPr sz="1400" kern="0" spc="-3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адаптивностью</a:t>
              </a:r>
              <a:r>
                <a:rPr sz="1400" kern="0" spc="-3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под</a:t>
              </a:r>
              <a:r>
                <a:rPr sz="1400" kern="0" spc="-3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spc="-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инвестиционные</a:t>
              </a:r>
              <a:r>
                <a:rPr sz="1400" kern="0" spc="-3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 </a:t>
              </a:r>
              <a:r>
                <a:rPr sz="1400" kern="0" spc="-8" dirty="0">
                  <a:solidFill>
                    <a:srgbClr val="231F20"/>
                  </a:solidFill>
                  <a:latin typeface="Microsoft Sans Serif"/>
                  <a:cs typeface="Microsoft Sans Serif"/>
                </a:rPr>
                <a:t>проекты</a:t>
              </a:r>
              <a:endParaRPr sz="1400" kern="0" dirty="0">
                <a:solidFill>
                  <a:sysClr val="windowText" lastClr="000000"/>
                </a:solidFill>
                <a:latin typeface="Microsoft Sans Serif"/>
                <a:cs typeface="Microsoft Sans Serif"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19749" y="1104517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396" y="1303947"/>
            <a:ext cx="7755255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34766" defTabSz="685800">
              <a:spcBef>
                <a:spcPts val="127"/>
              </a:spcBef>
            </a:pPr>
            <a:fld id="{81D60167-4931-47E6-BA6A-407CBD079E47}" type="slidenum">
              <a:rPr kern="0" spc="-38" dirty="0">
                <a:solidFill>
                  <a:prstClr val="white"/>
                </a:solidFill>
              </a:rPr>
              <a:pPr marL="34766" defTabSz="685800">
                <a:spcBef>
                  <a:spcPts val="127"/>
                </a:spcBef>
              </a:pPr>
              <a:t>6</a:t>
            </a:fld>
            <a:endParaRPr kern="0" spc="-38" dirty="0">
              <a:solidFill>
                <a:prstClr val="white"/>
              </a:solidFill>
            </a:endParaRPr>
          </a:p>
        </p:txBody>
      </p:sp>
      <p:sp>
        <p:nvSpPr>
          <p:cNvPr id="94" name="object 28"/>
          <p:cNvSpPr/>
          <p:nvPr/>
        </p:nvSpPr>
        <p:spPr>
          <a:xfrm>
            <a:off x="744061" y="2140277"/>
            <a:ext cx="148082" cy="11620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5" name="object 28"/>
          <p:cNvSpPr/>
          <p:nvPr/>
        </p:nvSpPr>
        <p:spPr>
          <a:xfrm>
            <a:off x="744061" y="2686050"/>
            <a:ext cx="148082" cy="11620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6" name="object 28"/>
          <p:cNvSpPr/>
          <p:nvPr/>
        </p:nvSpPr>
        <p:spPr>
          <a:xfrm>
            <a:off x="744061" y="3216500"/>
            <a:ext cx="148082" cy="11620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7" name="object 28"/>
          <p:cNvSpPr/>
          <p:nvPr/>
        </p:nvSpPr>
        <p:spPr>
          <a:xfrm>
            <a:off x="744061" y="3832123"/>
            <a:ext cx="148082" cy="11620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8" name="object 28"/>
          <p:cNvSpPr/>
          <p:nvPr/>
        </p:nvSpPr>
        <p:spPr>
          <a:xfrm>
            <a:off x="744061" y="4459157"/>
            <a:ext cx="148082" cy="11620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9" name="object 8"/>
          <p:cNvSpPr/>
          <p:nvPr/>
        </p:nvSpPr>
        <p:spPr>
          <a:xfrm>
            <a:off x="744061" y="2067008"/>
            <a:ext cx="0" cy="2999899"/>
          </a:xfrm>
          <a:custGeom>
            <a:avLst/>
            <a:gdLst/>
            <a:ahLst/>
            <a:cxnLst/>
            <a:rect l="l" t="t" r="r" b="b"/>
            <a:pathLst>
              <a:path h="3999865">
                <a:moveTo>
                  <a:pt x="0" y="0"/>
                </a:moveTo>
                <a:lnTo>
                  <a:pt x="0" y="3999839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pic>
        <p:nvPicPr>
          <p:cNvPr id="24" name="Рисунок 23" descr="Изображение выглядит как карта, текст, атлас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C582FD5-5250-21DC-EF1F-0D347B50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99" y="1606312"/>
            <a:ext cx="3691841" cy="4012871"/>
          </a:xfrm>
          <a:prstGeom prst="rect">
            <a:avLst/>
          </a:pr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38E3552D-D307-4A4D-AB79-79AFBB699D90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6</a:t>
            </a:fld>
            <a:endParaRPr lang="ru-RU"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7549" y="5641091"/>
            <a:ext cx="8762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050" kern="0" spc="-38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050" kern="0">
              <a:solidFill>
                <a:sysClr val="windowText" lastClr="000000"/>
              </a:solidFill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7519" y="1789797"/>
            <a:ext cx="357663" cy="377666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95663" y="1825802"/>
            <a:ext cx="357663" cy="357663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2564" y="4164361"/>
            <a:ext cx="357663" cy="357663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03035" y="5142978"/>
            <a:ext cx="357663" cy="357663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395663" y="3402426"/>
            <a:ext cx="357663" cy="357663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919749" y="1104517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1396" y="1303947"/>
            <a:ext cx="7755255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867" y="5085184"/>
            <a:ext cx="7755255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85551" y="1341125"/>
            <a:ext cx="7363301" cy="263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650" dirty="0"/>
              <a:t>ТРАНСПОРТНО-</a:t>
            </a:r>
            <a:r>
              <a:rPr sz="1650" spc="34" dirty="0"/>
              <a:t>ЛОГИСТИЧЕСКИЙ</a:t>
            </a:r>
            <a:r>
              <a:rPr sz="1650" spc="251" dirty="0"/>
              <a:t> </a:t>
            </a:r>
            <a:r>
              <a:rPr sz="1650" spc="41" dirty="0"/>
              <a:t>ПОТЕНЦИАЛ</a:t>
            </a:r>
            <a:r>
              <a:rPr sz="1650" spc="255" dirty="0"/>
              <a:t> </a:t>
            </a:r>
            <a:r>
              <a:rPr sz="1650" dirty="0"/>
              <a:t>ОМСКОЙ</a:t>
            </a:r>
            <a:r>
              <a:rPr sz="1650" spc="255" dirty="0"/>
              <a:t> </a:t>
            </a:r>
            <a:r>
              <a:rPr sz="1650" spc="-8" dirty="0"/>
              <a:t>ОБЛАСТИ</a:t>
            </a:r>
            <a:endParaRPr sz="165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699863" y="1840834"/>
            <a:ext cx="3156108" cy="23084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pc="-8" dirty="0"/>
              <a:t>Автомобильные </a:t>
            </a:r>
            <a:r>
              <a:rPr dirty="0"/>
              <a:t>дороги</a:t>
            </a:r>
            <a:r>
              <a:rPr spc="-4" dirty="0"/>
              <a:t> </a:t>
            </a:r>
            <a:r>
              <a:rPr dirty="0"/>
              <a:t>Омской</a:t>
            </a:r>
            <a:r>
              <a:rPr spc="-8" dirty="0"/>
              <a:t> области:</a:t>
            </a:r>
          </a:p>
          <a:p>
            <a:pPr marL="74771" indent="-65246">
              <a:spcBef>
                <a:spcPts val="56"/>
              </a:spcBef>
              <a:buFont typeface="Arial Black"/>
              <a:buChar char="•"/>
              <a:tabLst>
                <a:tab pos="74771" algn="l"/>
              </a:tabLst>
            </a:pPr>
            <a:r>
              <a:rPr sz="713" dirty="0">
                <a:solidFill>
                  <a:srgbClr val="231F20"/>
                </a:solidFill>
              </a:rPr>
              <a:t>Общая</a:t>
            </a:r>
            <a:r>
              <a:rPr sz="713" spc="71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протяженность</a:t>
            </a:r>
            <a:r>
              <a:rPr sz="713" spc="75" dirty="0">
                <a:solidFill>
                  <a:srgbClr val="231F20"/>
                </a:solidFill>
              </a:rPr>
              <a:t> </a:t>
            </a:r>
            <a:r>
              <a:rPr sz="1125" dirty="0"/>
              <a:t>729,9</a:t>
            </a:r>
            <a:r>
              <a:rPr sz="1125" spc="-38" dirty="0"/>
              <a:t> </a:t>
            </a:r>
            <a:r>
              <a:rPr sz="713" b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13" dirty="0">
              <a:latin typeface="Microsoft Sans Serif"/>
              <a:cs typeface="Microsoft Sans Serif"/>
            </a:endParaRPr>
          </a:p>
          <a:p>
            <a:pPr marL="95250" indent="-85725">
              <a:spcBef>
                <a:spcPts val="289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dirty="0">
                <a:solidFill>
                  <a:srgbClr val="231F20"/>
                </a:solidFill>
              </a:rPr>
              <a:t>Крупные</a:t>
            </a:r>
            <a:r>
              <a:rPr sz="713" spc="98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федеральные</a:t>
            </a:r>
            <a:r>
              <a:rPr sz="713" spc="98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автомобильные</a:t>
            </a:r>
            <a:r>
              <a:rPr sz="713" spc="98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автомагистрали:</a:t>
            </a:r>
            <a:endParaRPr sz="713" dirty="0"/>
          </a:p>
          <a:p>
            <a:pPr marL="96203">
              <a:spcBef>
                <a:spcPts val="143"/>
              </a:spcBef>
            </a:pPr>
            <a:r>
              <a:rPr sz="713" dirty="0"/>
              <a:t>Р-402</a:t>
            </a:r>
            <a:r>
              <a:rPr sz="713" spc="2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713" dirty="0">
              <a:latin typeface="Microsoft Sans Serif"/>
              <a:cs typeface="Microsoft Sans Serif"/>
            </a:endParaRPr>
          </a:p>
          <a:p>
            <a:pPr marL="96203" marR="424339">
              <a:lnSpc>
                <a:spcPct val="103200"/>
              </a:lnSpc>
              <a:spcBef>
                <a:spcPts val="116"/>
              </a:spcBef>
            </a:pPr>
            <a:r>
              <a:rPr sz="713" dirty="0"/>
              <a:t>Р-254</a:t>
            </a:r>
            <a:r>
              <a:rPr sz="713" spc="2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713" b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b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713" b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-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713" dirty="0">
              <a:latin typeface="Microsoft Sans Serif"/>
              <a:cs typeface="Microsoft Sans Serif"/>
            </a:endParaRPr>
          </a:p>
          <a:p>
            <a:pPr marL="96203" marR="13335">
              <a:lnSpc>
                <a:spcPct val="103200"/>
              </a:lnSpc>
              <a:spcBef>
                <a:spcPts val="113"/>
              </a:spcBef>
            </a:pPr>
            <a:r>
              <a:rPr sz="713" dirty="0"/>
              <a:t>А-320</a:t>
            </a:r>
            <a:r>
              <a:rPr sz="713" spc="2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713" b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713" b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713" b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713" b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713" b="0" spc="-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713" dirty="0">
              <a:latin typeface="Microsoft Sans Serif"/>
              <a:cs typeface="Microsoft Sans Serif"/>
            </a:endParaRPr>
          </a:p>
          <a:p>
            <a:pPr marL="95250" indent="-85725">
              <a:lnSpc>
                <a:spcPts val="1226"/>
              </a:lnSpc>
              <a:spcBef>
                <a:spcPts val="79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dirty="0">
                <a:solidFill>
                  <a:srgbClr val="231F20"/>
                </a:solidFill>
              </a:rPr>
              <a:t>Объем</a:t>
            </a:r>
            <a:r>
              <a:rPr sz="713" spc="56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перевозимых</a:t>
            </a:r>
            <a:r>
              <a:rPr sz="713" spc="60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грузов</a:t>
            </a:r>
            <a:r>
              <a:rPr sz="713" spc="60" dirty="0">
                <a:solidFill>
                  <a:srgbClr val="231F20"/>
                </a:solidFill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713" b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713" b="0" spc="7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713" b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aseline="4273" dirty="0"/>
              <a:t>&gt;</a:t>
            </a:r>
            <a:r>
              <a:rPr sz="1125" dirty="0"/>
              <a:t>18</a:t>
            </a:r>
            <a:r>
              <a:rPr sz="1125" spc="-56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713" b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713" dirty="0">
              <a:latin typeface="Microsoft Sans Serif"/>
              <a:cs typeface="Microsoft Sans Serif"/>
            </a:endParaRPr>
          </a:p>
          <a:p>
            <a:pPr marL="96203">
              <a:lnSpc>
                <a:spcPts val="1226"/>
              </a:lnSpc>
            </a:pP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aseline="4273" dirty="0"/>
              <a:t>&gt;</a:t>
            </a:r>
            <a:r>
              <a:rPr sz="1125" dirty="0"/>
              <a:t>4</a:t>
            </a:r>
            <a:r>
              <a:rPr sz="1125" spc="-113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aseline="4273" dirty="0"/>
              <a:t>&gt;</a:t>
            </a:r>
            <a:r>
              <a:rPr sz="1125" dirty="0"/>
              <a:t>9</a:t>
            </a:r>
            <a:r>
              <a:rPr sz="1125" spc="-116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713" b="0" spc="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713" dirty="0">
              <a:latin typeface="Microsoft Sans Serif"/>
              <a:cs typeface="Microsoft Sans Serif"/>
            </a:endParaRPr>
          </a:p>
          <a:p>
            <a:pPr marL="95726" indent="-86201">
              <a:spcBef>
                <a:spcPts val="172"/>
              </a:spcBef>
              <a:buFont typeface="Arial Black"/>
              <a:buChar char="•"/>
              <a:tabLst>
                <a:tab pos="95726" algn="l"/>
              </a:tabLst>
            </a:pPr>
            <a:r>
              <a:rPr sz="713" spc="-8" dirty="0">
                <a:solidFill>
                  <a:srgbClr val="231F20"/>
                </a:solidFill>
              </a:rPr>
              <a:t>Заключено</a:t>
            </a:r>
            <a:r>
              <a:rPr sz="713" spc="-15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концессионное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соглашение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dirty="0">
                <a:solidFill>
                  <a:srgbClr val="231F20"/>
                </a:solidFill>
              </a:rPr>
              <a:t>о</a:t>
            </a:r>
            <a:r>
              <a:rPr sz="713" spc="-15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строительстве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spc="-15" dirty="0">
                <a:solidFill>
                  <a:srgbClr val="231F20"/>
                </a:solidFill>
              </a:rPr>
              <a:t>автомобильной</a:t>
            </a:r>
            <a:r>
              <a:rPr sz="713" spc="-11" dirty="0">
                <a:solidFill>
                  <a:srgbClr val="231F20"/>
                </a:solidFill>
              </a:rPr>
              <a:t> </a:t>
            </a:r>
            <a:r>
              <a:rPr sz="713" spc="-8" dirty="0">
                <a:solidFill>
                  <a:srgbClr val="231F20"/>
                </a:solidFill>
              </a:rPr>
              <a:t>дороги</a:t>
            </a:r>
            <a:endParaRPr sz="713" dirty="0"/>
          </a:p>
          <a:p>
            <a:pPr marL="96203">
              <a:spcBef>
                <a:spcPts val="30"/>
              </a:spcBef>
            </a:pPr>
            <a:r>
              <a:rPr sz="713" dirty="0"/>
              <a:t>«Северный</a:t>
            </a:r>
            <a:r>
              <a:rPr sz="713" spc="45" dirty="0"/>
              <a:t> </a:t>
            </a:r>
            <a:r>
              <a:rPr sz="713" dirty="0"/>
              <a:t>обход</a:t>
            </a:r>
            <a:r>
              <a:rPr sz="713" spc="49" dirty="0"/>
              <a:t> </a:t>
            </a:r>
            <a:r>
              <a:rPr sz="713" dirty="0"/>
              <a:t>города</a:t>
            </a:r>
            <a:r>
              <a:rPr sz="713" spc="49" dirty="0"/>
              <a:t> </a:t>
            </a:r>
            <a:r>
              <a:rPr sz="713" dirty="0"/>
              <a:t>Омска»,</a:t>
            </a:r>
            <a:r>
              <a:rPr sz="713" spc="41" dirty="0"/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713" b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713" b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713" b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dirty="0"/>
              <a:t>М-</a:t>
            </a:r>
            <a:r>
              <a:rPr sz="713" spc="-19" dirty="0"/>
              <a:t>12</a:t>
            </a:r>
            <a:endParaRPr sz="713" dirty="0">
              <a:latin typeface="Microsoft Sans Serif"/>
              <a:cs typeface="Microsoft Sans Serif"/>
            </a:endParaRPr>
          </a:p>
          <a:p>
            <a:pPr marL="96203">
              <a:spcBef>
                <a:spcPts val="26"/>
              </a:spcBef>
            </a:pPr>
            <a:r>
              <a:rPr sz="713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713" b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713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855" y="4169487"/>
            <a:ext cx="4156234" cy="88617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lnSpc>
                <a:spcPts val="1204"/>
              </a:lnSpc>
              <a:spcBef>
                <a:spcPts val="79"/>
              </a:spcBef>
            </a:pP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050" b="1" kern="0" spc="-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0" indent="-85725" defTabSz="685800">
              <a:lnSpc>
                <a:spcPts val="1294"/>
              </a:lnSpc>
              <a:buFont typeface="Arial Black"/>
              <a:buChar char="•"/>
              <a:tabLst>
                <a:tab pos="95250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713" kern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713" kern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1125" b="1" kern="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209</a:t>
            </a:r>
            <a:r>
              <a:rPr sz="1125" b="1" kern="0" spc="-4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0" indent="-85725" defTabSz="685800">
              <a:spcBef>
                <a:spcPts val="109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95250" algn="l"/>
              </a:tabLst>
            </a:pP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125" b="1" kern="0" spc="-68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125" b="1" kern="0" spc="-6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3810" indent="-85725" algn="just" defTabSz="685800">
              <a:lnSpc>
                <a:spcPct val="103200"/>
              </a:lnSpc>
              <a:spcBef>
                <a:spcPts val="259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713" kern="0" spc="7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713" kern="0" spc="6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1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199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713" kern="0" spc="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09224" y="1813339"/>
            <a:ext cx="2537936" cy="280887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741521" defTabSz="685800">
              <a:spcBef>
                <a:spcPts val="79"/>
              </a:spcBef>
            </a:pP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050" b="1" kern="0" spc="-23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050" b="1" kern="0" spc="-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050" b="1" kern="0" spc="-1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0" indent="-85725" defTabSz="685800">
              <a:spcBef>
                <a:spcPts val="251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26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0" indent="-85725" defTabSz="685800">
              <a:lnSpc>
                <a:spcPts val="1323"/>
              </a:lnSpc>
              <a:spcBef>
                <a:spcPts val="221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95250" algn="l"/>
              </a:tabLst>
            </a:pP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125" b="1" kern="0" spc="-8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713" b="1" kern="0" spc="2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lnSpc>
                <a:spcPts val="829"/>
              </a:lnSpc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4773" marR="421481" indent="-85725" defTabSz="685800">
              <a:lnSpc>
                <a:spcPct val="77600"/>
              </a:lnSpc>
              <a:spcBef>
                <a:spcPts val="521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713" b="1" kern="0" spc="6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63" b="1" kern="0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125" b="1" kern="0" spc="-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713" kern="0" spc="7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713" kern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713" kern="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63" b="1" kern="0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125" b="1" kern="0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713" kern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0" indent="-85725" defTabSz="685800">
              <a:spcBef>
                <a:spcPts val="172"/>
              </a:spcBef>
              <a:buFont typeface="Arial Black"/>
              <a:buChar char="•"/>
              <a:tabLst>
                <a:tab pos="95250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713" b="1" kern="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713" b="1" kern="0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30"/>
              </a:spcBef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713" b="1" kern="0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713" b="1" kern="0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713" b="1" kern="0" spc="10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600" b="1" kern="0" spc="-8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6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26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13" kern="0" spc="1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9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521"/>
              </a:spcBef>
            </a:pPr>
            <a:r>
              <a:rPr sz="1050" b="1" kern="0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050" b="1" kern="0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050" b="1" kern="0" spc="-8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678656" indent="-85725" defTabSz="685800">
              <a:lnSpc>
                <a:spcPct val="103200"/>
              </a:lnSpc>
              <a:spcBef>
                <a:spcPts val="307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713" b="1" kern="0" spc="9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713" b="1" kern="0" spc="10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713" b="1" kern="0" spc="10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713" b="1" kern="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713" b="1" kern="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713" b="1" kern="0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564833" indent="-85725" defTabSz="685800">
              <a:lnSpc>
                <a:spcPct val="103200"/>
              </a:lnSpc>
              <a:spcBef>
                <a:spcPts val="341"/>
              </a:spcBef>
              <a:buFont typeface="Arial Black"/>
              <a:buChar char="•"/>
              <a:tabLst>
                <a:tab pos="122396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713" b="1" kern="0" spc="6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713" b="1" kern="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15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6203" defTabSz="685800">
              <a:spcBef>
                <a:spcPts val="26"/>
              </a:spcBef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713" b="1" kern="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713" b="1" kern="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713" b="1" kern="0" spc="7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spc="-8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713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4773" marR="80486" indent="-85725" defTabSz="685800">
              <a:lnSpc>
                <a:spcPct val="103200"/>
              </a:lnSpc>
              <a:spcBef>
                <a:spcPts val="344"/>
              </a:spcBef>
              <a:buFont typeface="Arial Black"/>
              <a:buChar char="•"/>
              <a:tabLst>
                <a:tab pos="96203" algn="l"/>
              </a:tabLst>
            </a:pP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713" b="1" kern="0" spc="4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b="1" kern="0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713" b="1" kern="0" spc="56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38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713" kern="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713" kern="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5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1867" y="1608703"/>
            <a:ext cx="3895725" cy="15052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 defTabSz="685800">
              <a:spcBef>
                <a:spcPts val="94"/>
              </a:spcBef>
            </a:pPr>
            <a:endParaRPr sz="9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1859" y="5135422"/>
            <a:ext cx="4826318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9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9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15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975" b="1" kern="0" spc="-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975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9525" defTabSz="685800"/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975" b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975" b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15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975" b="1" kern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75" b="1" kern="0" spc="-8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975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3356" y="5511820"/>
            <a:ext cx="3187065" cy="706251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 marR="29528" defTabSz="685800">
              <a:lnSpc>
                <a:spcPts val="1208"/>
              </a:lnSpc>
              <a:spcBef>
                <a:spcPts val="251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125" b="1" kern="0" spc="-79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3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713" kern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125" b="1" kern="0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125" b="1" kern="0" spc="-86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713" kern="0" spc="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defTabSz="685800">
              <a:spcBef>
                <a:spcPts val="143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marR="3810" defTabSz="685800">
              <a:lnSpc>
                <a:spcPct val="103200"/>
              </a:lnSpc>
              <a:spcBef>
                <a:spcPts val="210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713" kern="0" spc="41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713" kern="0" spc="5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713" kern="0" spc="49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713" kern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713" kern="0" spc="18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07222" y="5567805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42472" y="5545069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09198" y="5848408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13149" y="5997457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72000" y="5938402"/>
            <a:ext cx="59055" cy="59055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55119" y="5539925"/>
            <a:ext cx="3193733" cy="616965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defTabSz="685800">
              <a:lnSpc>
                <a:spcPct val="103200"/>
              </a:lnSpc>
              <a:spcBef>
                <a:spcPts val="68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713" kern="0" spc="2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713" kern="0" spc="2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713" kern="0" spc="-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713" kern="0" spc="-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713" kern="0" spc="-38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  <a:p>
            <a:pPr marL="9525" marR="742474" defTabSz="685800">
              <a:lnSpc>
                <a:spcPct val="103200"/>
              </a:lnSpc>
              <a:spcBef>
                <a:spcPts val="428"/>
              </a:spcBef>
            </a:pP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713" kern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713" kern="0" spc="86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713" kern="0" spc="8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713" kern="0" spc="83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713" kern="0" spc="6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13" kern="0" spc="-8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713" kern="0" dirty="0">
              <a:solidFill>
                <a:sysClr val="windowText" lastClr="0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4E248D6D-0072-4565-B28D-5864671AA79E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7</a:t>
            </a:fld>
            <a:endParaRPr lang="ru-RU"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320" y="1380254"/>
            <a:ext cx="8063389" cy="693205"/>
          </a:xfrm>
          <a:prstGeom prst="rect">
            <a:avLst/>
          </a:prstGeom>
        </p:spPr>
        <p:txBody>
          <a:bodyPr vert="horz" wrap="square" lIns="0" tIns="137861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lang="ru-RU" sz="1800" spc="45" dirty="0"/>
              <a:t>ТРАНСПОРТНО-ЛОГИСТИЧЕСКИЙ ПОТЕНЦИАЛ</a:t>
            </a:r>
            <a:br>
              <a:rPr lang="ru-RU" sz="1800" spc="45" dirty="0"/>
            </a:br>
            <a:r>
              <a:rPr lang="ru-RU" sz="1800" spc="45" dirty="0"/>
              <a:t>ТАРСКОГО РАЙОНА ОМСКОЙ ОБЛАСТИ</a:t>
            </a:r>
            <a:endParaRPr sz="1500" dirty="0"/>
          </a:p>
        </p:txBody>
      </p:sp>
      <p:sp>
        <p:nvSpPr>
          <p:cNvPr id="3" name="object 3"/>
          <p:cNvSpPr txBox="1"/>
          <p:nvPr/>
        </p:nvSpPr>
        <p:spPr>
          <a:xfrm>
            <a:off x="2922369" y="1142799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5" y="1342229"/>
            <a:ext cx="7906226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8</a:t>
            </a:fld>
            <a:endParaRPr kern="0" spc="-64" dirty="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B45482-0E16-44C7-A31C-189BC89BAACB}"/>
              </a:ext>
            </a:extLst>
          </p:cNvPr>
          <p:cNvSpPr txBox="1"/>
          <p:nvPr/>
        </p:nvSpPr>
        <p:spPr>
          <a:xfrm>
            <a:off x="285750" y="2152614"/>
            <a:ext cx="369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97" y="1548964"/>
            <a:ext cx="2817019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73" y="3405148"/>
            <a:ext cx="2249091" cy="219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81" y="3375819"/>
            <a:ext cx="1485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1" y="4500521"/>
            <a:ext cx="135731" cy="6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59" y="3474244"/>
            <a:ext cx="305991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58" y="4464248"/>
            <a:ext cx="397669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04" y="4196595"/>
            <a:ext cx="397669" cy="1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79" y="4241840"/>
            <a:ext cx="123825" cy="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48" y="5451277"/>
            <a:ext cx="375047" cy="1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2238494"/>
            <a:ext cx="114300" cy="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38494"/>
            <a:ext cx="32027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37" y="2197417"/>
            <a:ext cx="24645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26826"/>
            <a:ext cx="539354" cy="16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954" y="2825665"/>
            <a:ext cx="35718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59544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58" y="3356135"/>
            <a:ext cx="34289" cy="3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56634" y="2949403"/>
            <a:ext cx="36220" cy="4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39" y="2743512"/>
            <a:ext cx="2512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28" y="2825665"/>
            <a:ext cx="33813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62" y="3347878"/>
            <a:ext cx="3012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092" y="3559690"/>
            <a:ext cx="3655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91" y="3306802"/>
            <a:ext cx="27027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39" y="3260803"/>
            <a:ext cx="24288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512938"/>
            <a:ext cx="27384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42" y="3714750"/>
            <a:ext cx="265509" cy="1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59" y="4057650"/>
            <a:ext cx="3012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74" y="3975496"/>
            <a:ext cx="27384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77" y="3429992"/>
            <a:ext cx="205979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33" y="3824882"/>
            <a:ext cx="242888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25" y="4016573"/>
            <a:ext cx="288131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61" y="4114441"/>
            <a:ext cx="26550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930" y="4356139"/>
            <a:ext cx="265509" cy="1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83" y="4437776"/>
            <a:ext cx="27027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14" y="4514254"/>
            <a:ext cx="297656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74" y="4093805"/>
            <a:ext cx="238125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90" y="4395986"/>
            <a:ext cx="265509" cy="15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42" y="4564261"/>
            <a:ext cx="31075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13" y="4349590"/>
            <a:ext cx="29289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506" y="4547195"/>
            <a:ext cx="30122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49" y="4420392"/>
            <a:ext cx="159544" cy="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614" y="4646414"/>
            <a:ext cx="3655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547" y="5029200"/>
            <a:ext cx="24645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62" y="4914900"/>
            <a:ext cx="251222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56" y="4832746"/>
            <a:ext cx="325041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92" y="4873823"/>
            <a:ext cx="265509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8" name="Picture 54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17" y="4687492"/>
            <a:ext cx="288131" cy="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79" y="5070277"/>
            <a:ext cx="210741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07" y="5111353"/>
            <a:ext cx="315516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077" y="5478661"/>
            <a:ext cx="370284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885" y="5198746"/>
            <a:ext cx="347663" cy="8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93" y="2094309"/>
            <a:ext cx="2372916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53" y="5354836"/>
            <a:ext cx="100013" cy="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56" y="5478661"/>
            <a:ext cx="292894" cy="10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69" y="4933355"/>
            <a:ext cx="242888" cy="13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5239823"/>
            <a:ext cx="553641" cy="50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8" name="Picture 64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92" y="5336620"/>
            <a:ext cx="114300" cy="1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55" y="5478185"/>
            <a:ext cx="114300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44" y="5608101"/>
            <a:ext cx="88343" cy="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905" y="2446948"/>
            <a:ext cx="4572000" cy="279307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К-4 Омск-Тара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Автомобильная дорога регионального значения 52 ОП РЗ К-17 Тобольск-Тара-Томск, участок Тара - Усть-Ишим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Речная пристань, обеспечивающая причал проходящим судам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Автостанция в г. Тара</a:t>
            </a:r>
          </a:p>
          <a:p>
            <a:pPr defTabSz="685800"/>
            <a:endParaRPr lang="ru-RU" sz="135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685800"/>
            <a:r>
              <a:rPr lang="ru-RU" sz="135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Вертолетная посадочная площадка на 13 мест</a:t>
            </a:r>
          </a:p>
        </p:txBody>
      </p:sp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2" y="2517934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3152461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52" y="4600002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5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5033962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71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3989189"/>
            <a:ext cx="109538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19D8439-6858-2682-81F9-FAE188DFFFF1}"/>
              </a:ext>
            </a:extLst>
          </p:cNvPr>
          <p:cNvCxnSpPr>
            <a:cxnSpLocks/>
          </p:cNvCxnSpPr>
          <p:nvPr/>
        </p:nvCxnSpPr>
        <p:spPr>
          <a:xfrm>
            <a:off x="226822" y="2517934"/>
            <a:ext cx="5711" cy="2554925"/>
          </a:xfrm>
          <a:prstGeom prst="line">
            <a:avLst/>
          </a:prstGeom>
          <a:ln>
            <a:solidFill>
              <a:srgbClr val="F445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ject 13">
            <a:extLst>
              <a:ext uri="{FF2B5EF4-FFF2-40B4-BE49-F238E27FC236}">
                <a16:creationId xmlns:a16="http://schemas.microsoft.com/office/drawing/2014/main" id="{02E43534-8577-45AB-8E11-E450143F9DA4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8</a:t>
            </a:fld>
            <a:endParaRPr lang="ru-RU"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093" y="1380890"/>
            <a:ext cx="8063389" cy="416206"/>
          </a:xfrm>
          <a:prstGeom prst="rect">
            <a:avLst/>
          </a:prstGeom>
        </p:spPr>
        <p:txBody>
          <a:bodyPr vert="horz" wrap="square" lIns="0" tIns="137861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1800" spc="45" dirty="0"/>
              <a:t>АНАЛИЗ</a:t>
            </a:r>
            <a:r>
              <a:rPr sz="1800" spc="71" dirty="0"/>
              <a:t> </a:t>
            </a:r>
            <a:r>
              <a:rPr sz="1800" spc="38" dirty="0"/>
              <a:t>РЫНК</a:t>
            </a:r>
            <a:r>
              <a:rPr lang="ru-RU" sz="1800" spc="38" dirty="0"/>
              <a:t>А</a:t>
            </a:r>
            <a:endParaRPr sz="1500" dirty="0"/>
          </a:p>
        </p:txBody>
      </p:sp>
      <p:sp>
        <p:nvSpPr>
          <p:cNvPr id="3" name="object 3"/>
          <p:cNvSpPr txBox="1"/>
          <p:nvPr/>
        </p:nvSpPr>
        <p:spPr>
          <a:xfrm>
            <a:off x="2922369" y="1142799"/>
            <a:ext cx="5336857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125" b="1" i="1" kern="0" spc="-4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125" b="1" i="1" kern="0" spc="-3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125" b="1" i="1" kern="0" spc="-38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25" b="1" i="1" kern="0" spc="-8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125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5" y="1342229"/>
            <a:ext cx="7906226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6588710" y="5634424"/>
            <a:ext cx="109299" cy="177934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marL="9525" defTabSz="685800">
              <a:spcBef>
                <a:spcPts val="127"/>
              </a:spcBef>
            </a:pPr>
            <a:fld id="{81D60167-4931-47E6-BA6A-407CBD079E47}" type="slidenum">
              <a:rPr kern="0" spc="-64" dirty="0">
                <a:solidFill>
                  <a:prstClr val="white"/>
                </a:solidFill>
              </a:rPr>
              <a:pPr marL="9525" defTabSz="685800">
                <a:spcBef>
                  <a:spcPts val="127"/>
                </a:spcBef>
              </a:pPr>
              <a:t>9</a:t>
            </a:fld>
            <a:endParaRPr kern="0" spc="-64" dirty="0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B84085-88D1-4095-BB24-C1093CE44FCE}"/>
              </a:ext>
            </a:extLst>
          </p:cNvPr>
          <p:cNvSpPr txBox="1"/>
          <p:nvPr/>
        </p:nvSpPr>
        <p:spPr>
          <a:xfrm>
            <a:off x="132727" y="1968334"/>
            <a:ext cx="3359153" cy="476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ru-RU" sz="2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ru-RU" sz="2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endParaRPr lang="ru-RU" sz="2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Существующий спрос в РФ: Высокий интерес к фермерской продукции (рост потребления </a:t>
            </a:r>
            <a:r>
              <a:rPr lang="ru-RU" sz="1500" kern="0" dirty="0" err="1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fresh</a:t>
            </a:r>
            <a:r>
              <a:rPr lang="ru-RU"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-сегмента на 15-20% в год).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endParaRPr lang="ru-RU"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Ситуация в Омской области: Дефицит цивилизованных торговых мест для фермеров. Существующие рынки перегружены или не соответствуют современным санитарным нормам «Турист» 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endParaRPr lang="ru-RU" sz="1500" kern="0" dirty="0">
              <a:solidFill>
                <a:sysClr val="windowText" lastClr="00000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ru-RU" sz="1500" kern="0" dirty="0">
                <a:solidFill>
                  <a:sysClr val="windowText" lastClr="00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Объем потенциального потребления в регионе: Оценка спроса — более 50 тонн продукции в сутки (мясо, молочка, овощи) при наличии организованной точки сбыта.</a:t>
            </a:r>
          </a:p>
          <a:p>
            <a:pPr defTabSz="685800"/>
            <a:endParaRPr lang="ru-RU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13" y="1588993"/>
            <a:ext cx="2817019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7138997">
            <a:off x="4186249" y="2314598"/>
            <a:ext cx="84566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825" kern="0" dirty="0">
                <a:solidFill>
                  <a:sysClr val="windowText" lastClr="000000"/>
                </a:solidFill>
              </a:rPr>
              <a:t>Тарский МР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AE7F097F-F234-443E-8EFC-5C4DF01B992B}"/>
              </a:ext>
            </a:extLst>
          </p:cNvPr>
          <p:cNvSpPr txBox="1">
            <a:spLocks/>
          </p:cNvSpPr>
          <p:nvPr/>
        </p:nvSpPr>
        <p:spPr>
          <a:xfrm>
            <a:off x="8748464" y="6381328"/>
            <a:ext cx="288032" cy="183384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050" b="0" i="0" kern="1200">
                <a:solidFill>
                  <a:schemeClr val="bg1"/>
                </a:solidFill>
                <a:latin typeface="Arial MT"/>
                <a:ea typeface="+mn-ea"/>
                <a:cs typeface="Arial M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">
              <a:spcBef>
                <a:spcPts val="170"/>
              </a:spcBef>
            </a:pPr>
            <a:fld id="{81D60167-4931-47E6-BA6A-407CBD079E47}" type="slidenum">
              <a:rPr lang="ru-RU" spc="-50" smtClean="0"/>
              <a:pPr marL="46355">
                <a:spcBef>
                  <a:spcPts val="170"/>
                </a:spcBef>
              </a:pPr>
              <a:t>9</a:t>
            </a:fld>
            <a:endParaRPr lang="ru-RU" spc="-50" dirty="0"/>
          </a:p>
        </p:txBody>
      </p:sp>
    </p:spTree>
    <p:extLst>
      <p:ext uri="{BB962C8B-B14F-4D97-AF65-F5344CB8AC3E}">
        <p14:creationId xmlns:p14="http://schemas.microsoft.com/office/powerpoint/2010/main" val="925587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30240</TotalTime>
  <Words>1793</Words>
  <Application>Microsoft Office PowerPoint</Application>
  <PresentationFormat>Экран (4:3)</PresentationFormat>
  <Paragraphs>290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Arial MT</vt:lpstr>
      <vt:lpstr>Calibri</vt:lpstr>
      <vt:lpstr>Microsoft Sans Serif</vt:lpstr>
      <vt:lpstr>quote-cjk-patch</vt:lpstr>
      <vt:lpstr>Tahoma</vt:lpstr>
      <vt:lpstr>Wingdings</vt:lpstr>
      <vt:lpstr>Тема Office</vt:lpstr>
      <vt:lpstr>1_Office Theme</vt:lpstr>
      <vt:lpstr>Office Theme</vt:lpstr>
      <vt:lpstr>4_Office Theme</vt:lpstr>
      <vt:lpstr>Презентация PowerPoint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КОНКУРЕНТНЫЕ ПРЕИМУЩЕСТВА </vt:lpstr>
      <vt:lpstr>ТРАНСПОРТНО-ЛОГИСТИЧЕСКИЙ ПОТЕНЦИАЛ ОМСКОЙ ОБЛАСТИ</vt:lpstr>
      <vt:lpstr>ТРАНСПОРТНО-ЛОГИСТИЧЕСКИЙ ПОТЕНЦИАЛ ТАРСКОГО РАЙОНА ОМСКОЙ ОБЛАСТИ</vt:lpstr>
      <vt:lpstr>АНАЛИЗ РЫНКА</vt:lpstr>
      <vt:lpstr>КЛЮЧЕВЫЕ ПОТРЕБИТЕЛИ В РЕГИОНЕ </vt:lpstr>
      <vt:lpstr>ПЛАН МАРКЕТИНГА</vt:lpstr>
      <vt:lpstr>ВОЗМОЖНЫЕ ТЕРРИТОРИИ ДЛЯ РАЗМЕЩЕНИЯ*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15</cp:revision>
  <dcterms:created xsi:type="dcterms:W3CDTF">2026-03-02T04:44:01Z</dcterms:created>
  <dcterms:modified xsi:type="dcterms:W3CDTF">2026-04-30T03:51:54Z</dcterms:modified>
</cp:coreProperties>
</file>