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6" r:id="rId12"/>
    <p:sldId id="267" r:id="rId13"/>
    <p:sldId id="282" r:id="rId14"/>
    <p:sldId id="270" r:id="rId15"/>
    <p:sldId id="279" r:id="rId16"/>
    <p:sldId id="274" r:id="rId17"/>
    <p:sldId id="275" r:id="rId18"/>
    <p:sldId id="276" r:id="rId19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FB8C-CF96-4033-BCB8-53C1EDD5A292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C31C-413C-4455-86D7-0772757C9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0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5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DC31C-413C-4455-86D7-0772757C98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novikova.mm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2362200" y="18288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</a:rPr>
              <a:t>СТРОИТЕЛЬСТВО </a:t>
            </a:r>
            <a:r>
              <a:rPr lang="ru-RU" sz="2600" b="1" dirty="0" smtClean="0">
                <a:solidFill>
                  <a:schemeClr val="bg1"/>
                </a:solidFill>
              </a:rPr>
              <a:t>МАСЛОЗАВОДА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ПО ПРОИЗВОДСТВУ РАСТИТЕЛЬНЫХ МАСЕЛ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В МАРЬЯНОВСКОМ РАЙОНЕ ОМСКОЙ ОБЛАСТИ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9858" y="3495402"/>
            <a:ext cx="6406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4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4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04E23"/>
                </a:solidFill>
                <a:latin typeface="Arial"/>
                <a:cs typeface="Arial"/>
              </a:rPr>
              <a:t>РЕГИОНЕ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7300" y="1326581"/>
            <a:ext cx="3705700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 smtClean="0">
                <a:solidFill>
                  <a:srgbClr val="231F20"/>
                </a:solidFill>
                <a:latin typeface="Arial"/>
                <a:cs typeface="Arial"/>
              </a:rPr>
              <a:t>РОЗНИЧНЫЕ МАГАЗИНЫ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 и региональные торговые сети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300" y="2251781"/>
            <a:ext cx="3466465" cy="46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ru-RU" sz="1700" b="1" dirty="0">
                <a:solidFill>
                  <a:srgbClr val="231F20"/>
                </a:solidFill>
                <a:latin typeface="Arial"/>
                <a:cs typeface="Arial"/>
              </a:rPr>
              <a:t>ОПТОВЫЕ </a:t>
            </a:r>
            <a:r>
              <a:rPr lang="ru-RU" sz="1700" b="1" dirty="0" smtClean="0">
                <a:solidFill>
                  <a:srgbClr val="231F20"/>
                </a:solidFill>
                <a:latin typeface="Arial"/>
                <a:cs typeface="Arial"/>
              </a:rPr>
              <a:t>ПОСТАВКИ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lang="ru-RU" sz="13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склады, </a:t>
            </a:r>
            <a:r>
              <a:rPr lang="ru-RU"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0DB2E43-85C4-4814-BB28-FE7B18CF96BC}"/>
              </a:ext>
            </a:extLst>
          </p:cNvPr>
          <p:cNvSpPr txBox="1"/>
          <p:nvPr/>
        </p:nvSpPr>
        <p:spPr>
          <a:xfrm>
            <a:off x="6237687" y="1311003"/>
            <a:ext cx="4755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 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(крупный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985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ОНЛАЙН ПЛАТФОРМЫ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13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Ozon</a:t>
            </a:r>
            <a:r>
              <a:rPr lang="en-US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3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Wildberries</a:t>
            </a:r>
            <a:r>
              <a:rPr lang="en-US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Ярмарка </a:t>
            </a:r>
            <a:r>
              <a:rPr lang="ru-RU" sz="13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Мастеров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253C3F4-690A-4A94-8407-0A445BCB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9" y="1284477"/>
            <a:ext cx="702249" cy="63301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F111FC2-898E-4DED-AD6E-95D0AAB2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40" y="2251780"/>
            <a:ext cx="596074" cy="551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560DD49-4232-441C-823F-55BB876A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9" y="2193489"/>
            <a:ext cx="702249" cy="566727"/>
          </a:xfrm>
          <a:prstGeom prst="rect">
            <a:avLst/>
          </a:prstGeom>
        </p:spPr>
      </p:pic>
      <p:sp>
        <p:nvSpPr>
          <p:cNvPr id="7" name="Пятно 1 6"/>
          <p:cNvSpPr/>
          <p:nvPr/>
        </p:nvSpPr>
        <p:spPr>
          <a:xfrm>
            <a:off x="5367077" y="1188394"/>
            <a:ext cx="914400" cy="91440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" y="4111183"/>
            <a:ext cx="5143500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14" y="4292267"/>
            <a:ext cx="4293578" cy="11686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2400" spc="55" dirty="0"/>
              <a:t>ТЕХНОЛОГИЯ</a:t>
            </a:r>
            <a:r>
              <a:rPr sz="2400" spc="105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14084" y="1306599"/>
            <a:ext cx="10004110" cy="5038868"/>
            <a:chOff x="641484" y="1221307"/>
            <a:chExt cx="10004110" cy="5038868"/>
          </a:xfrm>
        </p:grpSpPr>
        <p:sp>
          <p:nvSpPr>
            <p:cNvPr id="4" name="object 4"/>
            <p:cNvSpPr/>
            <p:nvPr/>
          </p:nvSpPr>
          <p:spPr>
            <a:xfrm>
              <a:off x="4166595" y="1659600"/>
              <a:ext cx="0" cy="4600575"/>
            </a:xfrm>
            <a:custGeom>
              <a:avLst/>
              <a:gdLst/>
              <a:ahLst/>
              <a:cxnLst/>
              <a:rect l="l" t="t" r="r" b="b"/>
              <a:pathLst>
                <a:path h="4600575">
                  <a:moveTo>
                    <a:pt x="0" y="4600524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6909" y="3044878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6909" y="4529034"/>
              <a:ext cx="9798685" cy="0"/>
            </a:xfrm>
            <a:custGeom>
              <a:avLst/>
              <a:gdLst/>
              <a:ahLst/>
              <a:cxnLst/>
              <a:rect l="l" t="t" r="r" b="b"/>
              <a:pathLst>
                <a:path w="9798685">
                  <a:moveTo>
                    <a:pt x="0" y="0"/>
                  </a:moveTo>
                  <a:lnTo>
                    <a:pt x="9798646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459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735" y="1659600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1484" y="1221307"/>
              <a:ext cx="7225030" cy="3613785"/>
            </a:xfrm>
            <a:custGeom>
              <a:avLst/>
              <a:gdLst/>
              <a:ahLst/>
              <a:cxnLst/>
              <a:rect l="l" t="t" r="r" b="b"/>
              <a:pathLst>
                <a:path w="7225030" h="3613785">
                  <a:moveTo>
                    <a:pt x="433730" y="3396640"/>
                  </a:moveTo>
                  <a:lnTo>
                    <a:pt x="428002" y="3346907"/>
                  </a:lnTo>
                  <a:lnTo>
                    <a:pt x="411695" y="3301263"/>
                  </a:lnTo>
                  <a:lnTo>
                    <a:pt x="386092" y="3261004"/>
                  </a:lnTo>
                  <a:lnTo>
                    <a:pt x="352513" y="3227413"/>
                  </a:lnTo>
                  <a:lnTo>
                    <a:pt x="312242" y="3201809"/>
                  </a:lnTo>
                  <a:lnTo>
                    <a:pt x="266598" y="3185503"/>
                  </a:lnTo>
                  <a:lnTo>
                    <a:pt x="216865" y="3179775"/>
                  </a:lnTo>
                  <a:lnTo>
                    <a:pt x="167144" y="3185503"/>
                  </a:lnTo>
                  <a:lnTo>
                    <a:pt x="121500" y="3201809"/>
                  </a:lnTo>
                  <a:lnTo>
                    <a:pt x="81229" y="3227413"/>
                  </a:lnTo>
                  <a:lnTo>
                    <a:pt x="47650" y="3261004"/>
                  </a:lnTo>
                  <a:lnTo>
                    <a:pt x="22047" y="3301263"/>
                  </a:lnTo>
                  <a:lnTo>
                    <a:pt x="5727" y="3346907"/>
                  </a:lnTo>
                  <a:lnTo>
                    <a:pt x="0" y="3396640"/>
                  </a:lnTo>
                  <a:lnTo>
                    <a:pt x="5727" y="3446361"/>
                  </a:lnTo>
                  <a:lnTo>
                    <a:pt x="22047" y="3492017"/>
                  </a:lnTo>
                  <a:lnTo>
                    <a:pt x="47650" y="3532276"/>
                  </a:lnTo>
                  <a:lnTo>
                    <a:pt x="81229" y="3565868"/>
                  </a:lnTo>
                  <a:lnTo>
                    <a:pt x="121500" y="3591458"/>
                  </a:lnTo>
                  <a:lnTo>
                    <a:pt x="167144" y="3607778"/>
                  </a:lnTo>
                  <a:lnTo>
                    <a:pt x="216865" y="3613505"/>
                  </a:lnTo>
                  <a:lnTo>
                    <a:pt x="266598" y="3607778"/>
                  </a:lnTo>
                  <a:lnTo>
                    <a:pt x="312242" y="3591458"/>
                  </a:lnTo>
                  <a:lnTo>
                    <a:pt x="352513" y="3565868"/>
                  </a:lnTo>
                  <a:lnTo>
                    <a:pt x="386092" y="3532276"/>
                  </a:lnTo>
                  <a:lnTo>
                    <a:pt x="411695" y="3492017"/>
                  </a:lnTo>
                  <a:lnTo>
                    <a:pt x="428002" y="3446361"/>
                  </a:lnTo>
                  <a:lnTo>
                    <a:pt x="433730" y="3396640"/>
                  </a:lnTo>
                  <a:close/>
                </a:path>
                <a:path w="7225030" h="3613785">
                  <a:moveTo>
                    <a:pt x="433730" y="1892249"/>
                  </a:moveTo>
                  <a:lnTo>
                    <a:pt x="428002" y="1842528"/>
                  </a:lnTo>
                  <a:lnTo>
                    <a:pt x="411695" y="1796872"/>
                  </a:lnTo>
                  <a:lnTo>
                    <a:pt x="386092" y="1756613"/>
                  </a:lnTo>
                  <a:lnTo>
                    <a:pt x="352513" y="1723021"/>
                  </a:lnTo>
                  <a:lnTo>
                    <a:pt x="312242" y="1697431"/>
                  </a:lnTo>
                  <a:lnTo>
                    <a:pt x="266598" y="1681111"/>
                  </a:lnTo>
                  <a:lnTo>
                    <a:pt x="216865" y="1675384"/>
                  </a:lnTo>
                  <a:lnTo>
                    <a:pt x="167144" y="1681111"/>
                  </a:lnTo>
                  <a:lnTo>
                    <a:pt x="121500" y="1697431"/>
                  </a:lnTo>
                  <a:lnTo>
                    <a:pt x="81229" y="1723021"/>
                  </a:lnTo>
                  <a:lnTo>
                    <a:pt x="47650" y="1756613"/>
                  </a:lnTo>
                  <a:lnTo>
                    <a:pt x="22047" y="1796872"/>
                  </a:lnTo>
                  <a:lnTo>
                    <a:pt x="5727" y="1842528"/>
                  </a:lnTo>
                  <a:lnTo>
                    <a:pt x="0" y="1892249"/>
                  </a:lnTo>
                  <a:lnTo>
                    <a:pt x="5727" y="1941982"/>
                  </a:lnTo>
                  <a:lnTo>
                    <a:pt x="22047" y="1987626"/>
                  </a:lnTo>
                  <a:lnTo>
                    <a:pt x="47650" y="2027885"/>
                  </a:lnTo>
                  <a:lnTo>
                    <a:pt x="81229" y="2061476"/>
                  </a:lnTo>
                  <a:lnTo>
                    <a:pt x="121500" y="2087079"/>
                  </a:lnTo>
                  <a:lnTo>
                    <a:pt x="167144" y="2103386"/>
                  </a:lnTo>
                  <a:lnTo>
                    <a:pt x="216865" y="2109114"/>
                  </a:lnTo>
                  <a:lnTo>
                    <a:pt x="266598" y="2103386"/>
                  </a:lnTo>
                  <a:lnTo>
                    <a:pt x="312242" y="2087079"/>
                  </a:lnTo>
                  <a:lnTo>
                    <a:pt x="352513" y="2061476"/>
                  </a:lnTo>
                  <a:lnTo>
                    <a:pt x="386092" y="2027885"/>
                  </a:lnTo>
                  <a:lnTo>
                    <a:pt x="411695" y="1987626"/>
                  </a:lnTo>
                  <a:lnTo>
                    <a:pt x="428002" y="1941982"/>
                  </a:lnTo>
                  <a:lnTo>
                    <a:pt x="433730" y="1892249"/>
                  </a:lnTo>
                  <a:close/>
                </a:path>
                <a:path w="7225030" h="3613785">
                  <a:moveTo>
                    <a:pt x="433730" y="216865"/>
                  </a:moveTo>
                  <a:lnTo>
                    <a:pt x="428002" y="167132"/>
                  </a:lnTo>
                  <a:lnTo>
                    <a:pt x="411695" y="121488"/>
                  </a:lnTo>
                  <a:lnTo>
                    <a:pt x="386092" y="81229"/>
                  </a:lnTo>
                  <a:lnTo>
                    <a:pt x="352513" y="47637"/>
                  </a:lnTo>
                  <a:lnTo>
                    <a:pt x="312242" y="22034"/>
                  </a:lnTo>
                  <a:lnTo>
                    <a:pt x="266598" y="5727"/>
                  </a:lnTo>
                  <a:lnTo>
                    <a:pt x="216865" y="0"/>
                  </a:lnTo>
                  <a:lnTo>
                    <a:pt x="167144" y="5727"/>
                  </a:lnTo>
                  <a:lnTo>
                    <a:pt x="121500" y="22034"/>
                  </a:lnTo>
                  <a:lnTo>
                    <a:pt x="81229" y="47637"/>
                  </a:lnTo>
                  <a:lnTo>
                    <a:pt x="47650" y="81229"/>
                  </a:lnTo>
                  <a:lnTo>
                    <a:pt x="22047" y="121488"/>
                  </a:lnTo>
                  <a:lnTo>
                    <a:pt x="5727" y="167132"/>
                  </a:lnTo>
                  <a:lnTo>
                    <a:pt x="0" y="216865"/>
                  </a:lnTo>
                  <a:lnTo>
                    <a:pt x="5727" y="266585"/>
                  </a:lnTo>
                  <a:lnTo>
                    <a:pt x="22047" y="312242"/>
                  </a:lnTo>
                  <a:lnTo>
                    <a:pt x="47650" y="352501"/>
                  </a:lnTo>
                  <a:lnTo>
                    <a:pt x="81229" y="386092"/>
                  </a:lnTo>
                  <a:lnTo>
                    <a:pt x="121500" y="411683"/>
                  </a:lnTo>
                  <a:lnTo>
                    <a:pt x="167144" y="428002"/>
                  </a:lnTo>
                  <a:lnTo>
                    <a:pt x="216865" y="433730"/>
                  </a:lnTo>
                  <a:lnTo>
                    <a:pt x="266598" y="428002"/>
                  </a:lnTo>
                  <a:lnTo>
                    <a:pt x="312242" y="411683"/>
                  </a:lnTo>
                  <a:lnTo>
                    <a:pt x="352513" y="386092"/>
                  </a:lnTo>
                  <a:lnTo>
                    <a:pt x="386092" y="352501"/>
                  </a:lnTo>
                  <a:lnTo>
                    <a:pt x="411695" y="312242"/>
                  </a:lnTo>
                  <a:lnTo>
                    <a:pt x="428002" y="266585"/>
                  </a:lnTo>
                  <a:lnTo>
                    <a:pt x="433730" y="216865"/>
                  </a:lnTo>
                  <a:close/>
                </a:path>
                <a:path w="7225030" h="3613785">
                  <a:moveTo>
                    <a:pt x="3756596" y="3396640"/>
                  </a:moveTo>
                  <a:lnTo>
                    <a:pt x="3750868" y="3346907"/>
                  </a:lnTo>
                  <a:lnTo>
                    <a:pt x="3734549" y="3301263"/>
                  </a:lnTo>
                  <a:lnTo>
                    <a:pt x="3708946" y="3261004"/>
                  </a:lnTo>
                  <a:lnTo>
                    <a:pt x="3675367" y="3227413"/>
                  </a:lnTo>
                  <a:lnTo>
                    <a:pt x="3635095" y="3201809"/>
                  </a:lnTo>
                  <a:lnTo>
                    <a:pt x="3589451" y="3185503"/>
                  </a:lnTo>
                  <a:lnTo>
                    <a:pt x="3539731" y="3179775"/>
                  </a:lnTo>
                  <a:lnTo>
                    <a:pt x="3489998" y="3185503"/>
                  </a:lnTo>
                  <a:lnTo>
                    <a:pt x="3444354" y="3201809"/>
                  </a:lnTo>
                  <a:lnTo>
                    <a:pt x="3404095" y="3227413"/>
                  </a:lnTo>
                  <a:lnTo>
                    <a:pt x="3370503" y="3261004"/>
                  </a:lnTo>
                  <a:lnTo>
                    <a:pt x="3344900" y="3301263"/>
                  </a:lnTo>
                  <a:lnTo>
                    <a:pt x="3328593" y="3346907"/>
                  </a:lnTo>
                  <a:lnTo>
                    <a:pt x="3322866" y="3396640"/>
                  </a:lnTo>
                  <a:lnTo>
                    <a:pt x="3328593" y="3446361"/>
                  </a:lnTo>
                  <a:lnTo>
                    <a:pt x="3344900" y="3492017"/>
                  </a:lnTo>
                  <a:lnTo>
                    <a:pt x="3370503" y="3532276"/>
                  </a:lnTo>
                  <a:lnTo>
                    <a:pt x="3404095" y="3565868"/>
                  </a:lnTo>
                  <a:lnTo>
                    <a:pt x="3444354" y="3591458"/>
                  </a:lnTo>
                  <a:lnTo>
                    <a:pt x="3489998" y="3607778"/>
                  </a:lnTo>
                  <a:lnTo>
                    <a:pt x="3539731" y="3613505"/>
                  </a:lnTo>
                  <a:lnTo>
                    <a:pt x="3589451" y="3607778"/>
                  </a:lnTo>
                  <a:lnTo>
                    <a:pt x="3635095" y="3591458"/>
                  </a:lnTo>
                  <a:lnTo>
                    <a:pt x="3675367" y="3565868"/>
                  </a:lnTo>
                  <a:lnTo>
                    <a:pt x="3708946" y="3532276"/>
                  </a:lnTo>
                  <a:lnTo>
                    <a:pt x="3734549" y="3492017"/>
                  </a:lnTo>
                  <a:lnTo>
                    <a:pt x="3750868" y="3446361"/>
                  </a:lnTo>
                  <a:lnTo>
                    <a:pt x="3756596" y="3396640"/>
                  </a:lnTo>
                  <a:close/>
                </a:path>
                <a:path w="7225030" h="3613785">
                  <a:moveTo>
                    <a:pt x="3756596" y="1892249"/>
                  </a:moveTo>
                  <a:lnTo>
                    <a:pt x="3750868" y="1842528"/>
                  </a:lnTo>
                  <a:lnTo>
                    <a:pt x="3734549" y="1796872"/>
                  </a:lnTo>
                  <a:lnTo>
                    <a:pt x="3708946" y="1756613"/>
                  </a:lnTo>
                  <a:lnTo>
                    <a:pt x="3675367" y="1723021"/>
                  </a:lnTo>
                  <a:lnTo>
                    <a:pt x="3635095" y="1697431"/>
                  </a:lnTo>
                  <a:lnTo>
                    <a:pt x="3589451" y="1681111"/>
                  </a:lnTo>
                  <a:lnTo>
                    <a:pt x="3539731" y="1675384"/>
                  </a:lnTo>
                  <a:lnTo>
                    <a:pt x="3489998" y="1681111"/>
                  </a:lnTo>
                  <a:lnTo>
                    <a:pt x="3444354" y="1697431"/>
                  </a:lnTo>
                  <a:lnTo>
                    <a:pt x="3404095" y="1723021"/>
                  </a:lnTo>
                  <a:lnTo>
                    <a:pt x="3370503" y="1756613"/>
                  </a:lnTo>
                  <a:lnTo>
                    <a:pt x="3344900" y="1796872"/>
                  </a:lnTo>
                  <a:lnTo>
                    <a:pt x="3328593" y="1842528"/>
                  </a:lnTo>
                  <a:lnTo>
                    <a:pt x="3322866" y="1892249"/>
                  </a:lnTo>
                  <a:lnTo>
                    <a:pt x="3328593" y="1941982"/>
                  </a:lnTo>
                  <a:lnTo>
                    <a:pt x="3344900" y="1987626"/>
                  </a:lnTo>
                  <a:lnTo>
                    <a:pt x="3370503" y="2027885"/>
                  </a:lnTo>
                  <a:lnTo>
                    <a:pt x="3404095" y="2061476"/>
                  </a:lnTo>
                  <a:lnTo>
                    <a:pt x="3444354" y="2087079"/>
                  </a:lnTo>
                  <a:lnTo>
                    <a:pt x="3489998" y="2103386"/>
                  </a:lnTo>
                  <a:lnTo>
                    <a:pt x="3539731" y="2109114"/>
                  </a:lnTo>
                  <a:lnTo>
                    <a:pt x="3589451" y="2103386"/>
                  </a:lnTo>
                  <a:lnTo>
                    <a:pt x="3635095" y="2087079"/>
                  </a:lnTo>
                  <a:lnTo>
                    <a:pt x="3675367" y="2061476"/>
                  </a:lnTo>
                  <a:lnTo>
                    <a:pt x="3708946" y="2027885"/>
                  </a:lnTo>
                  <a:lnTo>
                    <a:pt x="3734549" y="1987626"/>
                  </a:lnTo>
                  <a:lnTo>
                    <a:pt x="3750868" y="1941982"/>
                  </a:lnTo>
                  <a:lnTo>
                    <a:pt x="3756596" y="1892249"/>
                  </a:lnTo>
                  <a:close/>
                </a:path>
                <a:path w="7225030" h="3613785">
                  <a:moveTo>
                    <a:pt x="3756596" y="216865"/>
                  </a:moveTo>
                  <a:lnTo>
                    <a:pt x="3750868" y="167132"/>
                  </a:lnTo>
                  <a:lnTo>
                    <a:pt x="3734549" y="121488"/>
                  </a:lnTo>
                  <a:lnTo>
                    <a:pt x="3708946" y="81229"/>
                  </a:lnTo>
                  <a:lnTo>
                    <a:pt x="3675367" y="47637"/>
                  </a:lnTo>
                  <a:lnTo>
                    <a:pt x="3635095" y="22034"/>
                  </a:lnTo>
                  <a:lnTo>
                    <a:pt x="3589451" y="5727"/>
                  </a:lnTo>
                  <a:lnTo>
                    <a:pt x="3539731" y="0"/>
                  </a:lnTo>
                  <a:lnTo>
                    <a:pt x="3489998" y="5727"/>
                  </a:lnTo>
                  <a:lnTo>
                    <a:pt x="3444354" y="22034"/>
                  </a:lnTo>
                  <a:lnTo>
                    <a:pt x="3404095" y="47637"/>
                  </a:lnTo>
                  <a:lnTo>
                    <a:pt x="3370503" y="81229"/>
                  </a:lnTo>
                  <a:lnTo>
                    <a:pt x="3344900" y="121488"/>
                  </a:lnTo>
                  <a:lnTo>
                    <a:pt x="3328593" y="167132"/>
                  </a:lnTo>
                  <a:lnTo>
                    <a:pt x="3322866" y="216865"/>
                  </a:lnTo>
                  <a:lnTo>
                    <a:pt x="3328593" y="266585"/>
                  </a:lnTo>
                  <a:lnTo>
                    <a:pt x="3344900" y="312242"/>
                  </a:lnTo>
                  <a:lnTo>
                    <a:pt x="3370503" y="352501"/>
                  </a:lnTo>
                  <a:lnTo>
                    <a:pt x="3404095" y="386092"/>
                  </a:lnTo>
                  <a:lnTo>
                    <a:pt x="3444354" y="411683"/>
                  </a:lnTo>
                  <a:lnTo>
                    <a:pt x="3489998" y="428002"/>
                  </a:lnTo>
                  <a:lnTo>
                    <a:pt x="3539731" y="433730"/>
                  </a:lnTo>
                  <a:lnTo>
                    <a:pt x="3589451" y="428002"/>
                  </a:lnTo>
                  <a:lnTo>
                    <a:pt x="3635095" y="411683"/>
                  </a:lnTo>
                  <a:lnTo>
                    <a:pt x="3675367" y="386092"/>
                  </a:lnTo>
                  <a:lnTo>
                    <a:pt x="3708946" y="352501"/>
                  </a:lnTo>
                  <a:lnTo>
                    <a:pt x="3734549" y="312242"/>
                  </a:lnTo>
                  <a:lnTo>
                    <a:pt x="3750868" y="266585"/>
                  </a:lnTo>
                  <a:lnTo>
                    <a:pt x="3756596" y="216865"/>
                  </a:lnTo>
                  <a:close/>
                </a:path>
                <a:path w="7225030" h="3613785">
                  <a:moveTo>
                    <a:pt x="7224598" y="1892249"/>
                  </a:moveTo>
                  <a:lnTo>
                    <a:pt x="7218870" y="1842528"/>
                  </a:lnTo>
                  <a:lnTo>
                    <a:pt x="7202551" y="1796872"/>
                  </a:lnTo>
                  <a:lnTo>
                    <a:pt x="7176948" y="1756613"/>
                  </a:lnTo>
                  <a:lnTo>
                    <a:pt x="7143369" y="1723021"/>
                  </a:lnTo>
                  <a:lnTo>
                    <a:pt x="7103097" y="1697431"/>
                  </a:lnTo>
                  <a:lnTo>
                    <a:pt x="7057453" y="1681111"/>
                  </a:lnTo>
                  <a:lnTo>
                    <a:pt x="7007733" y="1675384"/>
                  </a:lnTo>
                  <a:lnTo>
                    <a:pt x="6958000" y="1681111"/>
                  </a:lnTo>
                  <a:lnTo>
                    <a:pt x="6912356" y="1697431"/>
                  </a:lnTo>
                  <a:lnTo>
                    <a:pt x="6872084" y="1723021"/>
                  </a:lnTo>
                  <a:lnTo>
                    <a:pt x="6838505" y="1756613"/>
                  </a:lnTo>
                  <a:lnTo>
                    <a:pt x="6812902" y="1796872"/>
                  </a:lnTo>
                  <a:lnTo>
                    <a:pt x="6796595" y="1842528"/>
                  </a:lnTo>
                  <a:lnTo>
                    <a:pt x="6790868" y="1892249"/>
                  </a:lnTo>
                  <a:lnTo>
                    <a:pt x="6796595" y="1941982"/>
                  </a:lnTo>
                  <a:lnTo>
                    <a:pt x="6812902" y="1987626"/>
                  </a:lnTo>
                  <a:lnTo>
                    <a:pt x="6838505" y="2027885"/>
                  </a:lnTo>
                  <a:lnTo>
                    <a:pt x="6872084" y="2061476"/>
                  </a:lnTo>
                  <a:lnTo>
                    <a:pt x="6912356" y="2087079"/>
                  </a:lnTo>
                  <a:lnTo>
                    <a:pt x="6958000" y="2103386"/>
                  </a:lnTo>
                  <a:lnTo>
                    <a:pt x="7007733" y="2109114"/>
                  </a:lnTo>
                  <a:lnTo>
                    <a:pt x="7057453" y="2103386"/>
                  </a:lnTo>
                  <a:lnTo>
                    <a:pt x="7103097" y="2087079"/>
                  </a:lnTo>
                  <a:lnTo>
                    <a:pt x="7143369" y="2061476"/>
                  </a:lnTo>
                  <a:lnTo>
                    <a:pt x="7176948" y="2027885"/>
                  </a:lnTo>
                  <a:lnTo>
                    <a:pt x="7202551" y="1987626"/>
                  </a:lnTo>
                  <a:lnTo>
                    <a:pt x="7218870" y="1941982"/>
                  </a:lnTo>
                  <a:lnTo>
                    <a:pt x="7224598" y="1892249"/>
                  </a:lnTo>
                  <a:close/>
                </a:path>
                <a:path w="7225030" h="3613785">
                  <a:moveTo>
                    <a:pt x="7224598" y="216865"/>
                  </a:moveTo>
                  <a:lnTo>
                    <a:pt x="7218870" y="167132"/>
                  </a:lnTo>
                  <a:lnTo>
                    <a:pt x="7202551" y="121488"/>
                  </a:lnTo>
                  <a:lnTo>
                    <a:pt x="7176948" y="81229"/>
                  </a:lnTo>
                  <a:lnTo>
                    <a:pt x="7143369" y="47637"/>
                  </a:lnTo>
                  <a:lnTo>
                    <a:pt x="7103097" y="22034"/>
                  </a:lnTo>
                  <a:lnTo>
                    <a:pt x="7057453" y="5727"/>
                  </a:lnTo>
                  <a:lnTo>
                    <a:pt x="7007733" y="0"/>
                  </a:lnTo>
                  <a:lnTo>
                    <a:pt x="6958000" y="5727"/>
                  </a:lnTo>
                  <a:lnTo>
                    <a:pt x="6912356" y="22034"/>
                  </a:lnTo>
                  <a:lnTo>
                    <a:pt x="6872084" y="47637"/>
                  </a:lnTo>
                  <a:lnTo>
                    <a:pt x="6838505" y="81229"/>
                  </a:lnTo>
                  <a:lnTo>
                    <a:pt x="6812902" y="121488"/>
                  </a:lnTo>
                  <a:lnTo>
                    <a:pt x="6796595" y="167132"/>
                  </a:lnTo>
                  <a:lnTo>
                    <a:pt x="6790868" y="216865"/>
                  </a:lnTo>
                  <a:lnTo>
                    <a:pt x="6796595" y="266585"/>
                  </a:lnTo>
                  <a:lnTo>
                    <a:pt x="6812902" y="312242"/>
                  </a:lnTo>
                  <a:lnTo>
                    <a:pt x="6838505" y="352501"/>
                  </a:lnTo>
                  <a:lnTo>
                    <a:pt x="6872084" y="386092"/>
                  </a:lnTo>
                  <a:lnTo>
                    <a:pt x="6912356" y="411683"/>
                  </a:lnTo>
                  <a:lnTo>
                    <a:pt x="6958000" y="428002"/>
                  </a:lnTo>
                  <a:lnTo>
                    <a:pt x="7007733" y="433730"/>
                  </a:lnTo>
                  <a:lnTo>
                    <a:pt x="7057453" y="428002"/>
                  </a:lnTo>
                  <a:lnTo>
                    <a:pt x="7103097" y="411683"/>
                  </a:lnTo>
                  <a:lnTo>
                    <a:pt x="7143369" y="386092"/>
                  </a:lnTo>
                  <a:lnTo>
                    <a:pt x="7176948" y="352501"/>
                  </a:lnTo>
                  <a:lnTo>
                    <a:pt x="7202551" y="312242"/>
                  </a:lnTo>
                  <a:lnTo>
                    <a:pt x="7218870" y="266585"/>
                  </a:lnTo>
                  <a:lnTo>
                    <a:pt x="7224598" y="216865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5188" y="1252535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502" y="2958442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4004" y="1306599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7956" y="2971094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0876" y="1297573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62101" y="2962068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343" y="1113065"/>
            <a:ext cx="3261137" cy="160236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855"/>
              </a:spcBef>
            </a:pP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   </a:t>
            </a: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r>
              <a:rPr lang="ru-RU" sz="1100" b="1" dirty="0"/>
              <a:t>Очистка и сепарация</a:t>
            </a:r>
            <a:endParaRPr lang="ru-RU" sz="1100" dirty="0"/>
          </a:p>
          <a:p>
            <a:r>
              <a:rPr lang="ru-RU" sz="1100" dirty="0"/>
              <a:t>Семена проходят магнитную очистку (удаление металлических примесей)</a:t>
            </a:r>
          </a:p>
          <a:p>
            <a:r>
              <a:rPr lang="ru-RU" sz="1100" dirty="0"/>
              <a:t>Ситовые сепараторы удаляют крупные и мелкие примеси (песок, землю, остатки стеблей)</a:t>
            </a:r>
          </a:p>
          <a:p>
            <a:r>
              <a:rPr lang="ru-RU" sz="1100" dirty="0"/>
              <a:t>Контроль качества после очистки: сорная примесь не более 1-2%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4614" y="3020437"/>
            <a:ext cx="3189125" cy="158120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lang="ru-RU" sz="2000" b="1" dirty="0">
              <a:latin typeface="Arial"/>
              <a:cs typeface="Arial"/>
            </a:endParaRPr>
          </a:p>
          <a:p>
            <a:pPr algn="just"/>
            <a:r>
              <a:rPr lang="ru-RU" sz="1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Измельчение (плющение)</a:t>
            </a:r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Семена пропускают через вальцевые </a:t>
            </a:r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станки. Получают </a:t>
            </a:r>
            <a:r>
              <a:rPr lang="ru-RU" sz="11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мятку</a:t>
            </a:r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— разрушенную клеточную структуру, что облегчает извлечение масла </a:t>
            </a:r>
          </a:p>
          <a:p>
            <a:pPr algn="just"/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рапса (высокомасличная культура) возможно смешивание с зерном в пропорции 1:1 для улучшения измельчения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8476" y="4525589"/>
            <a:ext cx="3232143" cy="44563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7359" y="1199583"/>
            <a:ext cx="3366721" cy="149887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r>
              <a:rPr lang="ru-RU" sz="1100" b="1" dirty="0"/>
              <a:t>Сушка (при необходимости)</a:t>
            </a:r>
            <a:endParaRPr lang="ru-RU" sz="1100" dirty="0"/>
          </a:p>
          <a:p>
            <a:r>
              <a:rPr lang="ru-RU" sz="1100" dirty="0"/>
              <a:t>Влажность снижается до оптимальных 6-8%</a:t>
            </a:r>
          </a:p>
          <a:p>
            <a:r>
              <a:rPr lang="ru-RU" sz="1100" dirty="0"/>
              <a:t>Используются зерносушилки с щадящим температурным режимом (не более 60-70°С для масличных)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8931" y="2971094"/>
            <a:ext cx="3262807" cy="19497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r>
              <a:rPr lang="ru-RU" sz="1100" b="1" dirty="0"/>
              <a:t>Влаготепловая обработка (жарение)</a:t>
            </a:r>
            <a:endParaRPr lang="ru-RU" sz="1100" dirty="0"/>
          </a:p>
          <a:p>
            <a:r>
              <a:rPr lang="ru-RU" sz="1100" dirty="0" err="1"/>
              <a:t>Мятка</a:t>
            </a:r>
            <a:r>
              <a:rPr lang="ru-RU" sz="1100" dirty="0"/>
              <a:t> обрабатывается паром и нагревается до 80-105°С</a:t>
            </a:r>
          </a:p>
          <a:p>
            <a:r>
              <a:rPr lang="ru-RU" sz="1100" dirty="0"/>
              <a:t>Происходит денатурация белков, снижение вязкости масла</a:t>
            </a:r>
          </a:p>
          <a:p>
            <a:r>
              <a:rPr lang="ru-RU" sz="1100" dirty="0"/>
              <a:t>Полученная мезга поступает на прессование</a:t>
            </a: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endParaRPr lang="ru-RU" sz="14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23422" y="4464993"/>
            <a:ext cx="3387725" cy="44563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35"/>
              </a:spcBef>
              <a:tabLst>
                <a:tab pos="415925" algn="l"/>
              </a:tabLst>
            </a:pPr>
            <a:r>
              <a:rPr sz="3300" b="1" baseline="1262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2000" b="1" spc="-20" dirty="0" smtClean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56693" y="1175473"/>
            <a:ext cx="2666365" cy="205338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855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pPr algn="just"/>
            <a:r>
              <a:rPr lang="ru-RU" sz="1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Обрушивание (для </a:t>
            </a:r>
            <a:r>
              <a:rPr lang="ru-RU" sz="11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кожурных</a:t>
            </a:r>
            <a:r>
              <a:rPr lang="ru-RU" sz="1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культур)</a:t>
            </a:r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подсолнечника — удаление лузги, что позволяет:</a:t>
            </a:r>
          </a:p>
          <a:p>
            <a:pPr lvl="1" algn="just"/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Повысить содержание белка в шроте</a:t>
            </a:r>
          </a:p>
          <a:p>
            <a:pPr lvl="1" algn="just"/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Увеличить производительность оборудования</a:t>
            </a:r>
          </a:p>
          <a:p>
            <a:pPr lvl="1" algn="just"/>
            <a:r>
              <a:rPr lang="ru-RU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Получить масло более высокого качества</a:t>
            </a:r>
          </a:p>
          <a:p>
            <a:pPr marL="12700" marR="5080">
              <a:lnSpc>
                <a:spcPct val="101200"/>
              </a:lnSpc>
              <a:spcBef>
                <a:spcPts val="5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17944" y="2823804"/>
            <a:ext cx="3664472" cy="124264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690"/>
              </a:spcBef>
            </a:pPr>
            <a:r>
              <a:rPr sz="2000" b="1" spc="-20" dirty="0">
                <a:solidFill>
                  <a:srgbClr val="F04E23"/>
                </a:solidFill>
                <a:latin typeface="Arial"/>
                <a:cs typeface="Arial"/>
              </a:rPr>
              <a:t>ЭТАП</a:t>
            </a:r>
            <a:endParaRPr sz="2000" dirty="0">
              <a:latin typeface="Arial"/>
              <a:cs typeface="Arial"/>
            </a:endParaRPr>
          </a:p>
          <a:p>
            <a:r>
              <a:rPr lang="ru-RU" sz="1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Прессование (механический отжим)</a:t>
            </a:r>
          </a:p>
          <a:p>
            <a:r>
              <a:rPr lang="ru-RU" sz="11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Холодный отжим</a:t>
            </a:r>
          </a:p>
          <a:p>
            <a:r>
              <a:rPr lang="ru-RU" sz="11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Горячий отжим</a:t>
            </a:r>
          </a:p>
          <a:p>
            <a:endParaRPr lang="ru-RU" sz="11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  <p:sp>
        <p:nvSpPr>
          <p:cNvPr id="27" name="object 11"/>
          <p:cNvSpPr txBox="1"/>
          <p:nvPr/>
        </p:nvSpPr>
        <p:spPr>
          <a:xfrm>
            <a:off x="774415" y="4469497"/>
            <a:ext cx="1809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4124613" y="4465328"/>
            <a:ext cx="1809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13370" y="4601639"/>
            <a:ext cx="3863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100" b="1" dirty="0" smtClean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sz="1100" b="1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1016" y="4759156"/>
            <a:ext cx="353245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Технология экстракции:</a:t>
            </a:r>
          </a:p>
          <a:p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Жмых (или </a:t>
            </a:r>
            <a:r>
              <a:rPr lang="ru-RU" sz="11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мятка</a:t>
            </a:r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загружается в экстрактор</a:t>
            </a:r>
          </a:p>
          <a:p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Через материал пропускается органический растворитель (</a:t>
            </a:r>
            <a:r>
              <a:rPr lang="ru-RU" sz="11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гексан</a:t>
            </a:r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Растворитель растворяет остаточное масло, образуя </a:t>
            </a:r>
            <a:r>
              <a:rPr lang="ru-RU" sz="11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мисцеллу</a:t>
            </a:r>
            <a:endParaRPr lang="ru-RU" sz="11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1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Мисцелла</a:t>
            </a:r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направляется на дистилляцию для отделения растворителя</a:t>
            </a:r>
          </a:p>
          <a:p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Растворитель возвращается в цикл (оборотное использование)</a:t>
            </a:r>
          </a:p>
          <a:p>
            <a:r>
              <a:rPr lang="ru-RU" sz="11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Обезжиренный продукт — шрот — выгружается</a:t>
            </a:r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44012" y="4843794"/>
            <a:ext cx="30067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Инновационная альтернатива: спиртовая экстракция</a:t>
            </a:r>
          </a:p>
          <a:p>
            <a:r>
              <a:rPr lang="ru-RU" sz="1100" b="1" dirty="0"/>
              <a:t>Рафинация масла</a:t>
            </a:r>
          </a:p>
          <a:p>
            <a:endParaRPr lang="ru-RU" sz="1100" i="0" dirty="0" smtClean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100" b="1" dirty="0"/>
              <a:t>Результат рафинации:</a:t>
            </a:r>
            <a:endParaRPr lang="ru-RU" sz="1100" dirty="0"/>
          </a:p>
          <a:p>
            <a:r>
              <a:rPr lang="ru-RU" sz="1100" dirty="0"/>
              <a:t>Рафинированное дезодорированное масло: прозрачное, без запаха и вкуса</a:t>
            </a:r>
          </a:p>
          <a:p>
            <a:r>
              <a:rPr lang="ru-RU" sz="1100" dirty="0"/>
              <a:t>Годно для жарки (не пенится, не дымит)</a:t>
            </a:r>
          </a:p>
          <a:p>
            <a:r>
              <a:rPr lang="ru-RU" sz="1100" dirty="0"/>
              <a:t>Срок хранения увеличен до 12-18 месяцев</a:t>
            </a:r>
          </a:p>
          <a:p>
            <a:endParaRPr lang="ru-RU" sz="1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7750752" y="4711419"/>
            <a:ext cx="298205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Масла: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нерафинированное,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altLang="ru-RU" sz="1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рафинированное,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Рафинированное дезодорированное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Кормовые продукты: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шрот,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жмых,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1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лузга.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29495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торговыми сетями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Постоянная работа с оптовиками (средний, мелкий опт)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Формирование фирменной сети магазинов (павильонов)</a:t>
            </a: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lang="ru-RU"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Заключение контрактов на поставку предприятия общественного питания (комбинаты питания, столовые, рестораны, кафе)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lang="ru-RU" sz="130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lang="ru-RU" sz="13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8391" y="1342490"/>
            <a:ext cx="354965" cy="4583458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 dirty="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88541" y="191022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8799" y="1219200"/>
            <a:ext cx="5580509" cy="35291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174115" algn="just">
              <a:lnSpc>
                <a:spcPts val="2100"/>
              </a:lnSpc>
              <a:spcBef>
                <a:spcPts val="219"/>
              </a:spcBef>
            </a:pPr>
            <a:r>
              <a:rPr lang="ru-RU" sz="1400" dirty="0" smtClean="0"/>
              <a:t>        Омская </a:t>
            </a:r>
            <a:r>
              <a:rPr lang="ru-RU" sz="1400" dirty="0"/>
              <a:t>область располагает значительным и растущим потенциалом производства масличных культур (456 тыс. тонн в 2024 году). Однако существующие перерабатывающие мощности региона (до 360 тыс. тонн после ввода новых заводов) не обеспечены сырьем в полном объеме из-за оттока сырья в другие регионы и Казахстан. </a:t>
            </a:r>
            <a:r>
              <a:rPr lang="ru-RU" sz="1400" dirty="0" smtClean="0"/>
              <a:t>   </a:t>
            </a:r>
          </a:p>
          <a:p>
            <a:pPr marL="12700" marR="1174115" algn="just">
              <a:lnSpc>
                <a:spcPts val="2100"/>
              </a:lnSpc>
              <a:spcBef>
                <a:spcPts val="219"/>
              </a:spcBef>
            </a:pPr>
            <a:r>
              <a:rPr lang="ru-RU" sz="1400" dirty="0"/>
              <a:t> </a:t>
            </a:r>
            <a:r>
              <a:rPr lang="ru-RU" sz="1400" dirty="0" smtClean="0"/>
              <a:t>       Для </a:t>
            </a:r>
            <a:r>
              <a:rPr lang="ru-RU" sz="1400" dirty="0"/>
              <a:t>маслозавода в Марьяновском районе это означает как </a:t>
            </a:r>
            <a:r>
              <a:rPr lang="ru-RU" sz="1400" b="1" dirty="0"/>
              <a:t>высокий потенциал сырьевой базы</a:t>
            </a:r>
            <a:r>
              <a:rPr lang="ru-RU" sz="1400" dirty="0"/>
              <a:t>, так и </a:t>
            </a:r>
            <a:r>
              <a:rPr lang="ru-RU" sz="1400" b="1" dirty="0"/>
              <a:t>необходимость активной работы по формированию пула поставщиков</a:t>
            </a:r>
            <a:r>
              <a:rPr lang="ru-RU" sz="1400" dirty="0"/>
              <a:t> с использованием механизмов долгосрочной контрактации и мер государственной поддержки.</a:t>
            </a:r>
            <a:endParaRPr lang="ru-RU" sz="14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/>
              <a:t>РЕСУРСНАЯ БАЗА. </a:t>
            </a:r>
            <a:r>
              <a:rPr sz="2400" dirty="0" smtClean="0"/>
              <a:t>СЫРЬЕ</a:t>
            </a:r>
            <a:r>
              <a:rPr sz="2400" spc="195" dirty="0" smtClean="0"/>
              <a:t> </a:t>
            </a:r>
            <a:r>
              <a:rPr sz="2400" dirty="0"/>
              <a:t>ДЛЯ</a:t>
            </a:r>
            <a:r>
              <a:rPr sz="2400" spc="200" dirty="0"/>
              <a:t> </a:t>
            </a:r>
            <a:r>
              <a:rPr sz="2400" spc="55" dirty="0"/>
              <a:t>ОБЕСПЕЧЕНИЯ</a:t>
            </a:r>
            <a:r>
              <a:rPr sz="2400" spc="200" dirty="0"/>
              <a:t> </a:t>
            </a:r>
            <a:r>
              <a:rPr sz="2400" spc="-10" dirty="0"/>
              <a:t>ПРОИЗВОДСТВА</a:t>
            </a:r>
            <a:endParaRPr sz="2400" dirty="0"/>
          </a:p>
        </p:txBody>
      </p:sp>
      <p:sp>
        <p:nvSpPr>
          <p:cNvPr id="9" name="object 9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4039673" cy="269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12315"/>
            <a:ext cx="4039673" cy="19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4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14</a:t>
            </a:fld>
            <a:endParaRPr spc="-85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6324600" y="1370115"/>
            <a:ext cx="495300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1:</a:t>
            </a: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/>
              <a:t>Омская область</a:t>
            </a:r>
            <a:r>
              <a:rPr lang="ru-RU" dirty="0"/>
              <a:t>, </a:t>
            </a:r>
          </a:p>
          <a:p>
            <a:r>
              <a:rPr lang="ru-RU" dirty="0" smtClean="0"/>
              <a:t>Марьяновский </a:t>
            </a:r>
            <a:r>
              <a:rPr lang="ru-RU" dirty="0"/>
              <a:t>район, </a:t>
            </a:r>
            <a:r>
              <a:rPr lang="ru-RU" dirty="0" smtClean="0"/>
              <a:t>р.п. Марьяновка,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Площадь:</a:t>
            </a:r>
            <a:r>
              <a:rPr lang="ru-RU" dirty="0"/>
              <a:t> </a:t>
            </a:r>
            <a:r>
              <a:rPr lang="ru-RU" dirty="0" smtClean="0"/>
              <a:t>60 </a:t>
            </a:r>
            <a:r>
              <a:rPr lang="ru-RU" dirty="0"/>
              <a:t>га, </a:t>
            </a:r>
          </a:p>
          <a:p>
            <a:endParaRPr lang="ru-RU" sz="800" dirty="0"/>
          </a:p>
          <a:p>
            <a:r>
              <a:rPr lang="ru-RU" b="1" dirty="0"/>
              <a:t>Категория земель: </a:t>
            </a:r>
            <a:r>
              <a:rPr lang="ru-RU" dirty="0"/>
              <a:t>земли сельскохозяйственного </a:t>
            </a:r>
            <a:r>
              <a:rPr lang="ru-RU" dirty="0" smtClean="0"/>
              <a:t>использования</a:t>
            </a:r>
            <a:endParaRPr lang="ru-RU" dirty="0"/>
          </a:p>
          <a:p>
            <a:endParaRPr lang="ru-RU" sz="800" dirty="0"/>
          </a:p>
          <a:p>
            <a:r>
              <a:rPr lang="ru-RU" b="1" dirty="0">
                <a:solidFill>
                  <a:schemeClr val="tx1"/>
                </a:solidFill>
              </a:rPr>
              <a:t>Расположение:</a:t>
            </a:r>
            <a:r>
              <a:rPr lang="ru-RU" dirty="0"/>
              <a:t> у федеральной автодороги </a:t>
            </a:r>
            <a:r>
              <a:rPr lang="ru-RU" dirty="0" smtClean="0"/>
              <a:t>Р-254 «Челябинск-Новосибирск» </a:t>
            </a:r>
            <a:endParaRPr lang="ru-RU" dirty="0"/>
          </a:p>
          <a:p>
            <a:endParaRPr lang="ru-RU" sz="800" dirty="0"/>
          </a:p>
          <a:p>
            <a:r>
              <a:rPr lang="ru-RU" b="1" dirty="0"/>
              <a:t>Электропитание:</a:t>
            </a:r>
            <a:r>
              <a:rPr lang="ru-RU" dirty="0"/>
              <a:t> </a:t>
            </a:r>
            <a:r>
              <a:rPr lang="ru-RU" dirty="0" smtClean="0"/>
              <a:t>расстояние до точки подключения 50 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94806"/>
            <a:ext cx="5310705" cy="4742560"/>
          </a:xfrm>
          <a:prstGeom prst="rect">
            <a:avLst/>
          </a:prstGeom>
        </p:spPr>
      </p:pic>
      <p:sp>
        <p:nvSpPr>
          <p:cNvPr id="14" name="object 7"/>
          <p:cNvSpPr txBox="1"/>
          <p:nvPr/>
        </p:nvSpPr>
        <p:spPr>
          <a:xfrm>
            <a:off x="1630459" y="1539550"/>
            <a:ext cx="2743200" cy="6072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земельный участок не сформирован, кадастровый квартал 55:10:100401</a:t>
            </a:r>
          </a:p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Площадь 60 Га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РАЗМЕЩЕНИЯ*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15</a:t>
            </a:fld>
            <a:endParaRPr spc="-85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07C6EED-9F55-4761-B8AE-303F9D69B266}"/>
              </a:ext>
            </a:extLst>
          </p:cNvPr>
          <p:cNvSpPr txBox="1"/>
          <p:nvPr/>
        </p:nvSpPr>
        <p:spPr>
          <a:xfrm>
            <a:off x="6858000" y="1447800"/>
            <a:ext cx="441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2:</a:t>
            </a:r>
          </a:p>
          <a:p>
            <a:endParaRPr lang="ru-RU" sz="6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Омская область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Марьяновский </a:t>
            </a:r>
            <a:r>
              <a:rPr lang="ru-RU" dirty="0">
                <a:solidFill>
                  <a:schemeClr val="tx1"/>
                </a:solidFill>
              </a:rPr>
              <a:t>район, </a:t>
            </a:r>
            <a:r>
              <a:rPr lang="ru-RU" dirty="0" smtClean="0">
                <a:solidFill>
                  <a:schemeClr val="tx1"/>
                </a:solidFill>
              </a:rPr>
              <a:t>р.п. Марьяновка</a:t>
            </a:r>
            <a:endParaRPr lang="ru-RU" dirty="0">
              <a:solidFill>
                <a:schemeClr val="tx1"/>
              </a:solidFill>
            </a:endParaRP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Общая площадь: </a:t>
            </a:r>
            <a:r>
              <a:rPr lang="ru-RU" dirty="0" smtClean="0">
                <a:solidFill>
                  <a:schemeClr val="tx1"/>
                </a:solidFill>
              </a:rPr>
              <a:t>40 </a:t>
            </a:r>
            <a:r>
              <a:rPr lang="ru-RU" dirty="0">
                <a:solidFill>
                  <a:schemeClr val="tx1"/>
                </a:solidFill>
              </a:rPr>
              <a:t>га 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Категория земель: </a:t>
            </a:r>
            <a:r>
              <a:rPr lang="ru-RU" dirty="0">
                <a:solidFill>
                  <a:schemeClr val="tx1"/>
                </a:solidFill>
              </a:rPr>
              <a:t>земли сельскохозяйственного </a:t>
            </a:r>
            <a:r>
              <a:rPr lang="ru-RU" dirty="0" smtClean="0">
                <a:solidFill>
                  <a:schemeClr val="tx1"/>
                </a:solidFill>
              </a:rPr>
              <a:t>использования</a:t>
            </a:r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Расположение: </a:t>
            </a:r>
            <a:r>
              <a:rPr lang="ru-RU" dirty="0" smtClean="0"/>
              <a:t>у федеральной автодороги Р-254 «Челябинск-Новосибирск» 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Электропитание: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/>
              <a:t>расстояние до точки подключения 100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590800" y="1600200"/>
            <a:ext cx="2743200" cy="59439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земельный участок не сформирован, кадастровый квартал </a:t>
            </a: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55:12:060512 </a:t>
            </a: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Площадь </a:t>
            </a: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40 </a:t>
            </a:r>
            <a:r>
              <a:rPr lang="ru-RU" sz="1200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Sans Serif"/>
                <a:cs typeface="Microsoft Sans Serif"/>
              </a:rPr>
              <a:t>Га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5479"/>
            <a:ext cx="5559162" cy="32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8963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lang="ru-RU" sz="1700" b="1" spc="-65" dirty="0" smtClean="0">
                <a:solidFill>
                  <a:srgbClr val="231F20"/>
                </a:solidFill>
                <a:latin typeface="Arial"/>
                <a:cs typeface="Arial"/>
              </a:rPr>
              <a:t>Среднесписочная ч</a:t>
            </a:r>
            <a:r>
              <a:rPr sz="1700" b="1" spc="-65" dirty="0" err="1" smtClean="0">
                <a:solidFill>
                  <a:srgbClr val="231F20"/>
                </a:solidFill>
                <a:latin typeface="Arial"/>
                <a:cs typeface="Arial"/>
              </a:rPr>
              <a:t>исленность</a:t>
            </a:r>
            <a:r>
              <a:rPr sz="1700" b="1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рабо</a:t>
            </a:r>
            <a:r>
              <a:rPr lang="ru-RU" sz="17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тников</a:t>
            </a:r>
            <a:r>
              <a:rPr sz="1350" spc="-3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 smtClean="0">
                <a:solidFill>
                  <a:srgbClr val="F04E23"/>
                </a:solidFill>
                <a:latin typeface="Arial"/>
                <a:cs typeface="Arial"/>
              </a:rPr>
              <a:t>3451</a:t>
            </a:r>
            <a:r>
              <a:rPr sz="2450" b="1" spc="-23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 err="1" smtClean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6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202</a:t>
            </a:r>
            <a:r>
              <a:rPr lang="ru-RU" sz="1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350" spc="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 район</a:t>
            </a:r>
            <a:endParaRPr sz="13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59</a:t>
            </a:r>
            <a:r>
              <a:rPr sz="2450" b="1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157</a:t>
            </a:r>
            <a:r>
              <a:rPr sz="2450" b="1" spc="-24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9463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50" dirty="0" smtClean="0">
                <a:solidFill>
                  <a:srgbClr val="231F20"/>
                </a:solidFill>
                <a:latin typeface="Arial"/>
                <a:cs typeface="Arial"/>
              </a:rPr>
              <a:t>Марьяновского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 smtClean="0">
                <a:solidFill>
                  <a:srgbClr val="F04E23"/>
                </a:solidFill>
                <a:latin typeface="Arial"/>
                <a:cs typeface="Arial"/>
              </a:rPr>
              <a:t>25,1</a:t>
            </a:r>
            <a:r>
              <a:rPr sz="2750" b="1" spc="-15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29460" y="4020136"/>
            <a:ext cx="3528857" cy="220970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sz="2550" b="1" spc="-21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учреждений дошкольного </a:t>
            </a:r>
            <a:r>
              <a:rPr sz="1500" spc="-10" dirty="0" err="1" smtClean="0">
                <a:solidFill>
                  <a:srgbClr val="231F20"/>
                </a:solidFill>
                <a:latin typeface="Tahoma"/>
                <a:cs typeface="Tahoma"/>
              </a:rPr>
              <a:t>образования</a:t>
            </a:r>
            <a:r>
              <a:rPr sz="1500" spc="-1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lang="ru-RU" sz="1500" spc="-1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61</a:t>
            </a:r>
            <a:r>
              <a:rPr sz="2550" b="1" spc="-27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-1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учреждение школьного образования 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 smtClean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2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Tahoma"/>
                <a:cs typeface="Tahoma"/>
              </a:rPr>
              <a:t>учреждение</a:t>
            </a:r>
            <a:r>
              <a:rPr sz="1500" spc="35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500" spc="35" dirty="0" smtClean="0">
                <a:solidFill>
                  <a:srgbClr val="231F20"/>
                </a:solidFill>
                <a:latin typeface="Tahoma"/>
                <a:cs typeface="Tahoma"/>
              </a:rPr>
              <a:t>проф. образования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16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17</a:t>
            </a:fld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2142"/>
              </p:ext>
            </p:extLst>
          </p:nvPr>
        </p:nvGraphicFramePr>
        <p:xfrm>
          <a:off x="304800" y="1205268"/>
          <a:ext cx="10693349" cy="5344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9024"/>
                <a:gridCol w="5394325"/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lang="ru-RU" sz="1100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строительства</a:t>
                      </a:r>
                      <a:r>
                        <a:rPr lang="ru-RU" sz="1100" baseline="0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масленичного завода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549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70739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426655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р</a:t>
            </a:r>
            <a:r>
              <a:rPr lang="ru-RU" sz="15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айона</a:t>
            </a:r>
            <a:endParaRPr sz="1500" dirty="0">
              <a:latin typeface="Microsoft Sans Serif"/>
              <a:cs typeface="Microsoft Sans Serif"/>
            </a:endParaRPr>
          </a:p>
          <a:p>
            <a:pPr>
              <a:spcBef>
                <a:spcPts val="919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spcBef>
                <a:spcPts val="919"/>
              </a:spcBef>
            </a:pPr>
            <a:r>
              <a:rPr lang="ru-RU" sz="1400" b="1" dirty="0" smtClean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400" b="1" dirty="0" smtClean="0">
              <a:solidFill>
                <a:srgbClr val="F04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919"/>
              </a:spcBef>
            </a:pP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Новикова Любовь Александровна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spcBef>
                <a:spcPts val="919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novikova.mmr@mail.ru</a:t>
            </a:r>
            <a:endParaRPr lang="x-non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sz="1400" b="1" spc="-7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400" b="1" spc="-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</a:t>
            </a:r>
            <a:r>
              <a:rPr lang="ru-RU" sz="1400" b="1" spc="-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sz="1400" b="1" spc="-5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4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b="1" spc="-8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spc="-8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sz="1400" b="1" spc="-85" dirty="0" smtClean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ru-RU" sz="1400" b="1" spc="-85" dirty="0" smtClean="0">
                <a:solidFill>
                  <a:srgbClr val="231F20"/>
                </a:solidFill>
                <a:latin typeface="Arial"/>
                <a:cs typeface="Arial"/>
              </a:rPr>
              <a:t>02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8189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646040, </a:t>
            </a:r>
            <a:r>
              <a:rPr sz="14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r>
              <a:rPr lang="ru-RU" sz="1400" b="1" spc="-70" dirty="0" err="1" smtClean="0">
                <a:solidFill>
                  <a:srgbClr val="231F20"/>
                </a:solidFill>
                <a:latin typeface="Arial"/>
                <a:cs typeface="Arial"/>
              </a:rPr>
              <a:t>ая</a:t>
            </a:r>
            <a:r>
              <a:rPr lang="ru-RU"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 область</a:t>
            </a:r>
            <a:r>
              <a:rPr sz="1400" b="1" spc="-70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b="1" spc="-3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30" dirty="0" smtClean="0">
                <a:solidFill>
                  <a:srgbClr val="231F20"/>
                </a:solidFill>
                <a:latin typeface="Arial"/>
                <a:cs typeface="Arial"/>
              </a:rPr>
              <a:t>р.п. Марьяновка, </a:t>
            </a:r>
            <a:r>
              <a:rPr sz="1400" b="1" spc="-55" dirty="0" err="1" smtClean="0">
                <a:solidFill>
                  <a:srgbClr val="231F20"/>
                </a:solidFill>
                <a:latin typeface="Arial"/>
                <a:cs typeface="Arial"/>
              </a:rPr>
              <a:t>ул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30" dirty="0" smtClean="0">
                <a:solidFill>
                  <a:srgbClr val="231F20"/>
                </a:solidFill>
                <a:latin typeface="Arial"/>
                <a:cs typeface="Arial"/>
              </a:rPr>
              <a:t>Победы</a:t>
            </a:r>
            <a:r>
              <a:rPr sz="1400" b="1" spc="-50" dirty="0" smtClean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ru-RU" sz="1400" b="1" spc="-50" dirty="0" smtClean="0">
                <a:solidFill>
                  <a:srgbClr val="231F20"/>
                </a:solidFill>
                <a:latin typeface="Arial"/>
                <a:cs typeface="Arial"/>
              </a:rPr>
              <a:t>д. 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508" y="1500924"/>
            <a:ext cx="2123347" cy="1898299"/>
          </a:xfrm>
          <a:custGeom>
            <a:avLst/>
            <a:gdLst/>
            <a:ahLst/>
            <a:cxnLst/>
            <a:rect l="l" t="t" r="r" b="b"/>
            <a:pathLst>
              <a:path w="1826260" h="1826260">
                <a:moveTo>
                  <a:pt x="912863" y="0"/>
                </a:moveTo>
                <a:lnTo>
                  <a:pt x="864382" y="1265"/>
                </a:lnTo>
                <a:lnTo>
                  <a:pt x="816561" y="5019"/>
                </a:lnTo>
                <a:lnTo>
                  <a:pt x="769462" y="11198"/>
                </a:lnTo>
                <a:lnTo>
                  <a:pt x="723147" y="19740"/>
                </a:lnTo>
                <a:lnTo>
                  <a:pt x="677681" y="30582"/>
                </a:lnTo>
                <a:lnTo>
                  <a:pt x="633127" y="43659"/>
                </a:lnTo>
                <a:lnTo>
                  <a:pt x="589547" y="58910"/>
                </a:lnTo>
                <a:lnTo>
                  <a:pt x="547004" y="76271"/>
                </a:lnTo>
                <a:lnTo>
                  <a:pt x="505562" y="95679"/>
                </a:lnTo>
                <a:lnTo>
                  <a:pt x="465284" y="117071"/>
                </a:lnTo>
                <a:lnTo>
                  <a:pt x="426232" y="140383"/>
                </a:lnTo>
                <a:lnTo>
                  <a:pt x="388471" y="165554"/>
                </a:lnTo>
                <a:lnTo>
                  <a:pt x="352062" y="192519"/>
                </a:lnTo>
                <a:lnTo>
                  <a:pt x="317070" y="221216"/>
                </a:lnTo>
                <a:lnTo>
                  <a:pt x="283556" y="251581"/>
                </a:lnTo>
                <a:lnTo>
                  <a:pt x="251585" y="283551"/>
                </a:lnTo>
                <a:lnTo>
                  <a:pt x="221220" y="317064"/>
                </a:lnTo>
                <a:lnTo>
                  <a:pt x="192523" y="352057"/>
                </a:lnTo>
                <a:lnTo>
                  <a:pt x="165557" y="388465"/>
                </a:lnTo>
                <a:lnTo>
                  <a:pt x="140386" y="426227"/>
                </a:lnTo>
                <a:lnTo>
                  <a:pt x="117073" y="465278"/>
                </a:lnTo>
                <a:lnTo>
                  <a:pt x="95681" y="505556"/>
                </a:lnTo>
                <a:lnTo>
                  <a:pt x="76273" y="546998"/>
                </a:lnTo>
                <a:lnTo>
                  <a:pt x="58911" y="589541"/>
                </a:lnTo>
                <a:lnTo>
                  <a:pt x="43660" y="633122"/>
                </a:lnTo>
                <a:lnTo>
                  <a:pt x="30582" y="677677"/>
                </a:lnTo>
                <a:lnTo>
                  <a:pt x="19741" y="723144"/>
                </a:lnTo>
                <a:lnTo>
                  <a:pt x="11199" y="769459"/>
                </a:lnTo>
                <a:lnTo>
                  <a:pt x="5019" y="816559"/>
                </a:lnTo>
                <a:lnTo>
                  <a:pt x="1265" y="864381"/>
                </a:lnTo>
                <a:lnTo>
                  <a:pt x="0" y="912863"/>
                </a:lnTo>
                <a:lnTo>
                  <a:pt x="1265" y="961343"/>
                </a:lnTo>
                <a:lnTo>
                  <a:pt x="5019" y="1009165"/>
                </a:lnTo>
                <a:lnTo>
                  <a:pt x="11199" y="1056264"/>
                </a:lnTo>
                <a:lnTo>
                  <a:pt x="19741" y="1102578"/>
                </a:lnTo>
                <a:lnTo>
                  <a:pt x="30582" y="1148043"/>
                </a:lnTo>
                <a:lnTo>
                  <a:pt x="43660" y="1192598"/>
                </a:lnTo>
                <a:lnTo>
                  <a:pt x="58911" y="1236177"/>
                </a:lnTo>
                <a:lnTo>
                  <a:pt x="76273" y="1278720"/>
                </a:lnTo>
                <a:lnTo>
                  <a:pt x="95681" y="1320161"/>
                </a:lnTo>
                <a:lnTo>
                  <a:pt x="117073" y="1360439"/>
                </a:lnTo>
                <a:lnTo>
                  <a:pt x="140386" y="1399490"/>
                </a:lnTo>
                <a:lnTo>
                  <a:pt x="165557" y="1437251"/>
                </a:lnTo>
                <a:lnTo>
                  <a:pt x="192523" y="1473659"/>
                </a:lnTo>
                <a:lnTo>
                  <a:pt x="221220" y="1508651"/>
                </a:lnTo>
                <a:lnTo>
                  <a:pt x="251585" y="1542163"/>
                </a:lnTo>
                <a:lnTo>
                  <a:pt x="283556" y="1574134"/>
                </a:lnTo>
                <a:lnTo>
                  <a:pt x="317070" y="1604498"/>
                </a:lnTo>
                <a:lnTo>
                  <a:pt x="352062" y="1633195"/>
                </a:lnTo>
                <a:lnTo>
                  <a:pt x="388471" y="1660160"/>
                </a:lnTo>
                <a:lnTo>
                  <a:pt x="426232" y="1685330"/>
                </a:lnTo>
                <a:lnTo>
                  <a:pt x="465284" y="1708643"/>
                </a:lnTo>
                <a:lnTo>
                  <a:pt x="505562" y="1730034"/>
                </a:lnTo>
                <a:lnTo>
                  <a:pt x="547004" y="1749442"/>
                </a:lnTo>
                <a:lnTo>
                  <a:pt x="589547" y="1766803"/>
                </a:lnTo>
                <a:lnTo>
                  <a:pt x="633127" y="1782054"/>
                </a:lnTo>
                <a:lnTo>
                  <a:pt x="677681" y="1795131"/>
                </a:lnTo>
                <a:lnTo>
                  <a:pt x="723147" y="1805973"/>
                </a:lnTo>
                <a:lnTo>
                  <a:pt x="769462" y="1814515"/>
                </a:lnTo>
                <a:lnTo>
                  <a:pt x="816561" y="1820694"/>
                </a:lnTo>
                <a:lnTo>
                  <a:pt x="864382" y="1824448"/>
                </a:lnTo>
                <a:lnTo>
                  <a:pt x="912863" y="1825713"/>
                </a:lnTo>
                <a:lnTo>
                  <a:pt x="961343" y="1824448"/>
                </a:lnTo>
                <a:lnTo>
                  <a:pt x="1009165" y="1820694"/>
                </a:lnTo>
                <a:lnTo>
                  <a:pt x="1056264" y="1814515"/>
                </a:lnTo>
                <a:lnTo>
                  <a:pt x="1102578" y="1805973"/>
                </a:lnTo>
                <a:lnTo>
                  <a:pt x="1148044" y="1795131"/>
                </a:lnTo>
                <a:lnTo>
                  <a:pt x="1192599" y="1782054"/>
                </a:lnTo>
                <a:lnTo>
                  <a:pt x="1236179" y="1766803"/>
                </a:lnTo>
                <a:lnTo>
                  <a:pt x="1278722" y="1749442"/>
                </a:lnTo>
                <a:lnTo>
                  <a:pt x="1320164" y="1730034"/>
                </a:lnTo>
                <a:lnTo>
                  <a:pt x="1360442" y="1708643"/>
                </a:lnTo>
                <a:lnTo>
                  <a:pt x="1399493" y="1685330"/>
                </a:lnTo>
                <a:lnTo>
                  <a:pt x="1437255" y="1660160"/>
                </a:lnTo>
                <a:lnTo>
                  <a:pt x="1473664" y="1633195"/>
                </a:lnTo>
                <a:lnTo>
                  <a:pt x="1508656" y="1604498"/>
                </a:lnTo>
                <a:lnTo>
                  <a:pt x="1542169" y="1574134"/>
                </a:lnTo>
                <a:lnTo>
                  <a:pt x="1574140" y="1542163"/>
                </a:lnTo>
                <a:lnTo>
                  <a:pt x="1604506" y="1508651"/>
                </a:lnTo>
                <a:lnTo>
                  <a:pt x="1633203" y="1473659"/>
                </a:lnTo>
                <a:lnTo>
                  <a:pt x="1660168" y="1437251"/>
                </a:lnTo>
                <a:lnTo>
                  <a:pt x="1685339" y="1399490"/>
                </a:lnTo>
                <a:lnTo>
                  <a:pt x="1708652" y="1360439"/>
                </a:lnTo>
                <a:lnTo>
                  <a:pt x="1730045" y="1320161"/>
                </a:lnTo>
                <a:lnTo>
                  <a:pt x="1749453" y="1278720"/>
                </a:lnTo>
                <a:lnTo>
                  <a:pt x="1766814" y="1236177"/>
                </a:lnTo>
                <a:lnTo>
                  <a:pt x="1782065" y="1192598"/>
                </a:lnTo>
                <a:lnTo>
                  <a:pt x="1795143" y="1148043"/>
                </a:lnTo>
                <a:lnTo>
                  <a:pt x="1805985" y="1102578"/>
                </a:lnTo>
                <a:lnTo>
                  <a:pt x="1814527" y="1056264"/>
                </a:lnTo>
                <a:lnTo>
                  <a:pt x="1820707" y="1009165"/>
                </a:lnTo>
                <a:lnTo>
                  <a:pt x="1824461" y="961343"/>
                </a:lnTo>
                <a:lnTo>
                  <a:pt x="1825726" y="912863"/>
                </a:lnTo>
                <a:lnTo>
                  <a:pt x="1824461" y="864381"/>
                </a:lnTo>
                <a:lnTo>
                  <a:pt x="1820707" y="816559"/>
                </a:lnTo>
                <a:lnTo>
                  <a:pt x="1814527" y="769459"/>
                </a:lnTo>
                <a:lnTo>
                  <a:pt x="1805985" y="723144"/>
                </a:lnTo>
                <a:lnTo>
                  <a:pt x="1795143" y="677677"/>
                </a:lnTo>
                <a:lnTo>
                  <a:pt x="1782065" y="633122"/>
                </a:lnTo>
                <a:lnTo>
                  <a:pt x="1766814" y="589541"/>
                </a:lnTo>
                <a:lnTo>
                  <a:pt x="1749453" y="546998"/>
                </a:lnTo>
                <a:lnTo>
                  <a:pt x="1730045" y="505556"/>
                </a:lnTo>
                <a:lnTo>
                  <a:pt x="1708652" y="465278"/>
                </a:lnTo>
                <a:lnTo>
                  <a:pt x="1685339" y="426227"/>
                </a:lnTo>
                <a:lnTo>
                  <a:pt x="1660168" y="388465"/>
                </a:lnTo>
                <a:lnTo>
                  <a:pt x="1633203" y="352057"/>
                </a:lnTo>
                <a:lnTo>
                  <a:pt x="1604506" y="317064"/>
                </a:lnTo>
                <a:lnTo>
                  <a:pt x="1574140" y="283551"/>
                </a:lnTo>
                <a:lnTo>
                  <a:pt x="1542169" y="251581"/>
                </a:lnTo>
                <a:lnTo>
                  <a:pt x="1508656" y="221216"/>
                </a:lnTo>
                <a:lnTo>
                  <a:pt x="1473664" y="192519"/>
                </a:lnTo>
                <a:lnTo>
                  <a:pt x="1437255" y="165554"/>
                </a:lnTo>
                <a:lnTo>
                  <a:pt x="1399493" y="140383"/>
                </a:lnTo>
                <a:lnTo>
                  <a:pt x="1360442" y="117071"/>
                </a:lnTo>
                <a:lnTo>
                  <a:pt x="1320164" y="95679"/>
                </a:lnTo>
                <a:lnTo>
                  <a:pt x="1278722" y="76271"/>
                </a:lnTo>
                <a:lnTo>
                  <a:pt x="1236179" y="58910"/>
                </a:lnTo>
                <a:lnTo>
                  <a:pt x="1192599" y="43659"/>
                </a:lnTo>
                <a:lnTo>
                  <a:pt x="1148044" y="30582"/>
                </a:lnTo>
                <a:lnTo>
                  <a:pt x="1102578" y="19740"/>
                </a:lnTo>
                <a:lnTo>
                  <a:pt x="1056264" y="11198"/>
                </a:lnTo>
                <a:lnTo>
                  <a:pt x="1009165" y="5019"/>
                </a:lnTo>
                <a:lnTo>
                  <a:pt x="961343" y="1265"/>
                </a:lnTo>
                <a:lnTo>
                  <a:pt x="912863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29400" y="5697142"/>
            <a:ext cx="2514096" cy="5545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lang="ru-RU" sz="95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Администрация Марьяновского района </a:t>
            </a:r>
            <a:r>
              <a:rPr lang="ru-RU" sz="950" spc="-25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Омс</a:t>
            </a:r>
            <a:r>
              <a:rPr sz="950" spc="-35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кой</a:t>
            </a:r>
            <a:r>
              <a:rPr sz="950" spc="-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t>18</a:t>
            </a:fld>
            <a:endParaRPr sz="1400">
              <a:latin typeface="Arial MT"/>
              <a:cs typeface="Arial MT"/>
            </a:endParaRPr>
          </a:p>
        </p:txBody>
      </p:sp>
      <p:pic>
        <p:nvPicPr>
          <p:cNvPr id="28" name="Рисунок 1" descr="Z:\СОВЕТ\ЕФИМЕНКО А.В\официальные символы\герб с волнистым полем 2 прямое нач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21" y="1643300"/>
            <a:ext cx="449924" cy="4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ect 3"/>
          <p:cNvSpPr txBox="1"/>
          <p:nvPr/>
        </p:nvSpPr>
        <p:spPr>
          <a:xfrm>
            <a:off x="552860" y="2137611"/>
            <a:ext cx="211264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/>
                <a:cs typeface="Arial"/>
              </a:rPr>
              <a:t>Администрация Марьяновского района Омской области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57" y="4441756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43359" y="1295200"/>
            <a:ext cx="487997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выпускаемой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1.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6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65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    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br>
              <a:rPr lang="ru-RU" sz="1500" dirty="0">
                <a:latin typeface="Microsoft Sans Serif"/>
                <a:cs typeface="Microsoft Sans Serif"/>
              </a:rPr>
            </a:br>
            <a:r>
              <a:rPr lang="ru-RU" sz="1500" dirty="0">
                <a:latin typeface="Microsoft Sans Serif"/>
                <a:cs typeface="Microsoft Sans Serif"/>
              </a:rPr>
              <a:t>       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.</a:t>
            </a:r>
            <a:r>
              <a:rPr kumimoji="0" lang="ru-RU" sz="800" b="0" i="0" u="none" strike="noStrike" kern="0" cap="none" spc="2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..</a:t>
            </a:r>
            <a:r>
              <a:rPr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7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b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</a:b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3.     </a:t>
            </a: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lang="ru-RU"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lang="ru-RU"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…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..</a:t>
            </a:r>
            <a:r>
              <a:rPr lang="ru-RU"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b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</a:t>
            </a:r>
            <a:r>
              <a:rPr sz="1500" spc="-1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" spc="1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14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5.     </a:t>
            </a:r>
            <a:r>
              <a:rPr sz="1500" spc="-2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  <a:r>
              <a:rPr sz="15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z="8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spc="-2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spc="-25" dirty="0">
                <a:latin typeface="Arial MT"/>
                <a:cs typeface="Arial MT"/>
              </a:rPr>
              <a:t>6.    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12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1409" y="1358988"/>
            <a:ext cx="143770" cy="4950549"/>
            <a:chOff x="801409" y="1358988"/>
            <a:chExt cx="143770" cy="4950549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289" y="1358988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6483350" y="1322202"/>
            <a:ext cx="0" cy="4949825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8557" y="1209418"/>
            <a:ext cx="4432300" cy="4552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500" b="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500" b="1" dirty="0" smtClean="0">
                <a:solidFill>
                  <a:srgbClr val="231F20"/>
                </a:solidFill>
                <a:latin typeface="Arial"/>
                <a:cs typeface="Arial"/>
              </a:rPr>
              <a:t>Раздел 3</a:t>
            </a:r>
          </a:p>
          <a:p>
            <a:pPr marL="12700">
              <a:lnSpc>
                <a:spcPct val="100000"/>
              </a:lnSpc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lang="ru-RU" sz="1500" b="1" spc="-60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spc="-10" dirty="0" smtClean="0">
                <a:solidFill>
                  <a:srgbClr val="F04E23"/>
                </a:solidFill>
                <a:latin typeface="Arial"/>
                <a:cs typeface="Arial"/>
              </a:rPr>
              <a:t>сырьевого обеспечения</a:t>
            </a:r>
          </a:p>
          <a:p>
            <a:pPr marL="355600" indent="-342900">
              <a:lnSpc>
                <a:spcPct val="100000"/>
              </a:lnSpc>
              <a:buAutoNum type="arabicPeriod"/>
            </a:pPr>
            <a:r>
              <a:rPr lang="ru-RU" sz="15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Ресурсная база. Сырье для обеспечения производства……………………………………………………………...13 </a:t>
            </a:r>
            <a:endParaRPr lang="ru-RU" sz="15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1500" b="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 smtClean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lang="ru-RU" sz="1500" spc="-25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408305">
              <a:lnSpc>
                <a:spcPct val="100000"/>
              </a:lnSpc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17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6483350" y="1358988"/>
            <a:ext cx="143769" cy="3962736"/>
          </a:xfrm>
          <a:custGeom>
            <a:avLst/>
            <a:gdLst/>
            <a:ahLst/>
            <a:cxnLst/>
            <a:rect l="l" t="t" r="r" b="b"/>
            <a:pathLst>
              <a:path w="135890" h="3055620">
                <a:moveTo>
                  <a:pt x="135661" y="2974505"/>
                </a:moveTo>
                <a:lnTo>
                  <a:pt x="0" y="2893504"/>
                </a:lnTo>
                <a:lnTo>
                  <a:pt x="0" y="3055505"/>
                </a:lnTo>
                <a:lnTo>
                  <a:pt x="135661" y="2974505"/>
                </a:lnTo>
                <a:close/>
              </a:path>
              <a:path w="135890" h="3055620">
                <a:moveTo>
                  <a:pt x="135661" y="1673288"/>
                </a:moveTo>
                <a:lnTo>
                  <a:pt x="0" y="1592287"/>
                </a:lnTo>
                <a:lnTo>
                  <a:pt x="0" y="1754289"/>
                </a:lnTo>
                <a:lnTo>
                  <a:pt x="135661" y="1673288"/>
                </a:lnTo>
                <a:close/>
              </a:path>
              <a:path w="135890" h="3055620">
                <a:moveTo>
                  <a:pt x="135661" y="81000"/>
                </a:moveTo>
                <a:lnTo>
                  <a:pt x="0" y="0"/>
                </a:lnTo>
                <a:lnTo>
                  <a:pt x="0" y="162001"/>
                </a:lnTo>
                <a:lnTo>
                  <a:pt x="135661" y="8100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068392" y="1589748"/>
            <a:ext cx="4675505" cy="4986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pc="-20" dirty="0"/>
              <a:t>Строительство </a:t>
            </a:r>
            <a:r>
              <a:rPr lang="ru-RU" spc="-20" dirty="0" smtClean="0"/>
              <a:t>маслозавода </a:t>
            </a:r>
            <a:r>
              <a:rPr lang="ru-RU" spc="-20" dirty="0"/>
              <a:t>по </a:t>
            </a:r>
            <a:r>
              <a:rPr lang="ru-RU" spc="-20" dirty="0" smtClean="0"/>
              <a:t>производству растительных масел в Марьяновском районе Омской области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pc="-20" dirty="0"/>
              <a:t>Создание</a:t>
            </a:r>
            <a:r>
              <a:rPr spc="-50" dirty="0"/>
              <a:t> </a:t>
            </a:r>
            <a:r>
              <a:rPr dirty="0"/>
              <a:t>нового</a:t>
            </a:r>
            <a:r>
              <a:rPr spc="-45" dirty="0"/>
              <a:t> </a:t>
            </a:r>
            <a:r>
              <a:rPr spc="-20" dirty="0"/>
              <a:t>производства</a:t>
            </a:r>
            <a:r>
              <a:rPr spc="-45" dirty="0"/>
              <a:t> </a:t>
            </a:r>
            <a:r>
              <a:rPr spc="-10" dirty="0"/>
              <a:t>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lang="ru-RU" sz="300" spc="-10" dirty="0"/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300"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r>
              <a:rPr spc="-10" dirty="0"/>
              <a:t>предынвестиционная (инвестиционное</a:t>
            </a:r>
            <a:r>
              <a:rPr spc="-50" dirty="0"/>
              <a:t> </a:t>
            </a:r>
            <a:r>
              <a:rPr spc="-10" dirty="0" err="1"/>
              <a:t>предложение</a:t>
            </a:r>
            <a:r>
              <a:rPr spc="-10" dirty="0"/>
              <a:t>)</a:t>
            </a:r>
            <a:endParaRPr lang="ru-RU" spc="-10" dirty="0"/>
          </a:p>
          <a:p>
            <a:pPr marL="12700" marR="1647825">
              <a:lnSpc>
                <a:spcPts val="2200"/>
              </a:lnSpc>
              <a:spcBef>
                <a:spcPts val="10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r>
              <a:rPr lang="ru-RU" spc="-20" dirty="0"/>
              <a:t>Строительство </a:t>
            </a:r>
            <a:r>
              <a:rPr lang="ru-RU" spc="-20" dirty="0" smtClean="0"/>
              <a:t>маслозавода по производству растительных масел в Марьяновском районе Омской области</a:t>
            </a:r>
            <a:endParaRPr lang="ru-RU" spc="-20" dirty="0"/>
          </a:p>
          <a:p>
            <a:pPr marL="12700" marR="417195">
              <a:lnSpc>
                <a:spcPts val="2200"/>
              </a:lnSpc>
              <a:spcBef>
                <a:spcPts val="80"/>
              </a:spcBef>
            </a:pP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770100" y="1696504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843716" y="1772313"/>
            <a:ext cx="154632" cy="4734411"/>
            <a:chOff x="5980488" y="1439375"/>
            <a:chExt cx="154632" cy="4734411"/>
          </a:xfrm>
        </p:grpSpPr>
        <p:sp>
          <p:nvSpPr>
            <p:cNvPr id="8" name="object 8"/>
            <p:cNvSpPr/>
            <p:nvPr/>
          </p:nvSpPr>
          <p:spPr>
            <a:xfrm>
              <a:off x="5999728" y="1605860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0488" y="1439375"/>
              <a:ext cx="154632" cy="4734411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268202" y="1615057"/>
            <a:ext cx="4920753" cy="475450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r>
              <a:rPr lang="ru-RU" sz="1600" b="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 направлен на создание современного высокотехнологичного </a:t>
            </a: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маслоэкстракционного завода:</a:t>
            </a: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Закроет потребность Омской области в </a:t>
            </a: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качественном масле</a:t>
            </a: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Сформирует новый экспортный продукт (поставки в </a:t>
            </a:r>
            <a:r>
              <a:rPr lang="ru-RU" sz="1600" b="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Китай и страны СНГ)</a:t>
            </a:r>
            <a:endParaRPr lang="ru-RU" sz="16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endParaRPr sz="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/>
              <a:t>Отрасль</a:t>
            </a:r>
            <a:r>
              <a:rPr lang="ru-RU" dirty="0"/>
              <a:t> и подотрасль</a:t>
            </a:r>
            <a:r>
              <a:rPr spc="-75" dirty="0"/>
              <a:t> </a:t>
            </a:r>
            <a:r>
              <a:rPr spc="-10" dirty="0" err="1"/>
              <a:t>экономики</a:t>
            </a:r>
            <a:r>
              <a:rPr spc="-10" dirty="0"/>
              <a:t>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Масло жировая промышленность</a:t>
            </a:r>
            <a:endParaRPr lang="ru-RU" sz="1600" b="0" spc="-1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10.41 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– </a:t>
            </a: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«Производство масел и жиров»</a:t>
            </a:r>
          </a:p>
          <a:p>
            <a:pPr marL="12700">
              <a:lnSpc>
                <a:spcPts val="2020"/>
              </a:lnSpc>
              <a:spcBef>
                <a:spcPts val="1380"/>
              </a:spcBef>
            </a:pPr>
            <a:r>
              <a:rPr spc="-20" dirty="0" err="1" smtClean="0"/>
              <a:t>Условия</a:t>
            </a:r>
            <a:r>
              <a:rPr spc="-70" dirty="0" smtClean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ru-RU"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38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тыс. тонн </a:t>
            </a:r>
            <a:r>
              <a:rPr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r>
              <a:rPr lang="ru-RU" sz="160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b="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масличных культур (подсолнечник, рапс, соя, лен) </a:t>
            </a:r>
            <a:r>
              <a:rPr sz="1600" b="0" spc="-4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 err="1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750" b="1" dirty="0" smtClean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dirty="0" smtClean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 err="1" smtClean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r>
              <a:rPr lang="ru-RU" sz="1750" b="1" spc="-20" dirty="0" smtClean="0">
                <a:solidFill>
                  <a:srgbClr val="231F20"/>
                </a:solidFill>
                <a:latin typeface="Arial"/>
                <a:cs typeface="Arial"/>
              </a:rPr>
              <a:t>ев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 err="1" smtClean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C9F25E0-134E-40F1-89CF-D43ADCE50BC0}"/>
              </a:ext>
            </a:extLst>
          </p:cNvPr>
          <p:cNvSpPr txBox="1"/>
          <p:nvPr/>
        </p:nvSpPr>
        <p:spPr>
          <a:xfrm>
            <a:off x="380516" y="1310339"/>
            <a:ext cx="644962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Нерафинированные масла </a:t>
            </a:r>
            <a:r>
              <a:rPr lang="ru-RU" sz="16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масла, прошедшие механическую очистку (отстаивание, фильтрацию, центрифугирование), сохраняющие естественный вкус, запах и цвет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Рафинированные масла 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масла, прошедшие полный цикл очистки (гидратацию, нейтрализацию, отбеливание, дезодорацию), не имеющие вкуса и запаха, пригодные для непосредственного употребления в пищу и промышленной переработки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 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Модифицированные жиры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п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родукты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модификации растительных масел для использования в пищевой промышленности (производство маргаринов, кондитерских и кулинарных жиров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 </a:t>
            </a:r>
          </a:p>
          <a:p>
            <a:pPr algn="l"/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Шрот/жмых </a:t>
            </a:r>
            <a:r>
              <a:rPr lang="ru-RU" sz="16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ысокобелковый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корм для сельскохозяйственных животных (после экстракции масла растворителями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)/ кормовой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продукт с остаточным содержанием масла (после прессового отжима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  <a:endParaRPr lang="ru-RU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7749468" y="4921675"/>
            <a:ext cx="3638167" cy="204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6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Общий объем круглогодичного  производства составляет: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масло растительное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нерафинированное – 15 тонн в год,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масло рафинированное – 14,9 тонн в год,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6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spc="-6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шрот (жмых) – 20 тонн в год.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65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65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65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57" y="5410829"/>
            <a:ext cx="1438030" cy="889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95" y="1274931"/>
            <a:ext cx="2094041" cy="2094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5" y="1510666"/>
            <a:ext cx="2456730" cy="17245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43" y="3224181"/>
            <a:ext cx="2456730" cy="13877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1163" y="1458491"/>
            <a:ext cx="5906135" cy="5438775"/>
            <a:chOff x="-7613" y="1419849"/>
            <a:chExt cx="5906135" cy="5438775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13" y="1457457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83276" y="1429779"/>
            <a:ext cx="5028296" cy="4435475"/>
            <a:chOff x="658050" y="1413005"/>
            <a:chExt cx="5028296" cy="4435475"/>
          </a:xfrm>
        </p:grpSpPr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E19A4A2-71CB-4FB0-B172-AD710B280322}"/>
              </a:ext>
            </a:extLst>
          </p:cNvPr>
          <p:cNvSpPr txBox="1"/>
          <p:nvPr/>
        </p:nvSpPr>
        <p:spPr>
          <a:xfrm>
            <a:off x="5869747" y="1429779"/>
            <a:ext cx="54078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Омске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плодородных земель сельскохозяйственного назначения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(60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га и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га)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Земли расположены у федеральной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трассы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Наличие т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рудовые ресурсов </a:t>
            </a:r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(р.п. Марьяновка)</a:t>
            </a:r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Граница с Тюменской, Томской, Новосибирской областями и Республикой Казахстан</a:t>
            </a:r>
          </a:p>
          <a:p>
            <a:pPr lvl="0" algn="l"/>
            <a:endParaRPr lang="ru-RU" sz="1400" kern="100" dirty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Широкая линейка мер поддержки с адаптивностью под инвестиционный проекты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B430841-8DC9-485B-9140-3661139D13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926" y="1710412"/>
            <a:ext cx="149167" cy="149167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2357905"/>
            <a:ext cx="146317" cy="14631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F1FD10EF-31CB-4FEB-978C-F43C4AEB8F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7647" y="3000943"/>
            <a:ext cx="146317" cy="14631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47B1D9A-A8D4-41CF-AC1B-0E5924AE1D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8926" y="3633317"/>
            <a:ext cx="146317" cy="14631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57A49947-967D-4E29-BFE0-F0F3B51045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7148" y="4055376"/>
            <a:ext cx="146317" cy="14631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4979" y="4502495"/>
            <a:ext cx="146317" cy="14631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4E688C48-F4F3-4FD3-9EF0-98ED78E313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1909" y="5131756"/>
            <a:ext cx="146317" cy="14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 dirty="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000" spc="50" dirty="0" smtClean="0"/>
              <a:t>выпускаемой продукции 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81800" y="666233"/>
            <a:ext cx="4571999" cy="44518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ctr">
              <a:spcBef>
                <a:spcPts val="1095"/>
              </a:spcBef>
            </a:pPr>
            <a:r>
              <a:rPr lang="ru-RU" sz="1600" b="1" u="sng" spc="-2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Потребность</a:t>
            </a:r>
            <a:r>
              <a:rPr lang="ru-RU" sz="1600" b="1" u="sng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u="sng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lang="ru-RU" sz="1600" b="1" u="sng" spc="-1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продукции:</a:t>
            </a:r>
            <a:endParaRPr sz="1600" u="sng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Китай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является безусловным лидером по спросу на рапсовое и подсолнечное масло. Учитывая близость Омской области к границам КНР и уже налаженные логистические цепочки (рост экспорта на 10% ежегодно), это основной целевой рынок .</a:t>
            </a:r>
          </a:p>
          <a:p>
            <a:pPr algn="just"/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Внутренний </a:t>
            </a:r>
            <a:r>
              <a:rPr lang="ru-RU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рынок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обеспечивает стабильную потребность в </a:t>
            </a:r>
            <a:r>
              <a:rPr lang="ru-RU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шроте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(кормах), что позволяет заводу эффективно утилизировать отходы основного производства без потери </a:t>
            </a:r>
            <a:r>
              <a:rPr lang="ru-RU" sz="16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маржинальности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Риски</a:t>
            </a:r>
            <a:r>
              <a:rPr lang="ru-RU" sz="1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Высокая зависимость от одного покупателя (Китай) создает риски ценового давления, что подтверждается прогнозами о возможном снижении объемов закупок КНР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8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66191"/>
            <a:ext cx="4686802" cy="2553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9AD3567-6F48-474F-A891-C7646CD32899}"/>
              </a:ext>
            </a:extLst>
          </p:cNvPr>
          <p:cNvSpPr txBox="1"/>
          <p:nvPr/>
        </p:nvSpPr>
        <p:spPr>
          <a:xfrm>
            <a:off x="247907" y="4019702"/>
            <a:ext cx="632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Топ 10 производителей в Российской Федерации: </a:t>
            </a:r>
          </a:p>
          <a:p>
            <a:pPr algn="just"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«Содружество»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«Эфко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Русагро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Астон»,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ГК «Юг Руси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«Благо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Каргилл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Эксойл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(холдинг «Черноземье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»),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Агропрайм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»,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ГК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Агротерминал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(часть структур «Содружества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»).</a:t>
            </a:r>
            <a:endPara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28303" y="5461623"/>
            <a:ext cx="11191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Тенденции:</a:t>
            </a:r>
            <a:r>
              <a:rPr kumimoji="0" lang="ru-RU" sz="16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1600" i="0" strike="noStrike" kern="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я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маслозавода в Марьяновском районе Омской области основными конкурентами на рынке будут крупные холдинги, контролирующие до 60–70% рынка переработки масличных культур. </a:t>
            </a:r>
          </a:p>
          <a:p>
            <a:pPr algn="just"/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Логистического преимущества — близость к сырьевой базе Западной Сибири и экспортным рынкам Китая и Казахстана.</a:t>
            </a:r>
          </a:p>
          <a:p>
            <a:pPr algn="just"/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Диверсификации культуры — переработка не только подсолнечника, но и рапса, льна, сои.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44" y="673131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r>
              <a:rPr lang="ru-RU" sz="2400" spc="50" dirty="0" smtClean="0"/>
              <a:t>по изготовлению масла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0" y="1057747"/>
            <a:ext cx="4426444" cy="120738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sz="1800" b="1" u="sng" spc="-20" dirty="0">
                <a:solidFill>
                  <a:srgbClr val="F04E23"/>
                </a:solidFill>
                <a:latin typeface="Arial"/>
                <a:cs typeface="Arial"/>
              </a:rPr>
              <a:t>Потребность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800" b="1" u="sng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lang="ru-RU" sz="1800" b="1" u="sng" spc="-10" dirty="0">
                <a:solidFill>
                  <a:srgbClr val="F04E23"/>
                </a:solidFill>
                <a:latin typeface="Arial"/>
                <a:cs typeface="Arial"/>
              </a:rPr>
              <a:t> продукции:</a:t>
            </a:r>
            <a:endParaRPr sz="1800" u="sng" dirty="0"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3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–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t>9</a:t>
            </a:fld>
            <a:endParaRPr spc="-85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40B7B9-6CFB-431F-8BE0-1EE92D17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09" y="1588001"/>
            <a:ext cx="3642991" cy="35730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19F3473-1842-43D2-A538-8B9BACE514FC}"/>
              </a:ext>
            </a:extLst>
          </p:cNvPr>
          <p:cNvSpPr txBox="1"/>
          <p:nvPr/>
        </p:nvSpPr>
        <p:spPr>
          <a:xfrm>
            <a:off x="420660" y="5462103"/>
            <a:ext cx="10602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8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Тенденции:</a:t>
            </a:r>
            <a:r>
              <a:rPr kumimoji="0" lang="ru-RU" sz="1800" b="1" i="0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ведущие производители сочетают выращивание сырья, переработку и производство кормов для животноводства</a:t>
            </a:r>
            <a:r>
              <a:rPr lang="ru-RU" sz="1600" b="0" i="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379300" y="1358334"/>
            <a:ext cx="37050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0" cap="none" spc="-20" normalizeH="0" baseline="0" noProof="0" dirty="0" smtClean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-20" normalizeH="0" baseline="0" noProof="0" dirty="0" smtClean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Топ </a:t>
            </a:r>
            <a: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 производителей </a:t>
            </a:r>
            <a:b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kumimoji="0" lang="ru-RU" sz="1600" b="1" i="0" u="sng" strike="noStrike" kern="0" cap="none" spc="-20" normalizeH="0" baseline="0" noProof="0" dirty="0">
                <a:ln>
                  <a:noFill/>
                </a:ln>
                <a:solidFill>
                  <a:srgbClr val="F04E2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Омской области: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Агротрейд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Омскойл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Агрорезерв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-Омск»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«Колос»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«Марьяновский ЗРМ»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«Капелла»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«Омега </a:t>
            </a:r>
            <a:r>
              <a:rPr lang="ru-RU" sz="16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Фарм</a:t>
            </a: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</a:t>
            </a:r>
            <a:endParaRPr lang="ru-RU" sz="16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«Подсолнух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«Натуралист</a:t>
            </a:r>
            <a:r>
              <a:rPr lang="ru-RU" sz="1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ООО «Живые витамины»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28962"/>
              </p:ext>
            </p:extLst>
          </p:nvPr>
        </p:nvGraphicFramePr>
        <p:xfrm>
          <a:off x="6172200" y="1695708"/>
          <a:ext cx="5029201" cy="1295400"/>
        </p:xfrm>
        <a:graphic>
          <a:graphicData uri="http://schemas.openxmlformats.org/drawingml/2006/table">
            <a:tbl>
              <a:tblPr/>
              <a:tblGrid>
                <a:gridCol w="2011680"/>
                <a:gridCol w="994279"/>
                <a:gridCol w="705105"/>
                <a:gridCol w="131813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Показатель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2022 год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2023 год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2024 год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Валовой сбор масличных культур</a:t>
                      </a:r>
                    </a:p>
                  </a:txBody>
                  <a:tcPr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332 тыс. тонн 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272,1 тыс. тонн </a:t>
                      </a:r>
                    </a:p>
                  </a:txBody>
                  <a:tcPr marL="152400" marR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433 тыс. тонн</a:t>
                      </a:r>
                    </a:p>
                  </a:txBody>
                  <a:tcPr marL="15240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77134" y="2874003"/>
            <a:ext cx="47766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Структура урожая 2024 года 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рапс — более 200 тыс. тонн,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лен масличный — более 130 тыс. тонн,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подсолнечник — около 60 тыс. тонн.</a:t>
            </a:r>
          </a:p>
          <a:p>
            <a:pPr algn="just"/>
            <a:r>
              <a:rPr lang="ru-RU" sz="16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При этом совокупные мощности </a:t>
            </a:r>
            <a:r>
              <a:rPr lang="ru-RU" sz="1600" i="0" dirty="0" err="1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маслоперерабатывающих</a:t>
            </a:r>
            <a:r>
              <a:rPr lang="ru-RU" sz="1600" i="0" dirty="0" smtClean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предприятий Омской области позволяют выпускать до 320 тыс. тонн масложировой продукции в год </a:t>
            </a:r>
            <a:endParaRPr lang="ru-RU" sz="160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231F20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2217</Words>
  <Application>Microsoft Office PowerPoint</Application>
  <PresentationFormat>Широкоэкранный</PresentationFormat>
  <Paragraphs>467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MT</vt:lpstr>
      <vt:lpstr>Calibri</vt:lpstr>
      <vt:lpstr>Microsoft Sans Serif</vt:lpstr>
      <vt:lpstr>Tahoma</vt:lpstr>
      <vt:lpstr>Times New Roman</vt:lpstr>
      <vt:lpstr>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выпускаемой продукции </vt:lpstr>
      <vt:lpstr>АНАЛИЗ РЫНКА по изготовлению масла</vt:lpstr>
      <vt:lpstr>РЫНОК СБЫТА</vt:lpstr>
      <vt:lpstr>ТЕХНОЛОГИЯ ПРОИЗВОДСТВА</vt:lpstr>
      <vt:lpstr>ПЛАН МАРКЕТИНГА</vt:lpstr>
      <vt:lpstr>РЕСУРСНАЯ БАЗА. СЫРЬЕ ДЛЯ ОБЕСПЕЧЕНИЯ ПРОИЗВОДСТВА</vt:lpstr>
      <vt:lpstr>ВОЗМОЖНЫЕ ТЕРРИТОРИИ ДЛЯ РАЗМЕЩЕНИЯ*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Харьковчук</dc:creator>
  <cp:lastModifiedBy>Харьковчук</cp:lastModifiedBy>
  <cp:revision>113</cp:revision>
  <cp:lastPrinted>2025-06-02T10:59:34Z</cp:lastPrinted>
  <dcterms:created xsi:type="dcterms:W3CDTF">2025-05-29T10:04:48Z</dcterms:created>
  <dcterms:modified xsi:type="dcterms:W3CDTF">2026-03-27T02:38:49Z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2025-05-29T00:00:00Z</vt:filetime>
  </property>
  <property fmtid="{D5CDD505-2E9C-101B-9397-08002B2CF9AE}" pid="5" name="Producer">
    <vt:lpwstr>Adobe PDF Library 15.0</vt:lpwstr>
  </property>
</Properties>
</file>