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1" r:id="rId7"/>
    <p:sldId id="280" r:id="rId8"/>
    <p:sldId id="281" r:id="rId9"/>
    <p:sldId id="263" r:id="rId10"/>
    <p:sldId id="282" r:id="rId11"/>
    <p:sldId id="264" r:id="rId12"/>
    <p:sldId id="266" r:id="rId13"/>
    <p:sldId id="267" r:id="rId14"/>
    <p:sldId id="268" r:id="rId15"/>
    <p:sldId id="269" r:id="rId16"/>
    <p:sldId id="272" r:id="rId17"/>
    <p:sldId id="287" r:id="rId18"/>
    <p:sldId id="285" r:id="rId19"/>
    <p:sldId id="276" r:id="rId20"/>
  </p:sldIdLst>
  <p:sldSz cx="12192000" cy="6858000"/>
  <p:notesSz cx="9929813" cy="680878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4660"/>
  </p:normalViewPr>
  <p:slideViewPr>
    <p:cSldViewPr>
      <p:cViewPr varScale="1">
        <p:scale>
          <a:sx n="108" d="100"/>
          <a:sy n="108" d="100"/>
        </p:scale>
        <p:origin x="36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7" Type="http://schemas.openxmlformats.org/officeDocument/2006/relationships/image" Target="../media/image92.jpg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jp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3"/>
            <a:ext cx="8729345" cy="131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lang="ru-RU" sz="3100" spc="85" dirty="0">
                <a:solidFill>
                  <a:srgbClr val="FFFFFF"/>
                </a:solidFill>
              </a:rPr>
              <a:t>СОЗДАНИЕ ПРОИЗВОДСТВА ПО ГЛУБОКОЙ ПЕРЕРАБОТКЕ МОЛОКА</a:t>
            </a:r>
            <a:br>
              <a:rPr lang="ru-RU" sz="3100" spc="85" dirty="0">
                <a:solidFill>
                  <a:srgbClr val="FFFFFF"/>
                </a:solidFill>
              </a:rPr>
            </a:br>
            <a:r>
              <a:rPr lang="ru-RU" sz="2000" b="0" spc="85" dirty="0">
                <a:solidFill>
                  <a:srgbClr val="FFFFFF"/>
                </a:solidFill>
              </a:rPr>
              <a:t>ТАРСКИЙ РАЙОН</a:t>
            </a:r>
            <a:endParaRPr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/>
              <a:t>переработки молока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48600" y="933770"/>
            <a:ext cx="3150241" cy="482632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продукции:</a:t>
            </a:r>
            <a:endParaRPr sz="1800" u="sng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sz="15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Российская</a:t>
            </a:r>
            <a:r>
              <a:rPr sz="1500" spc="-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Федерация</a:t>
            </a:r>
            <a:r>
              <a:rPr sz="1500" spc="-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endParaRPr lang="ru-RU" sz="1500" spc="350" dirty="0">
              <a:solidFill>
                <a:srgbClr val="231F2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~220–240 кг в год на человека</a:t>
            </a: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endParaRPr sz="1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Фактическое потребление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Российская</a:t>
            </a:r>
            <a:r>
              <a:rPr kumimoji="0" lang="ru-RU" sz="15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ru-RU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Федерация</a:t>
            </a:r>
            <a:r>
              <a:rPr kumimoji="0" lang="ru-RU" sz="15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l">
              <a:spcBef>
                <a:spcPts val="1095"/>
              </a:spcBef>
              <a:defRPr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~200–210 кг в год на человека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Импорт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Белоруссия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(основной поставщик, около 90% импорта).</a:t>
            </a:r>
          </a:p>
          <a:p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Казахстан, Армения, Киргизия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(страны ЕАЭС).</a:t>
            </a:r>
          </a:p>
          <a:p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Сербия, Уругвай, Аргентина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(поставки сыров и сухого молока).</a:t>
            </a:r>
          </a:p>
          <a:p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Китай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(сухие молочные смеси).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10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6798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409774" y="4260410"/>
            <a:ext cx="721022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Топ 10 </a:t>
            </a:r>
            <a:r>
              <a:rPr kumimoji="0" lang="ru-RU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производителей в Российской Федерации: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«Вимм-Билль-Данн» (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PepsiCo)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ГК «</a:t>
            </a:r>
            <a:r>
              <a:rPr lang="ru-RU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ЭкоНива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 «</a:t>
            </a:r>
            <a:r>
              <a:rPr lang="ru-RU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Юнимилк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(входит в 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Savencia Fromage &amp; Dairy)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«Молочный комбинат «Воронежский», «Компания «</a:t>
            </a:r>
            <a:r>
              <a:rPr lang="ru-RU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Молвест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 ГК «</a:t>
            </a:r>
            <a:r>
              <a:rPr lang="ru-RU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АгриВолга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 «Данон Россия» (перешел под контроль «Черкизово»), «Группа Компаний «Золотые луга», «Белый медведь» (ГК «САФМАР» Михаила Гуцериева), «</a:t>
            </a:r>
            <a:r>
              <a:rPr lang="ru-RU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Ростагроэкспорт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(входит в «Агрокомплекс» им. Н. И. Ткачева)</a:t>
            </a:r>
          </a:p>
          <a:p>
            <a:pPr>
              <a:defRPr/>
            </a:pPr>
            <a:endParaRPr lang="ru-RU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ru-RU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ru-RU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ru-RU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ru-RU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ru-RU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409774" y="5791200"/>
            <a:ext cx="106025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Тенденции:</a:t>
            </a:r>
            <a:r>
              <a:rPr kumimoji="0" lang="ru-RU" sz="18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Отрасль переработки молока становится более технологичной, ориентированной на здоровое питание и </a:t>
            </a:r>
            <a:r>
              <a:rPr lang="ru-RU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экологичность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Производители, инвестирующие в инновации и устойчивые практики, будут лидировать на рынке. В то же время, высокая волатильность цен на сырье требует гибкости в управлении цепочками поставок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371600" y="1588560"/>
            <a:ext cx="2775585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spcBef>
                <a:spcPts val="100"/>
              </a:spcBef>
            </a:pPr>
            <a:r>
              <a:rPr lang="ru-RU" sz="1700" b="1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РОЗНИЧНАЯ СЕТЬ </a:t>
            </a:r>
            <a:r>
              <a:rPr lang="ru-RU" sz="120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(торговые точки, в том числе собственная сеть магазинов у дома)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0" y="5005333"/>
            <a:ext cx="3466465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ОБРАЗОВАТЕЛЬНЫЕ УЧРЕЖДЕНИЯ</a:t>
            </a:r>
          </a:p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(детские сады, школы)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  <p:sp>
        <p:nvSpPr>
          <p:cNvPr id="43" name="object 5"/>
          <p:cNvSpPr txBox="1"/>
          <p:nvPr/>
        </p:nvSpPr>
        <p:spPr>
          <a:xfrm>
            <a:off x="1371600" y="3244954"/>
            <a:ext cx="3466465" cy="471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ОБЩЕСТВЕННОЕ ПИТАНИЕ </a:t>
            </a:r>
          </a:p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(кафе, столовые)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80641" y="1610723"/>
            <a:ext cx="646331" cy="599440"/>
            <a:chOff x="433750" y="1311003"/>
            <a:chExt cx="646331" cy="599440"/>
          </a:xfrm>
        </p:grpSpPr>
        <p:sp>
          <p:nvSpPr>
            <p:cNvPr id="7" name="object 7"/>
            <p:cNvSpPr/>
            <p:nvPr/>
          </p:nvSpPr>
          <p:spPr>
            <a:xfrm>
              <a:off x="457196" y="1311003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39">
                  <a:moveTo>
                    <a:pt x="299669" y="0"/>
                  </a:moveTo>
                  <a:lnTo>
                    <a:pt x="251060" y="3922"/>
                  </a:lnTo>
                  <a:lnTo>
                    <a:pt x="204949" y="15276"/>
                  </a:lnTo>
                  <a:lnTo>
                    <a:pt x="161952" y="33447"/>
                  </a:lnTo>
                  <a:lnTo>
                    <a:pt x="122686" y="57816"/>
                  </a:lnTo>
                  <a:lnTo>
                    <a:pt x="87769" y="87768"/>
                  </a:lnTo>
                  <a:lnTo>
                    <a:pt x="57817" y="122684"/>
                  </a:lnTo>
                  <a:lnTo>
                    <a:pt x="33447" y="161947"/>
                  </a:lnTo>
                  <a:lnTo>
                    <a:pt x="15276" y="204942"/>
                  </a:lnTo>
                  <a:lnTo>
                    <a:pt x="3922" y="251051"/>
                  </a:lnTo>
                  <a:lnTo>
                    <a:pt x="0" y="299656"/>
                  </a:lnTo>
                  <a:lnTo>
                    <a:pt x="3922" y="348265"/>
                  </a:lnTo>
                  <a:lnTo>
                    <a:pt x="15276" y="394376"/>
                  </a:lnTo>
                  <a:lnTo>
                    <a:pt x="33447" y="437373"/>
                  </a:lnTo>
                  <a:lnTo>
                    <a:pt x="57817" y="476638"/>
                  </a:lnTo>
                  <a:lnTo>
                    <a:pt x="87769" y="511555"/>
                  </a:lnTo>
                  <a:lnTo>
                    <a:pt x="122686" y="541507"/>
                  </a:lnTo>
                  <a:lnTo>
                    <a:pt x="161952" y="565877"/>
                  </a:lnTo>
                  <a:lnTo>
                    <a:pt x="204949" y="584048"/>
                  </a:lnTo>
                  <a:lnTo>
                    <a:pt x="251060" y="595403"/>
                  </a:lnTo>
                  <a:lnTo>
                    <a:pt x="299669" y="599325"/>
                  </a:lnTo>
                  <a:lnTo>
                    <a:pt x="348277" y="595403"/>
                  </a:lnTo>
                  <a:lnTo>
                    <a:pt x="394389" y="584048"/>
                  </a:lnTo>
                  <a:lnTo>
                    <a:pt x="437386" y="565877"/>
                  </a:lnTo>
                  <a:lnTo>
                    <a:pt x="476651" y="541507"/>
                  </a:lnTo>
                  <a:lnTo>
                    <a:pt x="511568" y="511555"/>
                  </a:lnTo>
                  <a:lnTo>
                    <a:pt x="541520" y="476638"/>
                  </a:lnTo>
                  <a:lnTo>
                    <a:pt x="565890" y="437373"/>
                  </a:lnTo>
                  <a:lnTo>
                    <a:pt x="584061" y="394376"/>
                  </a:lnTo>
                  <a:lnTo>
                    <a:pt x="595416" y="348265"/>
                  </a:lnTo>
                  <a:lnTo>
                    <a:pt x="599338" y="299656"/>
                  </a:lnTo>
                  <a:lnTo>
                    <a:pt x="595416" y="251051"/>
                  </a:lnTo>
                  <a:lnTo>
                    <a:pt x="584061" y="204942"/>
                  </a:lnTo>
                  <a:lnTo>
                    <a:pt x="565890" y="161947"/>
                  </a:lnTo>
                  <a:lnTo>
                    <a:pt x="541520" y="122684"/>
                  </a:lnTo>
                  <a:lnTo>
                    <a:pt x="511568" y="87768"/>
                  </a:lnTo>
                  <a:lnTo>
                    <a:pt x="476651" y="57816"/>
                  </a:lnTo>
                  <a:lnTo>
                    <a:pt x="437386" y="33447"/>
                  </a:lnTo>
                  <a:lnTo>
                    <a:pt x="394389" y="15276"/>
                  </a:lnTo>
                  <a:lnTo>
                    <a:pt x="348277" y="3922"/>
                  </a:lnTo>
                  <a:lnTo>
                    <a:pt x="299669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3750" y="142605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80%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7196" y="5072380"/>
            <a:ext cx="646331" cy="599440"/>
            <a:chOff x="433749" y="3657600"/>
            <a:chExt cx="646331" cy="599440"/>
          </a:xfrm>
        </p:grpSpPr>
        <p:sp>
          <p:nvSpPr>
            <p:cNvPr id="13" name="object 13"/>
            <p:cNvSpPr/>
            <p:nvPr/>
          </p:nvSpPr>
          <p:spPr>
            <a:xfrm>
              <a:off x="457193" y="3657600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39">
                  <a:moveTo>
                    <a:pt x="299669" y="0"/>
                  </a:moveTo>
                  <a:lnTo>
                    <a:pt x="251060" y="3922"/>
                  </a:lnTo>
                  <a:lnTo>
                    <a:pt x="204949" y="15276"/>
                  </a:lnTo>
                  <a:lnTo>
                    <a:pt x="161952" y="33447"/>
                  </a:lnTo>
                  <a:lnTo>
                    <a:pt x="122686" y="57816"/>
                  </a:lnTo>
                  <a:lnTo>
                    <a:pt x="87769" y="87768"/>
                  </a:lnTo>
                  <a:lnTo>
                    <a:pt x="57817" y="122684"/>
                  </a:lnTo>
                  <a:lnTo>
                    <a:pt x="33447" y="161947"/>
                  </a:lnTo>
                  <a:lnTo>
                    <a:pt x="15276" y="204942"/>
                  </a:lnTo>
                  <a:lnTo>
                    <a:pt x="3922" y="251051"/>
                  </a:lnTo>
                  <a:lnTo>
                    <a:pt x="0" y="299656"/>
                  </a:lnTo>
                  <a:lnTo>
                    <a:pt x="3922" y="348265"/>
                  </a:lnTo>
                  <a:lnTo>
                    <a:pt x="15276" y="394376"/>
                  </a:lnTo>
                  <a:lnTo>
                    <a:pt x="33447" y="437373"/>
                  </a:lnTo>
                  <a:lnTo>
                    <a:pt x="57817" y="476638"/>
                  </a:lnTo>
                  <a:lnTo>
                    <a:pt x="87769" y="511556"/>
                  </a:lnTo>
                  <a:lnTo>
                    <a:pt x="122686" y="541507"/>
                  </a:lnTo>
                  <a:lnTo>
                    <a:pt x="161952" y="565877"/>
                  </a:lnTo>
                  <a:lnTo>
                    <a:pt x="204949" y="584048"/>
                  </a:lnTo>
                  <a:lnTo>
                    <a:pt x="251060" y="595403"/>
                  </a:lnTo>
                  <a:lnTo>
                    <a:pt x="299669" y="599325"/>
                  </a:lnTo>
                  <a:lnTo>
                    <a:pt x="348277" y="595403"/>
                  </a:lnTo>
                  <a:lnTo>
                    <a:pt x="394389" y="584048"/>
                  </a:lnTo>
                  <a:lnTo>
                    <a:pt x="437386" y="565877"/>
                  </a:lnTo>
                  <a:lnTo>
                    <a:pt x="476651" y="541507"/>
                  </a:lnTo>
                  <a:lnTo>
                    <a:pt x="511568" y="511556"/>
                  </a:lnTo>
                  <a:lnTo>
                    <a:pt x="541520" y="476638"/>
                  </a:lnTo>
                  <a:lnTo>
                    <a:pt x="565890" y="437373"/>
                  </a:lnTo>
                  <a:lnTo>
                    <a:pt x="584061" y="394376"/>
                  </a:lnTo>
                  <a:lnTo>
                    <a:pt x="595416" y="348265"/>
                  </a:lnTo>
                  <a:lnTo>
                    <a:pt x="599338" y="299656"/>
                  </a:lnTo>
                  <a:lnTo>
                    <a:pt x="595416" y="251051"/>
                  </a:lnTo>
                  <a:lnTo>
                    <a:pt x="584061" y="204942"/>
                  </a:lnTo>
                  <a:lnTo>
                    <a:pt x="565890" y="161947"/>
                  </a:lnTo>
                  <a:lnTo>
                    <a:pt x="541520" y="122684"/>
                  </a:lnTo>
                  <a:lnTo>
                    <a:pt x="511568" y="87768"/>
                  </a:lnTo>
                  <a:lnTo>
                    <a:pt x="476651" y="57816"/>
                  </a:lnTo>
                  <a:lnTo>
                    <a:pt x="437386" y="33447"/>
                  </a:lnTo>
                  <a:lnTo>
                    <a:pt x="394389" y="15276"/>
                  </a:lnTo>
                  <a:lnTo>
                    <a:pt x="348277" y="3922"/>
                  </a:lnTo>
                  <a:lnTo>
                    <a:pt x="299669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3749" y="377265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10%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0640" y="3181196"/>
            <a:ext cx="646331" cy="599440"/>
            <a:chOff x="433748" y="2522692"/>
            <a:chExt cx="646331" cy="599440"/>
          </a:xfrm>
        </p:grpSpPr>
        <p:sp>
          <p:nvSpPr>
            <p:cNvPr id="39" name="object 7"/>
            <p:cNvSpPr/>
            <p:nvPr/>
          </p:nvSpPr>
          <p:spPr>
            <a:xfrm>
              <a:off x="457195" y="2522692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39">
                  <a:moveTo>
                    <a:pt x="299669" y="0"/>
                  </a:moveTo>
                  <a:lnTo>
                    <a:pt x="251060" y="3922"/>
                  </a:lnTo>
                  <a:lnTo>
                    <a:pt x="204949" y="15276"/>
                  </a:lnTo>
                  <a:lnTo>
                    <a:pt x="161952" y="33447"/>
                  </a:lnTo>
                  <a:lnTo>
                    <a:pt x="122686" y="57816"/>
                  </a:lnTo>
                  <a:lnTo>
                    <a:pt x="87769" y="87768"/>
                  </a:lnTo>
                  <a:lnTo>
                    <a:pt x="57817" y="122684"/>
                  </a:lnTo>
                  <a:lnTo>
                    <a:pt x="33447" y="161947"/>
                  </a:lnTo>
                  <a:lnTo>
                    <a:pt x="15276" y="204942"/>
                  </a:lnTo>
                  <a:lnTo>
                    <a:pt x="3922" y="251051"/>
                  </a:lnTo>
                  <a:lnTo>
                    <a:pt x="0" y="299656"/>
                  </a:lnTo>
                  <a:lnTo>
                    <a:pt x="3922" y="348265"/>
                  </a:lnTo>
                  <a:lnTo>
                    <a:pt x="15276" y="394376"/>
                  </a:lnTo>
                  <a:lnTo>
                    <a:pt x="33447" y="437373"/>
                  </a:lnTo>
                  <a:lnTo>
                    <a:pt x="57817" y="476638"/>
                  </a:lnTo>
                  <a:lnTo>
                    <a:pt x="87769" y="511555"/>
                  </a:lnTo>
                  <a:lnTo>
                    <a:pt x="122686" y="541507"/>
                  </a:lnTo>
                  <a:lnTo>
                    <a:pt x="161952" y="565877"/>
                  </a:lnTo>
                  <a:lnTo>
                    <a:pt x="204949" y="584048"/>
                  </a:lnTo>
                  <a:lnTo>
                    <a:pt x="251060" y="595403"/>
                  </a:lnTo>
                  <a:lnTo>
                    <a:pt x="299669" y="599325"/>
                  </a:lnTo>
                  <a:lnTo>
                    <a:pt x="348277" y="595403"/>
                  </a:lnTo>
                  <a:lnTo>
                    <a:pt x="394389" y="584048"/>
                  </a:lnTo>
                  <a:lnTo>
                    <a:pt x="437386" y="565877"/>
                  </a:lnTo>
                  <a:lnTo>
                    <a:pt x="476651" y="541507"/>
                  </a:lnTo>
                  <a:lnTo>
                    <a:pt x="511568" y="511555"/>
                  </a:lnTo>
                  <a:lnTo>
                    <a:pt x="541520" y="476638"/>
                  </a:lnTo>
                  <a:lnTo>
                    <a:pt x="565890" y="437373"/>
                  </a:lnTo>
                  <a:lnTo>
                    <a:pt x="584061" y="394376"/>
                  </a:lnTo>
                  <a:lnTo>
                    <a:pt x="595416" y="348265"/>
                  </a:lnTo>
                  <a:lnTo>
                    <a:pt x="599338" y="299656"/>
                  </a:lnTo>
                  <a:lnTo>
                    <a:pt x="595416" y="251051"/>
                  </a:lnTo>
                  <a:lnTo>
                    <a:pt x="584061" y="204942"/>
                  </a:lnTo>
                  <a:lnTo>
                    <a:pt x="565890" y="161947"/>
                  </a:lnTo>
                  <a:lnTo>
                    <a:pt x="541520" y="122684"/>
                  </a:lnTo>
                  <a:lnTo>
                    <a:pt x="511568" y="87768"/>
                  </a:lnTo>
                  <a:lnTo>
                    <a:pt x="476651" y="57816"/>
                  </a:lnTo>
                  <a:lnTo>
                    <a:pt x="437386" y="33447"/>
                  </a:lnTo>
                  <a:lnTo>
                    <a:pt x="394389" y="15276"/>
                  </a:lnTo>
                  <a:lnTo>
                    <a:pt x="348277" y="3922"/>
                  </a:lnTo>
                  <a:lnTo>
                    <a:pt x="299669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3748" y="2637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10%</a:t>
              </a:r>
            </a:p>
          </p:txBody>
        </p:sp>
      </p:grp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51900"/>
            <a:ext cx="3200400" cy="14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48" y="4572000"/>
            <a:ext cx="33275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637746"/>
            <a:ext cx="3200400" cy="16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498497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r>
              <a:rPr lang="ru-RU" sz="2400" spc="-10" dirty="0"/>
              <a:t> МОЛОКА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4168387" y="1661460"/>
            <a:ext cx="0" cy="4663237"/>
          </a:xfrm>
          <a:custGeom>
            <a:avLst/>
            <a:gdLst/>
            <a:ahLst/>
            <a:cxnLst/>
            <a:rect l="l" t="t" r="r" b="b"/>
            <a:pathLst>
              <a:path h="4600575">
                <a:moveTo>
                  <a:pt x="0" y="4600524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022" y="3065606"/>
            <a:ext cx="9803642" cy="0"/>
          </a:xfrm>
          <a:custGeom>
            <a:avLst/>
            <a:gdLst/>
            <a:ahLst/>
            <a:cxnLst/>
            <a:rect l="l" t="t" r="r" b="b"/>
            <a:pathLst>
              <a:path w="9798685">
                <a:moveTo>
                  <a:pt x="0" y="0"/>
                </a:moveTo>
                <a:lnTo>
                  <a:pt x="9798646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022" y="4569978"/>
            <a:ext cx="9803642" cy="0"/>
          </a:xfrm>
          <a:custGeom>
            <a:avLst/>
            <a:gdLst/>
            <a:ahLst/>
            <a:cxnLst/>
            <a:rect l="l" t="t" r="r" b="b"/>
            <a:pathLst>
              <a:path w="9798685">
                <a:moveTo>
                  <a:pt x="0" y="0"/>
                </a:moveTo>
                <a:lnTo>
                  <a:pt x="9798646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8142" y="1661460"/>
            <a:ext cx="0" cy="4610458"/>
          </a:xfrm>
          <a:custGeom>
            <a:avLst/>
            <a:gdLst/>
            <a:ahLst/>
            <a:cxnLst/>
            <a:rect l="l" t="t" r="r" b="b"/>
            <a:pathLst>
              <a:path h="4548505">
                <a:moveTo>
                  <a:pt x="0" y="4548073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846" y="1661460"/>
            <a:ext cx="0" cy="4610458"/>
          </a:xfrm>
          <a:custGeom>
            <a:avLst/>
            <a:gdLst/>
            <a:ahLst/>
            <a:cxnLst/>
            <a:rect l="l" t="t" r="r" b="b"/>
            <a:pathLst>
              <a:path h="4548505">
                <a:moveTo>
                  <a:pt x="0" y="4548073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684" y="1510348"/>
            <a:ext cx="7228685" cy="3663007"/>
          </a:xfrm>
          <a:custGeom>
            <a:avLst/>
            <a:gdLst/>
            <a:ahLst/>
            <a:cxnLst/>
            <a:rect l="l" t="t" r="r" b="b"/>
            <a:pathLst>
              <a:path w="7225030" h="3613785">
                <a:moveTo>
                  <a:pt x="433730" y="3396640"/>
                </a:moveTo>
                <a:lnTo>
                  <a:pt x="428002" y="3346907"/>
                </a:lnTo>
                <a:lnTo>
                  <a:pt x="411695" y="3301263"/>
                </a:lnTo>
                <a:lnTo>
                  <a:pt x="386092" y="3261004"/>
                </a:lnTo>
                <a:lnTo>
                  <a:pt x="352513" y="3227413"/>
                </a:lnTo>
                <a:lnTo>
                  <a:pt x="312242" y="3201809"/>
                </a:lnTo>
                <a:lnTo>
                  <a:pt x="266598" y="3185503"/>
                </a:lnTo>
                <a:lnTo>
                  <a:pt x="216865" y="3179775"/>
                </a:lnTo>
                <a:lnTo>
                  <a:pt x="167144" y="3185503"/>
                </a:lnTo>
                <a:lnTo>
                  <a:pt x="121500" y="3201809"/>
                </a:lnTo>
                <a:lnTo>
                  <a:pt x="81229" y="3227413"/>
                </a:lnTo>
                <a:lnTo>
                  <a:pt x="47650" y="3261004"/>
                </a:lnTo>
                <a:lnTo>
                  <a:pt x="22047" y="3301263"/>
                </a:lnTo>
                <a:lnTo>
                  <a:pt x="5727" y="3346907"/>
                </a:lnTo>
                <a:lnTo>
                  <a:pt x="0" y="3396640"/>
                </a:lnTo>
                <a:lnTo>
                  <a:pt x="5727" y="3446361"/>
                </a:lnTo>
                <a:lnTo>
                  <a:pt x="22047" y="3492017"/>
                </a:lnTo>
                <a:lnTo>
                  <a:pt x="47650" y="3532276"/>
                </a:lnTo>
                <a:lnTo>
                  <a:pt x="81229" y="3565868"/>
                </a:lnTo>
                <a:lnTo>
                  <a:pt x="121500" y="3591458"/>
                </a:lnTo>
                <a:lnTo>
                  <a:pt x="167144" y="3607778"/>
                </a:lnTo>
                <a:lnTo>
                  <a:pt x="216865" y="3613505"/>
                </a:lnTo>
                <a:lnTo>
                  <a:pt x="266598" y="3607778"/>
                </a:lnTo>
                <a:lnTo>
                  <a:pt x="312242" y="3591458"/>
                </a:lnTo>
                <a:lnTo>
                  <a:pt x="352513" y="3565868"/>
                </a:lnTo>
                <a:lnTo>
                  <a:pt x="386092" y="3532276"/>
                </a:lnTo>
                <a:lnTo>
                  <a:pt x="411695" y="3492017"/>
                </a:lnTo>
                <a:lnTo>
                  <a:pt x="428002" y="3446361"/>
                </a:lnTo>
                <a:lnTo>
                  <a:pt x="433730" y="3396640"/>
                </a:lnTo>
                <a:close/>
              </a:path>
              <a:path w="7225030" h="3613785">
                <a:moveTo>
                  <a:pt x="433730" y="1892249"/>
                </a:moveTo>
                <a:lnTo>
                  <a:pt x="428002" y="1842528"/>
                </a:lnTo>
                <a:lnTo>
                  <a:pt x="411695" y="1796872"/>
                </a:lnTo>
                <a:lnTo>
                  <a:pt x="386092" y="1756613"/>
                </a:lnTo>
                <a:lnTo>
                  <a:pt x="352513" y="1723021"/>
                </a:lnTo>
                <a:lnTo>
                  <a:pt x="312242" y="1697431"/>
                </a:lnTo>
                <a:lnTo>
                  <a:pt x="266598" y="1681111"/>
                </a:lnTo>
                <a:lnTo>
                  <a:pt x="216865" y="1675384"/>
                </a:lnTo>
                <a:lnTo>
                  <a:pt x="167144" y="1681111"/>
                </a:lnTo>
                <a:lnTo>
                  <a:pt x="121500" y="1697431"/>
                </a:lnTo>
                <a:lnTo>
                  <a:pt x="81229" y="1723021"/>
                </a:lnTo>
                <a:lnTo>
                  <a:pt x="47650" y="1756613"/>
                </a:lnTo>
                <a:lnTo>
                  <a:pt x="22047" y="1796872"/>
                </a:lnTo>
                <a:lnTo>
                  <a:pt x="5727" y="1842528"/>
                </a:lnTo>
                <a:lnTo>
                  <a:pt x="0" y="1892249"/>
                </a:lnTo>
                <a:lnTo>
                  <a:pt x="5727" y="1941982"/>
                </a:lnTo>
                <a:lnTo>
                  <a:pt x="22047" y="1987626"/>
                </a:lnTo>
                <a:lnTo>
                  <a:pt x="47650" y="2027885"/>
                </a:lnTo>
                <a:lnTo>
                  <a:pt x="81229" y="2061476"/>
                </a:lnTo>
                <a:lnTo>
                  <a:pt x="121500" y="2087079"/>
                </a:lnTo>
                <a:lnTo>
                  <a:pt x="167144" y="2103386"/>
                </a:lnTo>
                <a:lnTo>
                  <a:pt x="216865" y="2109114"/>
                </a:lnTo>
                <a:lnTo>
                  <a:pt x="266598" y="2103386"/>
                </a:lnTo>
                <a:lnTo>
                  <a:pt x="312242" y="2087079"/>
                </a:lnTo>
                <a:lnTo>
                  <a:pt x="352513" y="2061476"/>
                </a:lnTo>
                <a:lnTo>
                  <a:pt x="386092" y="2027885"/>
                </a:lnTo>
                <a:lnTo>
                  <a:pt x="411695" y="1987626"/>
                </a:lnTo>
                <a:lnTo>
                  <a:pt x="428002" y="1941982"/>
                </a:lnTo>
                <a:lnTo>
                  <a:pt x="433730" y="1892249"/>
                </a:lnTo>
                <a:close/>
              </a:path>
              <a:path w="7225030" h="3613785">
                <a:moveTo>
                  <a:pt x="433730" y="216865"/>
                </a:moveTo>
                <a:lnTo>
                  <a:pt x="428002" y="167132"/>
                </a:lnTo>
                <a:lnTo>
                  <a:pt x="411695" y="121488"/>
                </a:lnTo>
                <a:lnTo>
                  <a:pt x="386092" y="81229"/>
                </a:lnTo>
                <a:lnTo>
                  <a:pt x="352513" y="47637"/>
                </a:lnTo>
                <a:lnTo>
                  <a:pt x="312242" y="22034"/>
                </a:lnTo>
                <a:lnTo>
                  <a:pt x="266598" y="5727"/>
                </a:lnTo>
                <a:lnTo>
                  <a:pt x="216865" y="0"/>
                </a:lnTo>
                <a:lnTo>
                  <a:pt x="167144" y="5727"/>
                </a:lnTo>
                <a:lnTo>
                  <a:pt x="121500" y="22034"/>
                </a:lnTo>
                <a:lnTo>
                  <a:pt x="81229" y="47637"/>
                </a:lnTo>
                <a:lnTo>
                  <a:pt x="47650" y="81229"/>
                </a:lnTo>
                <a:lnTo>
                  <a:pt x="22047" y="121488"/>
                </a:lnTo>
                <a:lnTo>
                  <a:pt x="5727" y="167132"/>
                </a:lnTo>
                <a:lnTo>
                  <a:pt x="0" y="216865"/>
                </a:lnTo>
                <a:lnTo>
                  <a:pt x="5727" y="266585"/>
                </a:lnTo>
                <a:lnTo>
                  <a:pt x="22047" y="312242"/>
                </a:lnTo>
                <a:lnTo>
                  <a:pt x="47650" y="352501"/>
                </a:lnTo>
                <a:lnTo>
                  <a:pt x="81229" y="386092"/>
                </a:lnTo>
                <a:lnTo>
                  <a:pt x="121500" y="411683"/>
                </a:lnTo>
                <a:lnTo>
                  <a:pt x="167144" y="428002"/>
                </a:lnTo>
                <a:lnTo>
                  <a:pt x="216865" y="433730"/>
                </a:lnTo>
                <a:lnTo>
                  <a:pt x="266598" y="428002"/>
                </a:lnTo>
                <a:lnTo>
                  <a:pt x="312242" y="411683"/>
                </a:lnTo>
                <a:lnTo>
                  <a:pt x="352513" y="386092"/>
                </a:lnTo>
                <a:lnTo>
                  <a:pt x="386092" y="352501"/>
                </a:lnTo>
                <a:lnTo>
                  <a:pt x="411695" y="312242"/>
                </a:lnTo>
                <a:lnTo>
                  <a:pt x="428002" y="266585"/>
                </a:lnTo>
                <a:lnTo>
                  <a:pt x="433730" y="216865"/>
                </a:lnTo>
                <a:close/>
              </a:path>
              <a:path w="7225030" h="3613785">
                <a:moveTo>
                  <a:pt x="3756596" y="3396640"/>
                </a:moveTo>
                <a:lnTo>
                  <a:pt x="3750868" y="3346907"/>
                </a:lnTo>
                <a:lnTo>
                  <a:pt x="3734549" y="3301263"/>
                </a:lnTo>
                <a:lnTo>
                  <a:pt x="3708946" y="3261004"/>
                </a:lnTo>
                <a:lnTo>
                  <a:pt x="3675367" y="3227413"/>
                </a:lnTo>
                <a:lnTo>
                  <a:pt x="3635095" y="3201809"/>
                </a:lnTo>
                <a:lnTo>
                  <a:pt x="3589451" y="3185503"/>
                </a:lnTo>
                <a:lnTo>
                  <a:pt x="3539731" y="3179775"/>
                </a:lnTo>
                <a:lnTo>
                  <a:pt x="3489998" y="3185503"/>
                </a:lnTo>
                <a:lnTo>
                  <a:pt x="3444354" y="3201809"/>
                </a:lnTo>
                <a:lnTo>
                  <a:pt x="3404095" y="3227413"/>
                </a:lnTo>
                <a:lnTo>
                  <a:pt x="3370503" y="3261004"/>
                </a:lnTo>
                <a:lnTo>
                  <a:pt x="3344900" y="3301263"/>
                </a:lnTo>
                <a:lnTo>
                  <a:pt x="3328593" y="3346907"/>
                </a:lnTo>
                <a:lnTo>
                  <a:pt x="3322866" y="3396640"/>
                </a:lnTo>
                <a:lnTo>
                  <a:pt x="3328593" y="3446361"/>
                </a:lnTo>
                <a:lnTo>
                  <a:pt x="3344900" y="3492017"/>
                </a:lnTo>
                <a:lnTo>
                  <a:pt x="3370503" y="3532276"/>
                </a:lnTo>
                <a:lnTo>
                  <a:pt x="3404095" y="3565868"/>
                </a:lnTo>
                <a:lnTo>
                  <a:pt x="3444354" y="3591458"/>
                </a:lnTo>
                <a:lnTo>
                  <a:pt x="3489998" y="3607778"/>
                </a:lnTo>
                <a:lnTo>
                  <a:pt x="3539731" y="3613505"/>
                </a:lnTo>
                <a:lnTo>
                  <a:pt x="3589451" y="3607778"/>
                </a:lnTo>
                <a:lnTo>
                  <a:pt x="3635095" y="3591458"/>
                </a:lnTo>
                <a:lnTo>
                  <a:pt x="3675367" y="3565868"/>
                </a:lnTo>
                <a:lnTo>
                  <a:pt x="3708946" y="3532276"/>
                </a:lnTo>
                <a:lnTo>
                  <a:pt x="3734549" y="3492017"/>
                </a:lnTo>
                <a:lnTo>
                  <a:pt x="3750868" y="3446361"/>
                </a:lnTo>
                <a:lnTo>
                  <a:pt x="3756596" y="3396640"/>
                </a:lnTo>
                <a:close/>
              </a:path>
              <a:path w="7225030" h="3613785">
                <a:moveTo>
                  <a:pt x="3756596" y="1892249"/>
                </a:moveTo>
                <a:lnTo>
                  <a:pt x="3750868" y="1842528"/>
                </a:lnTo>
                <a:lnTo>
                  <a:pt x="3734549" y="1796872"/>
                </a:lnTo>
                <a:lnTo>
                  <a:pt x="3708946" y="1756613"/>
                </a:lnTo>
                <a:lnTo>
                  <a:pt x="3675367" y="1723021"/>
                </a:lnTo>
                <a:lnTo>
                  <a:pt x="3635095" y="1697431"/>
                </a:lnTo>
                <a:lnTo>
                  <a:pt x="3589451" y="1681111"/>
                </a:lnTo>
                <a:lnTo>
                  <a:pt x="3539731" y="1675384"/>
                </a:lnTo>
                <a:lnTo>
                  <a:pt x="3489998" y="1681111"/>
                </a:lnTo>
                <a:lnTo>
                  <a:pt x="3444354" y="1697431"/>
                </a:lnTo>
                <a:lnTo>
                  <a:pt x="3404095" y="1723021"/>
                </a:lnTo>
                <a:lnTo>
                  <a:pt x="3370503" y="1756613"/>
                </a:lnTo>
                <a:lnTo>
                  <a:pt x="3344900" y="1796872"/>
                </a:lnTo>
                <a:lnTo>
                  <a:pt x="3328593" y="1842528"/>
                </a:lnTo>
                <a:lnTo>
                  <a:pt x="3322866" y="1892249"/>
                </a:lnTo>
                <a:lnTo>
                  <a:pt x="3328593" y="1941982"/>
                </a:lnTo>
                <a:lnTo>
                  <a:pt x="3344900" y="1987626"/>
                </a:lnTo>
                <a:lnTo>
                  <a:pt x="3370503" y="2027885"/>
                </a:lnTo>
                <a:lnTo>
                  <a:pt x="3404095" y="2061476"/>
                </a:lnTo>
                <a:lnTo>
                  <a:pt x="3444354" y="2087079"/>
                </a:lnTo>
                <a:lnTo>
                  <a:pt x="3489998" y="2103386"/>
                </a:lnTo>
                <a:lnTo>
                  <a:pt x="3539731" y="2109114"/>
                </a:lnTo>
                <a:lnTo>
                  <a:pt x="3589451" y="2103386"/>
                </a:lnTo>
                <a:lnTo>
                  <a:pt x="3635095" y="2087079"/>
                </a:lnTo>
                <a:lnTo>
                  <a:pt x="3675367" y="2061476"/>
                </a:lnTo>
                <a:lnTo>
                  <a:pt x="3708946" y="2027885"/>
                </a:lnTo>
                <a:lnTo>
                  <a:pt x="3734549" y="1987626"/>
                </a:lnTo>
                <a:lnTo>
                  <a:pt x="3750868" y="1941982"/>
                </a:lnTo>
                <a:lnTo>
                  <a:pt x="3756596" y="1892249"/>
                </a:lnTo>
                <a:close/>
              </a:path>
              <a:path w="7225030" h="3613785">
                <a:moveTo>
                  <a:pt x="3756596" y="216865"/>
                </a:moveTo>
                <a:lnTo>
                  <a:pt x="3750868" y="167132"/>
                </a:lnTo>
                <a:lnTo>
                  <a:pt x="3734549" y="121488"/>
                </a:lnTo>
                <a:lnTo>
                  <a:pt x="3708946" y="81229"/>
                </a:lnTo>
                <a:lnTo>
                  <a:pt x="3675367" y="47637"/>
                </a:lnTo>
                <a:lnTo>
                  <a:pt x="3635095" y="22034"/>
                </a:lnTo>
                <a:lnTo>
                  <a:pt x="3589451" y="5727"/>
                </a:lnTo>
                <a:lnTo>
                  <a:pt x="3539731" y="0"/>
                </a:lnTo>
                <a:lnTo>
                  <a:pt x="3489998" y="5727"/>
                </a:lnTo>
                <a:lnTo>
                  <a:pt x="3444354" y="22034"/>
                </a:lnTo>
                <a:lnTo>
                  <a:pt x="3404095" y="47637"/>
                </a:lnTo>
                <a:lnTo>
                  <a:pt x="3370503" y="81229"/>
                </a:lnTo>
                <a:lnTo>
                  <a:pt x="3344900" y="121488"/>
                </a:lnTo>
                <a:lnTo>
                  <a:pt x="3328593" y="167132"/>
                </a:lnTo>
                <a:lnTo>
                  <a:pt x="3322866" y="216865"/>
                </a:lnTo>
                <a:lnTo>
                  <a:pt x="3328593" y="266585"/>
                </a:lnTo>
                <a:lnTo>
                  <a:pt x="3344900" y="312242"/>
                </a:lnTo>
                <a:lnTo>
                  <a:pt x="3370503" y="352501"/>
                </a:lnTo>
                <a:lnTo>
                  <a:pt x="3404095" y="386092"/>
                </a:lnTo>
                <a:lnTo>
                  <a:pt x="3444354" y="411683"/>
                </a:lnTo>
                <a:lnTo>
                  <a:pt x="3489998" y="428002"/>
                </a:lnTo>
                <a:lnTo>
                  <a:pt x="3539731" y="433730"/>
                </a:lnTo>
                <a:lnTo>
                  <a:pt x="3589451" y="428002"/>
                </a:lnTo>
                <a:lnTo>
                  <a:pt x="3635095" y="411683"/>
                </a:lnTo>
                <a:lnTo>
                  <a:pt x="3675367" y="386092"/>
                </a:lnTo>
                <a:lnTo>
                  <a:pt x="3708946" y="352501"/>
                </a:lnTo>
                <a:lnTo>
                  <a:pt x="3734549" y="312242"/>
                </a:lnTo>
                <a:lnTo>
                  <a:pt x="3750868" y="266585"/>
                </a:lnTo>
                <a:lnTo>
                  <a:pt x="3756596" y="216865"/>
                </a:lnTo>
                <a:close/>
              </a:path>
              <a:path w="7225030" h="3613785">
                <a:moveTo>
                  <a:pt x="7224598" y="1892249"/>
                </a:moveTo>
                <a:lnTo>
                  <a:pt x="7218870" y="1842528"/>
                </a:lnTo>
                <a:lnTo>
                  <a:pt x="7202551" y="1796872"/>
                </a:lnTo>
                <a:lnTo>
                  <a:pt x="7176948" y="1756613"/>
                </a:lnTo>
                <a:lnTo>
                  <a:pt x="7143369" y="1723021"/>
                </a:lnTo>
                <a:lnTo>
                  <a:pt x="7103097" y="1697431"/>
                </a:lnTo>
                <a:lnTo>
                  <a:pt x="7057453" y="1681111"/>
                </a:lnTo>
                <a:lnTo>
                  <a:pt x="7007733" y="1675384"/>
                </a:lnTo>
                <a:lnTo>
                  <a:pt x="6958000" y="1681111"/>
                </a:lnTo>
                <a:lnTo>
                  <a:pt x="6912356" y="1697431"/>
                </a:lnTo>
                <a:lnTo>
                  <a:pt x="6872084" y="1723021"/>
                </a:lnTo>
                <a:lnTo>
                  <a:pt x="6838505" y="1756613"/>
                </a:lnTo>
                <a:lnTo>
                  <a:pt x="6812902" y="1796872"/>
                </a:lnTo>
                <a:lnTo>
                  <a:pt x="6796595" y="1842528"/>
                </a:lnTo>
                <a:lnTo>
                  <a:pt x="6790868" y="1892249"/>
                </a:lnTo>
                <a:lnTo>
                  <a:pt x="6796595" y="1941982"/>
                </a:lnTo>
                <a:lnTo>
                  <a:pt x="6812902" y="1987626"/>
                </a:lnTo>
                <a:lnTo>
                  <a:pt x="6838505" y="2027885"/>
                </a:lnTo>
                <a:lnTo>
                  <a:pt x="6872084" y="2061476"/>
                </a:lnTo>
                <a:lnTo>
                  <a:pt x="6912356" y="2087079"/>
                </a:lnTo>
                <a:lnTo>
                  <a:pt x="6958000" y="2103386"/>
                </a:lnTo>
                <a:lnTo>
                  <a:pt x="7007733" y="2109114"/>
                </a:lnTo>
                <a:lnTo>
                  <a:pt x="7057453" y="2103386"/>
                </a:lnTo>
                <a:lnTo>
                  <a:pt x="7103097" y="2087079"/>
                </a:lnTo>
                <a:lnTo>
                  <a:pt x="7143369" y="2061476"/>
                </a:lnTo>
                <a:lnTo>
                  <a:pt x="7176948" y="2027885"/>
                </a:lnTo>
                <a:lnTo>
                  <a:pt x="7202551" y="1987626"/>
                </a:lnTo>
                <a:lnTo>
                  <a:pt x="7218870" y="1941982"/>
                </a:lnTo>
                <a:lnTo>
                  <a:pt x="7224598" y="1892249"/>
                </a:lnTo>
                <a:close/>
              </a:path>
              <a:path w="7225030" h="3613785">
                <a:moveTo>
                  <a:pt x="7224598" y="216865"/>
                </a:moveTo>
                <a:lnTo>
                  <a:pt x="7218870" y="167132"/>
                </a:lnTo>
                <a:lnTo>
                  <a:pt x="7202551" y="121488"/>
                </a:lnTo>
                <a:lnTo>
                  <a:pt x="7176948" y="81229"/>
                </a:lnTo>
                <a:lnTo>
                  <a:pt x="7143369" y="47637"/>
                </a:lnTo>
                <a:lnTo>
                  <a:pt x="7103097" y="22034"/>
                </a:lnTo>
                <a:lnTo>
                  <a:pt x="7057453" y="5727"/>
                </a:lnTo>
                <a:lnTo>
                  <a:pt x="7007733" y="0"/>
                </a:lnTo>
                <a:lnTo>
                  <a:pt x="6958000" y="5727"/>
                </a:lnTo>
                <a:lnTo>
                  <a:pt x="6912356" y="22034"/>
                </a:lnTo>
                <a:lnTo>
                  <a:pt x="6872084" y="47637"/>
                </a:lnTo>
                <a:lnTo>
                  <a:pt x="6838505" y="81229"/>
                </a:lnTo>
                <a:lnTo>
                  <a:pt x="6812902" y="121488"/>
                </a:lnTo>
                <a:lnTo>
                  <a:pt x="6796595" y="167132"/>
                </a:lnTo>
                <a:lnTo>
                  <a:pt x="6790868" y="216865"/>
                </a:lnTo>
                <a:lnTo>
                  <a:pt x="6796595" y="266585"/>
                </a:lnTo>
                <a:lnTo>
                  <a:pt x="6812902" y="312242"/>
                </a:lnTo>
                <a:lnTo>
                  <a:pt x="6838505" y="352501"/>
                </a:lnTo>
                <a:lnTo>
                  <a:pt x="6872084" y="386092"/>
                </a:lnTo>
                <a:lnTo>
                  <a:pt x="6912356" y="411683"/>
                </a:lnTo>
                <a:lnTo>
                  <a:pt x="6958000" y="428002"/>
                </a:lnTo>
                <a:lnTo>
                  <a:pt x="7007733" y="433730"/>
                </a:lnTo>
                <a:lnTo>
                  <a:pt x="7057453" y="428002"/>
                </a:lnTo>
                <a:lnTo>
                  <a:pt x="7103097" y="411683"/>
                </a:lnTo>
                <a:lnTo>
                  <a:pt x="7143369" y="386092"/>
                </a:lnTo>
                <a:lnTo>
                  <a:pt x="7176948" y="352501"/>
                </a:lnTo>
                <a:lnTo>
                  <a:pt x="7202551" y="312242"/>
                </a:lnTo>
                <a:lnTo>
                  <a:pt x="7218870" y="266585"/>
                </a:lnTo>
                <a:lnTo>
                  <a:pt x="7224598" y="216865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1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7830" y="1375038"/>
            <a:ext cx="2813106" cy="166289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Приёмка сырого молока.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(Проводят внешний осмотр тары, проверяют запах, цвет и консистенцию, анализируют состав и бактериальную обсеменённость)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3599" y="3117750"/>
            <a:ext cx="2426970" cy="1244187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ЭТАП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algn="l">
              <a:lnSpc>
                <a:spcPct val="101200"/>
              </a:lnSpc>
              <a:spcBef>
                <a:spcPts val="400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Сорбционная очистка 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(У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даления из молока химических загрязнителей, таких как ионы тяжелых металлов)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163" y="4673510"/>
            <a:ext cx="3200771" cy="1473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300" b="1" baseline="126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ЭТАП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11480" marR="598170">
              <a:lnSpc>
                <a:spcPct val="101200"/>
              </a:lnSpc>
              <a:spcBef>
                <a:spcPts val="595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Фасовка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(готовый продукт разливают в стерильную упаковку, маркируют и отправляют на склад, а затем — отгружают потребителю)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390363"/>
            <a:ext cx="2938499" cy="149508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Микрофильтрация (</a:t>
            </a:r>
            <a:r>
              <a:rPr lang="ru-RU" sz="1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Баромембранная</a:t>
            </a: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стерилизация) 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Молоко пропускают через специальные керамические мембраны с размером пор от 0,1 до 1,4 мкм)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363" y="3121176"/>
            <a:ext cx="3106384" cy="143071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ЭТАП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Глубокая фильтрация через современные фильтры 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(Ф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ильтры тонкой очистки с антибактериальным эффектом или специальные для удаления соматических клеток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146469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Бактофугирование</a:t>
            </a: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(Центробежная очистка) 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(И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 молока выделяются не только мелкие частицы грязи, но и основная масса бактерий)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40154" y="3177784"/>
            <a:ext cx="2710815" cy="103823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ЭТАП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Охлаждение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(после пастеризации молоко быстро охлаждают до температуры 2–6°С)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321396"/>
            <a:ext cx="4426585" cy="87972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упаковки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марки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айдентики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7360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торгово-</a:t>
            </a: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каналы</a:t>
            </a:r>
            <a:r>
              <a:rPr sz="16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ru-RU" sz="1600" b="1" spc="-10" dirty="0">
              <a:solidFill>
                <a:srgbClr val="231F2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300" spc="-1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spc="-2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3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образовательными учреждениями 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CRM-системы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маркетинга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реклама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кампаний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47961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отраслевых</a:t>
            </a:r>
            <a:r>
              <a:rPr sz="16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мероприятиях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10936" y="2214482"/>
            <a:ext cx="175895" cy="3971994"/>
            <a:chOff x="910936" y="2214482"/>
            <a:chExt cx="175895" cy="3971994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358564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295204" y="1276146"/>
            <a:ext cx="354965" cy="4618990"/>
            <a:chOff x="6288608" y="1322027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8608" y="1322027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6390666" y="1359677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6396170" y="2704946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390666" y="4651444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endParaRPr sz="1800" dirty="0">
                <a:latin typeface="Arial"/>
                <a:cs typeface="Arial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6372852" y="2143974"/>
              <a:ext cx="187325" cy="3150870"/>
              <a:chOff x="6372852" y="2143974"/>
              <a:chExt cx="187325" cy="3150870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6385552" y="2156674"/>
                <a:ext cx="16192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88900">
                    <a:moveTo>
                      <a:pt x="161569" y="0"/>
                    </a:moveTo>
                    <a:lnTo>
                      <a:pt x="80784" y="88353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F04E2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385552" y="3761922"/>
                <a:ext cx="16192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88900">
                    <a:moveTo>
                      <a:pt x="161569" y="0"/>
                    </a:moveTo>
                    <a:lnTo>
                      <a:pt x="80784" y="88353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F04E2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385552" y="5193320"/>
                <a:ext cx="16192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88900">
                    <a:moveTo>
                      <a:pt x="161569" y="0"/>
                    </a:moveTo>
                    <a:lnTo>
                      <a:pt x="80784" y="88353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F04E2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sp>
        <p:nvSpPr>
          <p:cNvPr id="35" name="object 4"/>
          <p:cNvSpPr/>
          <p:nvPr/>
        </p:nvSpPr>
        <p:spPr>
          <a:xfrm>
            <a:off x="758853" y="4126772"/>
            <a:ext cx="457200" cy="418926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366" y="0"/>
                </a:moveTo>
                <a:lnTo>
                  <a:pt x="190326" y="4842"/>
                </a:lnTo>
                <a:lnTo>
                  <a:pt x="145582" y="18731"/>
                </a:lnTo>
                <a:lnTo>
                  <a:pt x="105092" y="40707"/>
                </a:lnTo>
                <a:lnTo>
                  <a:pt x="69815" y="69813"/>
                </a:lnTo>
                <a:lnTo>
                  <a:pt x="40708" y="105089"/>
                </a:lnTo>
                <a:lnTo>
                  <a:pt x="18731" y="145577"/>
                </a:lnTo>
                <a:lnTo>
                  <a:pt x="4842" y="190318"/>
                </a:lnTo>
                <a:lnTo>
                  <a:pt x="0" y="238353"/>
                </a:lnTo>
                <a:lnTo>
                  <a:pt x="4842" y="286393"/>
                </a:lnTo>
                <a:lnTo>
                  <a:pt x="18731" y="331137"/>
                </a:lnTo>
                <a:lnTo>
                  <a:pt x="40708" y="371627"/>
                </a:lnTo>
                <a:lnTo>
                  <a:pt x="69815" y="406904"/>
                </a:lnTo>
                <a:lnTo>
                  <a:pt x="105092" y="436011"/>
                </a:lnTo>
                <a:lnTo>
                  <a:pt x="145582" y="457988"/>
                </a:lnTo>
                <a:lnTo>
                  <a:pt x="190326" y="471877"/>
                </a:lnTo>
                <a:lnTo>
                  <a:pt x="238366" y="476719"/>
                </a:lnTo>
                <a:lnTo>
                  <a:pt x="286405" y="471877"/>
                </a:lnTo>
                <a:lnTo>
                  <a:pt x="331148" y="457988"/>
                </a:lnTo>
                <a:lnTo>
                  <a:pt x="371636" y="436011"/>
                </a:lnTo>
                <a:lnTo>
                  <a:pt x="406911" y="406904"/>
                </a:lnTo>
                <a:lnTo>
                  <a:pt x="436015" y="371627"/>
                </a:lnTo>
                <a:lnTo>
                  <a:pt x="457990" y="331137"/>
                </a:lnTo>
                <a:lnTo>
                  <a:pt x="471877" y="286393"/>
                </a:lnTo>
                <a:lnTo>
                  <a:pt x="476719" y="238353"/>
                </a:lnTo>
                <a:lnTo>
                  <a:pt x="471877" y="190318"/>
                </a:lnTo>
                <a:lnTo>
                  <a:pt x="457990" y="145577"/>
                </a:lnTo>
                <a:lnTo>
                  <a:pt x="436015" y="105089"/>
                </a:lnTo>
                <a:lnTo>
                  <a:pt x="406911" y="69813"/>
                </a:lnTo>
                <a:lnTo>
                  <a:pt x="371636" y="40707"/>
                </a:lnTo>
                <a:lnTo>
                  <a:pt x="331148" y="18731"/>
                </a:lnTo>
                <a:lnTo>
                  <a:pt x="286405" y="4842"/>
                </a:lnTo>
                <a:lnTo>
                  <a:pt x="238366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4"/>
          <p:cNvSpPr txBox="1"/>
          <p:nvPr/>
        </p:nvSpPr>
        <p:spPr>
          <a:xfrm>
            <a:off x="931914" y="4191323"/>
            <a:ext cx="1549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09859" y="4126772"/>
            <a:ext cx="429808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81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Цифровой</a:t>
            </a:r>
            <a:r>
              <a:rPr kumimoji="0" lang="ru-RU" sz="1600" b="1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маркетинг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информационная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650" marR="448309" lvl="0" indent="-108585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0650" algn="l"/>
              </a:tabLst>
              <a:defRPr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местные печатные и электронные СМИ</a:t>
            </a:r>
          </a:p>
          <a:p>
            <a:pPr marL="120650" marR="448309" lvl="0" indent="-108585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0650" algn="l"/>
              </a:tabLst>
              <a:defRPr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создание своего сайта</a:t>
            </a:r>
          </a:p>
          <a:p>
            <a:pPr marL="120650" marR="448309" lvl="0" indent="-108585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0650" algn="l"/>
              </a:tabLst>
              <a:defRPr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продвижение в социальных сетях концепции экологически чистого бизнеса и его продукции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9" name="object 19"/>
          <p:cNvSpPr txBox="1"/>
          <p:nvPr/>
        </p:nvSpPr>
        <p:spPr>
          <a:xfrm>
            <a:off x="6877468" y="2704946"/>
            <a:ext cx="3947795" cy="154401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ru-RU" sz="16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Реклама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распространение красочных небольших рекламных буклетов в местах продажи</a:t>
            </a:r>
          </a:p>
          <a:p>
            <a:pPr marL="121285" indent="-108585">
              <a:spcBef>
                <a:spcPts val="509"/>
              </a:spcBef>
              <a:buFontTx/>
              <a:buChar char="•"/>
              <a:tabLst>
                <a:tab pos="121285" algn="l"/>
              </a:tabLst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использование методов наружной рекламы в местах наибольшей концентрации потенциальных клиентов.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15696" y="1378102"/>
            <a:ext cx="57150" cy="3727298"/>
          </a:xfrm>
          <a:custGeom>
            <a:avLst/>
            <a:gdLst/>
            <a:ahLst/>
            <a:cxnLst/>
            <a:rect l="l" t="t" r="r" b="b"/>
            <a:pathLst>
              <a:path w="57150" h="3609975">
                <a:moveTo>
                  <a:pt x="56591" y="0"/>
                </a:moveTo>
                <a:lnTo>
                  <a:pt x="0" y="0"/>
                </a:lnTo>
                <a:lnTo>
                  <a:pt x="0" y="3609505"/>
                </a:lnTo>
                <a:lnTo>
                  <a:pt x="56591" y="3609505"/>
                </a:lnTo>
                <a:lnTo>
                  <a:pt x="56591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РЕСУРСНАЯ</a:t>
            </a:r>
            <a:r>
              <a:rPr sz="2400" spc="345" dirty="0"/>
              <a:t> </a:t>
            </a:r>
            <a:r>
              <a:rPr sz="2400" dirty="0"/>
              <a:t>БАЗА</a:t>
            </a:r>
            <a:r>
              <a:rPr lang="ru-RU" sz="2400" dirty="0"/>
              <a:t> РАЙОНА</a:t>
            </a: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2697418" y="1523901"/>
            <a:ext cx="2607945" cy="82663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ru-RU" sz="1700" b="1" spc="-30" dirty="0">
                <a:solidFill>
                  <a:srgbClr val="231F20"/>
                </a:solidFill>
                <a:latin typeface="Arial"/>
                <a:cs typeface="Arial"/>
              </a:rPr>
              <a:t>сельхозпредприятий, </a:t>
            </a:r>
            <a:r>
              <a:rPr lang="ru-RU" sz="2400" b="1" spc="-10" dirty="0">
                <a:solidFill>
                  <a:srgbClr val="F04E23"/>
                </a:solidFill>
                <a:latin typeface="Arial"/>
                <a:cs typeface="Arial"/>
              </a:rPr>
              <a:t>17 </a:t>
            </a:r>
            <a:r>
              <a:rPr lang="ru-RU" sz="1700" b="1" spc="-30" dirty="0">
                <a:solidFill>
                  <a:srgbClr val="231F20"/>
                </a:solidFill>
                <a:latin typeface="Arial"/>
                <a:cs typeface="Arial"/>
              </a:rPr>
              <a:t>КФХ,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ru-RU" sz="1700" b="1" spc="-30" dirty="0">
                <a:solidFill>
                  <a:srgbClr val="231F20"/>
                </a:solidFill>
                <a:latin typeface="Arial"/>
                <a:cs typeface="Arial"/>
              </a:rPr>
              <a:t>более </a:t>
            </a:r>
            <a:r>
              <a:rPr lang="ru-RU" sz="2400" b="1" spc="-10" dirty="0">
                <a:solidFill>
                  <a:srgbClr val="F04E23"/>
                </a:solidFill>
                <a:latin typeface="Arial"/>
                <a:cs typeface="Arial"/>
              </a:rPr>
              <a:t>12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 тыс</a:t>
            </a: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lang="ru-RU" sz="1700" b="1" spc="-30" dirty="0">
                <a:solidFill>
                  <a:srgbClr val="231F20"/>
                </a:solidFill>
                <a:latin typeface="Arial"/>
                <a:cs typeface="Arial"/>
              </a:rPr>
              <a:t> ЛПХ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3000" y="5289354"/>
            <a:ext cx="62090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Предприятия</a:t>
            </a:r>
            <a:r>
              <a:rPr sz="17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</a:t>
            </a:r>
            <a:r>
              <a:rPr lang="ru-RU" sz="1700" b="1" dirty="0">
                <a:solidFill>
                  <a:srgbClr val="F04E23"/>
                </a:solidFill>
                <a:latin typeface="Arial"/>
                <a:cs typeface="Arial"/>
              </a:rPr>
              <a:t>о</a:t>
            </a:r>
            <a:r>
              <a:rPr sz="1700" b="1" spc="-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700" b="1" spc="-20" dirty="0">
                <a:solidFill>
                  <a:srgbClr val="F04E23"/>
                </a:solidFill>
                <a:latin typeface="Arial"/>
                <a:cs typeface="Arial"/>
              </a:rPr>
              <a:t>производству молока в районе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3913" y="1387321"/>
            <a:ext cx="3125470" cy="74379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ru-RU" sz="1700" b="1" spc="-10" dirty="0">
                <a:solidFill>
                  <a:srgbClr val="231F20"/>
                </a:solidFill>
                <a:latin typeface="Arial"/>
                <a:cs typeface="Arial"/>
              </a:rPr>
              <a:t>Удой на  1 фуражную корову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3635"/>
              </a:lnSpc>
            </a:pP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4,76</a:t>
            </a:r>
            <a:r>
              <a:rPr sz="3200" b="1" spc="-4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650" b="1" dirty="0">
                <a:solidFill>
                  <a:srgbClr val="F04E23"/>
                </a:solidFill>
                <a:latin typeface="Arial"/>
                <a:cs typeface="Arial"/>
              </a:rPr>
              <a:t>тыс. кг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8182" y="3514182"/>
            <a:ext cx="240919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Объем производства молока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3635"/>
              </a:lnSpc>
            </a:pP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9,2 </a:t>
            </a:r>
            <a:r>
              <a:rPr sz="1650" b="1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650" b="1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sz="16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650" b="1" spc="-25" dirty="0">
                <a:solidFill>
                  <a:srgbClr val="F04E23"/>
                </a:solidFill>
                <a:latin typeface="Arial"/>
                <a:cs typeface="Arial"/>
              </a:rPr>
              <a:t>тонн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3913" y="3506889"/>
            <a:ext cx="2705100" cy="10647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32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Реализовано молока населением</a:t>
            </a:r>
          </a:p>
          <a:p>
            <a:pPr marL="12700" marR="5080">
              <a:lnSpc>
                <a:spcPct val="96700"/>
              </a:lnSpc>
              <a:spcBef>
                <a:spcPts val="320"/>
              </a:spcBef>
            </a:pPr>
            <a:r>
              <a:rPr sz="3200" b="1" spc="-1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lang="ru-RU" sz="3200" b="1" spc="-10" dirty="0">
                <a:solidFill>
                  <a:srgbClr val="F04E23"/>
                </a:solidFill>
                <a:latin typeface="Arial"/>
                <a:cs typeface="Arial"/>
              </a:rPr>
              <a:t>,02</a:t>
            </a:r>
            <a:r>
              <a:rPr sz="3200" b="1" spc="-4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650" b="1" dirty="0">
                <a:solidFill>
                  <a:srgbClr val="F04E23"/>
                </a:solidFill>
                <a:latin typeface="Arial"/>
                <a:cs typeface="Arial"/>
              </a:rPr>
              <a:t>тонн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53100" y="1378102"/>
            <a:ext cx="45719" cy="3727298"/>
          </a:xfrm>
          <a:custGeom>
            <a:avLst/>
            <a:gdLst/>
            <a:ahLst/>
            <a:cxnLst/>
            <a:rect l="l" t="t" r="r" b="b"/>
            <a:pathLst>
              <a:path w="57150" h="3609975">
                <a:moveTo>
                  <a:pt x="56591" y="0"/>
                </a:moveTo>
                <a:lnTo>
                  <a:pt x="0" y="0"/>
                </a:lnTo>
                <a:lnTo>
                  <a:pt x="0" y="3609505"/>
                </a:lnTo>
                <a:lnTo>
                  <a:pt x="56591" y="3609505"/>
                </a:lnTo>
                <a:lnTo>
                  <a:pt x="56591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3000" y="5697862"/>
            <a:ext cx="2825500" cy="59439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lang="ru-RU" sz="1700" b="1" dirty="0"/>
              <a:t>ЗАО СПК «</a:t>
            </a:r>
            <a:r>
              <a:rPr lang="ru-RU" sz="1700" b="1" dirty="0" err="1"/>
              <a:t>Литковский</a:t>
            </a:r>
            <a:r>
              <a:rPr lang="ru-RU" sz="1700" b="1" dirty="0"/>
              <a:t>»</a:t>
            </a:r>
          </a:p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lang="ru-RU" sz="1700" b="1" dirty="0"/>
              <a:t>СПК «</a:t>
            </a:r>
            <a:r>
              <a:rPr lang="ru-RU" sz="1700" b="1" dirty="0" err="1"/>
              <a:t>Нагорновский</a:t>
            </a:r>
            <a:r>
              <a:rPr lang="ru-RU" sz="1700" b="1" dirty="0"/>
              <a:t>»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14</a:t>
            </a:fld>
            <a:endParaRPr spc="-85" dirty="0"/>
          </a:p>
        </p:txBody>
      </p:sp>
      <p:pic>
        <p:nvPicPr>
          <p:cNvPr id="3074" name="Picture 2" descr="C:\Users\Киселева ТИ\Documents\Documents\Инвестиции\Новая папка (2)\zzr-2021-09-001-photo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6" y="1387321"/>
            <a:ext cx="2039823" cy="15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иселева ТИ\Documents\Documents\Инвестиции\Новая папка (2)\e300-system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7" y="3489356"/>
            <a:ext cx="2055960" cy="16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92" y="3595826"/>
            <a:ext cx="2052403" cy="150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92" y="1387320"/>
            <a:ext cx="2107764" cy="143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8"/>
          <p:cNvSpPr txBox="1"/>
          <p:nvPr/>
        </p:nvSpPr>
        <p:spPr>
          <a:xfrm>
            <a:off x="3789584" y="5715000"/>
            <a:ext cx="3373216" cy="8944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lang="ru-RU" sz="1700" b="1" dirty="0"/>
              <a:t>ООО «</a:t>
            </a:r>
            <a:r>
              <a:rPr lang="ru-RU" sz="1700" b="1" dirty="0" err="1"/>
              <a:t>Ложниковское</a:t>
            </a:r>
            <a:r>
              <a:rPr lang="ru-RU" sz="1700" b="1" dirty="0"/>
              <a:t>»</a:t>
            </a:r>
          </a:p>
          <a:p>
            <a:pPr marL="240665" indent="-227965">
              <a:spcBef>
                <a:spcPts val="254"/>
              </a:spcBef>
              <a:buFontTx/>
              <a:buChar char="•"/>
              <a:tabLst>
                <a:tab pos="240665" algn="l"/>
              </a:tabLst>
            </a:pPr>
            <a:r>
              <a:rPr lang="ru-RU" sz="1700" b="1" dirty="0"/>
              <a:t>СПК «</a:t>
            </a:r>
            <a:r>
              <a:rPr lang="ru-RU" sz="1700" b="1" dirty="0" err="1"/>
              <a:t>Чекрушанский</a:t>
            </a:r>
            <a:r>
              <a:rPr lang="ru-RU" sz="1700" b="1" dirty="0"/>
              <a:t>»</a:t>
            </a:r>
            <a:endParaRPr lang="ru-RU" sz="17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5359" y="1761126"/>
            <a:ext cx="4509135" cy="113877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174115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Сырьем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8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изделий</a:t>
            </a: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 err="1">
                <a:solidFill>
                  <a:srgbClr val="231F20"/>
                </a:solidFill>
                <a:latin typeface="Arial"/>
                <a:cs typeface="Arial"/>
              </a:rPr>
              <a:t>служит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231F20"/>
                </a:solidFill>
                <a:latin typeface="Arial"/>
                <a:cs typeface="Arial"/>
              </a:rPr>
              <a:t>молоко коровье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sz="1800" b="1" spc="-10" dirty="0" err="1">
                <a:solidFill>
                  <a:srgbClr val="F04E23"/>
                </a:solidFill>
                <a:latin typeface="Arial"/>
                <a:cs typeface="Arial"/>
              </a:rPr>
              <a:t>Преимущества</a:t>
            </a:r>
            <a:r>
              <a:rPr lang="ru-RU" sz="18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СЫРЬЕ</a:t>
            </a:r>
            <a:r>
              <a:rPr sz="2400" spc="195" dirty="0"/>
              <a:t> </a:t>
            </a:r>
            <a:r>
              <a:rPr sz="2400" dirty="0"/>
              <a:t>ДЛЯ</a:t>
            </a:r>
            <a:r>
              <a:rPr sz="2400" spc="200" dirty="0"/>
              <a:t> </a:t>
            </a:r>
            <a:r>
              <a:rPr sz="2400" spc="55" dirty="0"/>
              <a:t>ОБЕСПЕЧЕНИЯ</a:t>
            </a:r>
            <a:r>
              <a:rPr sz="2400" spc="200" dirty="0"/>
              <a:t> </a:t>
            </a:r>
            <a:r>
              <a:rPr sz="2400" spc="-10" dirty="0"/>
              <a:t>ПРОИЗВОДСТВА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368810" y="3282387"/>
            <a:ext cx="0" cy="2421255"/>
          </a:xfrm>
          <a:custGeom>
            <a:avLst/>
            <a:gdLst/>
            <a:ahLst/>
            <a:cxnLst/>
            <a:rect l="l" t="t" r="r" b="b"/>
            <a:pathLst>
              <a:path h="2421254">
                <a:moveTo>
                  <a:pt x="0" y="0"/>
                </a:moveTo>
                <a:lnTo>
                  <a:pt x="0" y="242100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15</a:t>
            </a:fld>
            <a:endParaRPr spc="-85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9" y="3926418"/>
            <a:ext cx="4607271" cy="24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0" y="1295400"/>
            <a:ext cx="4638290" cy="22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29400" y="3282387"/>
            <a:ext cx="4293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Наличие молочного животноводства на территории района.</a:t>
            </a:r>
          </a:p>
          <a:p>
            <a:br>
              <a:rPr lang="ru-RU" sz="1400" dirty="0"/>
            </a:br>
            <a:r>
              <a:rPr lang="ru-RU" sz="1400" dirty="0"/>
              <a:t>В 2 хозяйствах проведена комплексная модернизация животноводческих помещений.</a:t>
            </a:r>
          </a:p>
          <a:p>
            <a:endParaRPr lang="ru-RU" sz="1400" dirty="0"/>
          </a:p>
          <a:p>
            <a:r>
              <a:rPr lang="ru-RU" sz="1400" dirty="0"/>
              <a:t>Из бюджетов всех уровней ежегодно выделяется государственная поддержка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857" y="785502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РАЗМЕЩЕНИЯ*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1306" y="1743768"/>
            <a:ext cx="4600575" cy="10381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lang="ru-RU" sz="1300" b="1" spc="-25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номер: </a:t>
            </a:r>
            <a:r>
              <a:rPr lang="ru-RU" sz="1300" dirty="0">
                <a:latin typeface="Arial" pitchFamily="34" charset="0"/>
                <a:ea typeface="Calibri"/>
                <a:cs typeface="Arial" pitchFamily="34" charset="0"/>
              </a:rPr>
              <a:t>55:21:110103:116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3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местоположение: </a:t>
            </a:r>
            <a:r>
              <a:rPr lang="ru-RU" sz="1300" dirty="0">
                <a:latin typeface="Arial" pitchFamily="34" charset="0"/>
                <a:ea typeface="Calibri"/>
                <a:cs typeface="Arial" pitchFamily="34" charset="0"/>
              </a:rPr>
              <a:t>Омская область, </a:t>
            </a:r>
            <a:r>
              <a:rPr lang="ru-RU" sz="1300" dirty="0" err="1">
                <a:latin typeface="Arial" pitchFamily="34" charset="0"/>
                <a:ea typeface="Calibri"/>
                <a:cs typeface="Arial" pitchFamily="34" charset="0"/>
              </a:rPr>
              <a:t>Павлоградский</a:t>
            </a:r>
            <a:r>
              <a:rPr lang="ru-RU" sz="1300" dirty="0">
                <a:latin typeface="Arial" pitchFamily="34" charset="0"/>
                <a:ea typeface="Calibri"/>
                <a:cs typeface="Arial" pitchFamily="34" charset="0"/>
              </a:rPr>
              <a:t> район,  </a:t>
            </a:r>
            <a:r>
              <a:rPr lang="ru-RU" sz="1300" dirty="0" err="1">
                <a:latin typeface="Arial" pitchFamily="34" charset="0"/>
                <a:ea typeface="Calibri"/>
                <a:cs typeface="Arial" pitchFamily="34" charset="0"/>
              </a:rPr>
              <a:t>р.п</a:t>
            </a:r>
            <a:r>
              <a:rPr lang="ru-RU" sz="1300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sz="1300" baseline="0" dirty="0">
                <a:latin typeface="Arial" pitchFamily="34" charset="0"/>
                <a:ea typeface="Calibri"/>
                <a:cs typeface="Arial" pitchFamily="34" charset="0"/>
              </a:rPr>
              <a:t> Павлоградка,  Русско-Полянский тракт, д.  3 а</a:t>
            </a:r>
            <a:r>
              <a:rPr lang="ru-RU" sz="1300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sz="1300" spc="-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площадь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2736,0 </a:t>
            </a:r>
            <a:r>
              <a:rPr lang="ru-RU" sz="1300" spc="-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с производственным помещением площадью 360,0 </a:t>
            </a:r>
            <a:r>
              <a:rPr lang="ru-RU" sz="1300" spc="-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39341" y="1743768"/>
            <a:ext cx="4328441" cy="15136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lang="ru-RU" sz="1300" b="1" spc="-25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номер: </a:t>
            </a:r>
            <a:r>
              <a:rPr lang="ru-RU" sz="1300" dirty="0">
                <a:latin typeface="Arial" pitchFamily="34" charset="0"/>
                <a:ea typeface="Calibri"/>
                <a:cs typeface="Arial" pitchFamily="34" charset="0"/>
              </a:rPr>
              <a:t>55:21:190101:236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300" spc="7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местоположение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Омская область, </a:t>
            </a:r>
            <a:r>
              <a:rPr lang="ru-RU" sz="1300" spc="-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Павлоградский</a:t>
            </a:r>
            <a:r>
              <a:rPr lang="ru-RU"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район,  с. </a:t>
            </a:r>
            <a:r>
              <a:rPr lang="ru-RU" sz="1300" spc="-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Милоградовка</a:t>
            </a:r>
            <a:r>
              <a:rPr lang="ru-RU"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 ул. Южная,  д. 12 а</a:t>
            </a:r>
            <a:r>
              <a:rPr sz="13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1309,0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кв.м, </a:t>
            </a:r>
            <a:r>
              <a:rPr lang="ru-RU" sz="1300" dirty="0">
                <a:latin typeface="Arial" pitchFamily="34" charset="0"/>
                <a:ea typeface="Calibri"/>
                <a:cs typeface="Arial" pitchFamily="34" charset="0"/>
              </a:rPr>
              <a:t>. </a:t>
            </a:r>
          </a:p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lang="ru-RU" sz="1300" dirty="0">
                <a:latin typeface="Arial" pitchFamily="34" charset="0"/>
                <a:ea typeface="Calibri"/>
                <a:cs typeface="Arial" pitchFamily="34" charset="0"/>
              </a:rPr>
              <a:t> Земли сельскохозяйственного использования,  для размещения  производственных зданий.</a:t>
            </a:r>
          </a:p>
          <a:p>
            <a:pPr marL="12700" marR="48895">
              <a:lnSpc>
                <a:spcPct val="102600"/>
              </a:lnSpc>
            </a:pP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4550" y="1415116"/>
            <a:ext cx="0" cy="4728210"/>
          </a:xfrm>
          <a:custGeom>
            <a:avLst/>
            <a:gdLst/>
            <a:ahLst/>
            <a:cxnLst/>
            <a:rect l="l" t="t" r="r" b="b"/>
            <a:pathLst>
              <a:path h="4728210">
                <a:moveTo>
                  <a:pt x="0" y="4727765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1372514"/>
            <a:ext cx="0" cy="4728210"/>
          </a:xfrm>
          <a:custGeom>
            <a:avLst/>
            <a:gdLst/>
            <a:ahLst/>
            <a:cxnLst/>
            <a:rect l="l" t="t" r="r" b="b"/>
            <a:pathLst>
              <a:path h="4728210">
                <a:moveTo>
                  <a:pt x="0" y="4727765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97282" y="6369564"/>
            <a:ext cx="249554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359" y="6507789"/>
            <a:ext cx="1183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*для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26" name="Рисунок 25" descr="Карта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306" y="3403765"/>
            <a:ext cx="2176694" cy="1625435"/>
          </a:xfrm>
          <a:prstGeom prst="rect">
            <a:avLst/>
          </a:prstGeom>
        </p:spPr>
      </p:pic>
      <p:pic>
        <p:nvPicPr>
          <p:cNvPr id="27" name="Рисунок 26" descr="Карта 10_сх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8066" y="3403765"/>
            <a:ext cx="2329094" cy="1631936"/>
          </a:xfrm>
          <a:prstGeom prst="rect">
            <a:avLst/>
          </a:prstGeom>
        </p:spPr>
      </p:pic>
      <p:pic>
        <p:nvPicPr>
          <p:cNvPr id="28" name="Рисунок 27" descr="Карта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8666" y="3403764"/>
            <a:ext cx="2392701" cy="1625435"/>
          </a:xfrm>
          <a:prstGeom prst="rect">
            <a:avLst/>
          </a:prstGeom>
        </p:spPr>
      </p:pic>
      <p:pic>
        <p:nvPicPr>
          <p:cNvPr id="29" name="Рисунок 28" descr="Карта 9_сх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4532" y="3403765"/>
            <a:ext cx="2334309" cy="16254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23,095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 err="1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ru-RU" sz="13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Тарский район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>
                <a:solidFill>
                  <a:srgbClr val="F04E23"/>
                </a:solidFill>
                <a:latin typeface="Arial"/>
                <a:cs typeface="Arial"/>
              </a:rPr>
              <a:t>49 200 </a:t>
            </a:r>
            <a:r>
              <a:rPr sz="1550" b="1" spc="-20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35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Омская область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64 428 </a:t>
            </a:r>
            <a:r>
              <a:rPr sz="135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773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35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lang="ru-RU"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lang="ru-RU"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35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  <a:endParaRPr lang="ru-RU"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1500"/>
              </a:lnSpc>
              <a:spcBef>
                <a:spcPts val="135"/>
              </a:spcBef>
            </a:pP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58440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50" dirty="0">
                <a:solidFill>
                  <a:srgbClr val="231F20"/>
                </a:solidFill>
                <a:latin typeface="Arial"/>
                <a:cs typeface="Arial"/>
              </a:rPr>
              <a:t>Тарского района </a:t>
            </a: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39,223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65819" y="2807004"/>
            <a:ext cx="1068705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мужчины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53198" y="4924546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3198" y="5579157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3198" y="6040362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3198" y="4330787"/>
            <a:ext cx="4133693" cy="21676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 err="1">
                <a:solidFill>
                  <a:srgbClr val="F04E23"/>
                </a:solidFill>
                <a:latin typeface="Arial"/>
                <a:cs typeface="Arial"/>
              </a:rPr>
              <a:t>Образование</a:t>
            </a:r>
            <a:r>
              <a:rPr lang="ru-RU" sz="2000" b="1" spc="-10" dirty="0">
                <a:solidFill>
                  <a:srgbClr val="F04E23"/>
                </a:solidFill>
                <a:latin typeface="Arial"/>
                <a:cs typeface="Arial"/>
              </a:rPr>
              <a:t> в Омской области</a:t>
            </a: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spc="-1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СУЗов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34300" y="4468266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1434" y="5757607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31F20"/>
                </a:solidFill>
                <a:latin typeface="Tahoma"/>
                <a:cs typeface="Tahoma"/>
              </a:rPr>
              <a:t>туризм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lang="ru-RU" sz="2550" b="1" spc="-50" dirty="0">
                <a:solidFill>
                  <a:srgbClr val="231F20"/>
                </a:solidFill>
                <a:latin typeface="Tahoma"/>
                <a:cs typeface="Tahoma"/>
              </a:rPr>
              <a:t>130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spc="-10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15928" y="5756820"/>
            <a:ext cx="3021690" cy="761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31F20"/>
                </a:solidFill>
                <a:latin typeface="Tahoma"/>
                <a:cs typeface="Tahoma"/>
              </a:rPr>
              <a:t>торговля и общественное питание :</a:t>
            </a:r>
            <a:endParaRPr sz="1000" dirty="0">
              <a:latin typeface="Tahoma"/>
              <a:cs typeface="Tahoma"/>
            </a:endParaRPr>
          </a:p>
          <a:p>
            <a:pPr marL="12700" algn="l">
              <a:lnSpc>
                <a:spcPts val="2985"/>
              </a:lnSpc>
              <a:spcBef>
                <a:spcPts val="45"/>
              </a:spcBef>
            </a:pPr>
            <a:r>
              <a:rPr lang="ru-RU" sz="2550" b="1" spc="-25" dirty="0">
                <a:solidFill>
                  <a:srgbClr val="231F20"/>
                </a:solidFill>
                <a:latin typeface="Tahoma"/>
                <a:cs typeface="Tahoma"/>
              </a:rPr>
              <a:t>450</a:t>
            </a:r>
            <a:endParaRPr sz="2550" dirty="0">
              <a:latin typeface="Tahoma"/>
              <a:cs typeface="Tahoma"/>
            </a:endParaRPr>
          </a:p>
          <a:p>
            <a:pPr marL="12700" algn="l">
              <a:lnSpc>
                <a:spcPts val="1365"/>
              </a:lnSpc>
            </a:pPr>
            <a:r>
              <a:rPr sz="1200" spc="-10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17678" y="4847341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17</a:t>
            </a:fld>
            <a:endParaRPr sz="1400">
              <a:latin typeface="Arial MT"/>
              <a:cs typeface="Arial 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34" y="5026419"/>
            <a:ext cx="647023" cy="64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777" y="4983273"/>
            <a:ext cx="2267998" cy="6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27" y="4885867"/>
            <a:ext cx="9954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22"/>
          <p:cNvSpPr txBox="1"/>
          <p:nvPr/>
        </p:nvSpPr>
        <p:spPr>
          <a:xfrm>
            <a:off x="7345494" y="5756820"/>
            <a:ext cx="1454283" cy="761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31F20"/>
                </a:solidFill>
                <a:latin typeface="Tahoma"/>
                <a:cs typeface="Tahoma"/>
              </a:rPr>
              <a:t>гостиничное дело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lang="ru-RU" sz="2550" b="1" spc="-50" dirty="0">
                <a:solidFill>
                  <a:srgbClr val="231F20"/>
                </a:solidFill>
                <a:latin typeface="Tahoma"/>
                <a:cs typeface="Tahoma"/>
              </a:rPr>
              <a:t>50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spc="-10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502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9994" y="1151610"/>
          <a:ext cx="10638155" cy="5459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2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2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2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10%)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 затрат на приобретение промышленного оборудования и разработку нового продукта/технологии (в т.ч. В)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Региональный льготный заем Государственного фонда развития</a:t>
                      </a: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промышленности Омской области</a:t>
                      </a: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(от 10 млн </a:t>
                      </a:r>
                      <a:r>
                        <a:rPr lang="ru-RU" sz="1200" dirty="0" err="1"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 до 50 млн </a:t>
                      </a:r>
                      <a:r>
                        <a:rPr lang="ru-RU" sz="1200" dirty="0" err="1"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 по ставке до 3%)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На стимулирование увеличения производства картофеля и овощей</a:t>
                      </a:r>
                    </a:p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на 1 гектар посевной площади:10600 </a:t>
                      </a:r>
                      <a:r>
                        <a:rPr lang="ru-RU" sz="1200" dirty="0" err="1"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 - овощи закрытого грунта</a:t>
                      </a: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Совместный льготный заем федерального Фонда развития</a:t>
                      </a:r>
                    </a:p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промышленности и Государственного фонда развития промышленности Омской области</a:t>
                      </a:r>
                    </a:p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 20 млн </a:t>
                      </a:r>
                      <a:r>
                        <a:rPr lang="ru-RU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200 млн </a:t>
                      </a:r>
                      <a:r>
                        <a:rPr lang="ru-RU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ставке 3-5%</a:t>
                      </a: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Финансирование проектов, направленных на </a:t>
                      </a:r>
                      <a:r>
                        <a:rPr lang="ru-RU" sz="1200" dirty="0" err="1">
                          <a:latin typeface="Microsoft Sans Serif"/>
                          <a:cs typeface="Microsoft Sans Serif"/>
                        </a:rPr>
                        <a:t>импортозамещение</a:t>
                      </a: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, производство конкурентоспособной продукции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355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Льготное кредитование в рамках кластерной инвестиционной</a:t>
                      </a: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платформы</a:t>
                      </a: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lang="ru-RU" sz="1200" b="0" dirty="0">
                          <a:latin typeface="Microsoft Sans Serif"/>
                          <a:cs typeface="Microsoft Sans Serif"/>
                        </a:rPr>
                        <a:t>от 2 млрд </a:t>
                      </a:r>
                      <a:r>
                        <a:rPr lang="ru-RU" sz="1200" b="0" dirty="0" err="1"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lang="ru-RU" sz="1200" b="0" dirty="0">
                          <a:latin typeface="Microsoft Sans Serif"/>
                          <a:cs typeface="Microsoft Sans Serif"/>
                        </a:rPr>
                        <a:t> до 100 млрд руб. по ставке до 9,3%</a:t>
                      </a: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Финансирование реализации инвестиционных проектов по производству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приоритетной продукции (создание и приобретение основных средств, ПСД и т.п.)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Льготное кредитование по программе промышленной ипотеки</a:t>
                      </a:r>
                    </a:p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(до 500 млн </a:t>
                      </a:r>
                      <a:r>
                        <a:rPr lang="ru-RU" sz="1200" dirty="0" err="1"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 по ставке 14-16%)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Финансирование затрат на приобретение производственных площадей, объектов недвижимого имущества, строительство производственных зданий для быстрого запуска или расширения бизнеса.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18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14"/>
          <p:cNvSpPr/>
          <p:nvPr/>
        </p:nvSpPr>
        <p:spPr>
          <a:xfrm>
            <a:off x="1223625" y="2945530"/>
            <a:ext cx="1196439" cy="1130221"/>
          </a:xfrm>
          <a:custGeom>
            <a:avLst/>
            <a:gdLst/>
            <a:ahLst/>
            <a:cxnLst/>
            <a:rect l="l" t="t" r="r" b="b"/>
            <a:pathLst>
              <a:path w="791844" h="792479">
                <a:moveTo>
                  <a:pt x="395922" y="0"/>
                </a:moveTo>
                <a:lnTo>
                  <a:pt x="349748" y="2663"/>
                </a:lnTo>
                <a:lnTo>
                  <a:pt x="305139" y="10456"/>
                </a:lnTo>
                <a:lnTo>
                  <a:pt x="262391" y="23082"/>
                </a:lnTo>
                <a:lnTo>
                  <a:pt x="221802" y="40243"/>
                </a:lnTo>
                <a:lnTo>
                  <a:pt x="183670" y="61642"/>
                </a:lnTo>
                <a:lnTo>
                  <a:pt x="148290" y="86982"/>
                </a:lnTo>
                <a:lnTo>
                  <a:pt x="115960" y="115966"/>
                </a:lnTo>
                <a:lnTo>
                  <a:pt x="86977" y="148298"/>
                </a:lnTo>
                <a:lnTo>
                  <a:pt x="61638" y="183679"/>
                </a:lnTo>
                <a:lnTo>
                  <a:pt x="40240" y="221813"/>
                </a:lnTo>
                <a:lnTo>
                  <a:pt x="23081" y="262402"/>
                </a:lnTo>
                <a:lnTo>
                  <a:pt x="10456" y="305151"/>
                </a:lnTo>
                <a:lnTo>
                  <a:pt x="2663" y="349760"/>
                </a:lnTo>
                <a:lnTo>
                  <a:pt x="0" y="395935"/>
                </a:lnTo>
                <a:lnTo>
                  <a:pt x="2663" y="442107"/>
                </a:lnTo>
                <a:lnTo>
                  <a:pt x="10456" y="486714"/>
                </a:lnTo>
                <a:lnTo>
                  <a:pt x="23081" y="529461"/>
                </a:lnTo>
                <a:lnTo>
                  <a:pt x="40240" y="570049"/>
                </a:lnTo>
                <a:lnTo>
                  <a:pt x="61638" y="608181"/>
                </a:lnTo>
                <a:lnTo>
                  <a:pt x="86977" y="643561"/>
                </a:lnTo>
                <a:lnTo>
                  <a:pt x="115960" y="675892"/>
                </a:lnTo>
                <a:lnTo>
                  <a:pt x="148290" y="704876"/>
                </a:lnTo>
                <a:lnTo>
                  <a:pt x="183670" y="730215"/>
                </a:lnTo>
                <a:lnTo>
                  <a:pt x="221802" y="751614"/>
                </a:lnTo>
                <a:lnTo>
                  <a:pt x="262391" y="768775"/>
                </a:lnTo>
                <a:lnTo>
                  <a:pt x="305139" y="781400"/>
                </a:lnTo>
                <a:lnTo>
                  <a:pt x="349748" y="789193"/>
                </a:lnTo>
                <a:lnTo>
                  <a:pt x="395922" y="791857"/>
                </a:lnTo>
                <a:lnTo>
                  <a:pt x="442096" y="789193"/>
                </a:lnTo>
                <a:lnTo>
                  <a:pt x="486705" y="781400"/>
                </a:lnTo>
                <a:lnTo>
                  <a:pt x="529453" y="768775"/>
                </a:lnTo>
                <a:lnTo>
                  <a:pt x="570042" y="751614"/>
                </a:lnTo>
                <a:lnTo>
                  <a:pt x="608174" y="730215"/>
                </a:lnTo>
                <a:lnTo>
                  <a:pt x="643554" y="704876"/>
                </a:lnTo>
                <a:lnTo>
                  <a:pt x="675884" y="675892"/>
                </a:lnTo>
                <a:lnTo>
                  <a:pt x="704867" y="643561"/>
                </a:lnTo>
                <a:lnTo>
                  <a:pt x="730206" y="608181"/>
                </a:lnTo>
                <a:lnTo>
                  <a:pt x="751604" y="570049"/>
                </a:lnTo>
                <a:lnTo>
                  <a:pt x="768763" y="529461"/>
                </a:lnTo>
                <a:lnTo>
                  <a:pt x="781388" y="486714"/>
                </a:lnTo>
                <a:lnTo>
                  <a:pt x="789181" y="442107"/>
                </a:lnTo>
                <a:lnTo>
                  <a:pt x="791844" y="395935"/>
                </a:lnTo>
                <a:lnTo>
                  <a:pt x="789181" y="349760"/>
                </a:lnTo>
                <a:lnTo>
                  <a:pt x="781388" y="305151"/>
                </a:lnTo>
                <a:lnTo>
                  <a:pt x="768763" y="262402"/>
                </a:lnTo>
                <a:lnTo>
                  <a:pt x="751604" y="221813"/>
                </a:lnTo>
                <a:lnTo>
                  <a:pt x="730206" y="183679"/>
                </a:lnTo>
                <a:lnTo>
                  <a:pt x="704867" y="148298"/>
                </a:lnTo>
                <a:lnTo>
                  <a:pt x="675884" y="115966"/>
                </a:lnTo>
                <a:lnTo>
                  <a:pt x="643554" y="86982"/>
                </a:lnTo>
                <a:lnTo>
                  <a:pt x="608174" y="61642"/>
                </a:lnTo>
                <a:lnTo>
                  <a:pt x="570042" y="40243"/>
                </a:lnTo>
                <a:lnTo>
                  <a:pt x="529453" y="23082"/>
                </a:lnTo>
                <a:lnTo>
                  <a:pt x="486705" y="10456"/>
                </a:lnTo>
                <a:lnTo>
                  <a:pt x="442096" y="2663"/>
                </a:lnTo>
                <a:lnTo>
                  <a:pt x="395922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667000" y="1557000"/>
            <a:ext cx="7875905" cy="300723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lang="ru-RU"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1725" y="4632813"/>
            <a:ext cx="29718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</a:pP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lang="ru-RU"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lang="ru-RU"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n-US"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lang="en-US"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lang="en-US"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 err="1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/>
          <p:cNvGrpSpPr/>
          <p:nvPr/>
        </p:nvGrpSpPr>
        <p:grpSpPr>
          <a:xfrm>
            <a:off x="1166309" y="1557000"/>
            <a:ext cx="1253755" cy="1078516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58056" y="4678602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2407" y="4521907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400" y="4546277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248021" y="5697491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30309" y="5697142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19</a:t>
            </a:fld>
            <a:endParaRPr sz="1400" dirty="0">
              <a:latin typeface="Arial MT"/>
              <a:cs typeface="Arial MT"/>
            </a:endParaRPr>
          </a:p>
        </p:txBody>
      </p:sp>
      <p:pic>
        <p:nvPicPr>
          <p:cNvPr id="27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9733" y="3053919"/>
            <a:ext cx="370309" cy="4303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90644" y="3503267"/>
            <a:ext cx="10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</a:rPr>
              <a:t>Администрация </a:t>
            </a:r>
            <a:r>
              <a:rPr lang="ru-RU" sz="700" b="1" dirty="0" err="1">
                <a:solidFill>
                  <a:schemeClr val="bg1"/>
                </a:solidFill>
              </a:rPr>
              <a:t>Павлоградского</a:t>
            </a:r>
            <a:endParaRPr lang="ru-RU" sz="700" b="1" dirty="0">
              <a:solidFill>
                <a:schemeClr val="bg1"/>
              </a:solidFill>
            </a:endParaRPr>
          </a:p>
          <a:p>
            <a:pPr algn="ctr"/>
            <a:r>
              <a:rPr lang="ru-RU" sz="700" b="1" dirty="0">
                <a:solidFill>
                  <a:schemeClr val="bg1"/>
                </a:solidFill>
              </a:rPr>
              <a:t> муниципального район</a:t>
            </a:r>
            <a:r>
              <a:rPr lang="ru-RU" sz="6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2" name="object 4"/>
          <p:cNvSpPr txBox="1"/>
          <p:nvPr/>
        </p:nvSpPr>
        <p:spPr>
          <a:xfrm>
            <a:off x="4293525" y="4678602"/>
            <a:ext cx="3196590" cy="148181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235"/>
              </a:spcBef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ИНВЕСТИЦИОННЫЙ</a:t>
            </a:r>
            <a:r>
              <a:rPr sz="1200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УПОЛНОМОЧЕННЫЙ</a:t>
            </a:r>
            <a:endParaRPr lang="ru-RU" sz="1200" b="1" spc="-1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spcBef>
                <a:spcPts val="235"/>
              </a:spcBef>
            </a:pPr>
            <a:endParaRPr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spcBef>
                <a:spcPts val="204"/>
              </a:spcBef>
            </a:pP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Мартынова Елена Александровна</a:t>
            </a:r>
          </a:p>
          <a:p>
            <a:pPr marL="12700">
              <a:spcBef>
                <a:spcPts val="204"/>
              </a:spcBef>
            </a:pPr>
            <a:r>
              <a:rPr lang="ru-RU" sz="1000" b="1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Председатель Комитета по экономике и управлению муниципальной собственностью</a:t>
            </a:r>
            <a:br>
              <a:rPr lang="ru-RU" sz="1000" b="1" spc="-45" dirty="0">
                <a:solidFill>
                  <a:srgbClr val="231F20"/>
                </a:solidFill>
                <a:latin typeface="Lucida Sans Unicode"/>
                <a:cs typeface="Lucida Sans Unicode"/>
              </a:rPr>
            </a:br>
            <a:endParaRPr lang="ru-RU" sz="1000" b="1" spc="-4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12700">
              <a:spcBef>
                <a:spcPts val="204"/>
              </a:spcBef>
            </a:pPr>
            <a:r>
              <a:rPr lang="en-US" sz="1000" b="1" spc="70" dirty="0">
                <a:solidFill>
                  <a:schemeClr val="tx1"/>
                </a:solidFill>
                <a:latin typeface="Arial"/>
                <a:cs typeface="Arial"/>
              </a:rPr>
              <a:t>tarsk@mr.omskportal.ru /</a:t>
            </a:r>
          </a:p>
          <a:p>
            <a:pPr marL="12700">
              <a:spcBef>
                <a:spcPts val="204"/>
              </a:spcBef>
            </a:pPr>
            <a:r>
              <a:rPr lang="en-US" sz="1000" b="1" spc="70" dirty="0">
                <a:solidFill>
                  <a:schemeClr val="tx1"/>
                </a:solidFill>
                <a:latin typeface="Arial"/>
                <a:cs typeface="Arial"/>
              </a:rPr>
              <a:t>(38171)2-11-82</a:t>
            </a:r>
            <a:endParaRPr sz="1200" b="1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434340" lvl="1" indent="-421640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434340" algn="l"/>
              </a:tabLst>
            </a:pP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</a:t>
            </a:r>
            <a:r>
              <a:rPr lang="ru-RU"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нциал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-8</a:t>
            </a:r>
            <a:endParaRPr lang="ru-RU"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      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9-10</a:t>
            </a:r>
            <a:endParaRPr lang="ru-RU"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11</a:t>
            </a:r>
            <a:endParaRPr sz="1500" dirty="0">
              <a:latin typeface="Microsoft Sans Serif"/>
              <a:cs typeface="Microsoft Sans Serif"/>
            </a:endParaRPr>
          </a:p>
          <a:p>
            <a:pPr marR="46990" lvl="1" algn="r">
              <a:lnSpc>
                <a:spcPct val="100000"/>
              </a:lnSpc>
              <a:spcBef>
                <a:spcPts val="570"/>
              </a:spcBef>
              <a:tabLst>
                <a:tab pos="368935" algn="l"/>
              </a:tabLst>
            </a:pPr>
            <a:r>
              <a:rPr lang="ru-RU"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5.    </a:t>
            </a:r>
            <a:r>
              <a:rPr sz="15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6"/>
              <a:tabLst>
                <a:tab pos="3689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13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59" y="1332710"/>
            <a:ext cx="145415" cy="4976495"/>
            <a:chOff x="795059" y="1332710"/>
            <a:chExt cx="145415" cy="4976495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332712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60012" y="1332710"/>
            <a:ext cx="145415" cy="4976495"/>
            <a:chOff x="6460012" y="1332710"/>
            <a:chExt cx="145415" cy="4976495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45" y="1332712"/>
              <a:ext cx="135890" cy="3055620"/>
            </a:xfrm>
            <a:custGeom>
              <a:avLst/>
              <a:gdLst/>
              <a:ahLst/>
              <a:cxnLst/>
              <a:rect l="l" t="t" r="r" b="b"/>
              <a:pathLst>
                <a:path w="135890" h="3055620">
                  <a:moveTo>
                    <a:pt x="135661" y="2974505"/>
                  </a:moveTo>
                  <a:lnTo>
                    <a:pt x="0" y="2893504"/>
                  </a:lnTo>
                  <a:lnTo>
                    <a:pt x="0" y="3055505"/>
                  </a:lnTo>
                  <a:lnTo>
                    <a:pt x="135661" y="2974505"/>
                  </a:lnTo>
                  <a:close/>
                </a:path>
                <a:path w="135890" h="3055620">
                  <a:moveTo>
                    <a:pt x="135661" y="1673288"/>
                  </a:moveTo>
                  <a:lnTo>
                    <a:pt x="0" y="1592287"/>
                  </a:lnTo>
                  <a:lnTo>
                    <a:pt x="0" y="1754289"/>
                  </a:lnTo>
                  <a:lnTo>
                    <a:pt x="135661" y="1673288"/>
                  </a:lnTo>
                  <a:close/>
                </a:path>
                <a:path w="135890" h="30556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08311" y="1295200"/>
            <a:ext cx="4432300" cy="4916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сырьевого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обеспечения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Ресурсная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база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Сырье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обеспечения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1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7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18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19</a:t>
            </a:r>
            <a:endParaRPr sz="1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5050431" cy="50243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 </a:t>
            </a:r>
            <a:r>
              <a:rPr lang="ru-RU" spc="-1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Создание производства по г</a:t>
            </a:r>
            <a:r>
              <a:rPr lang="ru-RU" spc="-2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лубокой </a:t>
            </a:r>
            <a:r>
              <a:rPr lang="ru-RU" spc="-20" dirty="0"/>
              <a:t>переработке молока</a:t>
            </a:r>
            <a:endParaRPr lang="ru-RU"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/>
              <a:t>предложение)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dirty="0"/>
              <a:t>Переработка молока происходит через удаление нежелательных компонентов на молекулярном уровне. Увеличивается срока хранения продукта, повышается его безопасность, улучшаются технологические свойства.</a:t>
            </a:r>
            <a:endParaRPr lang="ru-RU" sz="17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59" y="169650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56360" y="1696504"/>
            <a:ext cx="145415" cy="4435475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31300" y="1661996"/>
            <a:ext cx="4439284" cy="325153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600" b="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потребителей</a:t>
            </a:r>
            <a:r>
              <a:rPr sz="1600" b="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молоком и кисломолочной продукцией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err="1"/>
              <a:t>Отрасль</a:t>
            </a:r>
            <a:r>
              <a:rPr spc="-75" dirty="0"/>
              <a:t> </a:t>
            </a:r>
            <a:r>
              <a:rPr spc="-10" dirty="0"/>
              <a:t>экономики: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Пищевая</a:t>
            </a:r>
            <a:r>
              <a:rPr sz="160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промышленность.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600" b="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ОКВЭД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Microsoft Sans Serif"/>
                <a:cs typeface="Microsoft Sans Serif"/>
              </a:rPr>
              <a:t>10.51</a:t>
            </a:r>
            <a:r>
              <a:rPr sz="1600" b="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«Производство молока (кроме сырого) и молочной продукции»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600" b="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2</a:t>
            </a:r>
            <a:r>
              <a:rPr lang="ru-RU" sz="1600" b="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000</a:t>
            </a:r>
            <a:r>
              <a:rPr sz="1600" b="0" spc="-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>
                <a:solidFill>
                  <a:schemeClr val="tx1"/>
                </a:solidFill>
                <a:latin typeface="Microsoft Sans Serif"/>
                <a:cs typeface="Microsoft Sans Serif"/>
              </a:rPr>
              <a:t>тонн</a:t>
            </a:r>
            <a:r>
              <a:rPr sz="1600" b="0" spc="-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1600" b="0" spc="-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год</a:t>
            </a:r>
            <a:endParaRPr sz="16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0" y="4309590"/>
            <a:ext cx="4256039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 err="1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200" b="1" spc="-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lang="ru-RU" sz="1600" b="1" dirty="0">
                <a:solidFill>
                  <a:srgbClr val="231F20"/>
                </a:solidFill>
                <a:latin typeface="Arial"/>
                <a:cs typeface="Arial"/>
              </a:rPr>
              <a:t> лет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84602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6524" y="2823296"/>
            <a:ext cx="1393819" cy="100662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10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 площадки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5839" y="2794862"/>
            <a:ext cx="1351280" cy="10163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25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 в эксплуатацию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1381" y="2770716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 flipV="1">
            <a:off x="795059" y="2501459"/>
            <a:ext cx="7332471" cy="52311"/>
          </a:xfrm>
          <a:custGeom>
            <a:avLst/>
            <a:gdLst/>
            <a:ahLst/>
            <a:cxnLst/>
            <a:rect l="l" t="t" r="r" b="b"/>
            <a:pathLst>
              <a:path w="8847455">
                <a:moveTo>
                  <a:pt x="0" y="0"/>
                </a:moveTo>
                <a:lnTo>
                  <a:pt x="8846845" y="0"/>
                </a:lnTo>
              </a:path>
            </a:pathLst>
          </a:custGeom>
          <a:ln w="22656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773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4" h="575944">
                <a:moveTo>
                  <a:pt x="287667" y="0"/>
                </a:move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773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4" h="575944">
                <a:moveTo>
                  <a:pt x="287667" y="575322"/>
                </a:move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close/>
              </a:path>
            </a:pathLst>
          </a:custGeom>
          <a:ln w="15443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0028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4" h="575944">
                <a:moveTo>
                  <a:pt x="287667" y="0"/>
                </a:move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0028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4" h="575944">
                <a:moveTo>
                  <a:pt x="287667" y="575322"/>
                </a:move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close/>
              </a:path>
            </a:pathLst>
          </a:custGeom>
          <a:ln w="15443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1595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287667" y="0"/>
                </a:move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1595" y="2169781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287667" y="575322"/>
                </a:moveTo>
                <a:lnTo>
                  <a:pt x="334329" y="571557"/>
                </a:lnTo>
                <a:lnTo>
                  <a:pt x="378593" y="560657"/>
                </a:lnTo>
                <a:lnTo>
                  <a:pt x="419868" y="543214"/>
                </a:lnTo>
                <a:lnTo>
                  <a:pt x="457561" y="519820"/>
                </a:lnTo>
                <a:lnTo>
                  <a:pt x="491080" y="491067"/>
                </a:lnTo>
                <a:lnTo>
                  <a:pt x="519832" y="457548"/>
                </a:lnTo>
                <a:lnTo>
                  <a:pt x="543226" y="419855"/>
                </a:lnTo>
                <a:lnTo>
                  <a:pt x="560670" y="378581"/>
                </a:lnTo>
                <a:lnTo>
                  <a:pt x="571570" y="334316"/>
                </a:lnTo>
                <a:lnTo>
                  <a:pt x="575335" y="287654"/>
                </a:lnTo>
                <a:lnTo>
                  <a:pt x="571570" y="240996"/>
                </a:lnTo>
                <a:lnTo>
                  <a:pt x="560670" y="196734"/>
                </a:lnTo>
                <a:lnTo>
                  <a:pt x="543226" y="155462"/>
                </a:lnTo>
                <a:lnTo>
                  <a:pt x="519832" y="117771"/>
                </a:lnTo>
                <a:lnTo>
                  <a:pt x="491080" y="84253"/>
                </a:lnTo>
                <a:lnTo>
                  <a:pt x="457561" y="55501"/>
                </a:lnTo>
                <a:lnTo>
                  <a:pt x="419868" y="32108"/>
                </a:lnTo>
                <a:lnTo>
                  <a:pt x="378593" y="14665"/>
                </a:lnTo>
                <a:lnTo>
                  <a:pt x="334329" y="3765"/>
                </a:lnTo>
                <a:lnTo>
                  <a:pt x="287667" y="0"/>
                </a:lnTo>
                <a:lnTo>
                  <a:pt x="241005" y="3765"/>
                </a:lnTo>
                <a:lnTo>
                  <a:pt x="196741" y="14665"/>
                </a:lnTo>
                <a:lnTo>
                  <a:pt x="155466" y="32108"/>
                </a:lnTo>
                <a:lnTo>
                  <a:pt x="117773" y="55501"/>
                </a:lnTo>
                <a:lnTo>
                  <a:pt x="84254" y="84253"/>
                </a:lnTo>
                <a:lnTo>
                  <a:pt x="55502" y="117771"/>
                </a:lnTo>
                <a:lnTo>
                  <a:pt x="32108" y="155462"/>
                </a:lnTo>
                <a:lnTo>
                  <a:pt x="14665" y="196734"/>
                </a:lnTo>
                <a:lnTo>
                  <a:pt x="3765" y="240996"/>
                </a:lnTo>
                <a:lnTo>
                  <a:pt x="0" y="287654"/>
                </a:lnTo>
                <a:lnTo>
                  <a:pt x="3765" y="334316"/>
                </a:lnTo>
                <a:lnTo>
                  <a:pt x="14665" y="378581"/>
                </a:lnTo>
                <a:lnTo>
                  <a:pt x="32108" y="419855"/>
                </a:lnTo>
                <a:lnTo>
                  <a:pt x="55502" y="457548"/>
                </a:lnTo>
                <a:lnTo>
                  <a:pt x="84254" y="491067"/>
                </a:lnTo>
                <a:lnTo>
                  <a:pt x="117773" y="519820"/>
                </a:lnTo>
                <a:lnTo>
                  <a:pt x="155466" y="543214"/>
                </a:lnTo>
                <a:lnTo>
                  <a:pt x="196741" y="560657"/>
                </a:lnTo>
                <a:lnTo>
                  <a:pt x="241005" y="571557"/>
                </a:lnTo>
                <a:lnTo>
                  <a:pt x="287667" y="575322"/>
                </a:lnTo>
                <a:close/>
              </a:path>
            </a:pathLst>
          </a:custGeom>
          <a:ln w="15443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80669" y="2501383"/>
            <a:ext cx="5455297" cy="104775"/>
            <a:chOff x="1780669" y="2501383"/>
            <a:chExt cx="5455297" cy="10477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grpSp>
        <p:nvGrpSpPr>
          <p:cNvPr id="11" name="object 27">
            <a:extLst>
              <a:ext uri="{FF2B5EF4-FFF2-40B4-BE49-F238E27FC236}">
                <a16:creationId xmlns:a16="http://schemas.microsoft.com/office/drawing/2014/main" id="{C711A221-2487-5557-B6BE-4856673438D9}"/>
              </a:ext>
            </a:extLst>
          </p:cNvPr>
          <p:cNvGrpSpPr/>
          <p:nvPr/>
        </p:nvGrpSpPr>
        <p:grpSpPr>
          <a:xfrm>
            <a:off x="9081939" y="2205473"/>
            <a:ext cx="591820" cy="591820"/>
            <a:chOff x="5948839" y="2161843"/>
            <a:chExt cx="591820" cy="591820"/>
          </a:xfrm>
        </p:grpSpPr>
        <p:sp>
          <p:nvSpPr>
            <p:cNvPr id="12" name="object 28">
              <a:extLst>
                <a:ext uri="{FF2B5EF4-FFF2-40B4-BE49-F238E27FC236}">
                  <a16:creationId xmlns:a16="http://schemas.microsoft.com/office/drawing/2014/main" id="{FF91D0E6-3D19-A4D9-8BCC-CA6B5C8D58A7}"/>
                </a:ext>
              </a:extLst>
            </p:cNvPr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9">
              <a:extLst>
                <a:ext uri="{FF2B5EF4-FFF2-40B4-BE49-F238E27FC236}">
                  <a16:creationId xmlns:a16="http://schemas.microsoft.com/office/drawing/2014/main" id="{79F3A209-2D4C-0C81-515F-86328F6AFF1E}"/>
                </a:ext>
              </a:extLst>
            </p:cNvPr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9507A554-118B-7D20-E89D-9C37D41EC7E7}"/>
              </a:ext>
            </a:extLst>
          </p:cNvPr>
          <p:cNvSpPr/>
          <p:nvPr/>
        </p:nvSpPr>
        <p:spPr>
          <a:xfrm flipV="1">
            <a:off x="8157691" y="2524225"/>
            <a:ext cx="1066800" cy="45719"/>
          </a:xfrm>
          <a:custGeom>
            <a:avLst/>
            <a:gdLst/>
            <a:ahLst/>
            <a:cxnLst/>
            <a:rect l="l" t="t" r="r" b="b"/>
            <a:pathLst>
              <a:path w="8847455">
                <a:moveTo>
                  <a:pt x="0" y="0"/>
                </a:moveTo>
                <a:lnTo>
                  <a:pt x="8846845" y="0"/>
                </a:lnTo>
              </a:path>
            </a:pathLst>
          </a:custGeom>
          <a:ln w="22656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55036104-26AA-3A2A-7809-9DE3589A790E}"/>
              </a:ext>
            </a:extLst>
          </p:cNvPr>
          <p:cNvSpPr txBox="1"/>
          <p:nvPr/>
        </p:nvSpPr>
        <p:spPr>
          <a:xfrm>
            <a:off x="9260484" y="2190654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5AD8EC49-E9DA-1DFC-4EA4-F8C8D9674E13}"/>
              </a:ext>
            </a:extLst>
          </p:cNvPr>
          <p:cNvSpPr txBox="1"/>
          <p:nvPr/>
        </p:nvSpPr>
        <p:spPr>
          <a:xfrm>
            <a:off x="4112012" y="2823296"/>
            <a:ext cx="1393819" cy="99116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6 </a:t>
            </a:r>
            <a:r>
              <a:rPr lang="ru-RU"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РНС</a:t>
            </a:r>
            <a:endParaRPr sz="1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1244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Молоко и кисломолочная продукция - </a:t>
            </a:r>
            <a:r>
              <a:rPr lang="ru-RU" sz="15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неотъемлемая часть нашего рациона, которая играет важную роль в поддержании здоровья. Они содержат множество питательных веществ, являются богатым источником белка, кальция, витаминов и минералов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5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5200" y="2249158"/>
            <a:ext cx="10538460" cy="3999865"/>
            <a:chOff x="475200" y="2249158"/>
            <a:chExt cx="10538460" cy="3999865"/>
          </a:xfrm>
        </p:grpSpPr>
        <p:sp>
          <p:nvSpPr>
            <p:cNvPr id="8" name="object 8"/>
            <p:cNvSpPr/>
            <p:nvPr/>
          </p:nvSpPr>
          <p:spPr>
            <a:xfrm>
              <a:off x="5512723" y="2249158"/>
              <a:ext cx="0" cy="3999865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5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8405" y="2333477"/>
            <a:ext cx="2974315" cy="1613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Молоко</a:t>
            </a:r>
          </a:p>
          <a:p>
            <a:pPr marL="12700" marR="5080">
              <a:lnSpc>
                <a:spcPct val="104200"/>
              </a:lnSpc>
              <a:spcBef>
                <a:spcPts val="885"/>
              </a:spcBef>
            </a:pPr>
            <a:r>
              <a:rPr lang="ru-RU" sz="120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Глубокая очистка позволяет получать молоко, которое по чистоте приближается к стерилизованному, но с гораздо лучше сохраненными полезными свойствами и вкусом.</a:t>
            </a:r>
          </a:p>
          <a:p>
            <a:pPr marL="12700" marR="5080">
              <a:lnSpc>
                <a:spcPct val="104200"/>
              </a:lnSpc>
              <a:spcBef>
                <a:spcPts val="885"/>
              </a:spcBef>
            </a:pPr>
            <a:r>
              <a:rPr lang="ru-RU"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7414" y="2373647"/>
            <a:ext cx="3202305" cy="935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Сметана</a:t>
            </a:r>
            <a:endParaRPr sz="1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295910">
              <a:lnSpc>
                <a:spcPct val="104200"/>
              </a:lnSpc>
              <a:spcBef>
                <a:spcPts val="885"/>
              </a:spcBef>
            </a:pPr>
            <a:r>
              <a:rPr lang="ru-RU" sz="120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Кисломолочный продукт на основе цельного коровьего молока с массовой долей жирности 15% и 20%. 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8406" y="4366490"/>
            <a:ext cx="2672715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Творог</a:t>
            </a:r>
            <a:endParaRPr sz="1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Кисломолочный продукт полученный путем сквашивания молока с последующим удалением сыворотки. Производиться  обезжиренный, с массовой долей жира 5% и 9%.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7414" y="4366490"/>
            <a:ext cx="305689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Кефир</a:t>
            </a:r>
          </a:p>
          <a:p>
            <a:pPr marL="12700" marR="20320">
              <a:lnSpc>
                <a:spcPct val="100000"/>
              </a:lnSpc>
              <a:spcBef>
                <a:spcPts val="100"/>
              </a:spcBef>
            </a:pPr>
            <a:endParaRPr lang="ru-RU" sz="1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20320">
              <a:spcBef>
                <a:spcPts val="100"/>
              </a:spcBef>
            </a:pPr>
            <a:r>
              <a:rPr lang="ru-RU" sz="120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Кисломолочный продукт полученный путем сквашивания молока с использованием закваски на кефирных грибках. Производиться с массовой долей жира 1%, 2,5% и 3,2%.</a:t>
            </a: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20320">
              <a:lnSpc>
                <a:spcPct val="100000"/>
              </a:lnSpc>
              <a:spcBef>
                <a:spcPts val="100"/>
              </a:spcBef>
            </a:pPr>
            <a:endParaRPr lang="ru-RU" sz="1500" b="1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pic>
        <p:nvPicPr>
          <p:cNvPr id="1026" name="Picture 2" descr="C:\Users\Киселева ТИ\Documents\Documents\Инвестиции\Новая папка (2)\gne7f6ech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" y="2373648"/>
            <a:ext cx="1927816" cy="17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иселева ТИ\Documents\Documents\Инвестиции\Новая папка (2)\SourCream_Pant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57" y="2373648"/>
            <a:ext cx="1920444" cy="15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иселева ТИ\Documents\Documents\Инвестиции\Новая папка (2)\tvoro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" y="4377004"/>
            <a:ext cx="1927816" cy="16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иселева ТИ\Documents\Documents\Инвестиции\Новая папка (2)\1897240258_0_217_3069_1943_1920x1080_80_0_0_76f890224356778bf2f9242cb4efb2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05" y="4377004"/>
            <a:ext cx="1951771" cy="16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lang="ru-RU" sz="2400" spc="55" dirty="0"/>
              <a:t> </a:t>
            </a:r>
            <a:endParaRPr sz="2400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1295400" y="1613010"/>
            <a:ext cx="4817745" cy="3736587"/>
            <a:chOff x="5901675" y="1613010"/>
            <a:chExt cx="4817745" cy="3736587"/>
          </a:xfrm>
        </p:grpSpPr>
        <p:sp>
          <p:nvSpPr>
            <p:cNvPr id="3" name="object 3"/>
            <p:cNvSpPr txBox="1"/>
            <p:nvPr/>
          </p:nvSpPr>
          <p:spPr>
            <a:xfrm>
              <a:off x="5912650" y="1613010"/>
              <a:ext cx="4552714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ru-RU" sz="16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Наличие молочного животноводства на территории МР </a:t>
              </a: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901675" y="2368930"/>
              <a:ext cx="4817745" cy="12208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ru-RU" sz="1600" dirty="0"/>
                <a:t>Избыточный объем первичного сырья, идущий на вывоз из МР</a:t>
              </a:r>
            </a:p>
            <a:p>
              <a:pPr marL="12700">
                <a:lnSpc>
                  <a:spcPct val="100000"/>
                </a:lnSpc>
                <a:spcBef>
                  <a:spcPts val="1475"/>
                </a:spcBef>
              </a:pPr>
              <a:r>
                <a:rPr lang="ru-RU"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Наличие учреждений 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 </a:t>
              </a:r>
              <a:r>
                <a:rPr sz="17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организаций</a:t>
              </a:r>
              <a:r>
                <a:rPr sz="17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для</a:t>
              </a:r>
              <a:r>
                <a:rPr sz="17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сбыта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продукции</a:t>
              </a:r>
              <a:r>
                <a:rPr lang="ru-RU"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endParaRPr sz="1700" dirty="0">
                <a:latin typeface="Microsoft Sans Serif"/>
                <a:cs typeface="Microsoft Sans Serif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912650" y="3879583"/>
              <a:ext cx="4581525" cy="543995"/>
            </a:xfrm>
            <a:prstGeom prst="rect">
              <a:avLst/>
            </a:prstGeom>
          </p:spPr>
          <p:txBody>
            <a:bodyPr vert="horz" wrap="square" lIns="0" tIns="5080" rIns="0" bIns="0" rtlCol="0">
              <a:spAutoFit/>
            </a:bodyPr>
            <a:lstStyle/>
            <a:p>
              <a:pPr marL="12700" marR="5080">
                <a:lnSpc>
                  <a:spcPct val="102899"/>
                </a:lnSpc>
                <a:spcBef>
                  <a:spcPts val="40"/>
                </a:spcBef>
              </a:pP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Наличие</a:t>
              </a:r>
              <a:r>
                <a:rPr sz="1700" spc="-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специальных</a:t>
              </a:r>
              <a:r>
                <a:rPr sz="1700" spc="-7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мер</a:t>
              </a:r>
              <a:r>
                <a:rPr sz="1700" spc="-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поддержки</a:t>
              </a:r>
              <a:r>
                <a:rPr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lang="ru-RU"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сельхоз товаропроизводителей</a:t>
              </a:r>
              <a:endParaRPr sz="1700" dirty="0">
                <a:latin typeface="Microsoft Sans Serif"/>
                <a:cs typeface="Microsoft Sans Serif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912650" y="4798417"/>
              <a:ext cx="4775200" cy="5511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Широкая</a:t>
              </a:r>
              <a:r>
                <a:rPr sz="17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линейка</a:t>
              </a:r>
              <a:r>
                <a:rPr sz="17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мер</a:t>
              </a:r>
              <a:r>
                <a:rPr sz="17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поддержки</a:t>
              </a:r>
              <a:endParaRPr sz="1700" dirty="0">
                <a:latin typeface="Microsoft Sans Serif"/>
                <a:cs typeface="Microsoft Sans Serif"/>
              </a:endParaRPr>
            </a:p>
            <a:p>
              <a:pPr marL="12700">
                <a:lnSpc>
                  <a:spcPct val="100000"/>
                </a:lnSpc>
                <a:spcBef>
                  <a:spcPts val="60"/>
                </a:spcBef>
              </a:pP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</a:t>
              </a:r>
              <a:r>
                <a:rPr sz="17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адаптивностью</a:t>
              </a:r>
              <a:r>
                <a:rPr sz="17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</a:t>
              </a:r>
              <a:r>
                <a:rPr sz="17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инвестиционные</a:t>
              </a:r>
              <a:r>
                <a:rPr sz="17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7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проекты</a:t>
              </a:r>
              <a:endParaRPr sz="1700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4" name="object 28"/>
          <p:cNvSpPr/>
          <p:nvPr/>
        </p:nvSpPr>
        <p:spPr>
          <a:xfrm>
            <a:off x="992081" y="1710703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8"/>
          <p:cNvSpPr/>
          <p:nvPr/>
        </p:nvSpPr>
        <p:spPr>
          <a:xfrm>
            <a:off x="992081" y="2438400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8"/>
          <p:cNvSpPr/>
          <p:nvPr/>
        </p:nvSpPr>
        <p:spPr>
          <a:xfrm>
            <a:off x="992081" y="3145666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8"/>
          <p:cNvSpPr/>
          <p:nvPr/>
        </p:nvSpPr>
        <p:spPr>
          <a:xfrm>
            <a:off x="992081" y="3966497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8"/>
          <p:cNvSpPr/>
          <p:nvPr/>
        </p:nvSpPr>
        <p:spPr>
          <a:xfrm>
            <a:off x="992081" y="4802543"/>
            <a:ext cx="197442" cy="1549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8"/>
          <p:cNvSpPr/>
          <p:nvPr/>
        </p:nvSpPr>
        <p:spPr>
          <a:xfrm>
            <a:off x="992081" y="1613010"/>
            <a:ext cx="0" cy="3999865"/>
          </a:xfrm>
          <a:custGeom>
            <a:avLst/>
            <a:gdLst/>
            <a:ahLst/>
            <a:cxnLst/>
            <a:rect l="l" t="t" r="r" b="b"/>
            <a:pathLst>
              <a:path h="3999865">
                <a:moveTo>
                  <a:pt x="0" y="0"/>
                </a:moveTo>
                <a:lnTo>
                  <a:pt x="0" y="3999839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Рисунок 23" descr="Изображение выглядит как карта, текст, атлас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582FD5-5250-21DC-EF1F-0D347B50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64" y="998749"/>
            <a:ext cx="4922455" cy="53504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Автомобильные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дороги</a:t>
            </a:r>
            <a:r>
              <a:rPr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</a:t>
            </a:r>
            <a:r>
              <a:rPr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Общая</a:t>
            </a:r>
            <a:r>
              <a:rPr sz="950" spc="9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729,9</a:t>
            </a:r>
            <a:r>
              <a:rPr sz="1500" spc="-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км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Крупные</a:t>
            </a:r>
            <a:r>
              <a:rPr sz="950" spc="1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автомагистрали: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Р-402</a:t>
            </a:r>
            <a:r>
              <a:rPr sz="950" spc="3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Р-254</a:t>
            </a:r>
            <a:r>
              <a:rPr sz="950" spc="3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AH6)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А-320</a:t>
            </a:r>
            <a:r>
              <a:rPr sz="950" spc="3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AH60)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Объем</a:t>
            </a:r>
            <a:r>
              <a:rPr sz="950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перевозимых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aseline="427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18</a:t>
            </a:r>
            <a:r>
              <a:rPr sz="1500" spc="-7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тонн,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aseline="427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r>
              <a:rPr sz="1500" spc="-1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aseline="427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</a:t>
            </a:r>
            <a:r>
              <a:rPr sz="1500" spc="-15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тонн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Заключено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соглашение</a:t>
            </a:r>
            <a:r>
              <a:rPr sz="95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дороги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«Северный</a:t>
            </a:r>
            <a:r>
              <a:rPr sz="950" spc="6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обход</a:t>
            </a:r>
            <a:r>
              <a:rPr sz="950" spc="6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города</a:t>
            </a:r>
            <a:r>
              <a:rPr sz="950" spc="6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Омска»,</a:t>
            </a:r>
            <a:r>
              <a:rPr sz="950" spc="5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М-</a:t>
            </a:r>
            <a:r>
              <a:rPr sz="950" spc="-2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12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Монголия)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635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магистраль: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ru-RU"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209</a:t>
            </a:r>
            <a:r>
              <a:rPr sz="1500" b="1" spc="-6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км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станций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страны</a:t>
            </a:r>
            <a:endParaRPr lang="ru-RU" sz="950" spc="-10" dirty="0">
              <a:solidFill>
                <a:srgbClr val="231F2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lang="ru-RU"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 города Тары Омской области до ближайшей ЖД станции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250</a:t>
            </a:r>
            <a:r>
              <a:rPr lang="ru-RU" sz="9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км</a:t>
            </a: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6234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Карбышева: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аэропортов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почты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терминал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эстакадами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тонн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соглашение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Федоровка»</a:t>
            </a:r>
            <a:endParaRPr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гг.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транспорт: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Китаем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путь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регион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lang="ru-RU" sz="95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Тарский речной порт, обеспечивающий причал проходящим судам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региона,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направлениям</a:t>
            </a:r>
            <a:endParaRPr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sz="15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области)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округом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Азия</a:t>
            </a:r>
            <a:endParaRPr sz="9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" y="697339"/>
            <a:ext cx="10751185" cy="924274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spc="60" dirty="0"/>
              <a:t>ТРАНСПОРТНО-ЛОГИСТИЧЕСКИЙ ПОТЕНЦИАЛ</a:t>
            </a:r>
            <a:br>
              <a:rPr lang="ru-RU" sz="2400" spc="60" dirty="0"/>
            </a:br>
            <a:r>
              <a:rPr lang="ru-RU" sz="2400" spc="60" dirty="0"/>
              <a:t>ТАРСКОГО РАЙОНА ОМСКОЙ ОБЛАСТИ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381000" y="1727151"/>
            <a:ext cx="4924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96" y="922285"/>
            <a:ext cx="375602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31" y="3397197"/>
            <a:ext cx="2998788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75" y="3358092"/>
            <a:ext cx="19812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57695"/>
            <a:ext cx="180975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2" y="3489325"/>
            <a:ext cx="4079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10" y="4809331"/>
            <a:ext cx="5302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38" y="4452460"/>
            <a:ext cx="530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638" y="4512786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398" y="6125369"/>
            <a:ext cx="5000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841659"/>
            <a:ext cx="152400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41659"/>
            <a:ext cx="4270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82" y="1786890"/>
            <a:ext cx="3286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826101"/>
            <a:ext cx="7191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39" y="2624554"/>
            <a:ext cx="4762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19400"/>
            <a:ext cx="2127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77" y="3331846"/>
            <a:ext cx="45719" cy="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942178" y="2789537"/>
            <a:ext cx="48293" cy="5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19" y="2515016"/>
            <a:ext cx="3349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2624554"/>
            <a:ext cx="4508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550" y="3320838"/>
            <a:ext cx="4016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90" y="3603254"/>
            <a:ext cx="4873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55" y="3266069"/>
            <a:ext cx="3603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3204738"/>
            <a:ext cx="3238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3540918"/>
            <a:ext cx="3651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6" y="3810000"/>
            <a:ext cx="3540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45" y="4267200"/>
            <a:ext cx="4016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98" y="4157662"/>
            <a:ext cx="3651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70" y="3430323"/>
            <a:ext cx="2746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11" y="3956843"/>
            <a:ext cx="3238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66" y="4212431"/>
            <a:ext cx="3841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81" y="4342922"/>
            <a:ext cx="3540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573" y="4665185"/>
            <a:ext cx="3540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77" y="4774035"/>
            <a:ext cx="3603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618" y="4876006"/>
            <a:ext cx="3968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32" y="4315407"/>
            <a:ext cx="3175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53" y="4718315"/>
            <a:ext cx="3540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56" y="4942681"/>
            <a:ext cx="4143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50" y="4656453"/>
            <a:ext cx="3905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75" y="4919927"/>
            <a:ext cx="4016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31" y="4750856"/>
            <a:ext cx="2127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152" y="5052219"/>
            <a:ext cx="4873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063" y="5562600"/>
            <a:ext cx="3286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83" y="5410200"/>
            <a:ext cx="3349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08" y="5300662"/>
            <a:ext cx="4333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2" y="5355431"/>
            <a:ext cx="3540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88" y="5106988"/>
            <a:ext cx="3841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39" y="5617369"/>
            <a:ext cx="2809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43" y="5672138"/>
            <a:ext cx="4206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69" y="6161881"/>
            <a:ext cx="49371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13" y="5788661"/>
            <a:ext cx="4635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24" y="1649412"/>
            <a:ext cx="31638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5996781"/>
            <a:ext cx="13335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08" y="6161881"/>
            <a:ext cx="3905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625" y="5434807"/>
            <a:ext cx="3238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843430"/>
            <a:ext cx="7381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22" y="5972493"/>
            <a:ext cx="15240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06" y="6161246"/>
            <a:ext cx="1524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92" y="6334468"/>
            <a:ext cx="117790" cy="12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6" y="211959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Автомобильная дорога регионального значения 52 ОП РЗ К-4 Омск-Тара</a:t>
            </a:r>
          </a:p>
          <a:p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Автомобильная дорога регионального значения 52 ОП РЗ К-17 Тобольск-Тара-Томск, участок Тара - Усть-Ишим</a:t>
            </a:r>
          </a:p>
          <a:p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Речная пристань, обеспечивающая причал проходящим судам</a:t>
            </a:r>
          </a:p>
          <a:p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Автостанция в г. Тара</a:t>
            </a:r>
          </a:p>
          <a:p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Вертолетная посадочная площадка на 13 мест</a:t>
            </a:r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6" y="221424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06028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6" y="499033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556895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75919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9D8439-6858-2682-81F9-FAE188DFFFF1}"/>
              </a:ext>
            </a:extLst>
          </p:cNvPr>
          <p:cNvCxnSpPr>
            <a:cxnSpLocks/>
          </p:cNvCxnSpPr>
          <p:nvPr/>
        </p:nvCxnSpPr>
        <p:spPr>
          <a:xfrm>
            <a:off x="302429" y="2214245"/>
            <a:ext cx="7614" cy="3406567"/>
          </a:xfrm>
          <a:prstGeom prst="line">
            <a:avLst/>
          </a:prstGeom>
          <a:ln>
            <a:solidFill>
              <a:srgbClr val="F4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59597" y="1219199"/>
            <a:ext cx="3064510" cy="478784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Объемы</a:t>
            </a:r>
            <a:r>
              <a:rPr sz="18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производства: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4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3204"/>
              </a:lnSpc>
            </a:pPr>
            <a:r>
              <a:rPr lang="ru-RU" sz="1500" b="1" spc="-25" dirty="0">
                <a:solidFill>
                  <a:srgbClr val="231F20"/>
                </a:solidFill>
                <a:latin typeface="Arial"/>
                <a:cs typeface="Arial"/>
              </a:rPr>
              <a:t>Молоко : </a:t>
            </a:r>
          </a:p>
          <a:p>
            <a:pPr marL="12700">
              <a:lnSpc>
                <a:spcPts val="3204"/>
              </a:lnSpc>
            </a:pPr>
            <a:r>
              <a:rPr lang="ru-RU" sz="2850" b="1" spc="-25" dirty="0">
                <a:solidFill>
                  <a:srgbClr val="231F20"/>
                </a:solidFill>
                <a:latin typeface="Arial"/>
                <a:cs typeface="Arial"/>
              </a:rPr>
              <a:t>155 </a:t>
            </a:r>
            <a:r>
              <a:rPr lang="ru-RU" sz="1500" b="1" spc="-25" dirty="0">
                <a:solidFill>
                  <a:srgbClr val="231F20"/>
                </a:solidFill>
                <a:latin typeface="Arial"/>
                <a:cs typeface="Arial"/>
              </a:rPr>
              <a:t>тыс. </a:t>
            </a: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тонн</a:t>
            </a: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5" dirty="0" err="1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lang="ru-RU" sz="1500" b="1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lang="ru-RU" sz="1500" b="1" spc="-25" dirty="0">
                <a:solidFill>
                  <a:srgbClr val="231F20"/>
                </a:solidFill>
                <a:latin typeface="Arial"/>
                <a:cs typeface="Arial"/>
              </a:rPr>
              <a:t>Продукты </a:t>
            </a:r>
            <a:r>
              <a:rPr lang="ru-RU" sz="1500" b="1" spc="-25" dirty="0" err="1">
                <a:solidFill>
                  <a:srgbClr val="231F20"/>
                </a:solidFill>
                <a:latin typeface="Arial"/>
                <a:cs typeface="Arial"/>
              </a:rPr>
              <a:t>кисломомолочные</a:t>
            </a:r>
            <a:r>
              <a:rPr lang="ru-RU" sz="1500" b="1" spc="-2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</a:p>
          <a:p>
            <a:pPr marL="12700">
              <a:lnSpc>
                <a:spcPts val="3204"/>
              </a:lnSpc>
            </a:pPr>
            <a:r>
              <a:rPr lang="ru-RU" sz="2850" b="1" spc="-25" dirty="0">
                <a:solidFill>
                  <a:srgbClr val="231F20"/>
                </a:solidFill>
                <a:latin typeface="Arial"/>
                <a:cs typeface="Arial"/>
              </a:rPr>
              <a:t>17</a:t>
            </a:r>
            <a:r>
              <a:rPr lang="ru-RU" sz="1500" b="1" spc="-25" dirty="0">
                <a:solidFill>
                  <a:srgbClr val="231F20"/>
                </a:solidFill>
                <a:latin typeface="Arial"/>
                <a:cs typeface="Arial"/>
              </a:rPr>
              <a:t> тыс. тонн</a:t>
            </a:r>
          </a:p>
          <a:p>
            <a:pPr marL="12700">
              <a:lnSpc>
                <a:spcPts val="3204"/>
              </a:lnSpc>
            </a:pPr>
            <a:r>
              <a:rPr lang="ru-RU" sz="1500" b="1" spc="-25" dirty="0">
                <a:solidFill>
                  <a:srgbClr val="231F20"/>
                </a:solidFill>
                <a:latin typeface="Arial"/>
                <a:cs typeface="Arial"/>
              </a:rPr>
              <a:t>Сметана:</a:t>
            </a:r>
          </a:p>
          <a:p>
            <a:pPr marL="12700">
              <a:lnSpc>
                <a:spcPts val="3204"/>
              </a:lnSpc>
            </a:pPr>
            <a:r>
              <a:rPr lang="ru-RU" sz="2850" b="1" spc="-25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lang="ru-RU" sz="1500" b="1" spc="-25" dirty="0">
                <a:solidFill>
                  <a:srgbClr val="231F20"/>
                </a:solidFill>
                <a:latin typeface="Arial"/>
                <a:cs typeface="Arial"/>
              </a:rPr>
              <a:t>тыс. тонн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1160"/>
              </a:spcBef>
            </a:pP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r>
              <a:rPr sz="1500" spc="3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/>
            <a:r>
              <a:rPr lang="ru-RU" sz="2850" b="1" spc="-65" dirty="0">
                <a:solidFill>
                  <a:srgbClr val="231F20"/>
                </a:solidFill>
                <a:latin typeface="Arial"/>
                <a:cs typeface="Arial"/>
              </a:rPr>
              <a:t>492,7 </a:t>
            </a:r>
            <a:r>
              <a:rPr lang="ru-RU" sz="1500" b="1" spc="-65" dirty="0">
                <a:solidFill>
                  <a:srgbClr val="231F20"/>
                </a:solidFill>
                <a:latin typeface="Arial"/>
                <a:cs typeface="Arial"/>
              </a:rPr>
              <a:t>тыс.</a:t>
            </a:r>
            <a:r>
              <a:rPr sz="1500" b="1" spc="-3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тонн</a:t>
            </a: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5" dirty="0" err="1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r>
              <a:rPr lang="ru-RU" sz="1500" b="1" spc="-25" dirty="0">
                <a:solidFill>
                  <a:srgbClr val="231F20"/>
                </a:solidFill>
                <a:latin typeface="Arial"/>
                <a:cs typeface="Arial"/>
              </a:rPr>
              <a:t> молока и молочной продукции в перерасчете на молоко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79696" y="1677749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8992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9597" y="4769243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8992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pic>
        <p:nvPicPr>
          <p:cNvPr id="2050" name="Picture 2" descr="C:\Users\Киселева ТИ\Documents\Documents\Инвестиции\Новая папка (2)\Райо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7" y="1314121"/>
            <a:ext cx="5514208" cy="55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447800" y="3868587"/>
            <a:ext cx="1219200" cy="381000"/>
          </a:xfrm>
          <a:prstGeom prst="wedgeRoundRectCallout">
            <a:avLst>
              <a:gd name="adj1" fmla="val 129831"/>
              <a:gd name="adj2" fmla="val 237368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ysClr val="windowText" lastClr="000000"/>
                </a:solidFill>
              </a:rPr>
              <a:t>АО «</a:t>
            </a:r>
            <a:r>
              <a:rPr lang="ru-RU" sz="800" b="1" dirty="0" err="1">
                <a:solidFill>
                  <a:sysClr val="windowText" lastClr="000000"/>
                </a:solidFill>
              </a:rPr>
              <a:t>Любинский</a:t>
            </a:r>
            <a:r>
              <a:rPr lang="ru-RU" sz="800" b="1" dirty="0">
                <a:solidFill>
                  <a:sysClr val="windowText" lastClr="000000"/>
                </a:solidFill>
              </a:rPr>
              <a:t> </a:t>
            </a:r>
            <a:r>
              <a:rPr lang="ru-RU" sz="800" b="1" dirty="0" err="1">
                <a:solidFill>
                  <a:sysClr val="windowText" lastClr="000000"/>
                </a:solidFill>
              </a:rPr>
              <a:t>молочноконсервный</a:t>
            </a:r>
            <a:r>
              <a:rPr lang="ru-RU" sz="800" b="1" dirty="0">
                <a:solidFill>
                  <a:sysClr val="windowText" lastClr="000000"/>
                </a:solidFill>
              </a:rPr>
              <a:t> комбинат»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080327" y="5472759"/>
            <a:ext cx="952500" cy="228600"/>
          </a:xfrm>
          <a:prstGeom prst="wedgeRoundRectCallout">
            <a:avLst>
              <a:gd name="adj1" fmla="val 136760"/>
              <a:gd name="adj2" fmla="val -164048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ysClr val="windowText" lastClr="000000"/>
                </a:solidFill>
              </a:rPr>
              <a:t>ООО «</a:t>
            </a:r>
            <a:r>
              <a:rPr lang="ru-RU" sz="800" b="1" dirty="0" err="1">
                <a:solidFill>
                  <a:sysClr val="windowText" lastClr="000000"/>
                </a:solidFill>
              </a:rPr>
              <a:t>МилкОм</a:t>
            </a:r>
            <a:r>
              <a:rPr lang="ru-RU" sz="800" b="1" dirty="0">
                <a:solidFill>
                  <a:sysClr val="windowText" lastClr="000000"/>
                </a:solidFill>
              </a:rPr>
              <a:t>»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743450" y="4585487"/>
            <a:ext cx="1085850" cy="367513"/>
          </a:xfrm>
          <a:prstGeom prst="wedgeRoundRectCallout">
            <a:avLst>
              <a:gd name="adj1" fmla="val -90756"/>
              <a:gd name="adj2" fmla="val 98652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ysClr val="windowText" lastClr="000000"/>
                </a:solidFill>
              </a:rPr>
              <a:t>ООО «Молочный завод «</a:t>
            </a:r>
            <a:r>
              <a:rPr lang="ru-RU" sz="800" b="1" dirty="0" err="1">
                <a:solidFill>
                  <a:sysClr val="windowText" lastClr="000000"/>
                </a:solidFill>
              </a:rPr>
              <a:t>Кормиловский</a:t>
            </a:r>
            <a:r>
              <a:rPr lang="ru-RU" sz="800" b="1" dirty="0">
                <a:solidFill>
                  <a:sysClr val="windowText" lastClr="000000"/>
                </a:solidFill>
              </a:rPr>
              <a:t>»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487754" y="4762500"/>
            <a:ext cx="1219200" cy="381000"/>
          </a:xfrm>
          <a:prstGeom prst="wedgeRoundRectCallout">
            <a:avLst>
              <a:gd name="adj1" fmla="val 128504"/>
              <a:gd name="adj2" fmla="val 27102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ysClr val="windowText" lastClr="000000"/>
                </a:solidFill>
              </a:rPr>
              <a:t>ООО «</a:t>
            </a:r>
            <a:r>
              <a:rPr lang="ru-RU" sz="800" b="1" dirty="0" err="1">
                <a:solidFill>
                  <a:sysClr val="windowText" lastClr="000000"/>
                </a:solidFill>
              </a:rPr>
              <a:t>Лузинское</a:t>
            </a:r>
            <a:r>
              <a:rPr lang="ru-RU" sz="800" b="1" dirty="0">
                <a:solidFill>
                  <a:sysClr val="windowText" lastClr="000000"/>
                </a:solidFill>
              </a:rPr>
              <a:t> молоко»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989373" y="5425893"/>
            <a:ext cx="952500" cy="228600"/>
          </a:xfrm>
          <a:prstGeom prst="wedgeRoundRectCallout">
            <a:avLst>
              <a:gd name="adj1" fmla="val -56938"/>
              <a:gd name="adj2" fmla="val -146349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ysClr val="windowText" lastClr="000000"/>
                </a:solidFill>
              </a:rPr>
              <a:t>ООО «ВНИМИ- Сибирь»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362200" y="3495348"/>
            <a:ext cx="952500" cy="228600"/>
          </a:xfrm>
          <a:prstGeom prst="wedgeRoundRectCallout">
            <a:avLst>
              <a:gd name="adj1" fmla="val 41610"/>
              <a:gd name="adj2" fmla="val 281970"/>
              <a:gd name="adj3" fmla="val 16667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ysClr val="windowText" lastClr="000000"/>
                </a:solidFill>
              </a:rPr>
              <a:t>ООО «МСК </a:t>
            </a:r>
            <a:r>
              <a:rPr lang="ru-RU" sz="800" b="1" dirty="0" err="1">
                <a:solidFill>
                  <a:sysClr val="windowText" lastClr="000000"/>
                </a:solidFill>
              </a:rPr>
              <a:t>Тюкалинский</a:t>
            </a:r>
            <a:r>
              <a:rPr lang="ru-RU" sz="800" b="1" dirty="0">
                <a:solidFill>
                  <a:sysClr val="windowText" lastClr="00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2604</Words>
  <Application>Microsoft Office PowerPoint</Application>
  <PresentationFormat>Широкоэкранный</PresentationFormat>
  <Paragraphs>383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MT</vt:lpstr>
      <vt:lpstr>Calibri</vt:lpstr>
      <vt:lpstr>Lucida Sans Unicode</vt:lpstr>
      <vt:lpstr>Microsoft Sans Serif</vt:lpstr>
      <vt:lpstr>Tahoma</vt:lpstr>
      <vt:lpstr>Office Theme</vt:lpstr>
      <vt:lpstr>СОЗДАНИЕ ПРОИЗВОДСТВА ПО ГЛУБОКОЙ ПЕРЕРАБОТКЕ МОЛОКА ТАРСКИЙ РАЙОН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</vt:lpstr>
      <vt:lpstr>ТРАНСПОРТНО-ЛОГИСТИЧЕСКИЙ ПОТЕНЦИАЛ ОМСКОЙ ОБЛАСТИ</vt:lpstr>
      <vt:lpstr>ТРАНСПОРТНО-ЛОГИСТИЧЕСКИЙ ПОТЕНЦИАЛ ТАРСКОГО РАЙОНА ОМСКОЙ ОБЛАСТИ</vt:lpstr>
      <vt:lpstr>АНАЛИЗ РЫНКА</vt:lpstr>
      <vt:lpstr>АНАЛИЗ РЫНКА переработки молока</vt:lpstr>
      <vt:lpstr>РЫНОК СБЫТА</vt:lpstr>
      <vt:lpstr>ТЕХНОЛОГИЯ ПРОИЗВОДСТВА МОЛОКА</vt:lpstr>
      <vt:lpstr>ПЛАН МАРКЕТИНГА</vt:lpstr>
      <vt:lpstr>РЕСУРСНАЯ БАЗА РАЙОНА</vt:lpstr>
      <vt:lpstr>СЫРЬЕ ДЛЯ ОБЕСПЕЧЕНИЯ ПРОИЗВОДСТВА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МОЛОКА И КИСЛОМОЛОЧНОЙ ПРОДУКЦИИ</dc:title>
  <dc:creator>Софья Смирнова</dc:creator>
  <cp:lastModifiedBy>Admin</cp:lastModifiedBy>
  <cp:revision>134</cp:revision>
  <cp:lastPrinted>2025-07-23T03:42:04Z</cp:lastPrinted>
  <dcterms:created xsi:type="dcterms:W3CDTF">2025-07-17T12:03:33Z</dcterms:created>
  <dcterms:modified xsi:type="dcterms:W3CDTF">2026-04-21T06:00:16Z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15.0</vt:lpwstr>
  </property>
</Properties>
</file>