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78" r:id="rId12"/>
    <p:sldId id="277" r:id="rId13"/>
    <p:sldId id="274" r:id="rId14"/>
    <p:sldId id="270" r:id="rId15"/>
    <p:sldId id="275" r:id="rId16"/>
    <p:sldId id="276" r:id="rId17"/>
  </p:sldIdLst>
  <p:sldSz cx="12192000" cy="6858000"/>
  <p:notesSz cx="9926638" cy="6797675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3300"/>
    <a:srgbClr val="FAFBBD"/>
    <a:srgbClr val="F4F779"/>
    <a:srgbClr val="ECE784"/>
    <a:srgbClr val="FAF9DF"/>
    <a:srgbClr val="F5F9D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639" autoAdjust="0"/>
  </p:normalViewPr>
  <p:slideViewPr>
    <p:cSldViewPr>
      <p:cViewPr varScale="1">
        <p:scale>
          <a:sx n="106" d="100"/>
          <a:sy n="106" d="100"/>
        </p:scale>
        <p:origin x="756" y="9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pPr marL="46355">
                <a:lnSpc>
                  <a:spcPct val="100000"/>
                </a:lnSpc>
                <a:spcBef>
                  <a:spcPts val="170"/>
                </a:spcBef>
              </a:pPr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pPr marL="46355">
                <a:lnSpc>
                  <a:spcPct val="100000"/>
                </a:lnSpc>
                <a:spcBef>
                  <a:spcPts val="170"/>
                </a:spcBef>
              </a:pPr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51360" y="1661991"/>
            <a:ext cx="4675505" cy="4378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31305" y="1661991"/>
            <a:ext cx="4439284" cy="4367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3/30/2026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pPr marL="46355">
                <a:lnSpc>
                  <a:spcPct val="100000"/>
                </a:lnSpc>
                <a:spcBef>
                  <a:spcPts val="170"/>
                </a:spcBef>
              </a:pPr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509" y="0"/>
            <a:ext cx="11325860" cy="6858000"/>
          </a:xfrm>
          <a:custGeom>
            <a:avLst/>
            <a:gdLst/>
            <a:ahLst/>
            <a:cxnLst/>
            <a:rect l="l" t="t" r="r" b="b"/>
            <a:pathLst>
              <a:path w="11325860" h="6858000">
                <a:moveTo>
                  <a:pt x="11325555" y="0"/>
                </a:moveTo>
                <a:lnTo>
                  <a:pt x="0" y="0"/>
                </a:lnTo>
                <a:lnTo>
                  <a:pt x="0" y="6858000"/>
                </a:lnTo>
                <a:lnTo>
                  <a:pt x="11325555" y="6858000"/>
                </a:lnTo>
                <a:lnTo>
                  <a:pt x="11325555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334051" y="0"/>
            <a:ext cx="858519" cy="6858000"/>
          </a:xfrm>
          <a:custGeom>
            <a:avLst/>
            <a:gdLst/>
            <a:ahLst/>
            <a:cxnLst/>
            <a:rect l="l" t="t" r="r" b="b"/>
            <a:pathLst>
              <a:path w="858520" h="6858000">
                <a:moveTo>
                  <a:pt x="858062" y="0"/>
                </a:moveTo>
                <a:lnTo>
                  <a:pt x="0" y="0"/>
                </a:lnTo>
                <a:lnTo>
                  <a:pt x="0" y="6858000"/>
                </a:lnTo>
                <a:lnTo>
                  <a:pt x="858062" y="6858000"/>
                </a:lnTo>
                <a:lnTo>
                  <a:pt x="8580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1541353" y="645134"/>
            <a:ext cx="443865" cy="2758440"/>
          </a:xfrm>
          <a:custGeom>
            <a:avLst/>
            <a:gdLst/>
            <a:ahLst/>
            <a:cxnLst/>
            <a:rect l="l" t="t" r="r" b="b"/>
            <a:pathLst>
              <a:path w="443865" h="2758440">
                <a:moveTo>
                  <a:pt x="395631" y="38188"/>
                </a:moveTo>
                <a:lnTo>
                  <a:pt x="306743" y="38188"/>
                </a:lnTo>
                <a:lnTo>
                  <a:pt x="346862" y="46482"/>
                </a:lnTo>
                <a:lnTo>
                  <a:pt x="376878" y="69442"/>
                </a:lnTo>
                <a:lnTo>
                  <a:pt x="395693" y="104181"/>
                </a:lnTo>
                <a:lnTo>
                  <a:pt x="402208" y="147815"/>
                </a:lnTo>
                <a:lnTo>
                  <a:pt x="402208" y="227888"/>
                </a:lnTo>
                <a:lnTo>
                  <a:pt x="6146" y="227888"/>
                </a:lnTo>
                <a:lnTo>
                  <a:pt x="6146" y="264833"/>
                </a:lnTo>
                <a:lnTo>
                  <a:pt x="437311" y="264833"/>
                </a:lnTo>
                <a:lnTo>
                  <a:pt x="437311" y="147815"/>
                </a:lnTo>
                <a:lnTo>
                  <a:pt x="430886" y="98148"/>
                </a:lnTo>
                <a:lnTo>
                  <a:pt x="412814" y="57203"/>
                </a:lnTo>
                <a:lnTo>
                  <a:pt x="395631" y="38188"/>
                </a:lnTo>
                <a:close/>
              </a:path>
              <a:path w="443865" h="2758440">
                <a:moveTo>
                  <a:pt x="306743" y="0"/>
                </a:moveTo>
                <a:lnTo>
                  <a:pt x="264533" y="6799"/>
                </a:lnTo>
                <a:lnTo>
                  <a:pt x="228564" y="26310"/>
                </a:lnTo>
                <a:lnTo>
                  <a:pt x="200639" y="57203"/>
                </a:lnTo>
                <a:lnTo>
                  <a:pt x="182562" y="98148"/>
                </a:lnTo>
                <a:lnTo>
                  <a:pt x="176136" y="147815"/>
                </a:lnTo>
                <a:lnTo>
                  <a:pt x="176136" y="227888"/>
                </a:lnTo>
                <a:lnTo>
                  <a:pt x="211251" y="227888"/>
                </a:lnTo>
                <a:lnTo>
                  <a:pt x="211251" y="147815"/>
                </a:lnTo>
                <a:lnTo>
                  <a:pt x="217767" y="104181"/>
                </a:lnTo>
                <a:lnTo>
                  <a:pt x="236585" y="69442"/>
                </a:lnTo>
                <a:lnTo>
                  <a:pt x="266608" y="46482"/>
                </a:lnTo>
                <a:lnTo>
                  <a:pt x="306743" y="38188"/>
                </a:lnTo>
                <a:lnTo>
                  <a:pt x="395631" y="38188"/>
                </a:lnTo>
                <a:lnTo>
                  <a:pt x="384897" y="26310"/>
                </a:lnTo>
                <a:lnTo>
                  <a:pt x="348939" y="6799"/>
                </a:lnTo>
                <a:lnTo>
                  <a:pt x="306743" y="0"/>
                </a:lnTo>
                <a:close/>
              </a:path>
              <a:path w="443865" h="2758440">
                <a:moveTo>
                  <a:pt x="41249" y="353517"/>
                </a:moveTo>
                <a:lnTo>
                  <a:pt x="6146" y="353517"/>
                </a:lnTo>
                <a:lnTo>
                  <a:pt x="6146" y="617143"/>
                </a:lnTo>
                <a:lnTo>
                  <a:pt x="41249" y="617143"/>
                </a:lnTo>
                <a:lnTo>
                  <a:pt x="41249" y="503821"/>
                </a:lnTo>
                <a:lnTo>
                  <a:pt x="437311" y="503821"/>
                </a:lnTo>
                <a:lnTo>
                  <a:pt x="437311" y="466864"/>
                </a:lnTo>
                <a:lnTo>
                  <a:pt x="41249" y="466864"/>
                </a:lnTo>
                <a:lnTo>
                  <a:pt x="41249" y="353517"/>
                </a:lnTo>
                <a:close/>
              </a:path>
              <a:path w="443865" h="2758440">
                <a:moveTo>
                  <a:pt x="138569" y="656590"/>
                </a:moveTo>
                <a:lnTo>
                  <a:pt x="92230" y="681282"/>
                </a:lnTo>
                <a:lnTo>
                  <a:pt x="53873" y="714164"/>
                </a:lnTo>
                <a:lnTo>
                  <a:pt x="24830" y="754407"/>
                </a:lnTo>
                <a:lnTo>
                  <a:pt x="6429" y="801184"/>
                </a:lnTo>
                <a:lnTo>
                  <a:pt x="0" y="853668"/>
                </a:lnTo>
                <a:lnTo>
                  <a:pt x="5817" y="903078"/>
                </a:lnTo>
                <a:lnTo>
                  <a:pt x="22408" y="948521"/>
                </a:lnTo>
                <a:lnTo>
                  <a:pt x="48480" y="988674"/>
                </a:lnTo>
                <a:lnTo>
                  <a:pt x="82741" y="1022211"/>
                </a:lnTo>
                <a:lnTo>
                  <a:pt x="123898" y="1047806"/>
                </a:lnTo>
                <a:lnTo>
                  <a:pt x="170658" y="1064135"/>
                </a:lnTo>
                <a:lnTo>
                  <a:pt x="221729" y="1069873"/>
                </a:lnTo>
                <a:lnTo>
                  <a:pt x="272801" y="1064135"/>
                </a:lnTo>
                <a:lnTo>
                  <a:pt x="319562" y="1047806"/>
                </a:lnTo>
                <a:lnTo>
                  <a:pt x="345488" y="1031684"/>
                </a:lnTo>
                <a:lnTo>
                  <a:pt x="221729" y="1031684"/>
                </a:lnTo>
                <a:lnTo>
                  <a:pt x="171118" y="1025257"/>
                </a:lnTo>
                <a:lnTo>
                  <a:pt x="126255" y="1007161"/>
                </a:lnTo>
                <a:lnTo>
                  <a:pt x="88680" y="979176"/>
                </a:lnTo>
                <a:lnTo>
                  <a:pt x="59935" y="943079"/>
                </a:lnTo>
                <a:lnTo>
                  <a:pt x="41558" y="900651"/>
                </a:lnTo>
                <a:lnTo>
                  <a:pt x="35090" y="853668"/>
                </a:lnTo>
                <a:lnTo>
                  <a:pt x="42338" y="803745"/>
                </a:lnTo>
                <a:lnTo>
                  <a:pt x="63041" y="760055"/>
                </a:lnTo>
                <a:lnTo>
                  <a:pt x="95638" y="723754"/>
                </a:lnTo>
                <a:lnTo>
                  <a:pt x="138569" y="695998"/>
                </a:lnTo>
                <a:lnTo>
                  <a:pt x="138569" y="656590"/>
                </a:lnTo>
                <a:close/>
              </a:path>
              <a:path w="443865" h="2758440">
                <a:moveTo>
                  <a:pt x="304888" y="654710"/>
                </a:moveTo>
                <a:lnTo>
                  <a:pt x="304888" y="694143"/>
                </a:lnTo>
                <a:lnTo>
                  <a:pt x="347817" y="721844"/>
                </a:lnTo>
                <a:lnTo>
                  <a:pt x="380411" y="758666"/>
                </a:lnTo>
                <a:lnTo>
                  <a:pt x="401109" y="803107"/>
                </a:lnTo>
                <a:lnTo>
                  <a:pt x="408355" y="853668"/>
                </a:lnTo>
                <a:lnTo>
                  <a:pt x="401889" y="900651"/>
                </a:lnTo>
                <a:lnTo>
                  <a:pt x="383516" y="943079"/>
                </a:lnTo>
                <a:lnTo>
                  <a:pt x="354776" y="979176"/>
                </a:lnTo>
                <a:lnTo>
                  <a:pt x="317205" y="1007161"/>
                </a:lnTo>
                <a:lnTo>
                  <a:pt x="272343" y="1025257"/>
                </a:lnTo>
                <a:lnTo>
                  <a:pt x="221729" y="1031684"/>
                </a:lnTo>
                <a:lnTo>
                  <a:pt x="345488" y="1031684"/>
                </a:lnTo>
                <a:lnTo>
                  <a:pt x="394985" y="988674"/>
                </a:lnTo>
                <a:lnTo>
                  <a:pt x="421060" y="948521"/>
                </a:lnTo>
                <a:lnTo>
                  <a:pt x="437652" y="903078"/>
                </a:lnTo>
                <a:lnTo>
                  <a:pt x="443471" y="853668"/>
                </a:lnTo>
                <a:lnTo>
                  <a:pt x="437122" y="801184"/>
                </a:lnTo>
                <a:lnTo>
                  <a:pt x="437042" y="800519"/>
                </a:lnTo>
                <a:lnTo>
                  <a:pt x="418640" y="753224"/>
                </a:lnTo>
                <a:lnTo>
                  <a:pt x="389594" y="712607"/>
                </a:lnTo>
                <a:lnTo>
                  <a:pt x="351234" y="679494"/>
                </a:lnTo>
                <a:lnTo>
                  <a:pt x="304888" y="654710"/>
                </a:lnTo>
                <a:close/>
              </a:path>
              <a:path w="443865" h="2758440">
                <a:moveTo>
                  <a:pt x="437311" y="1103744"/>
                </a:moveTo>
                <a:lnTo>
                  <a:pt x="6146" y="1278686"/>
                </a:lnTo>
                <a:lnTo>
                  <a:pt x="6146" y="1306398"/>
                </a:lnTo>
                <a:lnTo>
                  <a:pt x="437311" y="1480693"/>
                </a:lnTo>
                <a:lnTo>
                  <a:pt x="437311" y="1441894"/>
                </a:lnTo>
                <a:lnTo>
                  <a:pt x="314109" y="1392618"/>
                </a:lnTo>
                <a:lnTo>
                  <a:pt x="314109" y="1378458"/>
                </a:lnTo>
                <a:lnTo>
                  <a:pt x="279006" y="1378458"/>
                </a:lnTo>
                <a:lnTo>
                  <a:pt x="61582" y="1292847"/>
                </a:lnTo>
                <a:lnTo>
                  <a:pt x="279006" y="1206601"/>
                </a:lnTo>
                <a:lnTo>
                  <a:pt x="314109" y="1206601"/>
                </a:lnTo>
                <a:lnTo>
                  <a:pt x="314109" y="1192453"/>
                </a:lnTo>
                <a:lnTo>
                  <a:pt x="437311" y="1143787"/>
                </a:lnTo>
                <a:lnTo>
                  <a:pt x="437311" y="1103744"/>
                </a:lnTo>
                <a:close/>
              </a:path>
              <a:path w="443865" h="2758440">
                <a:moveTo>
                  <a:pt x="314109" y="1206601"/>
                </a:moveTo>
                <a:lnTo>
                  <a:pt x="279006" y="1206601"/>
                </a:lnTo>
                <a:lnTo>
                  <a:pt x="279006" y="1378458"/>
                </a:lnTo>
                <a:lnTo>
                  <a:pt x="314109" y="1378458"/>
                </a:lnTo>
                <a:lnTo>
                  <a:pt x="314109" y="1206601"/>
                </a:lnTo>
                <a:close/>
              </a:path>
              <a:path w="443865" h="2758440">
                <a:moveTo>
                  <a:pt x="437311" y="1565084"/>
                </a:moveTo>
                <a:lnTo>
                  <a:pt x="6146" y="1565084"/>
                </a:lnTo>
                <a:lnTo>
                  <a:pt x="6146" y="1816379"/>
                </a:lnTo>
                <a:lnTo>
                  <a:pt x="297497" y="1836699"/>
                </a:lnTo>
                <a:lnTo>
                  <a:pt x="344974" y="1843791"/>
                </a:lnTo>
                <a:lnTo>
                  <a:pt x="377951" y="1857871"/>
                </a:lnTo>
                <a:lnTo>
                  <a:pt x="397184" y="1879231"/>
                </a:lnTo>
                <a:lnTo>
                  <a:pt x="403428" y="1908162"/>
                </a:lnTo>
                <a:lnTo>
                  <a:pt x="403428" y="1917407"/>
                </a:lnTo>
                <a:lnTo>
                  <a:pt x="440385" y="1917407"/>
                </a:lnTo>
                <a:lnTo>
                  <a:pt x="440385" y="1906320"/>
                </a:lnTo>
                <a:lnTo>
                  <a:pt x="434082" y="1868179"/>
                </a:lnTo>
                <a:lnTo>
                  <a:pt x="411670" y="1835934"/>
                </a:lnTo>
                <a:lnTo>
                  <a:pt x="367893" y="1812237"/>
                </a:lnTo>
                <a:lnTo>
                  <a:pt x="297497" y="1799742"/>
                </a:lnTo>
                <a:lnTo>
                  <a:pt x="41249" y="1782508"/>
                </a:lnTo>
                <a:lnTo>
                  <a:pt x="41249" y="1602041"/>
                </a:lnTo>
                <a:lnTo>
                  <a:pt x="437311" y="1602041"/>
                </a:lnTo>
                <a:lnTo>
                  <a:pt x="437311" y="1565084"/>
                </a:lnTo>
                <a:close/>
              </a:path>
              <a:path w="443865" h="2758440">
                <a:moveTo>
                  <a:pt x="41249" y="1988845"/>
                </a:moveTo>
                <a:lnTo>
                  <a:pt x="6146" y="1988845"/>
                </a:lnTo>
                <a:lnTo>
                  <a:pt x="6146" y="2213648"/>
                </a:lnTo>
                <a:lnTo>
                  <a:pt x="437311" y="2213648"/>
                </a:lnTo>
                <a:lnTo>
                  <a:pt x="437311" y="2176691"/>
                </a:lnTo>
                <a:lnTo>
                  <a:pt x="41249" y="2176691"/>
                </a:lnTo>
                <a:lnTo>
                  <a:pt x="41249" y="1988845"/>
                </a:lnTo>
                <a:close/>
              </a:path>
              <a:path w="443865" h="2758440">
                <a:moveTo>
                  <a:pt x="309816" y="1954974"/>
                </a:moveTo>
                <a:lnTo>
                  <a:pt x="267696" y="1961887"/>
                </a:lnTo>
                <a:lnTo>
                  <a:pt x="232469" y="1981600"/>
                </a:lnTo>
                <a:lnTo>
                  <a:pt x="205553" y="2012576"/>
                </a:lnTo>
                <a:lnTo>
                  <a:pt x="188365" y="2053277"/>
                </a:lnTo>
                <a:lnTo>
                  <a:pt x="182321" y="2102167"/>
                </a:lnTo>
                <a:lnTo>
                  <a:pt x="182321" y="2176691"/>
                </a:lnTo>
                <a:lnTo>
                  <a:pt x="217411" y="2176691"/>
                </a:lnTo>
                <a:lnTo>
                  <a:pt x="217411" y="2102167"/>
                </a:lnTo>
                <a:lnTo>
                  <a:pt x="224052" y="2057331"/>
                </a:lnTo>
                <a:lnTo>
                  <a:pt x="242820" y="2022946"/>
                </a:lnTo>
                <a:lnTo>
                  <a:pt x="271985" y="2000917"/>
                </a:lnTo>
                <a:lnTo>
                  <a:pt x="309816" y="1993150"/>
                </a:lnTo>
                <a:lnTo>
                  <a:pt x="397190" y="1993150"/>
                </a:lnTo>
                <a:lnTo>
                  <a:pt x="387152" y="1981600"/>
                </a:lnTo>
                <a:lnTo>
                  <a:pt x="351927" y="1961887"/>
                </a:lnTo>
                <a:lnTo>
                  <a:pt x="309816" y="1954974"/>
                </a:lnTo>
                <a:close/>
              </a:path>
              <a:path w="443865" h="2758440">
                <a:moveTo>
                  <a:pt x="397190" y="1993150"/>
                </a:moveTo>
                <a:lnTo>
                  <a:pt x="309816" y="1993150"/>
                </a:lnTo>
                <a:lnTo>
                  <a:pt x="347628" y="2000917"/>
                </a:lnTo>
                <a:lnTo>
                  <a:pt x="376791" y="2022946"/>
                </a:lnTo>
                <a:lnTo>
                  <a:pt x="395564" y="2057331"/>
                </a:lnTo>
                <a:lnTo>
                  <a:pt x="402208" y="2102167"/>
                </a:lnTo>
                <a:lnTo>
                  <a:pt x="402208" y="2176691"/>
                </a:lnTo>
                <a:lnTo>
                  <a:pt x="437311" y="2176691"/>
                </a:lnTo>
                <a:lnTo>
                  <a:pt x="437311" y="2102167"/>
                </a:lnTo>
                <a:lnTo>
                  <a:pt x="431265" y="2053277"/>
                </a:lnTo>
                <a:lnTo>
                  <a:pt x="414071" y="2012576"/>
                </a:lnTo>
                <a:lnTo>
                  <a:pt x="397190" y="1993150"/>
                </a:lnTo>
                <a:close/>
              </a:path>
              <a:path w="443865" h="2758440">
                <a:moveTo>
                  <a:pt x="221729" y="2319591"/>
                </a:moveTo>
                <a:lnTo>
                  <a:pt x="176832" y="2323986"/>
                </a:lnTo>
                <a:lnTo>
                  <a:pt x="135113" y="2336617"/>
                </a:lnTo>
                <a:lnTo>
                  <a:pt x="97436" y="2356654"/>
                </a:lnTo>
                <a:lnTo>
                  <a:pt x="64668" y="2383266"/>
                </a:lnTo>
                <a:lnTo>
                  <a:pt x="37674" y="2415622"/>
                </a:lnTo>
                <a:lnTo>
                  <a:pt x="17321" y="2452893"/>
                </a:lnTo>
                <a:lnTo>
                  <a:pt x="4474" y="2494248"/>
                </a:lnTo>
                <a:lnTo>
                  <a:pt x="0" y="2538857"/>
                </a:lnTo>
                <a:lnTo>
                  <a:pt x="4474" y="2583473"/>
                </a:lnTo>
                <a:lnTo>
                  <a:pt x="17321" y="2624832"/>
                </a:lnTo>
                <a:lnTo>
                  <a:pt x="37674" y="2662106"/>
                </a:lnTo>
                <a:lnTo>
                  <a:pt x="64668" y="2694463"/>
                </a:lnTo>
                <a:lnTo>
                  <a:pt x="97436" y="2721075"/>
                </a:lnTo>
                <a:lnTo>
                  <a:pt x="135113" y="2741110"/>
                </a:lnTo>
                <a:lnTo>
                  <a:pt x="176832" y="2753740"/>
                </a:lnTo>
                <a:lnTo>
                  <a:pt x="221729" y="2758135"/>
                </a:lnTo>
                <a:lnTo>
                  <a:pt x="266626" y="2753740"/>
                </a:lnTo>
                <a:lnTo>
                  <a:pt x="308347" y="2741110"/>
                </a:lnTo>
                <a:lnTo>
                  <a:pt x="346026" y="2721075"/>
                </a:lnTo>
                <a:lnTo>
                  <a:pt x="347400" y="2719959"/>
                </a:lnTo>
                <a:lnTo>
                  <a:pt x="221729" y="2719959"/>
                </a:lnTo>
                <a:lnTo>
                  <a:pt x="171546" y="2713559"/>
                </a:lnTo>
                <a:lnTo>
                  <a:pt x="126802" y="2695457"/>
                </a:lnTo>
                <a:lnTo>
                  <a:pt x="89142" y="2667293"/>
                </a:lnTo>
                <a:lnTo>
                  <a:pt x="60208" y="2630710"/>
                </a:lnTo>
                <a:lnTo>
                  <a:pt x="41643" y="2587351"/>
                </a:lnTo>
                <a:lnTo>
                  <a:pt x="35090" y="2538857"/>
                </a:lnTo>
                <a:lnTo>
                  <a:pt x="41643" y="2490111"/>
                </a:lnTo>
                <a:lnTo>
                  <a:pt x="60208" y="2446583"/>
                </a:lnTo>
                <a:lnTo>
                  <a:pt x="89142" y="2409898"/>
                </a:lnTo>
                <a:lnTo>
                  <a:pt x="126802" y="2381681"/>
                </a:lnTo>
                <a:lnTo>
                  <a:pt x="171546" y="2363559"/>
                </a:lnTo>
                <a:lnTo>
                  <a:pt x="221729" y="2357158"/>
                </a:lnTo>
                <a:lnTo>
                  <a:pt x="346646" y="2357158"/>
                </a:lnTo>
                <a:lnTo>
                  <a:pt x="346026" y="2356654"/>
                </a:lnTo>
                <a:lnTo>
                  <a:pt x="308347" y="2336617"/>
                </a:lnTo>
                <a:lnTo>
                  <a:pt x="266626" y="2323986"/>
                </a:lnTo>
                <a:lnTo>
                  <a:pt x="221729" y="2319591"/>
                </a:lnTo>
                <a:close/>
              </a:path>
              <a:path w="443865" h="2758440">
                <a:moveTo>
                  <a:pt x="346646" y="2357158"/>
                </a:moveTo>
                <a:lnTo>
                  <a:pt x="221729" y="2357158"/>
                </a:lnTo>
                <a:lnTo>
                  <a:pt x="271907" y="2363559"/>
                </a:lnTo>
                <a:lnTo>
                  <a:pt x="316646" y="2381681"/>
                </a:lnTo>
                <a:lnTo>
                  <a:pt x="354304" y="2409898"/>
                </a:lnTo>
                <a:lnTo>
                  <a:pt x="383237" y="2446583"/>
                </a:lnTo>
                <a:lnTo>
                  <a:pt x="401802" y="2490111"/>
                </a:lnTo>
                <a:lnTo>
                  <a:pt x="408355" y="2538857"/>
                </a:lnTo>
                <a:lnTo>
                  <a:pt x="401802" y="2587351"/>
                </a:lnTo>
                <a:lnTo>
                  <a:pt x="383237" y="2630710"/>
                </a:lnTo>
                <a:lnTo>
                  <a:pt x="354304" y="2667293"/>
                </a:lnTo>
                <a:lnTo>
                  <a:pt x="316646" y="2695457"/>
                </a:lnTo>
                <a:lnTo>
                  <a:pt x="271907" y="2713559"/>
                </a:lnTo>
                <a:lnTo>
                  <a:pt x="221729" y="2719959"/>
                </a:lnTo>
                <a:lnTo>
                  <a:pt x="347400" y="2719959"/>
                </a:lnTo>
                <a:lnTo>
                  <a:pt x="378796" y="2694463"/>
                </a:lnTo>
                <a:lnTo>
                  <a:pt x="405792" y="2662106"/>
                </a:lnTo>
                <a:lnTo>
                  <a:pt x="426147" y="2624832"/>
                </a:lnTo>
                <a:lnTo>
                  <a:pt x="438996" y="2583473"/>
                </a:lnTo>
                <a:lnTo>
                  <a:pt x="443471" y="2538857"/>
                </a:lnTo>
                <a:lnTo>
                  <a:pt x="438996" y="2494248"/>
                </a:lnTo>
                <a:lnTo>
                  <a:pt x="426147" y="2452893"/>
                </a:lnTo>
                <a:lnTo>
                  <a:pt x="405792" y="2415622"/>
                </a:lnTo>
                <a:lnTo>
                  <a:pt x="378796" y="2383266"/>
                </a:lnTo>
                <a:lnTo>
                  <a:pt x="346646" y="2357158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41391" y="3525570"/>
            <a:ext cx="443407" cy="268729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5387" y="1962400"/>
            <a:ext cx="867854" cy="108426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3/30/2026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pPr marL="46355">
                <a:lnSpc>
                  <a:spcPct val="100000"/>
                </a:lnSpc>
                <a:spcBef>
                  <a:spcPts val="170"/>
                </a:spcBef>
              </a:pPr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3/30/2026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pPr marL="46355">
                <a:lnSpc>
                  <a:spcPct val="100000"/>
                </a:lnSpc>
                <a:spcBef>
                  <a:spcPts val="170"/>
                </a:spcBef>
              </a:pPr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1428704" y="0"/>
            <a:ext cx="763905" cy="6858000"/>
          </a:xfrm>
          <a:custGeom>
            <a:avLst/>
            <a:gdLst/>
            <a:ahLst/>
            <a:cxnLst/>
            <a:rect l="l" t="t" r="r" b="b"/>
            <a:pathLst>
              <a:path w="763904" h="6858000">
                <a:moveTo>
                  <a:pt x="763409" y="0"/>
                </a:moveTo>
                <a:lnTo>
                  <a:pt x="0" y="0"/>
                </a:lnTo>
                <a:lnTo>
                  <a:pt x="0" y="6858000"/>
                </a:lnTo>
                <a:lnTo>
                  <a:pt x="763409" y="6858000"/>
                </a:lnTo>
                <a:lnTo>
                  <a:pt x="763409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660594" y="2381300"/>
            <a:ext cx="299720" cy="1863725"/>
          </a:xfrm>
          <a:custGeom>
            <a:avLst/>
            <a:gdLst/>
            <a:ahLst/>
            <a:cxnLst/>
            <a:rect l="l" t="t" r="r" b="b"/>
            <a:pathLst>
              <a:path w="299720" h="1863725">
                <a:moveTo>
                  <a:pt x="268159" y="25806"/>
                </a:moveTo>
                <a:lnTo>
                  <a:pt x="207251" y="25806"/>
                </a:lnTo>
                <a:lnTo>
                  <a:pt x="234357" y="31408"/>
                </a:lnTo>
                <a:lnTo>
                  <a:pt x="254638" y="46918"/>
                </a:lnTo>
                <a:lnTo>
                  <a:pt x="267351" y="70388"/>
                </a:lnTo>
                <a:lnTo>
                  <a:pt x="271754" y="99872"/>
                </a:lnTo>
                <a:lnTo>
                  <a:pt x="271754" y="153974"/>
                </a:lnTo>
                <a:lnTo>
                  <a:pt x="4165" y="153974"/>
                </a:lnTo>
                <a:lnTo>
                  <a:pt x="4165" y="178942"/>
                </a:lnTo>
                <a:lnTo>
                  <a:pt x="295465" y="178942"/>
                </a:lnTo>
                <a:lnTo>
                  <a:pt x="295465" y="99872"/>
                </a:lnTo>
                <a:lnTo>
                  <a:pt x="288763" y="58812"/>
                </a:lnTo>
                <a:lnTo>
                  <a:pt x="270241" y="27309"/>
                </a:lnTo>
                <a:lnTo>
                  <a:pt x="268159" y="25806"/>
                </a:lnTo>
                <a:close/>
              </a:path>
              <a:path w="299720" h="1863725">
                <a:moveTo>
                  <a:pt x="207251" y="0"/>
                </a:moveTo>
                <a:lnTo>
                  <a:pt x="172212" y="7120"/>
                </a:lnTo>
                <a:lnTo>
                  <a:pt x="144237" y="27309"/>
                </a:lnTo>
                <a:lnTo>
                  <a:pt x="125705" y="58812"/>
                </a:lnTo>
                <a:lnTo>
                  <a:pt x="118999" y="99872"/>
                </a:lnTo>
                <a:lnTo>
                  <a:pt x="118999" y="153974"/>
                </a:lnTo>
                <a:lnTo>
                  <a:pt x="142735" y="153974"/>
                </a:lnTo>
                <a:lnTo>
                  <a:pt x="142735" y="99872"/>
                </a:lnTo>
                <a:lnTo>
                  <a:pt x="147138" y="70388"/>
                </a:lnTo>
                <a:lnTo>
                  <a:pt x="159853" y="46918"/>
                </a:lnTo>
                <a:lnTo>
                  <a:pt x="180138" y="31408"/>
                </a:lnTo>
                <a:lnTo>
                  <a:pt x="207251" y="25806"/>
                </a:lnTo>
                <a:lnTo>
                  <a:pt x="268159" y="25806"/>
                </a:lnTo>
                <a:lnTo>
                  <a:pt x="242278" y="7120"/>
                </a:lnTo>
                <a:lnTo>
                  <a:pt x="207251" y="0"/>
                </a:lnTo>
                <a:close/>
              </a:path>
              <a:path w="299720" h="1863725">
                <a:moveTo>
                  <a:pt x="27876" y="238861"/>
                </a:moveTo>
                <a:lnTo>
                  <a:pt x="4165" y="238861"/>
                </a:lnTo>
                <a:lnTo>
                  <a:pt x="4165" y="416979"/>
                </a:lnTo>
                <a:lnTo>
                  <a:pt x="27876" y="416979"/>
                </a:lnTo>
                <a:lnTo>
                  <a:pt x="27876" y="340410"/>
                </a:lnTo>
                <a:lnTo>
                  <a:pt x="295465" y="340410"/>
                </a:lnTo>
                <a:lnTo>
                  <a:pt x="295465" y="315442"/>
                </a:lnTo>
                <a:lnTo>
                  <a:pt x="27876" y="315442"/>
                </a:lnTo>
                <a:lnTo>
                  <a:pt x="27876" y="238861"/>
                </a:lnTo>
                <a:close/>
              </a:path>
              <a:path w="299720" h="1863725">
                <a:moveTo>
                  <a:pt x="93624" y="443623"/>
                </a:moveTo>
                <a:lnTo>
                  <a:pt x="55297" y="465365"/>
                </a:lnTo>
                <a:lnTo>
                  <a:pt x="25747" y="495534"/>
                </a:lnTo>
                <a:lnTo>
                  <a:pt x="6729" y="533038"/>
                </a:lnTo>
                <a:lnTo>
                  <a:pt x="0" y="576783"/>
                </a:lnTo>
                <a:lnTo>
                  <a:pt x="7590" y="622815"/>
                </a:lnTo>
                <a:lnTo>
                  <a:pt x="28764" y="662897"/>
                </a:lnTo>
                <a:lnTo>
                  <a:pt x="61123" y="694570"/>
                </a:lnTo>
                <a:lnTo>
                  <a:pt x="102271" y="715376"/>
                </a:lnTo>
                <a:lnTo>
                  <a:pt x="149809" y="722858"/>
                </a:lnTo>
                <a:lnTo>
                  <a:pt x="197353" y="715376"/>
                </a:lnTo>
                <a:lnTo>
                  <a:pt x="233596" y="697052"/>
                </a:lnTo>
                <a:lnTo>
                  <a:pt x="149809" y="697052"/>
                </a:lnTo>
                <a:lnTo>
                  <a:pt x="99909" y="687507"/>
                </a:lnTo>
                <a:lnTo>
                  <a:pt x="59918" y="661577"/>
                </a:lnTo>
                <a:lnTo>
                  <a:pt x="33348" y="623317"/>
                </a:lnTo>
                <a:lnTo>
                  <a:pt x="23710" y="576783"/>
                </a:lnTo>
                <a:lnTo>
                  <a:pt x="28607" y="543052"/>
                </a:lnTo>
                <a:lnTo>
                  <a:pt x="42594" y="513532"/>
                </a:lnTo>
                <a:lnTo>
                  <a:pt x="64617" y="489006"/>
                </a:lnTo>
                <a:lnTo>
                  <a:pt x="93624" y="470255"/>
                </a:lnTo>
                <a:lnTo>
                  <a:pt x="93624" y="443623"/>
                </a:lnTo>
                <a:close/>
              </a:path>
              <a:path w="299720" h="1863725">
                <a:moveTo>
                  <a:pt x="205994" y="442353"/>
                </a:moveTo>
                <a:lnTo>
                  <a:pt x="205994" y="468998"/>
                </a:lnTo>
                <a:lnTo>
                  <a:pt x="235000" y="487714"/>
                </a:lnTo>
                <a:lnTo>
                  <a:pt x="257024" y="512594"/>
                </a:lnTo>
                <a:lnTo>
                  <a:pt x="271011" y="542621"/>
                </a:lnTo>
                <a:lnTo>
                  <a:pt x="275907" y="576783"/>
                </a:lnTo>
                <a:lnTo>
                  <a:pt x="266375" y="622815"/>
                </a:lnTo>
                <a:lnTo>
                  <a:pt x="266271" y="623317"/>
                </a:lnTo>
                <a:lnTo>
                  <a:pt x="239704" y="661577"/>
                </a:lnTo>
                <a:lnTo>
                  <a:pt x="199714" y="687507"/>
                </a:lnTo>
                <a:lnTo>
                  <a:pt x="149809" y="697052"/>
                </a:lnTo>
                <a:lnTo>
                  <a:pt x="233596" y="697052"/>
                </a:lnTo>
                <a:lnTo>
                  <a:pt x="238504" y="694570"/>
                </a:lnTo>
                <a:lnTo>
                  <a:pt x="270865" y="662897"/>
                </a:lnTo>
                <a:lnTo>
                  <a:pt x="292040" y="622815"/>
                </a:lnTo>
                <a:lnTo>
                  <a:pt x="299631" y="576783"/>
                </a:lnTo>
                <a:lnTo>
                  <a:pt x="292986" y="533038"/>
                </a:lnTo>
                <a:lnTo>
                  <a:pt x="292903" y="532489"/>
                </a:lnTo>
                <a:lnTo>
                  <a:pt x="273886" y="494595"/>
                </a:lnTo>
                <a:lnTo>
                  <a:pt x="244333" y="464186"/>
                </a:lnTo>
                <a:lnTo>
                  <a:pt x="205994" y="442353"/>
                </a:lnTo>
                <a:close/>
              </a:path>
              <a:path w="299720" h="1863725">
                <a:moveTo>
                  <a:pt x="295465" y="745743"/>
                </a:moveTo>
                <a:lnTo>
                  <a:pt x="4165" y="863942"/>
                </a:lnTo>
                <a:lnTo>
                  <a:pt x="4165" y="882662"/>
                </a:lnTo>
                <a:lnTo>
                  <a:pt x="295465" y="1000429"/>
                </a:lnTo>
                <a:lnTo>
                  <a:pt x="295465" y="974216"/>
                </a:lnTo>
                <a:lnTo>
                  <a:pt x="212229" y="940917"/>
                </a:lnTo>
                <a:lnTo>
                  <a:pt x="212229" y="931354"/>
                </a:lnTo>
                <a:lnTo>
                  <a:pt x="188518" y="931354"/>
                </a:lnTo>
                <a:lnTo>
                  <a:pt x="41605" y="873505"/>
                </a:lnTo>
                <a:lnTo>
                  <a:pt x="188518" y="815238"/>
                </a:lnTo>
                <a:lnTo>
                  <a:pt x="212229" y="815238"/>
                </a:lnTo>
                <a:lnTo>
                  <a:pt x="212229" y="805675"/>
                </a:lnTo>
                <a:lnTo>
                  <a:pt x="295465" y="772807"/>
                </a:lnTo>
                <a:lnTo>
                  <a:pt x="295465" y="745743"/>
                </a:lnTo>
                <a:close/>
              </a:path>
              <a:path w="299720" h="1863725">
                <a:moveTo>
                  <a:pt x="212229" y="815238"/>
                </a:moveTo>
                <a:lnTo>
                  <a:pt x="188518" y="815238"/>
                </a:lnTo>
                <a:lnTo>
                  <a:pt x="188518" y="931354"/>
                </a:lnTo>
                <a:lnTo>
                  <a:pt x="212229" y="931354"/>
                </a:lnTo>
                <a:lnTo>
                  <a:pt x="212229" y="815238"/>
                </a:lnTo>
                <a:close/>
              </a:path>
              <a:path w="299720" h="1863725">
                <a:moveTo>
                  <a:pt x="295465" y="1057440"/>
                </a:moveTo>
                <a:lnTo>
                  <a:pt x="4165" y="1057440"/>
                </a:lnTo>
                <a:lnTo>
                  <a:pt x="4165" y="1227239"/>
                </a:lnTo>
                <a:lnTo>
                  <a:pt x="201002" y="1240967"/>
                </a:lnTo>
                <a:lnTo>
                  <a:pt x="233082" y="1245758"/>
                </a:lnTo>
                <a:lnTo>
                  <a:pt x="255365" y="1255269"/>
                </a:lnTo>
                <a:lnTo>
                  <a:pt x="268361" y="1269698"/>
                </a:lnTo>
                <a:lnTo>
                  <a:pt x="272580" y="1289240"/>
                </a:lnTo>
                <a:lnTo>
                  <a:pt x="272580" y="1295501"/>
                </a:lnTo>
                <a:lnTo>
                  <a:pt x="297548" y="1295501"/>
                </a:lnTo>
                <a:lnTo>
                  <a:pt x="297548" y="1288008"/>
                </a:lnTo>
                <a:lnTo>
                  <a:pt x="293289" y="1262237"/>
                </a:lnTo>
                <a:lnTo>
                  <a:pt x="278145" y="1240450"/>
                </a:lnTo>
                <a:lnTo>
                  <a:pt x="248567" y="1224439"/>
                </a:lnTo>
                <a:lnTo>
                  <a:pt x="201002" y="1215999"/>
                </a:lnTo>
                <a:lnTo>
                  <a:pt x="27876" y="1204353"/>
                </a:lnTo>
                <a:lnTo>
                  <a:pt x="27876" y="1082420"/>
                </a:lnTo>
                <a:lnTo>
                  <a:pt x="295465" y="1082420"/>
                </a:lnTo>
                <a:lnTo>
                  <a:pt x="295465" y="1057440"/>
                </a:lnTo>
                <a:close/>
              </a:path>
              <a:path w="299720" h="1863725">
                <a:moveTo>
                  <a:pt x="27876" y="1343761"/>
                </a:moveTo>
                <a:lnTo>
                  <a:pt x="4165" y="1343761"/>
                </a:lnTo>
                <a:lnTo>
                  <a:pt x="4165" y="1495653"/>
                </a:lnTo>
                <a:lnTo>
                  <a:pt x="295465" y="1495653"/>
                </a:lnTo>
                <a:lnTo>
                  <a:pt x="295465" y="1470685"/>
                </a:lnTo>
                <a:lnTo>
                  <a:pt x="27876" y="1470685"/>
                </a:lnTo>
                <a:lnTo>
                  <a:pt x="27876" y="1343761"/>
                </a:lnTo>
                <a:close/>
              </a:path>
              <a:path w="299720" h="1863725">
                <a:moveTo>
                  <a:pt x="209321" y="1320876"/>
                </a:moveTo>
                <a:lnTo>
                  <a:pt x="174442" y="1328105"/>
                </a:lnTo>
                <a:lnTo>
                  <a:pt x="147215" y="1348443"/>
                </a:lnTo>
                <a:lnTo>
                  <a:pt x="129507" y="1379860"/>
                </a:lnTo>
                <a:lnTo>
                  <a:pt x="123190" y="1420329"/>
                </a:lnTo>
                <a:lnTo>
                  <a:pt x="123190" y="1470685"/>
                </a:lnTo>
                <a:lnTo>
                  <a:pt x="146900" y="1470685"/>
                </a:lnTo>
                <a:lnTo>
                  <a:pt x="146900" y="1420329"/>
                </a:lnTo>
                <a:lnTo>
                  <a:pt x="151387" y="1390036"/>
                </a:lnTo>
                <a:lnTo>
                  <a:pt x="164066" y="1366802"/>
                </a:lnTo>
                <a:lnTo>
                  <a:pt x="183768" y="1351917"/>
                </a:lnTo>
                <a:lnTo>
                  <a:pt x="209321" y="1346669"/>
                </a:lnTo>
                <a:lnTo>
                  <a:pt x="269054" y="1346669"/>
                </a:lnTo>
                <a:lnTo>
                  <a:pt x="244196" y="1328105"/>
                </a:lnTo>
                <a:lnTo>
                  <a:pt x="209321" y="1320876"/>
                </a:lnTo>
                <a:close/>
              </a:path>
              <a:path w="299720" h="1863725">
                <a:moveTo>
                  <a:pt x="269054" y="1346669"/>
                </a:moveTo>
                <a:lnTo>
                  <a:pt x="209321" y="1346669"/>
                </a:lnTo>
                <a:lnTo>
                  <a:pt x="234876" y="1351917"/>
                </a:lnTo>
                <a:lnTo>
                  <a:pt x="254582" y="1366802"/>
                </a:lnTo>
                <a:lnTo>
                  <a:pt x="267266" y="1390036"/>
                </a:lnTo>
                <a:lnTo>
                  <a:pt x="271754" y="1420329"/>
                </a:lnTo>
                <a:lnTo>
                  <a:pt x="271754" y="1470685"/>
                </a:lnTo>
                <a:lnTo>
                  <a:pt x="295465" y="1470685"/>
                </a:lnTo>
                <a:lnTo>
                  <a:pt x="295465" y="1420329"/>
                </a:lnTo>
                <a:lnTo>
                  <a:pt x="289143" y="1379860"/>
                </a:lnTo>
                <a:lnTo>
                  <a:pt x="271429" y="1348443"/>
                </a:lnTo>
                <a:lnTo>
                  <a:pt x="269054" y="1346669"/>
                </a:lnTo>
                <a:close/>
              </a:path>
              <a:path w="299720" h="1863725">
                <a:moveTo>
                  <a:pt x="149809" y="1567230"/>
                </a:moveTo>
                <a:lnTo>
                  <a:pt x="102271" y="1574688"/>
                </a:lnTo>
                <a:lnTo>
                  <a:pt x="61123" y="1595530"/>
                </a:lnTo>
                <a:lnTo>
                  <a:pt x="28764" y="1627457"/>
                </a:lnTo>
                <a:lnTo>
                  <a:pt x="7590" y="1668172"/>
                </a:lnTo>
                <a:lnTo>
                  <a:pt x="0" y="1715376"/>
                </a:lnTo>
                <a:lnTo>
                  <a:pt x="7590" y="1762586"/>
                </a:lnTo>
                <a:lnTo>
                  <a:pt x="28764" y="1803304"/>
                </a:lnTo>
                <a:lnTo>
                  <a:pt x="61123" y="1835234"/>
                </a:lnTo>
                <a:lnTo>
                  <a:pt x="102271" y="1856076"/>
                </a:lnTo>
                <a:lnTo>
                  <a:pt x="149809" y="1863534"/>
                </a:lnTo>
                <a:lnTo>
                  <a:pt x="197353" y="1856076"/>
                </a:lnTo>
                <a:lnTo>
                  <a:pt x="233555" y="1837740"/>
                </a:lnTo>
                <a:lnTo>
                  <a:pt x="149809" y="1837740"/>
                </a:lnTo>
                <a:lnTo>
                  <a:pt x="100257" y="1828220"/>
                </a:lnTo>
                <a:lnTo>
                  <a:pt x="60228" y="1802156"/>
                </a:lnTo>
                <a:lnTo>
                  <a:pt x="33464" y="1763293"/>
                </a:lnTo>
                <a:lnTo>
                  <a:pt x="23710" y="1715376"/>
                </a:lnTo>
                <a:lnTo>
                  <a:pt x="33464" y="1667229"/>
                </a:lnTo>
                <a:lnTo>
                  <a:pt x="60228" y="1628244"/>
                </a:lnTo>
                <a:lnTo>
                  <a:pt x="100257" y="1602133"/>
                </a:lnTo>
                <a:lnTo>
                  <a:pt x="149809" y="1592605"/>
                </a:lnTo>
                <a:lnTo>
                  <a:pt x="232728" y="1592605"/>
                </a:lnTo>
                <a:lnTo>
                  <a:pt x="197353" y="1574688"/>
                </a:lnTo>
                <a:lnTo>
                  <a:pt x="149809" y="1567230"/>
                </a:lnTo>
                <a:close/>
              </a:path>
              <a:path w="299720" h="1863725">
                <a:moveTo>
                  <a:pt x="232728" y="1592605"/>
                </a:moveTo>
                <a:lnTo>
                  <a:pt x="149809" y="1592605"/>
                </a:lnTo>
                <a:lnTo>
                  <a:pt x="199360" y="1602133"/>
                </a:lnTo>
                <a:lnTo>
                  <a:pt x="239390" y="1628244"/>
                </a:lnTo>
                <a:lnTo>
                  <a:pt x="266154" y="1667229"/>
                </a:lnTo>
                <a:lnTo>
                  <a:pt x="275907" y="1715376"/>
                </a:lnTo>
                <a:lnTo>
                  <a:pt x="266154" y="1763293"/>
                </a:lnTo>
                <a:lnTo>
                  <a:pt x="239390" y="1802156"/>
                </a:lnTo>
                <a:lnTo>
                  <a:pt x="199360" y="1828220"/>
                </a:lnTo>
                <a:lnTo>
                  <a:pt x="149809" y="1837740"/>
                </a:lnTo>
                <a:lnTo>
                  <a:pt x="233555" y="1837740"/>
                </a:lnTo>
                <a:lnTo>
                  <a:pt x="238504" y="1835234"/>
                </a:lnTo>
                <a:lnTo>
                  <a:pt x="270865" y="1803304"/>
                </a:lnTo>
                <a:lnTo>
                  <a:pt x="292040" y="1762586"/>
                </a:lnTo>
                <a:lnTo>
                  <a:pt x="299631" y="1715376"/>
                </a:lnTo>
                <a:lnTo>
                  <a:pt x="292040" y="1668172"/>
                </a:lnTo>
                <a:lnTo>
                  <a:pt x="270865" y="1627457"/>
                </a:lnTo>
                <a:lnTo>
                  <a:pt x="238504" y="1595530"/>
                </a:lnTo>
                <a:lnTo>
                  <a:pt x="232728" y="1592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660632" y="4327461"/>
            <a:ext cx="299580" cy="181566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580850" y="615848"/>
            <a:ext cx="459117" cy="57360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8124" y="698182"/>
            <a:ext cx="10751185" cy="762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44199" y="1311446"/>
            <a:ext cx="5610859" cy="2378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F04E2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13261" y="6369564"/>
            <a:ext cx="194309" cy="274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pPr marL="46355">
                <a:lnSpc>
                  <a:spcPct val="100000"/>
                </a:lnSpc>
                <a:spcBef>
                  <a:spcPts val="170"/>
                </a:spcBef>
              </a:pPr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rvd@mail.ru" TargetMode="External"/><Relationship Id="rId5" Type="http://schemas.openxmlformats.org/officeDocument/2006/relationships/hyperlink" Target="mailto:info@investomsk.ru" TargetMode="Externa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9607" y="3116376"/>
            <a:ext cx="9885593" cy="19816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400"/>
              </a:lnSpc>
              <a:spcBef>
                <a:spcPts val="100"/>
              </a:spcBef>
            </a:pPr>
            <a:r>
              <a:rPr lang="ru-RU" sz="3100" spc="60" dirty="0">
                <a:solidFill>
                  <a:srgbClr val="FFFFFF"/>
                </a:solidFill>
              </a:rPr>
              <a:t>СОЗДАНИЕ ПРОИЗВОДСТВА ПО ПЕРЕРАБОТКЕ ПЛОДОВО-ЯГОДНОЙ ПРОДУКЦИИ НА ТЕРРИТОРИИ БОЛЬШЕРЕЧЕНСКОГО РАЙОНА ОМСКОЙ ОБЛАСТИ</a:t>
            </a:r>
            <a:endParaRPr sz="3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858" y="766597"/>
            <a:ext cx="10675342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spc="60" dirty="0"/>
              <a:t>ЦЕЛЕСООБРАЗНОСТЬ СОЗДАНИЯ ПРОИЗВОДСТВА ПО ПЕРЕРАБОТКЕ ПЛОДОВО-ЯГОДНОЙ ПРОДУКЦИИ</a:t>
            </a:r>
            <a:endParaRPr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1237006" y="2844060"/>
            <a:ext cx="9005455" cy="8053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lang="ru-RU" sz="1600" b="1" dirty="0"/>
              <a:t>Растущий спрос на натуральные и экологически чистые продукты питания </a:t>
            </a: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lang="ru-RU" sz="1400" dirty="0"/>
              <a:t>Спрос на натуральные продукты обусловлен распространением здорового образа жизни, повышенным вниманием к собственному здоровью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5880" y="1600200"/>
            <a:ext cx="10507708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 algn="just">
              <a:lnSpc>
                <a:spcPct val="100000"/>
              </a:lnSpc>
              <a:spcBef>
                <a:spcPts val="100"/>
              </a:spcBef>
            </a:pPr>
            <a:r>
              <a:rPr lang="ru-RU" sz="1400" dirty="0"/>
              <a:t>Потребители всё чаще отдают предпочтение здоровому питанию и ищут натуральные продукты с минимальной обработкой. Фруктовые и ягодные продукты, богатые витаминами, минералами и антиоксидантами, идеально соответствуют этой тенденции. Большереченский район и Омская область в целом могут похвастаться значительными запасами дикорастущих ягод и фруктов, которые обеспечивают легкодоступную и устойчивую сырьевую базу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2167" y="2875065"/>
            <a:ext cx="599440" cy="599440"/>
          </a:xfrm>
          <a:custGeom>
            <a:avLst/>
            <a:gdLst/>
            <a:ahLst/>
            <a:cxnLst/>
            <a:rect l="l" t="t" r="r" b="b"/>
            <a:pathLst>
              <a:path w="599440" h="599439">
                <a:moveTo>
                  <a:pt x="299669" y="0"/>
                </a:moveTo>
                <a:lnTo>
                  <a:pt x="251060" y="3922"/>
                </a:lnTo>
                <a:lnTo>
                  <a:pt x="204949" y="15276"/>
                </a:lnTo>
                <a:lnTo>
                  <a:pt x="161952" y="33447"/>
                </a:lnTo>
                <a:lnTo>
                  <a:pt x="122686" y="57816"/>
                </a:lnTo>
                <a:lnTo>
                  <a:pt x="87769" y="87768"/>
                </a:lnTo>
                <a:lnTo>
                  <a:pt x="57817" y="122684"/>
                </a:lnTo>
                <a:lnTo>
                  <a:pt x="33447" y="161947"/>
                </a:lnTo>
                <a:lnTo>
                  <a:pt x="15276" y="204942"/>
                </a:lnTo>
                <a:lnTo>
                  <a:pt x="3922" y="251051"/>
                </a:lnTo>
                <a:lnTo>
                  <a:pt x="0" y="299656"/>
                </a:lnTo>
                <a:lnTo>
                  <a:pt x="3922" y="348265"/>
                </a:lnTo>
                <a:lnTo>
                  <a:pt x="15276" y="394376"/>
                </a:lnTo>
                <a:lnTo>
                  <a:pt x="33447" y="437373"/>
                </a:lnTo>
                <a:lnTo>
                  <a:pt x="57817" y="476638"/>
                </a:lnTo>
                <a:lnTo>
                  <a:pt x="87769" y="511555"/>
                </a:lnTo>
                <a:lnTo>
                  <a:pt x="122686" y="541507"/>
                </a:lnTo>
                <a:lnTo>
                  <a:pt x="161952" y="565877"/>
                </a:lnTo>
                <a:lnTo>
                  <a:pt x="204949" y="584048"/>
                </a:lnTo>
                <a:lnTo>
                  <a:pt x="251060" y="595403"/>
                </a:lnTo>
                <a:lnTo>
                  <a:pt x="299669" y="599325"/>
                </a:lnTo>
                <a:lnTo>
                  <a:pt x="348277" y="595403"/>
                </a:lnTo>
                <a:lnTo>
                  <a:pt x="394389" y="584048"/>
                </a:lnTo>
                <a:lnTo>
                  <a:pt x="437386" y="565877"/>
                </a:lnTo>
                <a:lnTo>
                  <a:pt x="476651" y="541507"/>
                </a:lnTo>
                <a:lnTo>
                  <a:pt x="511568" y="511555"/>
                </a:lnTo>
                <a:lnTo>
                  <a:pt x="541520" y="476638"/>
                </a:lnTo>
                <a:lnTo>
                  <a:pt x="565890" y="437373"/>
                </a:lnTo>
                <a:lnTo>
                  <a:pt x="584061" y="394376"/>
                </a:lnTo>
                <a:lnTo>
                  <a:pt x="595416" y="348265"/>
                </a:lnTo>
                <a:lnTo>
                  <a:pt x="599338" y="299656"/>
                </a:lnTo>
                <a:lnTo>
                  <a:pt x="595416" y="251051"/>
                </a:lnTo>
                <a:lnTo>
                  <a:pt x="584061" y="204942"/>
                </a:lnTo>
                <a:lnTo>
                  <a:pt x="565890" y="161947"/>
                </a:lnTo>
                <a:lnTo>
                  <a:pt x="541520" y="122684"/>
                </a:lnTo>
                <a:lnTo>
                  <a:pt x="511568" y="87768"/>
                </a:lnTo>
                <a:lnTo>
                  <a:pt x="476651" y="57816"/>
                </a:lnTo>
                <a:lnTo>
                  <a:pt x="437386" y="33447"/>
                </a:lnTo>
                <a:lnTo>
                  <a:pt x="394389" y="15276"/>
                </a:lnTo>
                <a:lnTo>
                  <a:pt x="348277" y="3922"/>
                </a:lnTo>
                <a:lnTo>
                  <a:pt x="299669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438492" y="5589859"/>
            <a:ext cx="599440" cy="599440"/>
          </a:xfrm>
          <a:custGeom>
            <a:avLst/>
            <a:gdLst/>
            <a:ahLst/>
            <a:cxnLst/>
            <a:rect l="l" t="t" r="r" b="b"/>
            <a:pathLst>
              <a:path w="599439" h="599439">
                <a:moveTo>
                  <a:pt x="299669" y="0"/>
                </a:moveTo>
                <a:lnTo>
                  <a:pt x="251060" y="3922"/>
                </a:lnTo>
                <a:lnTo>
                  <a:pt x="204949" y="15276"/>
                </a:lnTo>
                <a:lnTo>
                  <a:pt x="161952" y="33447"/>
                </a:lnTo>
                <a:lnTo>
                  <a:pt x="122686" y="57816"/>
                </a:lnTo>
                <a:lnTo>
                  <a:pt x="87769" y="87768"/>
                </a:lnTo>
                <a:lnTo>
                  <a:pt x="57817" y="122684"/>
                </a:lnTo>
                <a:lnTo>
                  <a:pt x="33447" y="161947"/>
                </a:lnTo>
                <a:lnTo>
                  <a:pt x="15276" y="204942"/>
                </a:lnTo>
                <a:lnTo>
                  <a:pt x="3922" y="251051"/>
                </a:lnTo>
                <a:lnTo>
                  <a:pt x="0" y="299656"/>
                </a:lnTo>
                <a:lnTo>
                  <a:pt x="3922" y="348265"/>
                </a:lnTo>
                <a:lnTo>
                  <a:pt x="15276" y="394376"/>
                </a:lnTo>
                <a:lnTo>
                  <a:pt x="33447" y="437373"/>
                </a:lnTo>
                <a:lnTo>
                  <a:pt x="57817" y="476638"/>
                </a:lnTo>
                <a:lnTo>
                  <a:pt x="87769" y="511555"/>
                </a:lnTo>
                <a:lnTo>
                  <a:pt x="122686" y="541507"/>
                </a:lnTo>
                <a:lnTo>
                  <a:pt x="161952" y="565877"/>
                </a:lnTo>
                <a:lnTo>
                  <a:pt x="204949" y="584048"/>
                </a:lnTo>
                <a:lnTo>
                  <a:pt x="251060" y="595403"/>
                </a:lnTo>
                <a:lnTo>
                  <a:pt x="299669" y="599325"/>
                </a:lnTo>
                <a:lnTo>
                  <a:pt x="348277" y="595403"/>
                </a:lnTo>
                <a:lnTo>
                  <a:pt x="394389" y="584048"/>
                </a:lnTo>
                <a:lnTo>
                  <a:pt x="437386" y="565877"/>
                </a:lnTo>
                <a:lnTo>
                  <a:pt x="476651" y="541507"/>
                </a:lnTo>
                <a:lnTo>
                  <a:pt x="511568" y="511555"/>
                </a:lnTo>
                <a:lnTo>
                  <a:pt x="541520" y="476638"/>
                </a:lnTo>
                <a:lnTo>
                  <a:pt x="565890" y="437373"/>
                </a:lnTo>
                <a:lnTo>
                  <a:pt x="584061" y="394376"/>
                </a:lnTo>
                <a:lnTo>
                  <a:pt x="595416" y="348265"/>
                </a:lnTo>
                <a:lnTo>
                  <a:pt x="599338" y="299656"/>
                </a:lnTo>
                <a:lnTo>
                  <a:pt x="595416" y="251051"/>
                </a:lnTo>
                <a:lnTo>
                  <a:pt x="584061" y="204942"/>
                </a:lnTo>
                <a:lnTo>
                  <a:pt x="565890" y="161947"/>
                </a:lnTo>
                <a:lnTo>
                  <a:pt x="541520" y="122684"/>
                </a:lnTo>
                <a:lnTo>
                  <a:pt x="511568" y="87768"/>
                </a:lnTo>
                <a:lnTo>
                  <a:pt x="476651" y="57816"/>
                </a:lnTo>
                <a:lnTo>
                  <a:pt x="437386" y="33447"/>
                </a:lnTo>
                <a:lnTo>
                  <a:pt x="394389" y="15276"/>
                </a:lnTo>
                <a:lnTo>
                  <a:pt x="348277" y="3922"/>
                </a:lnTo>
                <a:lnTo>
                  <a:pt x="299669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7200" y="4191000"/>
            <a:ext cx="599440" cy="599440"/>
          </a:xfrm>
          <a:custGeom>
            <a:avLst/>
            <a:gdLst/>
            <a:ahLst/>
            <a:cxnLst/>
            <a:rect l="l" t="t" r="r" b="b"/>
            <a:pathLst>
              <a:path w="599440" h="599439">
                <a:moveTo>
                  <a:pt x="299669" y="0"/>
                </a:moveTo>
                <a:lnTo>
                  <a:pt x="251060" y="3922"/>
                </a:lnTo>
                <a:lnTo>
                  <a:pt x="204949" y="15276"/>
                </a:lnTo>
                <a:lnTo>
                  <a:pt x="161952" y="33447"/>
                </a:lnTo>
                <a:lnTo>
                  <a:pt x="122686" y="57816"/>
                </a:lnTo>
                <a:lnTo>
                  <a:pt x="87769" y="87768"/>
                </a:lnTo>
                <a:lnTo>
                  <a:pt x="57817" y="122684"/>
                </a:lnTo>
                <a:lnTo>
                  <a:pt x="33447" y="161947"/>
                </a:lnTo>
                <a:lnTo>
                  <a:pt x="15276" y="204942"/>
                </a:lnTo>
                <a:lnTo>
                  <a:pt x="3922" y="251051"/>
                </a:lnTo>
                <a:lnTo>
                  <a:pt x="0" y="299656"/>
                </a:lnTo>
                <a:lnTo>
                  <a:pt x="3922" y="348265"/>
                </a:lnTo>
                <a:lnTo>
                  <a:pt x="15276" y="394376"/>
                </a:lnTo>
                <a:lnTo>
                  <a:pt x="33447" y="437373"/>
                </a:lnTo>
                <a:lnTo>
                  <a:pt x="57817" y="476638"/>
                </a:lnTo>
                <a:lnTo>
                  <a:pt x="87769" y="511556"/>
                </a:lnTo>
                <a:lnTo>
                  <a:pt x="122686" y="541507"/>
                </a:lnTo>
                <a:lnTo>
                  <a:pt x="161952" y="565877"/>
                </a:lnTo>
                <a:lnTo>
                  <a:pt x="204949" y="584048"/>
                </a:lnTo>
                <a:lnTo>
                  <a:pt x="251060" y="595403"/>
                </a:lnTo>
                <a:lnTo>
                  <a:pt x="299669" y="599325"/>
                </a:lnTo>
                <a:lnTo>
                  <a:pt x="348277" y="595403"/>
                </a:lnTo>
                <a:lnTo>
                  <a:pt x="394389" y="584048"/>
                </a:lnTo>
                <a:lnTo>
                  <a:pt x="437386" y="565877"/>
                </a:lnTo>
                <a:lnTo>
                  <a:pt x="476651" y="541507"/>
                </a:lnTo>
                <a:lnTo>
                  <a:pt x="511568" y="511556"/>
                </a:lnTo>
                <a:lnTo>
                  <a:pt x="541520" y="476638"/>
                </a:lnTo>
                <a:lnTo>
                  <a:pt x="565890" y="437373"/>
                </a:lnTo>
                <a:lnTo>
                  <a:pt x="584061" y="394376"/>
                </a:lnTo>
                <a:lnTo>
                  <a:pt x="595416" y="348265"/>
                </a:lnTo>
                <a:lnTo>
                  <a:pt x="599338" y="299656"/>
                </a:lnTo>
                <a:lnTo>
                  <a:pt x="595416" y="251051"/>
                </a:lnTo>
                <a:lnTo>
                  <a:pt x="584061" y="204942"/>
                </a:lnTo>
                <a:lnTo>
                  <a:pt x="565890" y="161947"/>
                </a:lnTo>
                <a:lnTo>
                  <a:pt x="541520" y="122684"/>
                </a:lnTo>
                <a:lnTo>
                  <a:pt x="511568" y="87768"/>
                </a:lnTo>
                <a:lnTo>
                  <a:pt x="476651" y="57816"/>
                </a:lnTo>
                <a:lnTo>
                  <a:pt x="437386" y="33447"/>
                </a:lnTo>
                <a:lnTo>
                  <a:pt x="394389" y="15276"/>
                </a:lnTo>
                <a:lnTo>
                  <a:pt x="348277" y="3922"/>
                </a:lnTo>
                <a:lnTo>
                  <a:pt x="299669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217665" y="4114800"/>
            <a:ext cx="9269064" cy="10207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lang="ru-RU" sz="1600" b="1" dirty="0"/>
              <a:t>Необходимость развития агропромышленного комплекса Омской области </a:t>
            </a: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lang="ru-RU" sz="1400" dirty="0"/>
              <a:t>Россия активно реализует стратегии импортозамещения для повышения продовольственной безопасности. Местный перерабатывающее производство может помочь снизить зависимость от импорта фруктов и ягод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01189" y="5580155"/>
            <a:ext cx="9269064" cy="82804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 indent="3175">
              <a:lnSpc>
                <a:spcPct val="98500"/>
              </a:lnSpc>
              <a:spcBef>
                <a:spcPts val="130"/>
              </a:spcBef>
              <a:spcAft>
                <a:spcPts val="1000"/>
              </a:spcAft>
            </a:pPr>
            <a:r>
              <a:rPr lang="ru-RU" sz="1600" b="1" dirty="0"/>
              <a:t>Повышение уровня занятости населения Большереченского района</a:t>
            </a:r>
          </a:p>
          <a:p>
            <a:pPr marL="12700" marR="5080" indent="3175">
              <a:lnSpc>
                <a:spcPct val="98500"/>
              </a:lnSpc>
              <a:spcBef>
                <a:spcPts val="130"/>
              </a:spcBef>
            </a:pPr>
            <a:r>
              <a:rPr lang="ru-RU" sz="1400" dirty="0"/>
              <a:t>Строительство перерабатывающего завода будет способствовать экономическому росту в регионе за счёт создания новых рабочих мест в сфере производства, логистики и смежных отраслях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877779" y="392684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38492" y="658596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pPr marL="12700">
                <a:lnSpc>
                  <a:spcPct val="100000"/>
                </a:lnSpc>
                <a:spcBef>
                  <a:spcPts val="170"/>
                </a:spcBef>
              </a:pPr>
              <a:t>10</a:t>
            </a:fld>
            <a:endParaRPr spc="-85" dirty="0"/>
          </a:p>
        </p:txBody>
      </p:sp>
      <p:sp>
        <p:nvSpPr>
          <p:cNvPr id="32" name="object 13"/>
          <p:cNvSpPr txBox="1"/>
          <p:nvPr/>
        </p:nvSpPr>
        <p:spPr>
          <a:xfrm>
            <a:off x="635369" y="3024925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685800" y="4343400"/>
            <a:ext cx="15303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4" name="object 13"/>
          <p:cNvSpPr txBox="1"/>
          <p:nvPr/>
        </p:nvSpPr>
        <p:spPr>
          <a:xfrm>
            <a:off x="661694" y="5751724"/>
            <a:ext cx="15303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3846" y="845261"/>
            <a:ext cx="31883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ПЛАН</a:t>
            </a:r>
            <a:r>
              <a:rPr sz="2400" spc="250" dirty="0"/>
              <a:t> </a:t>
            </a:r>
            <a:r>
              <a:rPr sz="2400" spc="-10" dirty="0"/>
              <a:t>МАРКЕТИНГА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3896486" y="4088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3697" y="674801"/>
            <a:ext cx="10375265" cy="0"/>
          </a:xfrm>
          <a:custGeom>
            <a:avLst/>
            <a:gdLst/>
            <a:ahLst/>
            <a:cxnLst/>
            <a:rect l="l" t="t" r="r" b="b"/>
            <a:pathLst>
              <a:path w="10375265">
                <a:moveTo>
                  <a:pt x="1037501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26228" y="1404458"/>
            <a:ext cx="4426585" cy="879728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lang="ru-RU" sz="1400" b="1" dirty="0">
                <a:solidFill>
                  <a:srgbClr val="231F20"/>
                </a:solidFill>
                <a:latin typeface="Arial"/>
                <a:cs typeface="Arial"/>
              </a:rPr>
              <a:t>Создание</a:t>
            </a:r>
            <a:r>
              <a:rPr sz="14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400" b="1" dirty="0">
                <a:solidFill>
                  <a:srgbClr val="231F20"/>
                </a:solidFill>
                <a:latin typeface="Arial"/>
                <a:cs typeface="Arial"/>
              </a:rPr>
              <a:t>логотипа производства</a:t>
            </a:r>
            <a:endParaRPr sz="1400" dirty="0">
              <a:latin typeface="Arial"/>
              <a:cs typeface="Arial"/>
            </a:endParaRPr>
          </a:p>
          <a:p>
            <a:pPr marL="120014" indent="-107314">
              <a:lnSpc>
                <a:spcPct val="100000"/>
              </a:lnSpc>
              <a:spcBef>
                <a:spcPts val="509"/>
              </a:spcBef>
              <a:buChar char="•"/>
              <a:tabLst>
                <a:tab pos="120014" algn="l"/>
              </a:tabLst>
            </a:pPr>
            <a:r>
              <a:rPr sz="1400" spc="-10" dirty="0" err="1">
                <a:solidFill>
                  <a:srgbClr val="231F20"/>
                </a:solidFill>
                <a:latin typeface="Arial"/>
                <a:cs typeface="Arial"/>
              </a:rPr>
              <a:t>Создание</a:t>
            </a:r>
            <a:r>
              <a:rPr sz="14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400" spc="-10" dirty="0">
                <a:solidFill>
                  <a:srgbClr val="231F20"/>
                </a:solidFill>
                <a:latin typeface="Arial"/>
                <a:cs typeface="Arial"/>
              </a:rPr>
              <a:t>логотипа</a:t>
            </a:r>
            <a:endParaRPr sz="1400" dirty="0">
              <a:latin typeface="Arial"/>
              <a:cs typeface="Arial"/>
            </a:endParaRPr>
          </a:p>
          <a:p>
            <a:pPr marL="120014" indent="-107314">
              <a:lnSpc>
                <a:spcPct val="100000"/>
              </a:lnSpc>
              <a:spcBef>
                <a:spcPts val="565"/>
              </a:spcBef>
              <a:buChar char="•"/>
              <a:tabLst>
                <a:tab pos="120014" algn="l"/>
              </a:tabLst>
            </a:pP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Разработка</a:t>
            </a:r>
            <a:r>
              <a:rPr sz="14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 err="1">
                <a:solidFill>
                  <a:srgbClr val="231F20"/>
                </a:solidFill>
                <a:latin typeface="Arial"/>
                <a:cs typeface="Arial"/>
              </a:rPr>
              <a:t>визуальной</a:t>
            </a:r>
            <a:r>
              <a:rPr sz="14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 err="1">
                <a:solidFill>
                  <a:srgbClr val="231F20"/>
                </a:solidFill>
                <a:latin typeface="Arial"/>
                <a:cs typeface="Arial"/>
              </a:rPr>
              <a:t>айдентики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98519" y="2688691"/>
            <a:ext cx="4889542" cy="30162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894080">
              <a:lnSpc>
                <a:spcPts val="1700"/>
              </a:lnSpc>
              <a:spcBef>
                <a:spcPts val="340"/>
              </a:spcBef>
            </a:pPr>
            <a:r>
              <a:rPr sz="1400" b="1" dirty="0">
                <a:solidFill>
                  <a:srgbClr val="231F20"/>
                </a:solidFill>
                <a:latin typeface="Arial"/>
                <a:cs typeface="Arial"/>
              </a:rPr>
              <a:t>Выход</a:t>
            </a:r>
            <a:r>
              <a:rPr sz="14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dirty="0" err="1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14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dirty="0" err="1">
                <a:solidFill>
                  <a:srgbClr val="231F20"/>
                </a:solidFill>
                <a:latin typeface="Arial"/>
                <a:cs typeface="Arial"/>
              </a:rPr>
              <a:t>сбытовые</a:t>
            </a:r>
            <a:r>
              <a:rPr sz="14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 err="1">
                <a:solidFill>
                  <a:srgbClr val="231F20"/>
                </a:solidFill>
                <a:latin typeface="Arial"/>
                <a:cs typeface="Arial"/>
              </a:rPr>
              <a:t>каналы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endParaRPr lang="ru-RU" sz="1400" b="1" spc="-1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19380" marR="1299845" indent="-107314">
              <a:lnSpc>
                <a:spcPct val="100000"/>
              </a:lnSpc>
              <a:spcBef>
                <a:spcPts val="565"/>
              </a:spcBef>
              <a:buChar char="•"/>
              <a:tabLst>
                <a:tab pos="120650" algn="l"/>
              </a:tabLst>
            </a:pPr>
            <a:r>
              <a:rPr lang="ru-RU" sz="1400" spc="-10" dirty="0">
                <a:solidFill>
                  <a:srgbClr val="231F20"/>
                </a:solidFill>
                <a:latin typeface="Arial"/>
                <a:cs typeface="Arial"/>
              </a:rPr>
              <a:t>Подписание контрактов с крупными организациями </a:t>
            </a:r>
          </a:p>
          <a:p>
            <a:pPr marL="119380" marR="1299845" indent="-107314">
              <a:lnSpc>
                <a:spcPct val="100000"/>
              </a:lnSpc>
              <a:spcBef>
                <a:spcPts val="565"/>
              </a:spcBef>
              <a:buChar char="•"/>
              <a:tabLst>
                <a:tab pos="120650" algn="l"/>
              </a:tabLst>
            </a:pPr>
            <a:r>
              <a:rPr sz="1400" spc="-10" dirty="0" err="1">
                <a:solidFill>
                  <a:srgbClr val="231F20"/>
                </a:solidFill>
                <a:latin typeface="Arial"/>
                <a:cs typeface="Arial"/>
              </a:rPr>
              <a:t>Размещение</a:t>
            </a:r>
            <a:r>
              <a:rPr sz="14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 err="1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14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 err="1">
                <a:solidFill>
                  <a:srgbClr val="231F20"/>
                </a:solidFill>
                <a:latin typeface="Arial"/>
                <a:cs typeface="Arial"/>
              </a:rPr>
              <a:t>профильных</a:t>
            </a:r>
            <a:r>
              <a:rPr lang="ru-RU" sz="14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 err="1">
                <a:solidFill>
                  <a:srgbClr val="231F20"/>
                </a:solidFill>
                <a:latin typeface="Arial"/>
                <a:cs typeface="Arial"/>
              </a:rPr>
              <a:t>платформах</a:t>
            </a:r>
            <a:endParaRPr lang="ru-RU" sz="1400" spc="-1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19380" marR="1299845" indent="-107314">
              <a:lnSpc>
                <a:spcPct val="100000"/>
              </a:lnSpc>
              <a:spcBef>
                <a:spcPts val="565"/>
              </a:spcBef>
              <a:buChar char="•"/>
              <a:tabLst>
                <a:tab pos="120650" algn="l"/>
              </a:tabLst>
            </a:pPr>
            <a:r>
              <a:rPr sz="1400" dirty="0" err="1">
                <a:solidFill>
                  <a:srgbClr val="231F20"/>
                </a:solidFill>
                <a:latin typeface="Arial"/>
                <a:cs typeface="Arial"/>
              </a:rPr>
              <a:t>Включение</a:t>
            </a:r>
            <a:r>
              <a:rPr sz="14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4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 err="1">
                <a:solidFill>
                  <a:srgbClr val="231F20"/>
                </a:solidFill>
                <a:latin typeface="Arial"/>
                <a:cs typeface="Arial"/>
              </a:rPr>
              <a:t>федеральные</a:t>
            </a:r>
            <a:r>
              <a:rPr sz="14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lang="ru-RU" sz="1400" spc="-35" dirty="0">
                <a:solidFill>
                  <a:srgbClr val="231F20"/>
                </a:solidFill>
                <a:latin typeface="Arial"/>
                <a:cs typeface="Arial"/>
              </a:rPr>
              <a:t> о</a:t>
            </a:r>
            <a:r>
              <a:rPr sz="1400" spc="-10" dirty="0" err="1">
                <a:solidFill>
                  <a:srgbClr val="231F20"/>
                </a:solidFill>
                <a:latin typeface="Arial"/>
                <a:cs typeface="Arial"/>
              </a:rPr>
              <a:t>траслевые</a:t>
            </a:r>
            <a:r>
              <a:rPr sz="14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 err="1">
                <a:solidFill>
                  <a:srgbClr val="231F20"/>
                </a:solidFill>
                <a:latin typeface="Arial"/>
                <a:cs typeface="Arial"/>
              </a:rPr>
              <a:t>реестры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 err="1">
                <a:solidFill>
                  <a:srgbClr val="231F20"/>
                </a:solidFill>
                <a:latin typeface="Arial"/>
                <a:cs typeface="Arial"/>
              </a:rPr>
              <a:t>поставщиков</a:t>
            </a:r>
            <a:r>
              <a:rPr sz="14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(</a:t>
            </a:r>
            <a:r>
              <a:rPr sz="1400" spc="-10" dirty="0" err="1">
                <a:solidFill>
                  <a:srgbClr val="231F20"/>
                </a:solidFill>
                <a:latin typeface="Arial"/>
                <a:cs typeface="Arial"/>
              </a:rPr>
              <a:t>портал</a:t>
            </a:r>
            <a:r>
              <a:rPr sz="14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 err="1">
                <a:solidFill>
                  <a:srgbClr val="231F20"/>
                </a:solidFill>
                <a:latin typeface="Arial"/>
                <a:cs typeface="Arial"/>
              </a:rPr>
              <a:t>Госзакупки</a:t>
            </a:r>
            <a:r>
              <a:rPr sz="14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400" spc="-50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Arial"/>
                <a:cs typeface="Arial"/>
              </a:rPr>
              <a:t>др.)</a:t>
            </a:r>
            <a:endParaRPr sz="1400" dirty="0">
              <a:latin typeface="Arial"/>
              <a:cs typeface="Arial"/>
            </a:endParaRPr>
          </a:p>
          <a:p>
            <a:pPr marL="120014" indent="-107314">
              <a:lnSpc>
                <a:spcPct val="100000"/>
              </a:lnSpc>
              <a:spcBef>
                <a:spcPts val="565"/>
              </a:spcBef>
              <a:buChar char="•"/>
              <a:tabLst>
                <a:tab pos="120014" algn="l"/>
              </a:tabLst>
            </a:pP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Создание</a:t>
            </a:r>
            <a:r>
              <a:rPr sz="14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 err="1">
                <a:solidFill>
                  <a:srgbClr val="231F20"/>
                </a:solidFill>
                <a:latin typeface="Arial"/>
                <a:cs typeface="Arial"/>
              </a:rPr>
              <a:t>карточек</a:t>
            </a:r>
            <a:r>
              <a:rPr sz="14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400" spc="-30" dirty="0">
                <a:solidFill>
                  <a:srgbClr val="231F20"/>
                </a:solidFill>
                <a:latin typeface="Arial"/>
                <a:cs typeface="Arial"/>
              </a:rPr>
              <a:t>услуг</a:t>
            </a:r>
            <a:r>
              <a:rPr sz="14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для</a:t>
            </a:r>
            <a:r>
              <a:rPr sz="14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 err="1">
                <a:solidFill>
                  <a:srgbClr val="231F20"/>
                </a:solidFill>
                <a:latin typeface="Arial"/>
                <a:cs typeface="Arial"/>
              </a:rPr>
              <a:t>участия</a:t>
            </a:r>
            <a:r>
              <a:rPr sz="14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400" spc="-30" dirty="0">
                <a:solidFill>
                  <a:srgbClr val="231F20"/>
                </a:solidFill>
                <a:latin typeface="Arial"/>
                <a:cs typeface="Arial"/>
              </a:rPr>
              <a:t>                              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4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 err="1">
                <a:solidFill>
                  <a:srgbClr val="231F20"/>
                </a:solidFill>
                <a:latin typeface="Arial"/>
                <a:cs typeface="Arial"/>
              </a:rPr>
              <a:t>тендерах</a:t>
            </a:r>
            <a:r>
              <a:rPr lang="ru-RU" sz="14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 err="1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 err="1">
                <a:solidFill>
                  <a:srgbClr val="231F20"/>
                </a:solidFill>
                <a:latin typeface="Arial"/>
                <a:cs typeface="Arial"/>
              </a:rPr>
              <a:t>площадках</a:t>
            </a:r>
            <a:r>
              <a:rPr lang="ru-RU" sz="14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400" spc="-25" dirty="0">
                <a:solidFill>
                  <a:srgbClr val="231F20"/>
                </a:solidFill>
                <a:latin typeface="Arial"/>
                <a:cs typeface="Arial"/>
              </a:rPr>
              <a:t>(</a:t>
            </a:r>
            <a:r>
              <a:rPr sz="1400" spc="-25" dirty="0">
                <a:solidFill>
                  <a:srgbClr val="231F20"/>
                </a:solidFill>
                <a:latin typeface="Arial"/>
                <a:cs typeface="Arial"/>
              </a:rPr>
              <a:t>РТС-</a:t>
            </a:r>
            <a:r>
              <a:rPr sz="1400" spc="-10" dirty="0" err="1">
                <a:solidFill>
                  <a:srgbClr val="231F20"/>
                </a:solidFill>
                <a:latin typeface="Arial"/>
                <a:cs typeface="Arial"/>
              </a:rPr>
              <a:t>Тендер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400" spc="-5" dirty="0">
                <a:solidFill>
                  <a:srgbClr val="231F20"/>
                </a:solidFill>
                <a:latin typeface="Arial"/>
                <a:cs typeface="Arial"/>
              </a:rPr>
              <a:t>                </a:t>
            </a:r>
            <a:r>
              <a:rPr sz="1400" spc="-10" dirty="0" err="1">
                <a:solidFill>
                  <a:srgbClr val="231F20"/>
                </a:solidFill>
                <a:latin typeface="Arial"/>
                <a:cs typeface="Arial"/>
              </a:rPr>
              <a:t>Фабрикант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, ТЭК-</a:t>
            </a:r>
            <a:r>
              <a:rPr sz="1400" spc="-20" dirty="0">
                <a:solidFill>
                  <a:srgbClr val="231F20"/>
                </a:solidFill>
                <a:latin typeface="Arial"/>
                <a:cs typeface="Arial"/>
              </a:rPr>
              <a:t>Торг</a:t>
            </a:r>
            <a:r>
              <a:rPr sz="14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400" spc="-20" dirty="0">
                <a:solidFill>
                  <a:srgbClr val="231F20"/>
                </a:solidFill>
                <a:latin typeface="Arial"/>
                <a:cs typeface="Arial"/>
              </a:rPr>
              <a:t> др.)</a:t>
            </a:r>
            <a:endParaRPr sz="1400" dirty="0">
              <a:latin typeface="Arial"/>
              <a:cs typeface="Arial"/>
            </a:endParaRPr>
          </a:p>
          <a:p>
            <a:pPr marL="119380" marR="1004569" indent="-107314">
              <a:lnSpc>
                <a:spcPct val="100000"/>
              </a:lnSpc>
              <a:spcBef>
                <a:spcPts val="570"/>
              </a:spcBef>
              <a:buChar char="•"/>
              <a:tabLst>
                <a:tab pos="120650" algn="l"/>
              </a:tabLst>
            </a:pP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4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оперативной</a:t>
            </a:r>
            <a:r>
              <a:rPr sz="14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обработки</a:t>
            </a:r>
            <a:r>
              <a:rPr sz="14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 err="1">
                <a:solidFill>
                  <a:srgbClr val="231F20"/>
                </a:solidFill>
                <a:latin typeface="Arial"/>
                <a:cs typeface="Arial"/>
              </a:rPr>
              <a:t>заказов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4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технической</a:t>
            </a:r>
            <a:r>
              <a:rPr sz="14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поддержки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11707" y="1324725"/>
            <a:ext cx="354965" cy="4352192"/>
            <a:chOff x="811707" y="1324724"/>
            <a:chExt cx="354965" cy="4818832"/>
          </a:xfrm>
        </p:grpSpPr>
        <p:sp>
          <p:nvSpPr>
            <p:cNvPr id="8" name="object 8"/>
            <p:cNvSpPr/>
            <p:nvPr/>
          </p:nvSpPr>
          <p:spPr>
            <a:xfrm>
              <a:off x="987450" y="1595051"/>
              <a:ext cx="0" cy="4548505"/>
            </a:xfrm>
            <a:custGeom>
              <a:avLst/>
              <a:gdLst/>
              <a:ahLst/>
              <a:cxnLst/>
              <a:rect l="l" t="t" r="r" b="b"/>
              <a:pathLst>
                <a:path h="4548505">
                  <a:moveTo>
                    <a:pt x="0" y="454807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11707" y="1324724"/>
              <a:ext cx="354965" cy="1906905"/>
            </a:xfrm>
            <a:custGeom>
              <a:avLst/>
              <a:gdLst/>
              <a:ahLst/>
              <a:cxnLst/>
              <a:rect l="l" t="t" r="r" b="b"/>
              <a:pathLst>
                <a:path w="354965" h="1906905">
                  <a:moveTo>
                    <a:pt x="354685" y="1728927"/>
                  </a:moveTo>
                  <a:lnTo>
                    <a:pt x="348348" y="1681784"/>
                  </a:lnTo>
                  <a:lnTo>
                    <a:pt x="330466" y="1639430"/>
                  </a:lnTo>
                  <a:lnTo>
                    <a:pt x="302742" y="1603527"/>
                  </a:lnTo>
                  <a:lnTo>
                    <a:pt x="266852" y="1575803"/>
                  </a:lnTo>
                  <a:lnTo>
                    <a:pt x="224485" y="1557921"/>
                  </a:lnTo>
                  <a:lnTo>
                    <a:pt x="177342" y="1551584"/>
                  </a:lnTo>
                  <a:lnTo>
                    <a:pt x="130200" y="1557921"/>
                  </a:lnTo>
                  <a:lnTo>
                    <a:pt x="87833" y="1575803"/>
                  </a:lnTo>
                  <a:lnTo>
                    <a:pt x="51943" y="1603527"/>
                  </a:lnTo>
                  <a:lnTo>
                    <a:pt x="24206" y="1639430"/>
                  </a:lnTo>
                  <a:lnTo>
                    <a:pt x="6337" y="1681784"/>
                  </a:lnTo>
                  <a:lnTo>
                    <a:pt x="0" y="1728927"/>
                  </a:lnTo>
                  <a:lnTo>
                    <a:pt x="6337" y="1776082"/>
                  </a:lnTo>
                  <a:lnTo>
                    <a:pt x="24206" y="1818449"/>
                  </a:lnTo>
                  <a:lnTo>
                    <a:pt x="51943" y="1854339"/>
                  </a:lnTo>
                  <a:lnTo>
                    <a:pt x="87833" y="1882076"/>
                  </a:lnTo>
                  <a:lnTo>
                    <a:pt x="130200" y="1899958"/>
                  </a:lnTo>
                  <a:lnTo>
                    <a:pt x="177342" y="1906282"/>
                  </a:lnTo>
                  <a:lnTo>
                    <a:pt x="224485" y="1899958"/>
                  </a:lnTo>
                  <a:lnTo>
                    <a:pt x="266852" y="1882076"/>
                  </a:lnTo>
                  <a:lnTo>
                    <a:pt x="302742" y="1854339"/>
                  </a:lnTo>
                  <a:lnTo>
                    <a:pt x="330466" y="1818449"/>
                  </a:lnTo>
                  <a:lnTo>
                    <a:pt x="348348" y="1776082"/>
                  </a:lnTo>
                  <a:lnTo>
                    <a:pt x="354685" y="1728927"/>
                  </a:lnTo>
                  <a:close/>
                </a:path>
                <a:path w="354965" h="1906905">
                  <a:moveTo>
                    <a:pt x="354685" y="177342"/>
                  </a:moveTo>
                  <a:lnTo>
                    <a:pt x="348348" y="130200"/>
                  </a:lnTo>
                  <a:lnTo>
                    <a:pt x="330466" y="87845"/>
                  </a:lnTo>
                  <a:lnTo>
                    <a:pt x="302742" y="51943"/>
                  </a:lnTo>
                  <a:lnTo>
                    <a:pt x="266852" y="24218"/>
                  </a:lnTo>
                  <a:lnTo>
                    <a:pt x="224485" y="6337"/>
                  </a:lnTo>
                  <a:lnTo>
                    <a:pt x="177342" y="0"/>
                  </a:lnTo>
                  <a:lnTo>
                    <a:pt x="130200" y="6337"/>
                  </a:lnTo>
                  <a:lnTo>
                    <a:pt x="87833" y="24218"/>
                  </a:lnTo>
                  <a:lnTo>
                    <a:pt x="51943" y="51943"/>
                  </a:lnTo>
                  <a:lnTo>
                    <a:pt x="24206" y="87845"/>
                  </a:lnTo>
                  <a:lnTo>
                    <a:pt x="6337" y="130200"/>
                  </a:lnTo>
                  <a:lnTo>
                    <a:pt x="0" y="177342"/>
                  </a:lnTo>
                  <a:lnTo>
                    <a:pt x="6337" y="224497"/>
                  </a:lnTo>
                  <a:lnTo>
                    <a:pt x="24206" y="266865"/>
                  </a:lnTo>
                  <a:lnTo>
                    <a:pt x="51943" y="302755"/>
                  </a:lnTo>
                  <a:lnTo>
                    <a:pt x="87833" y="330492"/>
                  </a:lnTo>
                  <a:lnTo>
                    <a:pt x="130200" y="348373"/>
                  </a:lnTo>
                  <a:lnTo>
                    <a:pt x="177342" y="354698"/>
                  </a:lnTo>
                  <a:lnTo>
                    <a:pt x="224485" y="348373"/>
                  </a:lnTo>
                  <a:lnTo>
                    <a:pt x="266852" y="330492"/>
                  </a:lnTo>
                  <a:lnTo>
                    <a:pt x="302742" y="302755"/>
                  </a:lnTo>
                  <a:lnTo>
                    <a:pt x="330466" y="266865"/>
                  </a:lnTo>
                  <a:lnTo>
                    <a:pt x="348348" y="224497"/>
                  </a:lnTo>
                  <a:lnTo>
                    <a:pt x="354685" y="177342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 flipH="1">
            <a:off x="6424053" y="1657485"/>
            <a:ext cx="45719" cy="3979679"/>
          </a:xfrm>
          <a:custGeom>
            <a:avLst/>
            <a:gdLst/>
            <a:ahLst/>
            <a:cxnLst/>
            <a:rect l="l" t="t" r="r" b="b"/>
            <a:pathLst>
              <a:path h="4273550">
                <a:moveTo>
                  <a:pt x="0" y="4273181"/>
                </a:moveTo>
                <a:lnTo>
                  <a:pt x="0" y="0"/>
                </a:lnTo>
              </a:path>
            </a:pathLst>
          </a:custGeom>
          <a:ln w="1270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99339" y="1324724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99365" y="274725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90665" y="1335059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89264" y="1359672"/>
            <a:ext cx="3947795" cy="1400383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Использование</a:t>
            </a:r>
            <a:r>
              <a:rPr sz="14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CRM-системы</a:t>
            </a:r>
            <a:endParaRPr sz="1400" dirty="0">
              <a:latin typeface="Arial"/>
              <a:cs typeface="Arial"/>
            </a:endParaRPr>
          </a:p>
          <a:p>
            <a:pPr marL="120014" indent="-107314">
              <a:lnSpc>
                <a:spcPct val="100000"/>
              </a:lnSpc>
              <a:spcBef>
                <a:spcPts val="509"/>
              </a:spcBef>
              <a:buChar char="•"/>
              <a:tabLst>
                <a:tab pos="120014" algn="l"/>
              </a:tabLst>
            </a:pP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Автоматизация</a:t>
            </a:r>
            <a:r>
              <a:rPr sz="14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маркетинга</a:t>
            </a:r>
            <a:endParaRPr sz="1400" dirty="0">
              <a:latin typeface="Arial"/>
              <a:cs typeface="Arial"/>
            </a:endParaRPr>
          </a:p>
          <a:p>
            <a:pPr marL="120014" indent="-107314">
              <a:lnSpc>
                <a:spcPct val="100000"/>
              </a:lnSpc>
              <a:spcBef>
                <a:spcPts val="565"/>
              </a:spcBef>
              <a:buChar char="•"/>
              <a:tabLst>
                <a:tab pos="120014" algn="l"/>
              </a:tabLst>
            </a:pPr>
            <a:r>
              <a:rPr sz="1400" spc="-20" dirty="0">
                <a:solidFill>
                  <a:srgbClr val="231F20"/>
                </a:solidFill>
                <a:latin typeface="Arial"/>
                <a:cs typeface="Arial"/>
              </a:rPr>
              <a:t>Таргетированная</a:t>
            </a:r>
            <a:r>
              <a:rPr sz="1400" spc="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реклама</a:t>
            </a:r>
            <a:endParaRPr sz="1400" dirty="0">
              <a:latin typeface="Arial"/>
              <a:cs typeface="Arial"/>
            </a:endParaRPr>
          </a:p>
          <a:p>
            <a:pPr marL="120014" indent="-107314">
              <a:lnSpc>
                <a:spcPct val="100000"/>
              </a:lnSpc>
              <a:spcBef>
                <a:spcPts val="710"/>
              </a:spcBef>
              <a:buChar char="•"/>
              <a:tabLst>
                <a:tab pos="120014" algn="l"/>
              </a:tabLst>
            </a:pP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Оценка</a:t>
            </a:r>
            <a:r>
              <a:rPr sz="14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эффективности</a:t>
            </a:r>
            <a:r>
              <a:rPr sz="14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маркетинговых</a:t>
            </a:r>
            <a:r>
              <a:rPr sz="14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кампаний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878181" y="2992092"/>
            <a:ext cx="3801110" cy="2049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10"/>
              </a:lnSpc>
              <a:spcBef>
                <a:spcPts val="100"/>
              </a:spcBef>
            </a:pPr>
            <a:r>
              <a:rPr sz="1400" b="1" dirty="0">
                <a:solidFill>
                  <a:srgbClr val="231F20"/>
                </a:solidFill>
                <a:latin typeface="Arial"/>
                <a:cs typeface="Arial"/>
              </a:rPr>
              <a:t>Цифровой</a:t>
            </a:r>
            <a:r>
              <a:rPr sz="1400" b="1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ts val="1810"/>
              </a:lnSpc>
            </a:pPr>
            <a:r>
              <a:rPr sz="1400" b="1" dirty="0">
                <a:solidFill>
                  <a:srgbClr val="231F20"/>
                </a:solidFill>
                <a:latin typeface="Arial"/>
                <a:cs typeface="Arial"/>
              </a:rPr>
              <a:t>и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информационная</a:t>
            </a:r>
            <a:r>
              <a:rPr sz="14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поддержка</a:t>
            </a:r>
            <a:endParaRPr sz="1400" dirty="0">
              <a:latin typeface="Arial"/>
              <a:cs typeface="Arial"/>
            </a:endParaRPr>
          </a:p>
          <a:p>
            <a:pPr marL="119380" marR="448309" indent="-107314">
              <a:lnSpc>
                <a:spcPct val="100000"/>
              </a:lnSpc>
              <a:spcBef>
                <a:spcPts val="505"/>
              </a:spcBef>
              <a:buChar char="•"/>
              <a:tabLst>
                <a:tab pos="120650" algn="l"/>
              </a:tabLst>
            </a:pP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Запуск</a:t>
            </a:r>
            <a:r>
              <a:rPr sz="14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сайта,</a:t>
            </a:r>
            <a:r>
              <a:rPr sz="14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контекстная</a:t>
            </a:r>
            <a:r>
              <a:rPr sz="14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реклама 	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(Яндекс/Google),</a:t>
            </a:r>
            <a:r>
              <a:rPr sz="14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 err="1">
                <a:solidFill>
                  <a:srgbClr val="231F20"/>
                </a:solidFill>
                <a:latin typeface="Arial"/>
                <a:cs typeface="Arial"/>
              </a:rPr>
              <a:t>продвижение</a:t>
            </a:r>
            <a:r>
              <a:rPr sz="14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400" spc="-35" dirty="0">
                <a:solidFill>
                  <a:srgbClr val="231F20"/>
                </a:solidFill>
                <a:latin typeface="Arial"/>
                <a:cs typeface="Arial"/>
              </a:rPr>
              <a:t>              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4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соцсетях</a:t>
            </a:r>
            <a:endParaRPr sz="1400" dirty="0">
              <a:latin typeface="Arial"/>
              <a:cs typeface="Arial"/>
            </a:endParaRPr>
          </a:p>
          <a:p>
            <a:pPr marL="119380" marR="5080" indent="-107314">
              <a:lnSpc>
                <a:spcPct val="100000"/>
              </a:lnSpc>
              <a:spcBef>
                <a:spcPts val="565"/>
              </a:spcBef>
              <a:buChar char="•"/>
              <a:tabLst>
                <a:tab pos="120650" algn="l"/>
              </a:tabLst>
            </a:pP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SEO-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оптимизация</a:t>
            </a:r>
            <a:r>
              <a:rPr sz="14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для</a:t>
            </a:r>
            <a:r>
              <a:rPr sz="14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повышения</a:t>
            </a:r>
            <a:r>
              <a:rPr sz="14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видимости</a:t>
            </a:r>
            <a:r>
              <a:rPr sz="14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231F20"/>
                </a:solidFill>
                <a:latin typeface="Arial"/>
                <a:cs typeface="Arial"/>
              </a:rPr>
              <a:t>в </a:t>
            </a:r>
            <a:r>
              <a:rPr sz="1400" dirty="0" err="1">
                <a:solidFill>
                  <a:srgbClr val="231F20"/>
                </a:solidFill>
                <a:latin typeface="Arial"/>
                <a:cs typeface="Arial"/>
              </a:rPr>
              <a:t>поисковых</a:t>
            </a:r>
            <a:r>
              <a:rPr sz="14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системах</a:t>
            </a:r>
            <a:endParaRPr sz="1400" dirty="0">
              <a:latin typeface="Arial"/>
              <a:cs typeface="Arial"/>
            </a:endParaRPr>
          </a:p>
          <a:p>
            <a:pPr marL="120014" indent="-107314">
              <a:lnSpc>
                <a:spcPct val="100000"/>
              </a:lnSpc>
              <a:spcBef>
                <a:spcPts val="570"/>
              </a:spcBef>
              <a:buChar char="•"/>
              <a:tabLst>
                <a:tab pos="120014" algn="l"/>
              </a:tabLst>
            </a:pP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Публикация</a:t>
            </a:r>
            <a:r>
              <a:rPr sz="14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на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отраслевых</a:t>
            </a:r>
            <a:r>
              <a:rPr sz="14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Arial"/>
                <a:cs typeface="Arial"/>
              </a:rPr>
              <a:t>порталах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89264" y="5222718"/>
            <a:ext cx="3261995" cy="697627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700"/>
              </a:lnSpc>
              <a:spcBef>
                <a:spcPts val="340"/>
              </a:spcBef>
            </a:pP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Персонифицированный</a:t>
            </a:r>
            <a:r>
              <a:rPr sz="1400" b="1" spc="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10" dirty="0" err="1">
                <a:solidFill>
                  <a:srgbClr val="231F20"/>
                </a:solidFill>
                <a:latin typeface="Arial"/>
                <a:cs typeface="Arial"/>
              </a:rPr>
              <a:t>подход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400" b="1" spc="-10" dirty="0">
                <a:solidFill>
                  <a:srgbClr val="231F20"/>
                </a:solidFill>
                <a:latin typeface="Arial"/>
                <a:cs typeface="Arial"/>
              </a:rPr>
              <a:t>       </a:t>
            </a:r>
            <a:r>
              <a:rPr sz="1400" b="1" dirty="0">
                <a:solidFill>
                  <a:srgbClr val="231F20"/>
                </a:solidFill>
                <a:latin typeface="Arial"/>
                <a:cs typeface="Arial"/>
              </a:rPr>
              <a:t>к</a:t>
            </a:r>
            <a:r>
              <a:rPr sz="1400" b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400" b="1" dirty="0">
                <a:solidFill>
                  <a:srgbClr val="231F20"/>
                </a:solidFill>
                <a:latin typeface="Arial"/>
                <a:cs typeface="Arial"/>
              </a:rPr>
              <a:t>крупным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400" b="1" spc="-10" dirty="0">
                <a:solidFill>
                  <a:srgbClr val="231F20"/>
                </a:solidFill>
                <a:latin typeface="Arial"/>
                <a:cs typeface="Arial"/>
              </a:rPr>
              <a:t>потребителям                            и постоянным клиентам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899365" y="2222557"/>
            <a:ext cx="180454" cy="3630092"/>
            <a:chOff x="899365" y="2222557"/>
            <a:chExt cx="180454" cy="3630092"/>
          </a:xfrm>
        </p:grpSpPr>
        <p:sp>
          <p:nvSpPr>
            <p:cNvPr id="24" name="object 24"/>
            <p:cNvSpPr/>
            <p:nvPr/>
          </p:nvSpPr>
          <p:spPr>
            <a:xfrm>
              <a:off x="899503" y="2222557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5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99365" y="4208411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4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01241" y="5658339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4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03924" y="5755494"/>
              <a:ext cx="175895" cy="97155"/>
            </a:xfrm>
            <a:custGeom>
              <a:avLst/>
              <a:gdLst/>
              <a:ahLst/>
              <a:cxnLst/>
              <a:rect l="l" t="t" r="r" b="b"/>
              <a:pathLst>
                <a:path w="175894" h="97154">
                  <a:moveTo>
                    <a:pt x="175285" y="0"/>
                  </a:moveTo>
                  <a:lnTo>
                    <a:pt x="87642" y="97142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6372847" y="2143975"/>
            <a:ext cx="187325" cy="3150870"/>
            <a:chOff x="6372847" y="2143975"/>
            <a:chExt cx="187325" cy="3150870"/>
          </a:xfrm>
        </p:grpSpPr>
        <p:sp>
          <p:nvSpPr>
            <p:cNvPr id="29" name="object 29"/>
            <p:cNvSpPr/>
            <p:nvPr/>
          </p:nvSpPr>
          <p:spPr>
            <a:xfrm>
              <a:off x="6385547" y="2156675"/>
              <a:ext cx="161925" cy="88900"/>
            </a:xfrm>
            <a:custGeom>
              <a:avLst/>
              <a:gdLst/>
              <a:ahLst/>
              <a:cxnLst/>
              <a:rect l="l" t="t" r="r" b="b"/>
              <a:pathLst>
                <a:path w="161925" h="88900">
                  <a:moveTo>
                    <a:pt x="161569" y="0"/>
                  </a:moveTo>
                  <a:lnTo>
                    <a:pt x="80784" y="8835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385547" y="3761917"/>
              <a:ext cx="161925" cy="88900"/>
            </a:xfrm>
            <a:custGeom>
              <a:avLst/>
              <a:gdLst/>
              <a:ahLst/>
              <a:cxnLst/>
              <a:rect l="l" t="t" r="r" b="b"/>
              <a:pathLst>
                <a:path w="161925" h="88900">
                  <a:moveTo>
                    <a:pt x="161569" y="0"/>
                  </a:moveTo>
                  <a:lnTo>
                    <a:pt x="80784" y="8835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385547" y="5193322"/>
              <a:ext cx="161925" cy="88900"/>
            </a:xfrm>
            <a:custGeom>
              <a:avLst/>
              <a:gdLst/>
              <a:ahLst/>
              <a:cxnLst/>
              <a:rect l="l" t="t" r="r" b="b"/>
              <a:pathLst>
                <a:path w="161925" h="88900">
                  <a:moveTo>
                    <a:pt x="161569" y="0"/>
                  </a:moveTo>
                  <a:lnTo>
                    <a:pt x="80784" y="88353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pPr marL="12700">
                <a:lnSpc>
                  <a:spcPct val="100000"/>
                </a:lnSpc>
                <a:spcBef>
                  <a:spcPts val="170"/>
                </a:spcBef>
              </a:pPr>
              <a:t>11</a:t>
            </a:fld>
            <a:endParaRPr spc="-85" dirty="0"/>
          </a:p>
        </p:txBody>
      </p:sp>
      <p:sp>
        <p:nvSpPr>
          <p:cNvPr id="33" name="object 9"/>
          <p:cNvSpPr/>
          <p:nvPr/>
        </p:nvSpPr>
        <p:spPr>
          <a:xfrm>
            <a:off x="6292290" y="1407689"/>
            <a:ext cx="354965" cy="1945111"/>
          </a:xfrm>
          <a:custGeom>
            <a:avLst/>
            <a:gdLst/>
            <a:ahLst/>
            <a:cxnLst/>
            <a:rect l="l" t="t" r="r" b="b"/>
            <a:pathLst>
              <a:path w="354965" h="1906905">
                <a:moveTo>
                  <a:pt x="354685" y="1728927"/>
                </a:moveTo>
                <a:lnTo>
                  <a:pt x="348348" y="1681784"/>
                </a:lnTo>
                <a:lnTo>
                  <a:pt x="330466" y="1639430"/>
                </a:lnTo>
                <a:lnTo>
                  <a:pt x="302742" y="1603527"/>
                </a:lnTo>
                <a:lnTo>
                  <a:pt x="266852" y="1575803"/>
                </a:lnTo>
                <a:lnTo>
                  <a:pt x="224485" y="1557921"/>
                </a:lnTo>
                <a:lnTo>
                  <a:pt x="177342" y="1551584"/>
                </a:lnTo>
                <a:lnTo>
                  <a:pt x="130200" y="1557921"/>
                </a:lnTo>
                <a:lnTo>
                  <a:pt x="87833" y="1575803"/>
                </a:lnTo>
                <a:lnTo>
                  <a:pt x="51943" y="1603527"/>
                </a:lnTo>
                <a:lnTo>
                  <a:pt x="24206" y="1639430"/>
                </a:lnTo>
                <a:lnTo>
                  <a:pt x="6337" y="1681784"/>
                </a:lnTo>
                <a:lnTo>
                  <a:pt x="0" y="1728927"/>
                </a:lnTo>
                <a:lnTo>
                  <a:pt x="6337" y="1776082"/>
                </a:lnTo>
                <a:lnTo>
                  <a:pt x="24206" y="1818449"/>
                </a:lnTo>
                <a:lnTo>
                  <a:pt x="51943" y="1854339"/>
                </a:lnTo>
                <a:lnTo>
                  <a:pt x="87833" y="1882076"/>
                </a:lnTo>
                <a:lnTo>
                  <a:pt x="130200" y="1899958"/>
                </a:lnTo>
                <a:lnTo>
                  <a:pt x="177342" y="1906282"/>
                </a:lnTo>
                <a:lnTo>
                  <a:pt x="224485" y="1899958"/>
                </a:lnTo>
                <a:lnTo>
                  <a:pt x="266852" y="1882076"/>
                </a:lnTo>
                <a:lnTo>
                  <a:pt x="302742" y="1854339"/>
                </a:lnTo>
                <a:lnTo>
                  <a:pt x="330466" y="1818449"/>
                </a:lnTo>
                <a:lnTo>
                  <a:pt x="348348" y="1776082"/>
                </a:lnTo>
                <a:lnTo>
                  <a:pt x="354685" y="1728927"/>
                </a:lnTo>
                <a:close/>
              </a:path>
              <a:path w="354965" h="1906905">
                <a:moveTo>
                  <a:pt x="354685" y="177342"/>
                </a:moveTo>
                <a:lnTo>
                  <a:pt x="348348" y="130200"/>
                </a:lnTo>
                <a:lnTo>
                  <a:pt x="330466" y="87845"/>
                </a:lnTo>
                <a:lnTo>
                  <a:pt x="302742" y="51943"/>
                </a:lnTo>
                <a:lnTo>
                  <a:pt x="266852" y="24218"/>
                </a:lnTo>
                <a:lnTo>
                  <a:pt x="224485" y="6337"/>
                </a:lnTo>
                <a:lnTo>
                  <a:pt x="177342" y="0"/>
                </a:lnTo>
                <a:lnTo>
                  <a:pt x="130200" y="6337"/>
                </a:lnTo>
                <a:lnTo>
                  <a:pt x="87833" y="24218"/>
                </a:lnTo>
                <a:lnTo>
                  <a:pt x="51943" y="51943"/>
                </a:lnTo>
                <a:lnTo>
                  <a:pt x="24206" y="87845"/>
                </a:lnTo>
                <a:lnTo>
                  <a:pt x="6337" y="130200"/>
                </a:lnTo>
                <a:lnTo>
                  <a:pt x="0" y="177342"/>
                </a:lnTo>
                <a:lnTo>
                  <a:pt x="6337" y="224497"/>
                </a:lnTo>
                <a:lnTo>
                  <a:pt x="24206" y="266865"/>
                </a:lnTo>
                <a:lnTo>
                  <a:pt x="51943" y="302755"/>
                </a:lnTo>
                <a:lnTo>
                  <a:pt x="87833" y="330492"/>
                </a:lnTo>
                <a:lnTo>
                  <a:pt x="130200" y="348373"/>
                </a:lnTo>
                <a:lnTo>
                  <a:pt x="177342" y="354698"/>
                </a:lnTo>
                <a:lnTo>
                  <a:pt x="224485" y="348373"/>
                </a:lnTo>
                <a:lnTo>
                  <a:pt x="266852" y="330492"/>
                </a:lnTo>
                <a:lnTo>
                  <a:pt x="302742" y="302755"/>
                </a:lnTo>
                <a:lnTo>
                  <a:pt x="330466" y="266865"/>
                </a:lnTo>
                <a:lnTo>
                  <a:pt x="348348" y="224497"/>
                </a:lnTo>
                <a:lnTo>
                  <a:pt x="354685" y="177342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6"/>
          <p:cNvSpPr txBox="1"/>
          <p:nvPr/>
        </p:nvSpPr>
        <p:spPr>
          <a:xfrm>
            <a:off x="6394437" y="3007766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5" name="object 16"/>
          <p:cNvSpPr txBox="1"/>
          <p:nvPr/>
        </p:nvSpPr>
        <p:spPr>
          <a:xfrm>
            <a:off x="6394437" y="1429422"/>
            <a:ext cx="15303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6" name="object 27"/>
          <p:cNvSpPr/>
          <p:nvPr/>
        </p:nvSpPr>
        <p:spPr>
          <a:xfrm>
            <a:off x="6292290" y="5489902"/>
            <a:ext cx="354965" cy="336874"/>
          </a:xfrm>
          <a:custGeom>
            <a:avLst/>
            <a:gdLst/>
            <a:ahLst/>
            <a:cxnLst/>
            <a:rect l="l" t="t" r="r" b="b"/>
            <a:pathLst>
              <a:path w="405765" h="405764">
                <a:moveTo>
                  <a:pt x="202590" y="0"/>
                </a:moveTo>
                <a:lnTo>
                  <a:pt x="156138" y="5349"/>
                </a:lnTo>
                <a:lnTo>
                  <a:pt x="113496" y="20589"/>
                </a:lnTo>
                <a:lnTo>
                  <a:pt x="75880" y="44502"/>
                </a:lnTo>
                <a:lnTo>
                  <a:pt x="44507" y="75872"/>
                </a:lnTo>
                <a:lnTo>
                  <a:pt x="20591" y="113486"/>
                </a:lnTo>
                <a:lnTo>
                  <a:pt x="5350" y="156126"/>
                </a:lnTo>
                <a:lnTo>
                  <a:pt x="0" y="202577"/>
                </a:lnTo>
                <a:lnTo>
                  <a:pt x="5350" y="249029"/>
                </a:lnTo>
                <a:lnTo>
                  <a:pt x="20591" y="291671"/>
                </a:lnTo>
                <a:lnTo>
                  <a:pt x="44507" y="329287"/>
                </a:lnTo>
                <a:lnTo>
                  <a:pt x="75880" y="360661"/>
                </a:lnTo>
                <a:lnTo>
                  <a:pt x="113496" y="384576"/>
                </a:lnTo>
                <a:lnTo>
                  <a:pt x="156138" y="399817"/>
                </a:lnTo>
                <a:lnTo>
                  <a:pt x="202590" y="405168"/>
                </a:lnTo>
                <a:lnTo>
                  <a:pt x="249042" y="399817"/>
                </a:lnTo>
                <a:lnTo>
                  <a:pt x="291684" y="384576"/>
                </a:lnTo>
                <a:lnTo>
                  <a:pt x="329300" y="360661"/>
                </a:lnTo>
                <a:lnTo>
                  <a:pt x="360673" y="329287"/>
                </a:lnTo>
                <a:lnTo>
                  <a:pt x="384589" y="291671"/>
                </a:lnTo>
                <a:lnTo>
                  <a:pt x="399830" y="249029"/>
                </a:lnTo>
                <a:lnTo>
                  <a:pt x="405180" y="202577"/>
                </a:lnTo>
                <a:lnTo>
                  <a:pt x="399830" y="156126"/>
                </a:lnTo>
                <a:lnTo>
                  <a:pt x="384589" y="113486"/>
                </a:lnTo>
                <a:lnTo>
                  <a:pt x="360673" y="75872"/>
                </a:lnTo>
                <a:lnTo>
                  <a:pt x="329300" y="44502"/>
                </a:lnTo>
                <a:lnTo>
                  <a:pt x="291684" y="20589"/>
                </a:lnTo>
                <a:lnTo>
                  <a:pt x="249042" y="5349"/>
                </a:lnTo>
                <a:lnTo>
                  <a:pt x="202590" y="0"/>
                </a:lnTo>
                <a:close/>
              </a:path>
            </a:pathLst>
          </a:custGeom>
          <a:solidFill>
            <a:srgbClr val="E63B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16"/>
          <p:cNvSpPr txBox="1"/>
          <p:nvPr/>
        </p:nvSpPr>
        <p:spPr>
          <a:xfrm>
            <a:off x="6389991" y="5487304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800" b="1" dirty="0">
                <a:solidFill>
                  <a:schemeClr val="bg1"/>
                </a:solidFill>
                <a:latin typeface="Arial"/>
                <a:cs typeface="Arial"/>
              </a:rPr>
              <a:t>5</a:t>
            </a:r>
            <a:endParaRPr sz="1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0098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858" y="775043"/>
            <a:ext cx="1059914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spc="50" dirty="0"/>
              <a:t>ВИЗУАЛЬНЫЕ ПРИМЕРЫ И ИНТЕРЬЕРНЫЕ РЕШЕНИЯ</a:t>
            </a:r>
            <a:endParaRPr sz="2400" dirty="0"/>
          </a:p>
        </p:txBody>
      </p:sp>
      <p:sp>
        <p:nvSpPr>
          <p:cNvPr id="5" name="object 5"/>
          <p:cNvSpPr txBox="1"/>
          <p:nvPr/>
        </p:nvSpPr>
        <p:spPr>
          <a:xfrm>
            <a:off x="5029201" y="392684"/>
            <a:ext cx="5983224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i="1" dirty="0">
                <a:solidFill>
                  <a:srgbClr val="231F20"/>
                </a:solidFill>
                <a:latin typeface="Arial"/>
                <a:cs typeface="Arial"/>
              </a:rPr>
              <a:t>Анализ сырьевого обеспечения </a:t>
            </a:r>
            <a:r>
              <a:rPr sz="1500" b="1" i="1" dirty="0" err="1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" y="658596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0627791" y="3652572"/>
            <a:ext cx="164465" cy="3251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95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9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650715" y="2132966"/>
            <a:ext cx="164465" cy="3251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95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950">
              <a:latin typeface="Arial"/>
              <a:cs typeface="Arial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pPr marL="12700">
                <a:lnSpc>
                  <a:spcPct val="100000"/>
                </a:lnSpc>
                <a:spcBef>
                  <a:spcPts val="170"/>
                </a:spcBef>
              </a:pPr>
              <a:t>12</a:t>
            </a:fld>
            <a:endParaRPr spc="-85" dirty="0"/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81200"/>
            <a:ext cx="5374249" cy="3581400"/>
          </a:xfrm>
          <a:prstGeom prst="rect">
            <a:avLst/>
          </a:prstGeom>
          <a:noFill/>
        </p:spPr>
      </p:pic>
      <p:pic>
        <p:nvPicPr>
          <p:cNvPr id="5126" name="Picture 6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8505" y="1981200"/>
            <a:ext cx="5053263" cy="365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9922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59994" y="619023"/>
            <a:ext cx="10638790" cy="0"/>
          </a:xfrm>
          <a:custGeom>
            <a:avLst/>
            <a:gdLst/>
            <a:ahLst/>
            <a:cxnLst/>
            <a:rect l="l" t="t" r="r" b="b"/>
            <a:pathLst>
              <a:path w="10638790">
                <a:moveTo>
                  <a:pt x="10638713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589903" y="3374974"/>
            <a:ext cx="3496945" cy="6451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1989"/>
              </a:lnSpc>
              <a:spcBef>
                <a:spcPts val="90"/>
              </a:spcBef>
            </a:pP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Численность</a:t>
            </a:r>
            <a:r>
              <a:rPr sz="1700" b="1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70" dirty="0">
                <a:solidFill>
                  <a:srgbClr val="231F20"/>
                </a:solidFill>
                <a:latin typeface="Arial"/>
                <a:cs typeface="Arial"/>
              </a:rPr>
              <a:t>рабочей</a:t>
            </a:r>
            <a:r>
              <a:rPr sz="17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40" dirty="0">
                <a:solidFill>
                  <a:srgbClr val="231F20"/>
                </a:solidFill>
                <a:latin typeface="Arial"/>
                <a:cs typeface="Arial"/>
              </a:rPr>
              <a:t>силы</a:t>
            </a:r>
            <a:r>
              <a:rPr sz="1350" spc="-40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r>
              <a:rPr sz="135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231F20"/>
                </a:solidFill>
                <a:latin typeface="Arial"/>
                <a:cs typeface="Arial"/>
              </a:rPr>
              <a:t>2024</a:t>
            </a:r>
            <a:r>
              <a:rPr sz="1350" spc="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spc="-25" dirty="0">
                <a:solidFill>
                  <a:srgbClr val="231F20"/>
                </a:solidFill>
                <a:latin typeface="Arial"/>
                <a:cs typeface="Arial"/>
              </a:rPr>
              <a:t>г.</a:t>
            </a:r>
            <a:endParaRPr sz="1350" dirty="0">
              <a:latin typeface="Arial"/>
              <a:cs typeface="Arial"/>
            </a:endParaRPr>
          </a:p>
          <a:p>
            <a:pPr marL="12700">
              <a:lnSpc>
                <a:spcPts val="2890"/>
              </a:lnSpc>
            </a:pPr>
            <a:r>
              <a:rPr lang="ru-RU" sz="2450" b="1" spc="-10" dirty="0">
                <a:solidFill>
                  <a:srgbClr val="F04E23"/>
                </a:solidFill>
                <a:latin typeface="Arial"/>
                <a:cs typeface="Arial"/>
              </a:rPr>
              <a:t>12,9</a:t>
            </a:r>
            <a:r>
              <a:rPr sz="2450" b="1" spc="-23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04E23"/>
                </a:solidFill>
                <a:latin typeface="Arial"/>
                <a:cs typeface="Arial"/>
              </a:rPr>
              <a:t>тыс.</a:t>
            </a:r>
            <a:r>
              <a:rPr sz="1550" b="1" spc="1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F04E23"/>
                </a:solidFill>
                <a:latin typeface="Arial"/>
                <a:cs typeface="Arial"/>
              </a:rPr>
              <a:t>человек.</a:t>
            </a:r>
            <a:endParaRPr sz="155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43107" y="3348329"/>
            <a:ext cx="582559" cy="59308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589903" y="1410792"/>
            <a:ext cx="4000500" cy="118365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Среднемесячная</a:t>
            </a:r>
            <a:r>
              <a:rPr sz="17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231F20"/>
                </a:solidFill>
                <a:latin typeface="Arial"/>
                <a:cs typeface="Arial"/>
              </a:rPr>
              <a:t>номинальная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начисленная</a:t>
            </a:r>
            <a:r>
              <a:rPr sz="17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5" dirty="0" err="1">
                <a:solidFill>
                  <a:srgbClr val="231F20"/>
                </a:solidFill>
                <a:latin typeface="Arial"/>
                <a:cs typeface="Arial"/>
              </a:rPr>
              <a:t>заработная</a:t>
            </a:r>
            <a:r>
              <a:rPr sz="1700" b="1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0" dirty="0" err="1">
                <a:solidFill>
                  <a:srgbClr val="231F20"/>
                </a:solidFill>
                <a:latin typeface="Arial"/>
                <a:cs typeface="Arial"/>
              </a:rPr>
              <a:t>плата</a:t>
            </a:r>
            <a:r>
              <a:rPr lang="ru-RU" sz="1350" dirty="0">
                <a:solidFill>
                  <a:srgbClr val="231F20"/>
                </a:solidFill>
                <a:latin typeface="Arial"/>
                <a:cs typeface="Arial"/>
              </a:rPr>
              <a:t>, 2</a:t>
            </a:r>
            <a:r>
              <a:rPr sz="1350" dirty="0">
                <a:solidFill>
                  <a:srgbClr val="231F20"/>
                </a:solidFill>
                <a:latin typeface="Arial"/>
                <a:cs typeface="Arial"/>
              </a:rPr>
              <a:t>024</a:t>
            </a:r>
            <a:r>
              <a:rPr sz="1350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50" spc="-25" dirty="0">
                <a:solidFill>
                  <a:srgbClr val="231F20"/>
                </a:solidFill>
                <a:latin typeface="Arial"/>
                <a:cs typeface="Arial"/>
              </a:rPr>
              <a:t>г.</a:t>
            </a:r>
            <a:endParaRPr sz="13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lang="ru-RU" sz="1350" dirty="0">
                <a:solidFill>
                  <a:srgbClr val="231F20"/>
                </a:solidFill>
                <a:latin typeface="Arial"/>
                <a:cs typeface="Arial"/>
              </a:rPr>
              <a:t>Большереченский район</a:t>
            </a:r>
            <a:endParaRPr sz="13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lang="ru-RU" sz="2450" b="1" dirty="0">
                <a:solidFill>
                  <a:srgbClr val="F04E23"/>
                </a:solidFill>
                <a:latin typeface="Arial"/>
                <a:cs typeface="Arial"/>
              </a:rPr>
              <a:t>45 128 </a:t>
            </a:r>
            <a:r>
              <a:rPr sz="1550" b="1" spc="-20" dirty="0" err="1">
                <a:solidFill>
                  <a:srgbClr val="F04E23"/>
                </a:solidFill>
                <a:latin typeface="Arial"/>
                <a:cs typeface="Arial"/>
              </a:rPr>
              <a:t>руб</a:t>
            </a:r>
            <a:r>
              <a:rPr sz="1550" b="1" spc="-20" dirty="0">
                <a:solidFill>
                  <a:srgbClr val="F04E23"/>
                </a:solidFill>
                <a:latin typeface="Arial"/>
                <a:cs typeface="Arial"/>
              </a:rPr>
              <a:t>.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89903" y="2632821"/>
            <a:ext cx="1367155" cy="5791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1500"/>
              </a:lnSpc>
              <a:spcBef>
                <a:spcPts val="135"/>
              </a:spcBef>
            </a:pPr>
            <a:r>
              <a:rPr lang="ru-RU" sz="1350" spc="-25" dirty="0">
                <a:solidFill>
                  <a:srgbClr val="231F20"/>
                </a:solidFill>
                <a:latin typeface="Arial"/>
                <a:cs typeface="Arial"/>
              </a:rPr>
              <a:t>Омская область</a:t>
            </a:r>
            <a:endParaRPr sz="1350" dirty="0">
              <a:latin typeface="Arial"/>
              <a:cs typeface="Arial"/>
            </a:endParaRPr>
          </a:p>
          <a:p>
            <a:pPr marL="12700">
              <a:lnSpc>
                <a:spcPts val="2820"/>
              </a:lnSpc>
            </a:pPr>
            <a:r>
              <a:rPr lang="ru-RU" sz="2450" b="1" dirty="0">
                <a:solidFill>
                  <a:srgbClr val="231F20"/>
                </a:solidFill>
                <a:latin typeface="Arial"/>
                <a:cs typeface="Arial"/>
              </a:rPr>
              <a:t>64 428 </a:t>
            </a:r>
            <a:r>
              <a:rPr sz="1350" spc="-20" dirty="0" err="1">
                <a:solidFill>
                  <a:srgbClr val="231F20"/>
                </a:solidFill>
                <a:latin typeface="Arial"/>
                <a:cs typeface="Arial"/>
              </a:rPr>
              <a:t>руб</a:t>
            </a:r>
            <a:r>
              <a:rPr sz="1350" spc="-2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66619" y="2632821"/>
            <a:ext cx="1367155" cy="57912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1500"/>
              </a:lnSpc>
              <a:spcBef>
                <a:spcPts val="135"/>
              </a:spcBef>
            </a:pPr>
            <a:r>
              <a:rPr lang="ru-RU" sz="1350" spc="-25" dirty="0">
                <a:solidFill>
                  <a:srgbClr val="231F20"/>
                </a:solidFill>
                <a:latin typeface="Arial"/>
                <a:cs typeface="Arial"/>
              </a:rPr>
              <a:t>СФО</a:t>
            </a:r>
            <a:endParaRPr sz="1350" dirty="0">
              <a:latin typeface="Arial"/>
              <a:cs typeface="Arial"/>
            </a:endParaRPr>
          </a:p>
          <a:p>
            <a:pPr marL="12700">
              <a:lnSpc>
                <a:spcPts val="2820"/>
              </a:lnSpc>
            </a:pPr>
            <a:r>
              <a:rPr lang="ru-RU" sz="2450" b="1" dirty="0">
                <a:solidFill>
                  <a:srgbClr val="231F20"/>
                </a:solidFill>
                <a:latin typeface="Arial"/>
                <a:cs typeface="Arial"/>
              </a:rPr>
              <a:t>76 941</a:t>
            </a:r>
            <a:r>
              <a:rPr sz="1350" spc="-20" dirty="0" err="1">
                <a:solidFill>
                  <a:srgbClr val="231F20"/>
                </a:solidFill>
                <a:latin typeface="Arial"/>
                <a:cs typeface="Arial"/>
              </a:rPr>
              <a:t>руб</a:t>
            </a:r>
            <a:r>
              <a:rPr sz="1350" spc="-2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366214" y="2704261"/>
            <a:ext cx="0" cy="427990"/>
          </a:xfrm>
          <a:custGeom>
            <a:avLst/>
            <a:gdLst/>
            <a:ahLst/>
            <a:cxnLst/>
            <a:rect l="l" t="t" r="r" b="b"/>
            <a:pathLst>
              <a:path h="427989">
                <a:moveTo>
                  <a:pt x="0" y="0"/>
                </a:moveTo>
                <a:lnTo>
                  <a:pt x="0" y="427723"/>
                </a:lnTo>
              </a:path>
            </a:pathLst>
          </a:custGeom>
          <a:ln w="21729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2657" y="872470"/>
            <a:ext cx="4230370" cy="148844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2400" b="1" spc="60" dirty="0">
                <a:solidFill>
                  <a:srgbClr val="F04E23"/>
                </a:solidFill>
                <a:latin typeface="Arial"/>
                <a:cs typeface="Arial"/>
              </a:rPr>
              <a:t>КАДРОВЫЙ</a:t>
            </a:r>
            <a:r>
              <a:rPr sz="2400" b="1" spc="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55" dirty="0">
                <a:solidFill>
                  <a:srgbClr val="F04E23"/>
                </a:solidFill>
                <a:latin typeface="Arial"/>
                <a:cs typeface="Arial"/>
              </a:rPr>
              <a:t>ПОТЕНЦИАЛ</a:t>
            </a:r>
            <a:endParaRPr sz="2400" dirty="0">
              <a:latin typeface="Arial"/>
              <a:cs typeface="Arial"/>
            </a:endParaRPr>
          </a:p>
          <a:p>
            <a:pPr marL="1019810" marR="5080">
              <a:lnSpc>
                <a:spcPct val="100000"/>
              </a:lnSpc>
              <a:spcBef>
                <a:spcPts val="555"/>
              </a:spcBef>
            </a:pPr>
            <a:r>
              <a:rPr sz="1700" b="1" spc="-60" dirty="0">
                <a:solidFill>
                  <a:srgbClr val="231F20"/>
                </a:solidFill>
                <a:latin typeface="Arial"/>
                <a:cs typeface="Arial"/>
              </a:rPr>
              <a:t>Общая</a:t>
            </a:r>
            <a:r>
              <a:rPr sz="17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5" dirty="0" err="1">
                <a:solidFill>
                  <a:srgbClr val="231F20"/>
                </a:solidFill>
                <a:latin typeface="Arial"/>
                <a:cs typeface="Arial"/>
              </a:rPr>
              <a:t>численность</a:t>
            </a:r>
            <a:r>
              <a:rPr sz="17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700" b="1" spc="-50" dirty="0">
                <a:solidFill>
                  <a:srgbClr val="231F20"/>
                </a:solidFill>
                <a:latin typeface="Arial"/>
                <a:cs typeface="Arial"/>
              </a:rPr>
              <a:t>населения</a:t>
            </a:r>
            <a:r>
              <a:rPr sz="17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700" b="1" spc="-75" dirty="0">
                <a:solidFill>
                  <a:srgbClr val="231F20"/>
                </a:solidFill>
                <a:latin typeface="Arial"/>
                <a:cs typeface="Arial"/>
              </a:rPr>
              <a:t>Большереченского района</a:t>
            </a:r>
            <a:endParaRPr sz="1700" dirty="0">
              <a:latin typeface="Arial"/>
              <a:cs typeface="Arial"/>
            </a:endParaRPr>
          </a:p>
          <a:p>
            <a:pPr marL="1019810">
              <a:lnSpc>
                <a:spcPts val="3200"/>
              </a:lnSpc>
            </a:pPr>
            <a:r>
              <a:rPr lang="ru-RU" sz="2750" b="1" dirty="0">
                <a:solidFill>
                  <a:srgbClr val="F04E23"/>
                </a:solidFill>
                <a:latin typeface="Arial"/>
                <a:cs typeface="Arial"/>
              </a:rPr>
              <a:t>21,2</a:t>
            </a:r>
            <a:r>
              <a:rPr sz="2750" b="1" spc="-1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dirty="0">
                <a:solidFill>
                  <a:srgbClr val="F04E23"/>
                </a:solidFill>
                <a:latin typeface="Arial"/>
                <a:cs typeface="Arial"/>
              </a:rPr>
              <a:t>тыс.</a:t>
            </a:r>
            <a:r>
              <a:rPr sz="1550" b="1" spc="2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50" b="1" spc="-10" dirty="0">
                <a:solidFill>
                  <a:srgbClr val="F04E23"/>
                </a:solidFill>
                <a:latin typeface="Arial"/>
                <a:cs typeface="Arial"/>
              </a:rPr>
              <a:t>человек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812675" y="1498066"/>
            <a:ext cx="643255" cy="633730"/>
          </a:xfrm>
          <a:custGeom>
            <a:avLst/>
            <a:gdLst/>
            <a:ahLst/>
            <a:cxnLst/>
            <a:rect l="l" t="t" r="r" b="b"/>
            <a:pathLst>
              <a:path w="643254" h="633730">
                <a:moveTo>
                  <a:pt x="105448" y="402590"/>
                </a:moveTo>
                <a:lnTo>
                  <a:pt x="0" y="402590"/>
                </a:lnTo>
                <a:lnTo>
                  <a:pt x="0" y="633730"/>
                </a:lnTo>
                <a:lnTo>
                  <a:pt x="105448" y="633730"/>
                </a:lnTo>
                <a:lnTo>
                  <a:pt x="105562" y="624840"/>
                </a:lnTo>
                <a:lnTo>
                  <a:pt x="105317" y="615950"/>
                </a:lnTo>
                <a:lnTo>
                  <a:pt x="105341" y="613410"/>
                </a:lnTo>
                <a:lnTo>
                  <a:pt x="21094" y="613410"/>
                </a:lnTo>
                <a:lnTo>
                  <a:pt x="20993" y="425450"/>
                </a:lnTo>
                <a:lnTo>
                  <a:pt x="20916" y="424180"/>
                </a:lnTo>
                <a:lnTo>
                  <a:pt x="22148" y="422910"/>
                </a:lnTo>
                <a:lnTo>
                  <a:pt x="105448" y="422910"/>
                </a:lnTo>
                <a:lnTo>
                  <a:pt x="105448" y="402590"/>
                </a:lnTo>
                <a:close/>
              </a:path>
              <a:path w="643254" h="633730">
                <a:moveTo>
                  <a:pt x="368706" y="598170"/>
                </a:moveTo>
                <a:lnTo>
                  <a:pt x="106502" y="598170"/>
                </a:lnTo>
                <a:lnTo>
                  <a:pt x="116154" y="600710"/>
                </a:lnTo>
                <a:lnTo>
                  <a:pt x="126468" y="605790"/>
                </a:lnTo>
                <a:lnTo>
                  <a:pt x="137079" y="610870"/>
                </a:lnTo>
                <a:lnTo>
                  <a:pt x="147624" y="613410"/>
                </a:lnTo>
                <a:lnTo>
                  <a:pt x="168002" y="614680"/>
                </a:lnTo>
                <a:lnTo>
                  <a:pt x="191412" y="614680"/>
                </a:lnTo>
                <a:lnTo>
                  <a:pt x="216392" y="613410"/>
                </a:lnTo>
                <a:lnTo>
                  <a:pt x="329132" y="613410"/>
                </a:lnTo>
                <a:lnTo>
                  <a:pt x="342709" y="610870"/>
                </a:lnTo>
                <a:lnTo>
                  <a:pt x="357270" y="604520"/>
                </a:lnTo>
                <a:lnTo>
                  <a:pt x="368706" y="598170"/>
                </a:lnTo>
                <a:close/>
              </a:path>
              <a:path w="643254" h="633730">
                <a:moveTo>
                  <a:pt x="329132" y="613410"/>
                </a:moveTo>
                <a:lnTo>
                  <a:pt x="268837" y="613410"/>
                </a:lnTo>
                <a:lnTo>
                  <a:pt x="296756" y="614680"/>
                </a:lnTo>
                <a:lnTo>
                  <a:pt x="322343" y="614680"/>
                </a:lnTo>
                <a:lnTo>
                  <a:pt x="329132" y="613410"/>
                </a:lnTo>
                <a:close/>
              </a:path>
              <a:path w="643254" h="633730">
                <a:moveTo>
                  <a:pt x="105448" y="422910"/>
                </a:moveTo>
                <a:lnTo>
                  <a:pt x="84353" y="422910"/>
                </a:lnTo>
                <a:lnTo>
                  <a:pt x="84353" y="613410"/>
                </a:lnTo>
                <a:lnTo>
                  <a:pt x="105341" y="613410"/>
                </a:lnTo>
                <a:lnTo>
                  <a:pt x="105401" y="607060"/>
                </a:lnTo>
                <a:lnTo>
                  <a:pt x="106502" y="598170"/>
                </a:lnTo>
                <a:lnTo>
                  <a:pt x="368706" y="598170"/>
                </a:lnTo>
                <a:lnTo>
                  <a:pt x="373281" y="595630"/>
                </a:lnTo>
                <a:lnTo>
                  <a:pt x="375061" y="594360"/>
                </a:lnTo>
                <a:lnTo>
                  <a:pt x="170086" y="594360"/>
                </a:lnTo>
                <a:lnTo>
                  <a:pt x="149733" y="591820"/>
                </a:lnTo>
                <a:lnTo>
                  <a:pt x="138564" y="589280"/>
                </a:lnTo>
                <a:lnTo>
                  <a:pt x="127471" y="584200"/>
                </a:lnTo>
                <a:lnTo>
                  <a:pt x="116437" y="577850"/>
                </a:lnTo>
                <a:lnTo>
                  <a:pt x="105448" y="574040"/>
                </a:lnTo>
                <a:lnTo>
                  <a:pt x="105448" y="462280"/>
                </a:lnTo>
                <a:lnTo>
                  <a:pt x="116522" y="455930"/>
                </a:lnTo>
                <a:lnTo>
                  <a:pt x="127962" y="447040"/>
                </a:lnTo>
                <a:lnTo>
                  <a:pt x="140005" y="439420"/>
                </a:lnTo>
                <a:lnTo>
                  <a:pt x="149672" y="435610"/>
                </a:lnTo>
                <a:lnTo>
                  <a:pt x="105448" y="435610"/>
                </a:lnTo>
                <a:lnTo>
                  <a:pt x="105448" y="422910"/>
                </a:lnTo>
                <a:close/>
              </a:path>
              <a:path w="643254" h="633730">
                <a:moveTo>
                  <a:pt x="240423" y="591820"/>
                </a:moveTo>
                <a:lnTo>
                  <a:pt x="193363" y="594360"/>
                </a:lnTo>
                <a:lnTo>
                  <a:pt x="311141" y="594360"/>
                </a:lnTo>
                <a:lnTo>
                  <a:pt x="288091" y="593090"/>
                </a:lnTo>
                <a:lnTo>
                  <a:pt x="264143" y="593090"/>
                </a:lnTo>
                <a:lnTo>
                  <a:pt x="240423" y="591820"/>
                </a:lnTo>
                <a:close/>
              </a:path>
              <a:path w="643254" h="633730">
                <a:moveTo>
                  <a:pt x="571664" y="421640"/>
                </a:moveTo>
                <a:lnTo>
                  <a:pt x="539846" y="421640"/>
                </a:lnTo>
                <a:lnTo>
                  <a:pt x="549498" y="426720"/>
                </a:lnTo>
                <a:lnTo>
                  <a:pt x="555667" y="435610"/>
                </a:lnTo>
                <a:lnTo>
                  <a:pt x="556327" y="443230"/>
                </a:lnTo>
                <a:lnTo>
                  <a:pt x="556437" y="444500"/>
                </a:lnTo>
                <a:lnTo>
                  <a:pt x="556547" y="445770"/>
                </a:lnTo>
                <a:lnTo>
                  <a:pt x="556657" y="447040"/>
                </a:lnTo>
                <a:lnTo>
                  <a:pt x="519047" y="480060"/>
                </a:lnTo>
                <a:lnTo>
                  <a:pt x="505104" y="487680"/>
                </a:lnTo>
                <a:lnTo>
                  <a:pt x="476075" y="505460"/>
                </a:lnTo>
                <a:lnTo>
                  <a:pt x="448456" y="523240"/>
                </a:lnTo>
                <a:lnTo>
                  <a:pt x="420951" y="539750"/>
                </a:lnTo>
                <a:lnTo>
                  <a:pt x="378140" y="566420"/>
                </a:lnTo>
                <a:lnTo>
                  <a:pt x="361726" y="577850"/>
                </a:lnTo>
                <a:lnTo>
                  <a:pt x="345557" y="586740"/>
                </a:lnTo>
                <a:lnTo>
                  <a:pt x="332168" y="591820"/>
                </a:lnTo>
                <a:lnTo>
                  <a:pt x="311141" y="594360"/>
                </a:lnTo>
                <a:lnTo>
                  <a:pt x="375061" y="594360"/>
                </a:lnTo>
                <a:lnTo>
                  <a:pt x="389297" y="584200"/>
                </a:lnTo>
                <a:lnTo>
                  <a:pt x="403872" y="575310"/>
                </a:lnTo>
                <a:lnTo>
                  <a:pt x="434266" y="556260"/>
                </a:lnTo>
                <a:lnTo>
                  <a:pt x="463362" y="538480"/>
                </a:lnTo>
                <a:lnTo>
                  <a:pt x="492501" y="519430"/>
                </a:lnTo>
                <a:lnTo>
                  <a:pt x="523024" y="500380"/>
                </a:lnTo>
                <a:lnTo>
                  <a:pt x="568754" y="469900"/>
                </a:lnTo>
                <a:lnTo>
                  <a:pt x="577148" y="449580"/>
                </a:lnTo>
                <a:lnTo>
                  <a:pt x="577261" y="447040"/>
                </a:lnTo>
                <a:lnTo>
                  <a:pt x="577374" y="444500"/>
                </a:lnTo>
                <a:lnTo>
                  <a:pt x="577431" y="443230"/>
                </a:lnTo>
                <a:lnTo>
                  <a:pt x="577544" y="440690"/>
                </a:lnTo>
                <a:lnTo>
                  <a:pt x="577658" y="438150"/>
                </a:lnTo>
                <a:lnTo>
                  <a:pt x="577771" y="435610"/>
                </a:lnTo>
                <a:lnTo>
                  <a:pt x="577884" y="433070"/>
                </a:lnTo>
                <a:lnTo>
                  <a:pt x="571664" y="421640"/>
                </a:lnTo>
                <a:close/>
              </a:path>
              <a:path w="643254" h="633730">
                <a:moveTo>
                  <a:pt x="236207" y="478790"/>
                </a:moveTo>
                <a:lnTo>
                  <a:pt x="232537" y="483870"/>
                </a:lnTo>
                <a:lnTo>
                  <a:pt x="232435" y="492760"/>
                </a:lnTo>
                <a:lnTo>
                  <a:pt x="229882" y="497840"/>
                </a:lnTo>
                <a:lnTo>
                  <a:pt x="244418" y="502920"/>
                </a:lnTo>
                <a:lnTo>
                  <a:pt x="260154" y="506730"/>
                </a:lnTo>
                <a:lnTo>
                  <a:pt x="294208" y="516890"/>
                </a:lnTo>
                <a:lnTo>
                  <a:pt x="310640" y="520700"/>
                </a:lnTo>
                <a:lnTo>
                  <a:pt x="327491" y="527050"/>
                </a:lnTo>
                <a:lnTo>
                  <a:pt x="344043" y="530860"/>
                </a:lnTo>
                <a:lnTo>
                  <a:pt x="384843" y="521970"/>
                </a:lnTo>
                <a:lnTo>
                  <a:pt x="394845" y="508000"/>
                </a:lnTo>
                <a:lnTo>
                  <a:pt x="348102" y="508000"/>
                </a:lnTo>
                <a:lnTo>
                  <a:pt x="321038" y="502920"/>
                </a:lnTo>
                <a:lnTo>
                  <a:pt x="282298" y="491490"/>
                </a:lnTo>
                <a:lnTo>
                  <a:pt x="266442" y="486410"/>
                </a:lnTo>
                <a:lnTo>
                  <a:pt x="236207" y="478790"/>
                </a:lnTo>
                <a:close/>
              </a:path>
              <a:path w="643254" h="633730">
                <a:moveTo>
                  <a:pt x="305371" y="431800"/>
                </a:moveTo>
                <a:lnTo>
                  <a:pt x="191709" y="431800"/>
                </a:lnTo>
                <a:lnTo>
                  <a:pt x="213731" y="433070"/>
                </a:lnTo>
                <a:lnTo>
                  <a:pt x="231990" y="434340"/>
                </a:lnTo>
                <a:lnTo>
                  <a:pt x="251241" y="438150"/>
                </a:lnTo>
                <a:lnTo>
                  <a:pt x="271160" y="443230"/>
                </a:lnTo>
                <a:lnTo>
                  <a:pt x="291266" y="449580"/>
                </a:lnTo>
                <a:lnTo>
                  <a:pt x="311073" y="454660"/>
                </a:lnTo>
                <a:lnTo>
                  <a:pt x="329626" y="459740"/>
                </a:lnTo>
                <a:lnTo>
                  <a:pt x="351456" y="464820"/>
                </a:lnTo>
                <a:lnTo>
                  <a:pt x="369966" y="473710"/>
                </a:lnTo>
                <a:lnTo>
                  <a:pt x="378561" y="486410"/>
                </a:lnTo>
                <a:lnTo>
                  <a:pt x="370625" y="505460"/>
                </a:lnTo>
                <a:lnTo>
                  <a:pt x="348102" y="508000"/>
                </a:lnTo>
                <a:lnTo>
                  <a:pt x="394845" y="508000"/>
                </a:lnTo>
                <a:lnTo>
                  <a:pt x="399643" y="497840"/>
                </a:lnTo>
                <a:lnTo>
                  <a:pt x="432102" y="480060"/>
                </a:lnTo>
                <a:lnTo>
                  <a:pt x="442169" y="473710"/>
                </a:lnTo>
                <a:lnTo>
                  <a:pt x="396481" y="473710"/>
                </a:lnTo>
                <a:lnTo>
                  <a:pt x="395312" y="467360"/>
                </a:lnTo>
                <a:lnTo>
                  <a:pt x="389445" y="464820"/>
                </a:lnTo>
                <a:lnTo>
                  <a:pt x="386994" y="458470"/>
                </a:lnTo>
                <a:lnTo>
                  <a:pt x="406275" y="447040"/>
                </a:lnTo>
                <a:lnTo>
                  <a:pt x="363804" y="447040"/>
                </a:lnTo>
                <a:lnTo>
                  <a:pt x="355942" y="445770"/>
                </a:lnTo>
                <a:lnTo>
                  <a:pt x="338293" y="440690"/>
                </a:lnTo>
                <a:lnTo>
                  <a:pt x="313401" y="433070"/>
                </a:lnTo>
                <a:lnTo>
                  <a:pt x="305371" y="431800"/>
                </a:lnTo>
                <a:close/>
              </a:path>
              <a:path w="643254" h="633730">
                <a:moveTo>
                  <a:pt x="548351" y="402590"/>
                </a:moveTo>
                <a:lnTo>
                  <a:pt x="523024" y="402590"/>
                </a:lnTo>
                <a:lnTo>
                  <a:pt x="515414" y="405130"/>
                </a:lnTo>
                <a:lnTo>
                  <a:pt x="507534" y="410210"/>
                </a:lnTo>
                <a:lnTo>
                  <a:pt x="491388" y="420370"/>
                </a:lnTo>
                <a:lnTo>
                  <a:pt x="443387" y="448310"/>
                </a:lnTo>
                <a:lnTo>
                  <a:pt x="419620" y="461010"/>
                </a:lnTo>
                <a:lnTo>
                  <a:pt x="396481" y="473710"/>
                </a:lnTo>
                <a:lnTo>
                  <a:pt x="442169" y="473710"/>
                </a:lnTo>
                <a:lnTo>
                  <a:pt x="464316" y="459740"/>
                </a:lnTo>
                <a:lnTo>
                  <a:pt x="496357" y="440690"/>
                </a:lnTo>
                <a:lnTo>
                  <a:pt x="528294" y="422910"/>
                </a:lnTo>
                <a:lnTo>
                  <a:pt x="539846" y="421640"/>
                </a:lnTo>
                <a:lnTo>
                  <a:pt x="571664" y="421640"/>
                </a:lnTo>
                <a:lnTo>
                  <a:pt x="567518" y="414020"/>
                </a:lnTo>
                <a:lnTo>
                  <a:pt x="548351" y="402590"/>
                </a:lnTo>
                <a:close/>
              </a:path>
              <a:path w="643254" h="633730">
                <a:moveTo>
                  <a:pt x="553926" y="156210"/>
                </a:moveTo>
                <a:lnTo>
                  <a:pt x="529348" y="156210"/>
                </a:lnTo>
                <a:lnTo>
                  <a:pt x="550846" y="193040"/>
                </a:lnTo>
                <a:lnTo>
                  <a:pt x="572122" y="229870"/>
                </a:lnTo>
                <a:lnTo>
                  <a:pt x="593103" y="266700"/>
                </a:lnTo>
                <a:lnTo>
                  <a:pt x="613714" y="303530"/>
                </a:lnTo>
                <a:lnTo>
                  <a:pt x="395427" y="429260"/>
                </a:lnTo>
                <a:lnTo>
                  <a:pt x="378920" y="439420"/>
                </a:lnTo>
                <a:lnTo>
                  <a:pt x="370313" y="444500"/>
                </a:lnTo>
                <a:lnTo>
                  <a:pt x="363804" y="447040"/>
                </a:lnTo>
                <a:lnTo>
                  <a:pt x="406275" y="447040"/>
                </a:lnTo>
                <a:lnTo>
                  <a:pt x="429840" y="433070"/>
                </a:lnTo>
                <a:lnTo>
                  <a:pt x="515627" y="384810"/>
                </a:lnTo>
                <a:lnTo>
                  <a:pt x="558395" y="359410"/>
                </a:lnTo>
                <a:lnTo>
                  <a:pt x="600962" y="335280"/>
                </a:lnTo>
                <a:lnTo>
                  <a:pt x="643242" y="309880"/>
                </a:lnTo>
                <a:lnTo>
                  <a:pt x="616399" y="264160"/>
                </a:lnTo>
                <a:lnTo>
                  <a:pt x="563648" y="172720"/>
                </a:lnTo>
                <a:lnTo>
                  <a:pt x="553926" y="156210"/>
                </a:lnTo>
                <a:close/>
              </a:path>
              <a:path w="643254" h="633730">
                <a:moveTo>
                  <a:pt x="108610" y="128270"/>
                </a:moveTo>
                <a:lnTo>
                  <a:pt x="81927" y="172720"/>
                </a:lnTo>
                <a:lnTo>
                  <a:pt x="28655" y="264160"/>
                </a:lnTo>
                <a:lnTo>
                  <a:pt x="2108" y="311150"/>
                </a:lnTo>
                <a:lnTo>
                  <a:pt x="45985" y="336550"/>
                </a:lnTo>
                <a:lnTo>
                  <a:pt x="90135" y="360680"/>
                </a:lnTo>
                <a:lnTo>
                  <a:pt x="134031" y="387350"/>
                </a:lnTo>
                <a:lnTo>
                  <a:pt x="177152" y="412750"/>
                </a:lnTo>
                <a:lnTo>
                  <a:pt x="153814" y="412750"/>
                </a:lnTo>
                <a:lnTo>
                  <a:pt x="135956" y="419100"/>
                </a:lnTo>
                <a:lnTo>
                  <a:pt x="120770" y="426720"/>
                </a:lnTo>
                <a:lnTo>
                  <a:pt x="105448" y="435610"/>
                </a:lnTo>
                <a:lnTo>
                  <a:pt x="149672" y="435610"/>
                </a:lnTo>
                <a:lnTo>
                  <a:pt x="152895" y="434340"/>
                </a:lnTo>
                <a:lnTo>
                  <a:pt x="170054" y="431800"/>
                </a:lnTo>
                <a:lnTo>
                  <a:pt x="305371" y="431800"/>
                </a:lnTo>
                <a:lnTo>
                  <a:pt x="297370" y="429260"/>
                </a:lnTo>
                <a:lnTo>
                  <a:pt x="292787" y="421640"/>
                </a:lnTo>
                <a:lnTo>
                  <a:pt x="266788" y="421640"/>
                </a:lnTo>
                <a:lnTo>
                  <a:pt x="258636" y="419100"/>
                </a:lnTo>
                <a:lnTo>
                  <a:pt x="243212" y="414020"/>
                </a:lnTo>
                <a:lnTo>
                  <a:pt x="226148" y="414020"/>
                </a:lnTo>
                <a:lnTo>
                  <a:pt x="221437" y="412750"/>
                </a:lnTo>
                <a:lnTo>
                  <a:pt x="216091" y="410210"/>
                </a:lnTo>
                <a:lnTo>
                  <a:pt x="209915" y="407670"/>
                </a:lnTo>
                <a:lnTo>
                  <a:pt x="203438" y="402590"/>
                </a:lnTo>
                <a:lnTo>
                  <a:pt x="197192" y="398780"/>
                </a:lnTo>
                <a:lnTo>
                  <a:pt x="72780" y="326390"/>
                </a:lnTo>
                <a:lnTo>
                  <a:pt x="31635" y="303530"/>
                </a:lnTo>
                <a:lnTo>
                  <a:pt x="52034" y="266700"/>
                </a:lnTo>
                <a:lnTo>
                  <a:pt x="94222" y="193040"/>
                </a:lnTo>
                <a:lnTo>
                  <a:pt x="114935" y="156210"/>
                </a:lnTo>
                <a:lnTo>
                  <a:pt x="158369" y="156210"/>
                </a:lnTo>
                <a:lnTo>
                  <a:pt x="108610" y="128270"/>
                </a:lnTo>
                <a:close/>
              </a:path>
              <a:path w="643254" h="633730">
                <a:moveTo>
                  <a:pt x="220383" y="261620"/>
                </a:moveTo>
                <a:lnTo>
                  <a:pt x="188662" y="270510"/>
                </a:lnTo>
                <a:lnTo>
                  <a:pt x="171640" y="293370"/>
                </a:lnTo>
                <a:lnTo>
                  <a:pt x="168546" y="321310"/>
                </a:lnTo>
                <a:lnTo>
                  <a:pt x="178613" y="347980"/>
                </a:lnTo>
                <a:lnTo>
                  <a:pt x="201071" y="364490"/>
                </a:lnTo>
                <a:lnTo>
                  <a:pt x="235153" y="364490"/>
                </a:lnTo>
                <a:lnTo>
                  <a:pt x="242878" y="378460"/>
                </a:lnTo>
                <a:lnTo>
                  <a:pt x="251075" y="392430"/>
                </a:lnTo>
                <a:lnTo>
                  <a:pt x="259220" y="406400"/>
                </a:lnTo>
                <a:lnTo>
                  <a:pt x="266788" y="421640"/>
                </a:lnTo>
                <a:lnTo>
                  <a:pt x="292787" y="421640"/>
                </a:lnTo>
                <a:lnTo>
                  <a:pt x="282093" y="403860"/>
                </a:lnTo>
                <a:lnTo>
                  <a:pt x="267101" y="378460"/>
                </a:lnTo>
                <a:lnTo>
                  <a:pt x="252216" y="351790"/>
                </a:lnTo>
                <a:lnTo>
                  <a:pt x="247730" y="344170"/>
                </a:lnTo>
                <a:lnTo>
                  <a:pt x="208847" y="344170"/>
                </a:lnTo>
                <a:lnTo>
                  <a:pt x="197592" y="337820"/>
                </a:lnTo>
                <a:lnTo>
                  <a:pt x="190357" y="327660"/>
                </a:lnTo>
                <a:lnTo>
                  <a:pt x="187706" y="314960"/>
                </a:lnTo>
                <a:lnTo>
                  <a:pt x="193967" y="295910"/>
                </a:lnTo>
                <a:lnTo>
                  <a:pt x="209472" y="284480"/>
                </a:lnTo>
                <a:lnTo>
                  <a:pt x="228327" y="283210"/>
                </a:lnTo>
                <a:lnTo>
                  <a:pt x="262535" y="283210"/>
                </a:lnTo>
                <a:lnTo>
                  <a:pt x="256100" y="275590"/>
                </a:lnTo>
                <a:lnTo>
                  <a:pt x="246470" y="267970"/>
                </a:lnTo>
                <a:lnTo>
                  <a:pt x="234871" y="262890"/>
                </a:lnTo>
                <a:lnTo>
                  <a:pt x="220383" y="261620"/>
                </a:lnTo>
                <a:close/>
              </a:path>
              <a:path w="643254" h="633730">
                <a:moveTo>
                  <a:pt x="235153" y="412750"/>
                </a:moveTo>
                <a:lnTo>
                  <a:pt x="230847" y="412750"/>
                </a:lnTo>
                <a:lnTo>
                  <a:pt x="226148" y="414020"/>
                </a:lnTo>
                <a:lnTo>
                  <a:pt x="243212" y="414020"/>
                </a:lnTo>
                <a:lnTo>
                  <a:pt x="235153" y="412750"/>
                </a:lnTo>
                <a:close/>
              </a:path>
              <a:path w="643254" h="633730">
                <a:moveTo>
                  <a:pt x="419684" y="261620"/>
                </a:moveTo>
                <a:lnTo>
                  <a:pt x="381018" y="284480"/>
                </a:lnTo>
                <a:lnTo>
                  <a:pt x="372047" y="314960"/>
                </a:lnTo>
                <a:lnTo>
                  <a:pt x="375677" y="332740"/>
                </a:lnTo>
                <a:lnTo>
                  <a:pt x="384437" y="347980"/>
                </a:lnTo>
                <a:lnTo>
                  <a:pt x="396481" y="359410"/>
                </a:lnTo>
                <a:lnTo>
                  <a:pt x="423810" y="367030"/>
                </a:lnTo>
                <a:lnTo>
                  <a:pt x="450497" y="360680"/>
                </a:lnTo>
                <a:lnTo>
                  <a:pt x="468041" y="344170"/>
                </a:lnTo>
                <a:lnTo>
                  <a:pt x="418926" y="344170"/>
                </a:lnTo>
                <a:lnTo>
                  <a:pt x="404767" y="339090"/>
                </a:lnTo>
                <a:lnTo>
                  <a:pt x="395427" y="326390"/>
                </a:lnTo>
                <a:lnTo>
                  <a:pt x="393134" y="311150"/>
                </a:lnTo>
                <a:lnTo>
                  <a:pt x="397238" y="298450"/>
                </a:lnTo>
                <a:lnTo>
                  <a:pt x="407555" y="288290"/>
                </a:lnTo>
                <a:lnTo>
                  <a:pt x="423900" y="283210"/>
                </a:lnTo>
                <a:lnTo>
                  <a:pt x="467025" y="283210"/>
                </a:lnTo>
                <a:lnTo>
                  <a:pt x="461670" y="275590"/>
                </a:lnTo>
                <a:lnTo>
                  <a:pt x="442945" y="264160"/>
                </a:lnTo>
                <a:lnTo>
                  <a:pt x="419684" y="261620"/>
                </a:lnTo>
                <a:close/>
              </a:path>
              <a:path w="643254" h="633730">
                <a:moveTo>
                  <a:pt x="262535" y="283210"/>
                </a:moveTo>
                <a:lnTo>
                  <a:pt x="228327" y="283210"/>
                </a:lnTo>
                <a:lnTo>
                  <a:pt x="244640" y="294640"/>
                </a:lnTo>
                <a:lnTo>
                  <a:pt x="236353" y="300990"/>
                </a:lnTo>
                <a:lnTo>
                  <a:pt x="226985" y="306070"/>
                </a:lnTo>
                <a:lnTo>
                  <a:pt x="217481" y="312420"/>
                </a:lnTo>
                <a:lnTo>
                  <a:pt x="208788" y="317500"/>
                </a:lnTo>
                <a:lnTo>
                  <a:pt x="211970" y="325120"/>
                </a:lnTo>
                <a:lnTo>
                  <a:pt x="215649" y="331470"/>
                </a:lnTo>
                <a:lnTo>
                  <a:pt x="223558" y="344170"/>
                </a:lnTo>
                <a:lnTo>
                  <a:pt x="247730" y="344170"/>
                </a:lnTo>
                <a:lnTo>
                  <a:pt x="237261" y="326390"/>
                </a:lnTo>
                <a:lnTo>
                  <a:pt x="278485" y="302260"/>
                </a:lnTo>
                <a:lnTo>
                  <a:pt x="305484" y="285750"/>
                </a:lnTo>
                <a:lnTo>
                  <a:pt x="264680" y="285750"/>
                </a:lnTo>
                <a:lnTo>
                  <a:pt x="262535" y="283210"/>
                </a:lnTo>
                <a:close/>
              </a:path>
              <a:path w="643254" h="633730">
                <a:moveTo>
                  <a:pt x="467025" y="283210"/>
                </a:moveTo>
                <a:lnTo>
                  <a:pt x="423900" y="283210"/>
                </a:lnTo>
                <a:lnTo>
                  <a:pt x="442545" y="288290"/>
                </a:lnTo>
                <a:lnTo>
                  <a:pt x="454313" y="302260"/>
                </a:lnTo>
                <a:lnTo>
                  <a:pt x="456676" y="321310"/>
                </a:lnTo>
                <a:lnTo>
                  <a:pt x="447103" y="337820"/>
                </a:lnTo>
                <a:lnTo>
                  <a:pt x="434255" y="344170"/>
                </a:lnTo>
                <a:lnTo>
                  <a:pt x="468041" y="344170"/>
                </a:lnTo>
                <a:lnTo>
                  <a:pt x="470740" y="341630"/>
                </a:lnTo>
                <a:lnTo>
                  <a:pt x="478739" y="313690"/>
                </a:lnTo>
                <a:lnTo>
                  <a:pt x="474166" y="293370"/>
                </a:lnTo>
                <a:lnTo>
                  <a:pt x="467025" y="283210"/>
                </a:lnTo>
                <a:close/>
              </a:path>
              <a:path w="643254" h="633730">
                <a:moveTo>
                  <a:pt x="158369" y="156210"/>
                </a:moveTo>
                <a:lnTo>
                  <a:pt x="114935" y="156210"/>
                </a:lnTo>
                <a:lnTo>
                  <a:pt x="300532" y="262890"/>
                </a:lnTo>
                <a:lnTo>
                  <a:pt x="291994" y="269240"/>
                </a:lnTo>
                <a:lnTo>
                  <a:pt x="273432" y="279400"/>
                </a:lnTo>
                <a:lnTo>
                  <a:pt x="264680" y="285750"/>
                </a:lnTo>
                <a:lnTo>
                  <a:pt x="305484" y="285750"/>
                </a:lnTo>
                <a:lnTo>
                  <a:pt x="320022" y="276860"/>
                </a:lnTo>
                <a:lnTo>
                  <a:pt x="366198" y="250190"/>
                </a:lnTo>
                <a:lnTo>
                  <a:pt x="322668" y="250190"/>
                </a:lnTo>
                <a:lnTo>
                  <a:pt x="236822" y="201930"/>
                </a:lnTo>
                <a:lnTo>
                  <a:pt x="194282" y="176530"/>
                </a:lnTo>
                <a:lnTo>
                  <a:pt x="158369" y="156210"/>
                </a:lnTo>
                <a:close/>
              </a:path>
              <a:path w="643254" h="633730">
                <a:moveTo>
                  <a:pt x="536727" y="127000"/>
                </a:moveTo>
                <a:lnTo>
                  <a:pt x="494211" y="152400"/>
                </a:lnTo>
                <a:lnTo>
                  <a:pt x="451596" y="176530"/>
                </a:lnTo>
                <a:lnTo>
                  <a:pt x="408833" y="201930"/>
                </a:lnTo>
                <a:lnTo>
                  <a:pt x="322668" y="250190"/>
                </a:lnTo>
                <a:lnTo>
                  <a:pt x="366198" y="250190"/>
                </a:lnTo>
                <a:lnTo>
                  <a:pt x="529348" y="156210"/>
                </a:lnTo>
                <a:lnTo>
                  <a:pt x="553926" y="156210"/>
                </a:lnTo>
                <a:lnTo>
                  <a:pt x="536727" y="127000"/>
                </a:lnTo>
                <a:close/>
              </a:path>
              <a:path w="643254" h="633730">
                <a:moveTo>
                  <a:pt x="313182" y="0"/>
                </a:moveTo>
                <a:lnTo>
                  <a:pt x="269071" y="11430"/>
                </a:lnTo>
                <a:lnTo>
                  <a:pt x="238315" y="34290"/>
                </a:lnTo>
                <a:lnTo>
                  <a:pt x="215762" y="73660"/>
                </a:lnTo>
                <a:lnTo>
                  <a:pt x="211950" y="91440"/>
                </a:lnTo>
                <a:lnTo>
                  <a:pt x="214388" y="133350"/>
                </a:lnTo>
                <a:lnTo>
                  <a:pt x="229258" y="166370"/>
                </a:lnTo>
                <a:lnTo>
                  <a:pt x="252346" y="190500"/>
                </a:lnTo>
                <a:lnTo>
                  <a:pt x="279438" y="205740"/>
                </a:lnTo>
                <a:lnTo>
                  <a:pt x="323793" y="212090"/>
                </a:lnTo>
                <a:lnTo>
                  <a:pt x="364109" y="201930"/>
                </a:lnTo>
                <a:lnTo>
                  <a:pt x="378028" y="190500"/>
                </a:lnTo>
                <a:lnTo>
                  <a:pt x="313182" y="190500"/>
                </a:lnTo>
                <a:lnTo>
                  <a:pt x="279991" y="182880"/>
                </a:lnTo>
                <a:lnTo>
                  <a:pt x="253515" y="162560"/>
                </a:lnTo>
                <a:lnTo>
                  <a:pt x="236838" y="133350"/>
                </a:lnTo>
                <a:lnTo>
                  <a:pt x="233045" y="96520"/>
                </a:lnTo>
                <a:lnTo>
                  <a:pt x="241291" y="67310"/>
                </a:lnTo>
                <a:lnTo>
                  <a:pt x="258975" y="44450"/>
                </a:lnTo>
                <a:lnTo>
                  <a:pt x="284254" y="27940"/>
                </a:lnTo>
                <a:lnTo>
                  <a:pt x="315290" y="21590"/>
                </a:lnTo>
                <a:lnTo>
                  <a:pt x="381022" y="21590"/>
                </a:lnTo>
                <a:lnTo>
                  <a:pt x="353828" y="6350"/>
                </a:lnTo>
                <a:lnTo>
                  <a:pt x="313182" y="0"/>
                </a:lnTo>
                <a:close/>
              </a:path>
              <a:path w="643254" h="633730">
                <a:moveTo>
                  <a:pt x="381022" y="21590"/>
                </a:moveTo>
                <a:lnTo>
                  <a:pt x="315290" y="21590"/>
                </a:lnTo>
                <a:lnTo>
                  <a:pt x="349375" y="27940"/>
                </a:lnTo>
                <a:lnTo>
                  <a:pt x="378158" y="45720"/>
                </a:lnTo>
                <a:lnTo>
                  <a:pt x="397125" y="74930"/>
                </a:lnTo>
                <a:lnTo>
                  <a:pt x="401764" y="114300"/>
                </a:lnTo>
                <a:lnTo>
                  <a:pt x="392849" y="144780"/>
                </a:lnTo>
                <a:lnTo>
                  <a:pt x="373684" y="170180"/>
                </a:lnTo>
                <a:lnTo>
                  <a:pt x="346414" y="185420"/>
                </a:lnTo>
                <a:lnTo>
                  <a:pt x="313182" y="190500"/>
                </a:lnTo>
                <a:lnTo>
                  <a:pt x="378028" y="190500"/>
                </a:lnTo>
                <a:lnTo>
                  <a:pt x="396587" y="175260"/>
                </a:lnTo>
                <a:lnTo>
                  <a:pt x="417432" y="139700"/>
                </a:lnTo>
                <a:lnTo>
                  <a:pt x="422846" y="95250"/>
                </a:lnTo>
                <a:lnTo>
                  <a:pt x="411910" y="55880"/>
                </a:lnTo>
                <a:lnTo>
                  <a:pt x="387821" y="25400"/>
                </a:lnTo>
                <a:lnTo>
                  <a:pt x="381022" y="21590"/>
                </a:lnTo>
                <a:close/>
              </a:path>
              <a:path w="643254" h="633730">
                <a:moveTo>
                  <a:pt x="306870" y="143510"/>
                </a:moveTo>
                <a:lnTo>
                  <a:pt x="290398" y="143510"/>
                </a:lnTo>
                <a:lnTo>
                  <a:pt x="290398" y="156210"/>
                </a:lnTo>
                <a:lnTo>
                  <a:pt x="290131" y="158750"/>
                </a:lnTo>
                <a:lnTo>
                  <a:pt x="292468" y="160020"/>
                </a:lnTo>
                <a:lnTo>
                  <a:pt x="296354" y="158750"/>
                </a:lnTo>
                <a:lnTo>
                  <a:pt x="306057" y="158750"/>
                </a:lnTo>
                <a:lnTo>
                  <a:pt x="307327" y="157480"/>
                </a:lnTo>
                <a:lnTo>
                  <a:pt x="306870" y="153670"/>
                </a:lnTo>
                <a:lnTo>
                  <a:pt x="306870" y="143510"/>
                </a:lnTo>
                <a:close/>
              </a:path>
              <a:path w="643254" h="633730">
                <a:moveTo>
                  <a:pt x="306057" y="158750"/>
                </a:moveTo>
                <a:lnTo>
                  <a:pt x="300647" y="158750"/>
                </a:lnTo>
                <a:lnTo>
                  <a:pt x="304787" y="160020"/>
                </a:lnTo>
                <a:lnTo>
                  <a:pt x="306057" y="158750"/>
                </a:lnTo>
                <a:close/>
              </a:path>
              <a:path w="643254" h="633730">
                <a:moveTo>
                  <a:pt x="273519" y="128270"/>
                </a:moveTo>
                <a:lnTo>
                  <a:pt x="271919" y="130810"/>
                </a:lnTo>
                <a:lnTo>
                  <a:pt x="272072" y="133350"/>
                </a:lnTo>
                <a:lnTo>
                  <a:pt x="272173" y="139700"/>
                </a:lnTo>
                <a:lnTo>
                  <a:pt x="271767" y="140970"/>
                </a:lnTo>
                <a:lnTo>
                  <a:pt x="273862" y="143510"/>
                </a:lnTo>
                <a:lnTo>
                  <a:pt x="343916" y="143510"/>
                </a:lnTo>
                <a:lnTo>
                  <a:pt x="345325" y="140970"/>
                </a:lnTo>
                <a:lnTo>
                  <a:pt x="345020" y="138430"/>
                </a:lnTo>
                <a:lnTo>
                  <a:pt x="345020" y="134620"/>
                </a:lnTo>
                <a:lnTo>
                  <a:pt x="345478" y="130810"/>
                </a:lnTo>
                <a:lnTo>
                  <a:pt x="342900" y="129540"/>
                </a:lnTo>
                <a:lnTo>
                  <a:pt x="278333" y="129540"/>
                </a:lnTo>
                <a:lnTo>
                  <a:pt x="273519" y="128270"/>
                </a:lnTo>
                <a:close/>
              </a:path>
              <a:path w="643254" h="633730">
                <a:moveTo>
                  <a:pt x="306870" y="120650"/>
                </a:moveTo>
                <a:lnTo>
                  <a:pt x="290283" y="120650"/>
                </a:lnTo>
                <a:lnTo>
                  <a:pt x="290404" y="121920"/>
                </a:lnTo>
                <a:lnTo>
                  <a:pt x="290525" y="123190"/>
                </a:lnTo>
                <a:lnTo>
                  <a:pt x="290322" y="127000"/>
                </a:lnTo>
                <a:lnTo>
                  <a:pt x="290398" y="129540"/>
                </a:lnTo>
                <a:lnTo>
                  <a:pt x="306870" y="129540"/>
                </a:lnTo>
                <a:lnTo>
                  <a:pt x="306870" y="120650"/>
                </a:lnTo>
                <a:close/>
              </a:path>
              <a:path w="643254" h="633730">
                <a:moveTo>
                  <a:pt x="324866" y="105410"/>
                </a:moveTo>
                <a:lnTo>
                  <a:pt x="273265" y="105410"/>
                </a:lnTo>
                <a:lnTo>
                  <a:pt x="271805" y="107950"/>
                </a:lnTo>
                <a:lnTo>
                  <a:pt x="272072" y="109220"/>
                </a:lnTo>
                <a:lnTo>
                  <a:pt x="272173" y="118110"/>
                </a:lnTo>
                <a:lnTo>
                  <a:pt x="271627" y="120650"/>
                </a:lnTo>
                <a:lnTo>
                  <a:pt x="274053" y="121920"/>
                </a:lnTo>
                <a:lnTo>
                  <a:pt x="275971" y="120650"/>
                </a:lnTo>
                <a:lnTo>
                  <a:pt x="334761" y="120650"/>
                </a:lnTo>
                <a:lnTo>
                  <a:pt x="359117" y="106680"/>
                </a:lnTo>
                <a:lnTo>
                  <a:pt x="329438" y="106680"/>
                </a:lnTo>
                <a:lnTo>
                  <a:pt x="324866" y="105410"/>
                </a:lnTo>
                <a:close/>
              </a:path>
              <a:path w="643254" h="633730">
                <a:moveTo>
                  <a:pt x="359192" y="73660"/>
                </a:moveTo>
                <a:lnTo>
                  <a:pt x="330885" y="73660"/>
                </a:lnTo>
                <a:lnTo>
                  <a:pt x="341972" y="76200"/>
                </a:lnTo>
                <a:lnTo>
                  <a:pt x="346989" y="82550"/>
                </a:lnTo>
                <a:lnTo>
                  <a:pt x="345833" y="99060"/>
                </a:lnTo>
                <a:lnTo>
                  <a:pt x="340474" y="104140"/>
                </a:lnTo>
                <a:lnTo>
                  <a:pt x="329438" y="106680"/>
                </a:lnTo>
                <a:lnTo>
                  <a:pt x="359117" y="106680"/>
                </a:lnTo>
                <a:lnTo>
                  <a:pt x="361505" y="101600"/>
                </a:lnTo>
                <a:lnTo>
                  <a:pt x="363181" y="93980"/>
                </a:lnTo>
                <a:lnTo>
                  <a:pt x="362961" y="85090"/>
                </a:lnTo>
                <a:lnTo>
                  <a:pt x="361114" y="77470"/>
                </a:lnTo>
                <a:lnTo>
                  <a:pt x="359192" y="73660"/>
                </a:lnTo>
                <a:close/>
              </a:path>
              <a:path w="643254" h="633730">
                <a:moveTo>
                  <a:pt x="333159" y="58420"/>
                </a:moveTo>
                <a:lnTo>
                  <a:pt x="292125" y="58420"/>
                </a:lnTo>
                <a:lnTo>
                  <a:pt x="289737" y="59690"/>
                </a:lnTo>
                <a:lnTo>
                  <a:pt x="290398" y="62230"/>
                </a:lnTo>
                <a:lnTo>
                  <a:pt x="290398" y="105410"/>
                </a:lnTo>
                <a:lnTo>
                  <a:pt x="306870" y="105410"/>
                </a:lnTo>
                <a:lnTo>
                  <a:pt x="306844" y="73660"/>
                </a:lnTo>
                <a:lnTo>
                  <a:pt x="359192" y="73660"/>
                </a:lnTo>
                <a:lnTo>
                  <a:pt x="357911" y="71120"/>
                </a:lnTo>
                <a:lnTo>
                  <a:pt x="353504" y="67310"/>
                </a:lnTo>
                <a:lnTo>
                  <a:pt x="347887" y="63500"/>
                </a:lnTo>
                <a:lnTo>
                  <a:pt x="341095" y="59690"/>
                </a:lnTo>
                <a:lnTo>
                  <a:pt x="333159" y="5842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53197" y="2806999"/>
            <a:ext cx="1068705" cy="6375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3115"/>
              </a:lnSpc>
              <a:spcBef>
                <a:spcPts val="120"/>
              </a:spcBef>
            </a:pP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5</a:t>
            </a:r>
            <a:r>
              <a:rPr lang="ru-RU" sz="2750" b="1" dirty="0">
                <a:solidFill>
                  <a:srgbClr val="F04E23"/>
                </a:solidFill>
                <a:latin typeface="Arial"/>
                <a:cs typeface="Arial"/>
              </a:rPr>
              <a:t>1</a:t>
            </a: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,</a:t>
            </a:r>
            <a:r>
              <a:rPr lang="ru-RU" sz="2750" b="1" dirty="0">
                <a:solidFill>
                  <a:srgbClr val="F04E23"/>
                </a:solidFill>
                <a:latin typeface="Arial"/>
                <a:cs typeface="Arial"/>
              </a:rPr>
              <a:t>6</a:t>
            </a:r>
            <a:r>
              <a:rPr sz="2750" b="1" spc="-3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750" b="1" spc="-60" dirty="0">
                <a:solidFill>
                  <a:srgbClr val="F04E23"/>
                </a:solidFill>
                <a:latin typeface="Arial"/>
                <a:cs typeface="Arial"/>
              </a:rPr>
              <a:t>%</a:t>
            </a:r>
            <a:endParaRPr sz="2750" dirty="0">
              <a:latin typeface="Arial"/>
              <a:cs typeface="Arial"/>
            </a:endParaRPr>
          </a:p>
          <a:p>
            <a:pPr marL="177165">
              <a:lnSpc>
                <a:spcPts val="1675"/>
              </a:lnSpc>
            </a:pPr>
            <a:r>
              <a:rPr sz="1550" spc="-10" dirty="0">
                <a:solidFill>
                  <a:srgbClr val="231F20"/>
                </a:solidFill>
                <a:latin typeface="Arial"/>
                <a:cs typeface="Arial"/>
              </a:rPr>
              <a:t>женщины</a:t>
            </a:r>
            <a:endParaRPr sz="155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161205" y="2806999"/>
            <a:ext cx="1068070" cy="6375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3115"/>
              </a:lnSpc>
              <a:spcBef>
                <a:spcPts val="120"/>
              </a:spcBef>
            </a:pP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4</a:t>
            </a:r>
            <a:r>
              <a:rPr lang="ru-RU" sz="2750" b="1" dirty="0">
                <a:solidFill>
                  <a:srgbClr val="F04E23"/>
                </a:solidFill>
                <a:latin typeface="Arial"/>
                <a:cs typeface="Arial"/>
              </a:rPr>
              <a:t>8</a:t>
            </a:r>
            <a:r>
              <a:rPr sz="2750" b="1" dirty="0">
                <a:solidFill>
                  <a:srgbClr val="F04E23"/>
                </a:solidFill>
                <a:latin typeface="Arial"/>
                <a:cs typeface="Arial"/>
              </a:rPr>
              <a:t>,</a:t>
            </a:r>
            <a:r>
              <a:rPr lang="ru-RU" sz="2750" b="1" dirty="0">
                <a:solidFill>
                  <a:srgbClr val="F04E23"/>
                </a:solidFill>
                <a:latin typeface="Arial"/>
                <a:cs typeface="Arial"/>
              </a:rPr>
              <a:t>4</a:t>
            </a:r>
            <a:r>
              <a:rPr sz="2750" b="1" spc="-3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750" b="1" spc="-60" dirty="0">
                <a:solidFill>
                  <a:srgbClr val="F04E23"/>
                </a:solidFill>
                <a:latin typeface="Arial"/>
                <a:cs typeface="Arial"/>
              </a:rPr>
              <a:t>%</a:t>
            </a:r>
            <a:endParaRPr sz="2750" dirty="0">
              <a:latin typeface="Arial"/>
              <a:cs typeface="Arial"/>
            </a:endParaRPr>
          </a:p>
          <a:p>
            <a:pPr marL="12700">
              <a:lnSpc>
                <a:spcPts val="1675"/>
              </a:lnSpc>
            </a:pPr>
            <a:r>
              <a:rPr sz="1550" spc="-10" dirty="0">
                <a:solidFill>
                  <a:srgbClr val="231F20"/>
                </a:solidFill>
                <a:latin typeface="Arial"/>
                <a:cs typeface="Arial"/>
              </a:rPr>
              <a:t>мужчины</a:t>
            </a:r>
            <a:endParaRPr sz="1550" dirty="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0005" y="1483194"/>
            <a:ext cx="775512" cy="48386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40203" y="2380360"/>
            <a:ext cx="1569839" cy="1569847"/>
          </a:xfrm>
          <a:prstGeom prst="rect">
            <a:avLst/>
          </a:prstGeom>
        </p:spPr>
      </p:pic>
      <p:sp>
        <p:nvSpPr>
          <p:cNvPr id="16" name="object 16"/>
          <p:cNvSpPr/>
          <p:nvPr/>
        </p:nvSpPr>
        <p:spPr>
          <a:xfrm>
            <a:off x="1372488" y="4753736"/>
            <a:ext cx="158750" cy="170815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72488" y="5385498"/>
            <a:ext cx="158750" cy="170815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72488" y="5843021"/>
            <a:ext cx="158750" cy="170815"/>
          </a:xfrm>
          <a:custGeom>
            <a:avLst/>
            <a:gdLst/>
            <a:ahLst/>
            <a:cxnLst/>
            <a:rect l="l" t="t" r="r" b="b"/>
            <a:pathLst>
              <a:path w="158750" h="170814">
                <a:moveTo>
                  <a:pt x="0" y="0"/>
                </a:moveTo>
                <a:lnTo>
                  <a:pt x="0" y="170459"/>
                </a:lnTo>
                <a:lnTo>
                  <a:pt x="158445" y="85229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359788" y="4225638"/>
            <a:ext cx="3487420" cy="205232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b="1" spc="-10" dirty="0">
                <a:solidFill>
                  <a:srgbClr val="F04E23"/>
                </a:solidFill>
                <a:latin typeface="Arial"/>
                <a:cs typeface="Arial"/>
              </a:rPr>
              <a:t>Образование:</a:t>
            </a:r>
            <a:endParaRPr sz="2000" dirty="0">
              <a:latin typeface="Arial"/>
              <a:cs typeface="Arial"/>
            </a:endParaRPr>
          </a:p>
          <a:p>
            <a:pPr marL="315595" marR="5080">
              <a:lnSpc>
                <a:spcPct val="95500"/>
              </a:lnSpc>
              <a:spcBef>
                <a:spcPts val="800"/>
              </a:spcBef>
            </a:pP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19</a:t>
            </a:r>
            <a:r>
              <a:rPr sz="2550" b="1" spc="-2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ahoma"/>
                <a:cs typeface="Tahoma"/>
              </a:rPr>
              <a:t>образовательных</a:t>
            </a:r>
            <a:r>
              <a:rPr sz="1500" spc="5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231F20"/>
                </a:solidFill>
                <a:latin typeface="Tahoma"/>
                <a:cs typeface="Tahoma"/>
              </a:rPr>
              <a:t>организаций</a:t>
            </a:r>
            <a:r>
              <a:rPr sz="1500" spc="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231F20"/>
                </a:solidFill>
                <a:latin typeface="Tahoma"/>
                <a:cs typeface="Tahoma"/>
              </a:rPr>
              <a:t>высшего</a:t>
            </a:r>
            <a:r>
              <a:rPr sz="1500" spc="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ahoma"/>
                <a:cs typeface="Tahoma"/>
              </a:rPr>
              <a:t>образования </a:t>
            </a: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59</a:t>
            </a:r>
            <a:r>
              <a:rPr sz="2550" b="1" spc="-2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ahoma"/>
                <a:cs typeface="Tahoma"/>
              </a:rPr>
              <a:t>СУЗов</a:t>
            </a:r>
            <a:endParaRPr sz="1500" dirty="0">
              <a:latin typeface="Tahoma"/>
              <a:cs typeface="Tahoma"/>
            </a:endParaRPr>
          </a:p>
          <a:p>
            <a:pPr marL="315595">
              <a:lnSpc>
                <a:spcPts val="2985"/>
              </a:lnSpc>
              <a:spcBef>
                <a:spcPts val="340"/>
              </a:spcBef>
            </a:pP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120</a:t>
            </a:r>
            <a:r>
              <a:rPr sz="2550" b="1" spc="-2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500" spc="3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Tahoma"/>
                <a:cs typeface="Tahoma"/>
              </a:rPr>
              <a:t>студентов</a:t>
            </a:r>
            <a:endParaRPr sz="1500" dirty="0">
              <a:latin typeface="Tahoma"/>
              <a:cs typeface="Tahoma"/>
            </a:endParaRPr>
          </a:p>
          <a:p>
            <a:pPr marL="315595">
              <a:lnSpc>
                <a:spcPts val="1365"/>
              </a:lnSpc>
            </a:pP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(высшее</a:t>
            </a:r>
            <a:r>
              <a:rPr sz="1200" spc="-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sz="1200" spc="-5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среднеспец.</a:t>
            </a:r>
            <a:r>
              <a:rPr sz="1200" spc="-4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образование)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54304" y="4188853"/>
            <a:ext cx="562610" cy="563245"/>
          </a:xfrm>
          <a:custGeom>
            <a:avLst/>
            <a:gdLst/>
            <a:ahLst/>
            <a:cxnLst/>
            <a:rect l="l" t="t" r="r" b="b"/>
            <a:pathLst>
              <a:path w="562610" h="563245">
                <a:moveTo>
                  <a:pt x="217131" y="452158"/>
                </a:moveTo>
                <a:lnTo>
                  <a:pt x="215950" y="449313"/>
                </a:lnTo>
                <a:lnTo>
                  <a:pt x="211861" y="445236"/>
                </a:lnTo>
                <a:lnTo>
                  <a:pt x="209029" y="444055"/>
                </a:lnTo>
                <a:lnTo>
                  <a:pt x="206146" y="444055"/>
                </a:lnTo>
                <a:lnTo>
                  <a:pt x="203238" y="444055"/>
                </a:lnTo>
                <a:lnTo>
                  <a:pt x="200418" y="445236"/>
                </a:lnTo>
                <a:lnTo>
                  <a:pt x="196316" y="449313"/>
                </a:lnTo>
                <a:lnTo>
                  <a:pt x="195160" y="452158"/>
                </a:lnTo>
                <a:lnTo>
                  <a:pt x="195160" y="457923"/>
                </a:lnTo>
                <a:lnTo>
                  <a:pt x="196316" y="460768"/>
                </a:lnTo>
                <a:lnTo>
                  <a:pt x="200418" y="464845"/>
                </a:lnTo>
                <a:lnTo>
                  <a:pt x="203250" y="466026"/>
                </a:lnTo>
                <a:lnTo>
                  <a:pt x="209029" y="466026"/>
                </a:lnTo>
                <a:lnTo>
                  <a:pt x="211861" y="464845"/>
                </a:lnTo>
                <a:lnTo>
                  <a:pt x="215950" y="460768"/>
                </a:lnTo>
                <a:lnTo>
                  <a:pt x="217131" y="457923"/>
                </a:lnTo>
                <a:lnTo>
                  <a:pt x="217131" y="452158"/>
                </a:lnTo>
                <a:close/>
              </a:path>
              <a:path w="562610" h="563245">
                <a:moveTo>
                  <a:pt x="562394" y="479196"/>
                </a:moveTo>
                <a:lnTo>
                  <a:pt x="558190" y="453021"/>
                </a:lnTo>
                <a:lnTo>
                  <a:pt x="546519" y="430326"/>
                </a:lnTo>
                <a:lnTo>
                  <a:pt x="540435" y="424167"/>
                </a:lnTo>
                <a:lnTo>
                  <a:pt x="540435" y="479196"/>
                </a:lnTo>
                <a:lnTo>
                  <a:pt x="535597" y="503123"/>
                </a:lnTo>
                <a:lnTo>
                  <a:pt x="522401" y="522681"/>
                </a:lnTo>
                <a:lnTo>
                  <a:pt x="502843" y="535876"/>
                </a:lnTo>
                <a:lnTo>
                  <a:pt x="478917" y="540715"/>
                </a:lnTo>
                <a:lnTo>
                  <a:pt x="324383" y="540715"/>
                </a:lnTo>
                <a:lnTo>
                  <a:pt x="335648" y="528091"/>
                </a:lnTo>
                <a:lnTo>
                  <a:pt x="344182" y="513359"/>
                </a:lnTo>
                <a:lnTo>
                  <a:pt x="349478" y="497306"/>
                </a:lnTo>
                <a:lnTo>
                  <a:pt x="349605" y="496925"/>
                </a:lnTo>
                <a:lnTo>
                  <a:pt x="351497" y="479196"/>
                </a:lnTo>
                <a:lnTo>
                  <a:pt x="349605" y="461479"/>
                </a:lnTo>
                <a:lnTo>
                  <a:pt x="344182" y="445058"/>
                </a:lnTo>
                <a:lnTo>
                  <a:pt x="335648" y="430326"/>
                </a:lnTo>
                <a:lnTo>
                  <a:pt x="329526" y="423468"/>
                </a:lnTo>
                <a:lnTo>
                  <a:pt x="329526" y="479196"/>
                </a:lnTo>
                <a:lnTo>
                  <a:pt x="324688" y="503123"/>
                </a:lnTo>
                <a:lnTo>
                  <a:pt x="311492" y="522681"/>
                </a:lnTo>
                <a:lnTo>
                  <a:pt x="291934" y="535876"/>
                </a:lnTo>
                <a:lnTo>
                  <a:pt x="268020" y="540715"/>
                </a:lnTo>
                <a:lnTo>
                  <a:pt x="21958" y="540715"/>
                </a:lnTo>
                <a:lnTo>
                  <a:pt x="21958" y="514350"/>
                </a:lnTo>
                <a:lnTo>
                  <a:pt x="269684" y="514350"/>
                </a:lnTo>
                <a:lnTo>
                  <a:pt x="274612" y="509435"/>
                </a:lnTo>
                <a:lnTo>
                  <a:pt x="274612" y="497306"/>
                </a:lnTo>
                <a:lnTo>
                  <a:pt x="269684" y="492379"/>
                </a:lnTo>
                <a:lnTo>
                  <a:pt x="21958" y="492379"/>
                </a:lnTo>
                <a:lnTo>
                  <a:pt x="21958" y="466026"/>
                </a:lnTo>
                <a:lnTo>
                  <a:pt x="160947" y="466026"/>
                </a:lnTo>
                <a:lnTo>
                  <a:pt x="165862" y="461098"/>
                </a:lnTo>
                <a:lnTo>
                  <a:pt x="165862" y="448970"/>
                </a:lnTo>
                <a:lnTo>
                  <a:pt x="160947" y="444055"/>
                </a:lnTo>
                <a:lnTo>
                  <a:pt x="21958" y="444055"/>
                </a:lnTo>
                <a:lnTo>
                  <a:pt x="21958" y="417690"/>
                </a:lnTo>
                <a:lnTo>
                  <a:pt x="268020" y="417690"/>
                </a:lnTo>
                <a:lnTo>
                  <a:pt x="291934" y="422541"/>
                </a:lnTo>
                <a:lnTo>
                  <a:pt x="311492" y="435737"/>
                </a:lnTo>
                <a:lnTo>
                  <a:pt x="324688" y="455282"/>
                </a:lnTo>
                <a:lnTo>
                  <a:pt x="329526" y="479196"/>
                </a:lnTo>
                <a:lnTo>
                  <a:pt x="329526" y="423468"/>
                </a:lnTo>
                <a:lnTo>
                  <a:pt x="324383" y="417690"/>
                </a:lnTo>
                <a:lnTo>
                  <a:pt x="478917" y="417690"/>
                </a:lnTo>
                <a:lnTo>
                  <a:pt x="502843" y="422541"/>
                </a:lnTo>
                <a:lnTo>
                  <a:pt x="522401" y="435737"/>
                </a:lnTo>
                <a:lnTo>
                  <a:pt x="535597" y="455282"/>
                </a:lnTo>
                <a:lnTo>
                  <a:pt x="540435" y="479196"/>
                </a:lnTo>
                <a:lnTo>
                  <a:pt x="540435" y="424167"/>
                </a:lnTo>
                <a:lnTo>
                  <a:pt x="534060" y="417690"/>
                </a:lnTo>
                <a:lnTo>
                  <a:pt x="528612" y="412191"/>
                </a:lnTo>
                <a:lnTo>
                  <a:pt x="505955" y="400240"/>
                </a:lnTo>
                <a:lnTo>
                  <a:pt x="517042" y="388747"/>
                </a:lnTo>
                <a:lnTo>
                  <a:pt x="525487" y="375094"/>
                </a:lnTo>
                <a:lnTo>
                  <a:pt x="530860" y="359702"/>
                </a:lnTo>
                <a:lnTo>
                  <a:pt x="532739" y="342988"/>
                </a:lnTo>
                <a:lnTo>
                  <a:pt x="526859" y="313956"/>
                </a:lnTo>
                <a:lnTo>
                  <a:pt x="510882" y="290271"/>
                </a:lnTo>
                <a:lnTo>
                  <a:pt x="510768" y="342988"/>
                </a:lnTo>
                <a:lnTo>
                  <a:pt x="506615" y="363499"/>
                </a:lnTo>
                <a:lnTo>
                  <a:pt x="495312" y="380263"/>
                </a:lnTo>
                <a:lnTo>
                  <a:pt x="478548" y="391579"/>
                </a:lnTo>
                <a:lnTo>
                  <a:pt x="458050" y="395719"/>
                </a:lnTo>
                <a:lnTo>
                  <a:pt x="358216" y="395719"/>
                </a:lnTo>
                <a:lnTo>
                  <a:pt x="367322" y="384683"/>
                </a:lnTo>
                <a:lnTo>
                  <a:pt x="374192" y="372008"/>
                </a:lnTo>
                <a:lnTo>
                  <a:pt x="378548" y="358013"/>
                </a:lnTo>
                <a:lnTo>
                  <a:pt x="380060" y="342988"/>
                </a:lnTo>
                <a:lnTo>
                  <a:pt x="379399" y="333730"/>
                </a:lnTo>
                <a:lnTo>
                  <a:pt x="379298" y="332244"/>
                </a:lnTo>
                <a:lnTo>
                  <a:pt x="377037" y="321868"/>
                </a:lnTo>
                <a:lnTo>
                  <a:pt x="373341" y="311975"/>
                </a:lnTo>
                <a:lnTo>
                  <a:pt x="371754" y="309079"/>
                </a:lnTo>
                <a:lnTo>
                  <a:pt x="369049" y="304126"/>
                </a:lnTo>
                <a:lnTo>
                  <a:pt x="368261" y="302691"/>
                </a:lnTo>
                <a:lnTo>
                  <a:pt x="412178" y="290271"/>
                </a:lnTo>
                <a:lnTo>
                  <a:pt x="458050" y="290271"/>
                </a:lnTo>
                <a:lnTo>
                  <a:pt x="478548" y="294424"/>
                </a:lnTo>
                <a:lnTo>
                  <a:pt x="495312" y="305739"/>
                </a:lnTo>
                <a:lnTo>
                  <a:pt x="506615" y="322491"/>
                </a:lnTo>
                <a:lnTo>
                  <a:pt x="510768" y="342988"/>
                </a:lnTo>
                <a:lnTo>
                  <a:pt x="510768" y="290169"/>
                </a:lnTo>
                <a:lnTo>
                  <a:pt x="487095" y="274180"/>
                </a:lnTo>
                <a:lnTo>
                  <a:pt x="458050" y="268300"/>
                </a:lnTo>
                <a:lnTo>
                  <a:pt x="421627" y="268300"/>
                </a:lnTo>
                <a:lnTo>
                  <a:pt x="421627" y="168592"/>
                </a:lnTo>
                <a:lnTo>
                  <a:pt x="421627" y="159448"/>
                </a:lnTo>
                <a:lnTo>
                  <a:pt x="504024" y="125120"/>
                </a:lnTo>
                <a:lnTo>
                  <a:pt x="504024" y="185394"/>
                </a:lnTo>
                <a:lnTo>
                  <a:pt x="508939" y="190309"/>
                </a:lnTo>
                <a:lnTo>
                  <a:pt x="521068" y="190309"/>
                </a:lnTo>
                <a:lnTo>
                  <a:pt x="525983" y="185394"/>
                </a:lnTo>
                <a:lnTo>
                  <a:pt x="525983" y="125120"/>
                </a:lnTo>
                <a:lnTo>
                  <a:pt x="525983" y="104203"/>
                </a:lnTo>
                <a:lnTo>
                  <a:pt x="523328" y="100203"/>
                </a:lnTo>
                <a:lnTo>
                  <a:pt x="460082" y="73850"/>
                </a:lnTo>
                <a:lnTo>
                  <a:pt x="460082" y="97650"/>
                </a:lnTo>
                <a:lnTo>
                  <a:pt x="275272" y="97650"/>
                </a:lnTo>
                <a:lnTo>
                  <a:pt x="270357" y="102565"/>
                </a:lnTo>
                <a:lnTo>
                  <a:pt x="270357" y="114706"/>
                </a:lnTo>
                <a:lnTo>
                  <a:pt x="275272" y="119621"/>
                </a:lnTo>
                <a:lnTo>
                  <a:pt x="460082" y="119621"/>
                </a:lnTo>
                <a:lnTo>
                  <a:pt x="399669" y="144805"/>
                </a:lnTo>
                <a:lnTo>
                  <a:pt x="399669" y="168592"/>
                </a:lnTo>
                <a:lnTo>
                  <a:pt x="399669" y="270979"/>
                </a:lnTo>
                <a:lnTo>
                  <a:pt x="358089" y="282752"/>
                </a:lnTo>
                <a:lnTo>
                  <a:pt x="358089" y="342988"/>
                </a:lnTo>
                <a:lnTo>
                  <a:pt x="353936" y="363499"/>
                </a:lnTo>
                <a:lnTo>
                  <a:pt x="342620" y="380263"/>
                </a:lnTo>
                <a:lnTo>
                  <a:pt x="325856" y="391579"/>
                </a:lnTo>
                <a:lnTo>
                  <a:pt x="305358" y="395719"/>
                </a:lnTo>
                <a:lnTo>
                  <a:pt x="51625" y="395719"/>
                </a:lnTo>
                <a:lnTo>
                  <a:pt x="51625" y="353974"/>
                </a:lnTo>
                <a:lnTo>
                  <a:pt x="208178" y="353974"/>
                </a:lnTo>
                <a:lnTo>
                  <a:pt x="213093" y="349059"/>
                </a:lnTo>
                <a:lnTo>
                  <a:pt x="213093" y="336931"/>
                </a:lnTo>
                <a:lnTo>
                  <a:pt x="208178" y="332016"/>
                </a:lnTo>
                <a:lnTo>
                  <a:pt x="51625" y="332016"/>
                </a:lnTo>
                <a:lnTo>
                  <a:pt x="51625" y="290271"/>
                </a:lnTo>
                <a:lnTo>
                  <a:pt x="150520" y="290271"/>
                </a:lnTo>
                <a:lnTo>
                  <a:pt x="281051" y="326517"/>
                </a:lnTo>
                <a:lnTo>
                  <a:pt x="284086" y="326517"/>
                </a:lnTo>
                <a:lnTo>
                  <a:pt x="345732" y="309079"/>
                </a:lnTo>
                <a:lnTo>
                  <a:pt x="351040" y="316623"/>
                </a:lnTo>
                <a:lnTo>
                  <a:pt x="354914" y="324891"/>
                </a:lnTo>
                <a:lnTo>
                  <a:pt x="357289" y="333730"/>
                </a:lnTo>
                <a:lnTo>
                  <a:pt x="358089" y="342988"/>
                </a:lnTo>
                <a:lnTo>
                  <a:pt x="358089" y="282752"/>
                </a:lnTo>
                <a:lnTo>
                  <a:pt x="282536" y="304126"/>
                </a:lnTo>
                <a:lnTo>
                  <a:pt x="232625" y="290271"/>
                </a:lnTo>
                <a:lnTo>
                  <a:pt x="163144" y="270979"/>
                </a:lnTo>
                <a:lnTo>
                  <a:pt x="163004" y="270979"/>
                </a:lnTo>
                <a:lnTo>
                  <a:pt x="163004" y="168592"/>
                </a:lnTo>
                <a:lnTo>
                  <a:pt x="278460" y="216712"/>
                </a:lnTo>
                <a:lnTo>
                  <a:pt x="279895" y="216992"/>
                </a:lnTo>
                <a:lnTo>
                  <a:pt x="282765" y="216992"/>
                </a:lnTo>
                <a:lnTo>
                  <a:pt x="284213" y="216712"/>
                </a:lnTo>
                <a:lnTo>
                  <a:pt x="338455" y="194106"/>
                </a:lnTo>
                <a:lnTo>
                  <a:pt x="399669" y="168592"/>
                </a:lnTo>
                <a:lnTo>
                  <a:pt x="399669" y="144805"/>
                </a:lnTo>
                <a:lnTo>
                  <a:pt x="281343" y="194106"/>
                </a:lnTo>
                <a:lnTo>
                  <a:pt x="220116" y="168592"/>
                </a:lnTo>
                <a:lnTo>
                  <a:pt x="76225" y="108635"/>
                </a:lnTo>
                <a:lnTo>
                  <a:pt x="281343" y="23164"/>
                </a:lnTo>
                <a:lnTo>
                  <a:pt x="460082" y="97650"/>
                </a:lnTo>
                <a:lnTo>
                  <a:pt x="460082" y="73850"/>
                </a:lnTo>
                <a:lnTo>
                  <a:pt x="338442" y="23164"/>
                </a:lnTo>
                <a:lnTo>
                  <a:pt x="282854" y="0"/>
                </a:lnTo>
                <a:lnTo>
                  <a:pt x="279819" y="0"/>
                </a:lnTo>
                <a:lnTo>
                  <a:pt x="39344" y="100203"/>
                </a:lnTo>
                <a:lnTo>
                  <a:pt x="36677" y="104203"/>
                </a:lnTo>
                <a:lnTo>
                  <a:pt x="36677" y="113068"/>
                </a:lnTo>
                <a:lnTo>
                  <a:pt x="39344" y="117068"/>
                </a:lnTo>
                <a:lnTo>
                  <a:pt x="141033" y="159448"/>
                </a:lnTo>
                <a:lnTo>
                  <a:pt x="141033" y="268300"/>
                </a:lnTo>
                <a:lnTo>
                  <a:pt x="34569" y="268300"/>
                </a:lnTo>
                <a:lnTo>
                  <a:pt x="29654" y="273215"/>
                </a:lnTo>
                <a:lnTo>
                  <a:pt x="29654" y="395719"/>
                </a:lnTo>
                <a:lnTo>
                  <a:pt x="4914" y="395719"/>
                </a:lnTo>
                <a:lnTo>
                  <a:pt x="0" y="400634"/>
                </a:lnTo>
                <a:lnTo>
                  <a:pt x="0" y="557771"/>
                </a:lnTo>
                <a:lnTo>
                  <a:pt x="4914" y="562686"/>
                </a:lnTo>
                <a:lnTo>
                  <a:pt x="478917" y="562686"/>
                </a:lnTo>
                <a:lnTo>
                  <a:pt x="511378" y="556120"/>
                </a:lnTo>
                <a:lnTo>
                  <a:pt x="534200" y="540715"/>
                </a:lnTo>
                <a:lnTo>
                  <a:pt x="537921" y="538213"/>
                </a:lnTo>
                <a:lnTo>
                  <a:pt x="555828" y="511670"/>
                </a:lnTo>
                <a:lnTo>
                  <a:pt x="562394" y="479196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735358" y="4534128"/>
            <a:ext cx="3761104" cy="2838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700" b="1" spc="-70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7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65" dirty="0">
                <a:solidFill>
                  <a:srgbClr val="231F20"/>
                </a:solidFill>
                <a:latin typeface="Arial"/>
                <a:cs typeface="Arial"/>
              </a:rPr>
              <a:t>направления</a:t>
            </a:r>
            <a:r>
              <a:rPr sz="17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00" b="1" spc="-45" dirty="0">
                <a:solidFill>
                  <a:srgbClr val="231F20"/>
                </a:solidFill>
                <a:latin typeface="Arial"/>
                <a:cs typeface="Arial"/>
              </a:rPr>
              <a:t>подготовки:</a:t>
            </a:r>
            <a:endParaRPr sz="17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795365" y="5511119"/>
            <a:ext cx="1271905" cy="76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машиностроение:</a:t>
            </a:r>
            <a:endParaRPr sz="1200" dirty="0">
              <a:latin typeface="Tahoma"/>
              <a:cs typeface="Tahoma"/>
            </a:endParaRPr>
          </a:p>
          <a:p>
            <a:pPr marL="12700">
              <a:lnSpc>
                <a:spcPts val="2985"/>
              </a:lnSpc>
              <a:spcBef>
                <a:spcPts val="45"/>
              </a:spcBef>
            </a:pPr>
            <a:r>
              <a:rPr sz="2550" b="1" spc="-50" dirty="0">
                <a:solidFill>
                  <a:srgbClr val="231F20"/>
                </a:solidFill>
                <a:latin typeface="Tahoma"/>
                <a:cs typeface="Tahoma"/>
              </a:rPr>
              <a:t>5</a:t>
            </a:r>
            <a:endParaRPr sz="2550" dirty="0">
              <a:latin typeface="Tahoma"/>
              <a:cs typeface="Tahoma"/>
            </a:endParaRPr>
          </a:p>
          <a:p>
            <a:pPr marL="12700">
              <a:lnSpc>
                <a:spcPts val="1365"/>
              </a:lnSpc>
            </a:pP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2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студентов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17714" y="5511119"/>
            <a:ext cx="1727835" cy="767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химические</a:t>
            </a:r>
            <a:r>
              <a:rPr sz="1200" spc="-7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технологии</a:t>
            </a:r>
            <a:r>
              <a:rPr sz="1000" spc="-10" dirty="0">
                <a:solidFill>
                  <a:srgbClr val="231F20"/>
                </a:solidFill>
                <a:latin typeface="Tahoma"/>
                <a:cs typeface="Tahoma"/>
              </a:rPr>
              <a:t>:</a:t>
            </a:r>
            <a:endParaRPr sz="1000" dirty="0">
              <a:latin typeface="Tahoma"/>
              <a:cs typeface="Tahoma"/>
            </a:endParaRPr>
          </a:p>
          <a:p>
            <a:pPr marL="12700">
              <a:lnSpc>
                <a:spcPts val="2985"/>
              </a:lnSpc>
              <a:spcBef>
                <a:spcPts val="45"/>
              </a:spcBef>
            </a:pPr>
            <a:r>
              <a:rPr sz="2550" b="1" spc="-25" dirty="0">
                <a:solidFill>
                  <a:srgbClr val="231F20"/>
                </a:solidFill>
                <a:latin typeface="Tahoma"/>
                <a:cs typeface="Tahoma"/>
              </a:rPr>
              <a:t>2,6</a:t>
            </a:r>
            <a:endParaRPr sz="2550" dirty="0">
              <a:latin typeface="Tahoma"/>
              <a:cs typeface="Tahoma"/>
            </a:endParaRPr>
          </a:p>
          <a:p>
            <a:pPr marL="12700">
              <a:lnSpc>
                <a:spcPts val="1365"/>
              </a:lnSpc>
            </a:pP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2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студентов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487878" y="5507389"/>
            <a:ext cx="1632585" cy="963294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>
              <a:lnSpc>
                <a:spcPct val="96900"/>
              </a:lnSpc>
              <a:spcBef>
                <a:spcPts val="145"/>
              </a:spcBef>
            </a:pP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с/х</a:t>
            </a:r>
            <a:r>
              <a:rPr sz="120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sz="1200" spc="-1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ветеринария: </a:t>
            </a: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7,5</a:t>
            </a:r>
            <a:r>
              <a:rPr sz="2550" b="1" spc="-3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200" spc="-2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студентов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и</a:t>
            </a:r>
            <a:r>
              <a:rPr sz="1200" spc="-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2550" b="1" dirty="0">
                <a:solidFill>
                  <a:srgbClr val="231F20"/>
                </a:solidFill>
                <a:latin typeface="Tahoma"/>
                <a:cs typeface="Tahoma"/>
              </a:rPr>
              <a:t>1</a:t>
            </a:r>
            <a:r>
              <a:rPr sz="2550" b="1" spc="-37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231F20"/>
                </a:solidFill>
                <a:latin typeface="Tahoma"/>
                <a:cs typeface="Tahoma"/>
              </a:rPr>
              <a:t>тыс.</a:t>
            </a:r>
            <a:r>
              <a:rPr sz="1200" spc="-5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231F20"/>
                </a:solidFill>
                <a:latin typeface="Tahoma"/>
                <a:cs typeface="Tahoma"/>
              </a:rPr>
              <a:t>аспирантов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51572" y="4949025"/>
            <a:ext cx="450265" cy="473852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5808066" y="4903368"/>
            <a:ext cx="520065" cy="520700"/>
          </a:xfrm>
          <a:custGeom>
            <a:avLst/>
            <a:gdLst/>
            <a:ahLst/>
            <a:cxnLst/>
            <a:rect l="l" t="t" r="r" b="b"/>
            <a:pathLst>
              <a:path w="520064" h="520700">
                <a:moveTo>
                  <a:pt x="75247" y="393280"/>
                </a:moveTo>
                <a:lnTo>
                  <a:pt x="58978" y="393280"/>
                </a:lnTo>
                <a:lnTo>
                  <a:pt x="58978" y="410565"/>
                </a:lnTo>
                <a:lnTo>
                  <a:pt x="75247" y="410565"/>
                </a:lnTo>
                <a:lnTo>
                  <a:pt x="75247" y="393280"/>
                </a:lnTo>
                <a:close/>
              </a:path>
              <a:path w="520064" h="520700">
                <a:moveTo>
                  <a:pt x="175907" y="393280"/>
                </a:moveTo>
                <a:lnTo>
                  <a:pt x="159626" y="393280"/>
                </a:lnTo>
                <a:lnTo>
                  <a:pt x="159626" y="410565"/>
                </a:lnTo>
                <a:lnTo>
                  <a:pt x="175907" y="410565"/>
                </a:lnTo>
                <a:lnTo>
                  <a:pt x="175907" y="393280"/>
                </a:lnTo>
                <a:close/>
              </a:path>
              <a:path w="520064" h="520700">
                <a:moveTo>
                  <a:pt x="263347" y="99428"/>
                </a:moveTo>
                <a:lnTo>
                  <a:pt x="261531" y="93789"/>
                </a:lnTo>
                <a:lnTo>
                  <a:pt x="259143" y="88722"/>
                </a:lnTo>
                <a:lnTo>
                  <a:pt x="257251" y="83159"/>
                </a:lnTo>
                <a:lnTo>
                  <a:pt x="203073" y="104228"/>
                </a:lnTo>
                <a:lnTo>
                  <a:pt x="148450" y="124853"/>
                </a:lnTo>
                <a:lnTo>
                  <a:pt x="149631" y="131127"/>
                </a:lnTo>
                <a:lnTo>
                  <a:pt x="152400" y="135826"/>
                </a:lnTo>
                <a:lnTo>
                  <a:pt x="154559" y="141122"/>
                </a:lnTo>
                <a:lnTo>
                  <a:pt x="208635" y="119964"/>
                </a:lnTo>
                <a:lnTo>
                  <a:pt x="235864" y="109575"/>
                </a:lnTo>
                <a:lnTo>
                  <a:pt x="263347" y="99428"/>
                </a:lnTo>
                <a:close/>
              </a:path>
              <a:path w="520064" h="520700">
                <a:moveTo>
                  <a:pt x="278269" y="400481"/>
                </a:moveTo>
                <a:lnTo>
                  <a:pt x="275437" y="394931"/>
                </a:lnTo>
                <a:lnTo>
                  <a:pt x="269341" y="392633"/>
                </a:lnTo>
                <a:lnTo>
                  <a:pt x="260299" y="393280"/>
                </a:lnTo>
                <a:lnTo>
                  <a:pt x="260299" y="410565"/>
                </a:lnTo>
                <a:lnTo>
                  <a:pt x="265887" y="410057"/>
                </a:lnTo>
                <a:lnTo>
                  <a:pt x="273621" y="411683"/>
                </a:lnTo>
                <a:lnTo>
                  <a:pt x="277583" y="409549"/>
                </a:lnTo>
                <a:lnTo>
                  <a:pt x="278269" y="400481"/>
                </a:lnTo>
                <a:close/>
              </a:path>
              <a:path w="520064" h="520700">
                <a:moveTo>
                  <a:pt x="378244" y="393280"/>
                </a:moveTo>
                <a:lnTo>
                  <a:pt x="360959" y="393280"/>
                </a:lnTo>
                <a:lnTo>
                  <a:pt x="360959" y="410565"/>
                </a:lnTo>
                <a:lnTo>
                  <a:pt x="366547" y="410057"/>
                </a:lnTo>
                <a:lnTo>
                  <a:pt x="374281" y="411683"/>
                </a:lnTo>
                <a:lnTo>
                  <a:pt x="378244" y="409549"/>
                </a:lnTo>
                <a:lnTo>
                  <a:pt x="378244" y="393280"/>
                </a:lnTo>
                <a:close/>
              </a:path>
              <a:path w="520064" h="520700">
                <a:moveTo>
                  <a:pt x="394512" y="51638"/>
                </a:moveTo>
                <a:lnTo>
                  <a:pt x="394017" y="50266"/>
                </a:lnTo>
                <a:lnTo>
                  <a:pt x="392404" y="45783"/>
                </a:lnTo>
                <a:lnTo>
                  <a:pt x="388251" y="40360"/>
                </a:lnTo>
                <a:lnTo>
                  <a:pt x="382143" y="36004"/>
                </a:lnTo>
                <a:lnTo>
                  <a:pt x="377418" y="34429"/>
                </a:lnTo>
                <a:lnTo>
                  <a:pt x="377418" y="55626"/>
                </a:lnTo>
                <a:lnTo>
                  <a:pt x="376237" y="62293"/>
                </a:lnTo>
                <a:lnTo>
                  <a:pt x="370116" y="65874"/>
                </a:lnTo>
                <a:lnTo>
                  <a:pt x="362775" y="66370"/>
                </a:lnTo>
                <a:lnTo>
                  <a:pt x="357860" y="57683"/>
                </a:lnTo>
                <a:lnTo>
                  <a:pt x="364007" y="50622"/>
                </a:lnTo>
                <a:lnTo>
                  <a:pt x="373418" y="50266"/>
                </a:lnTo>
                <a:lnTo>
                  <a:pt x="377418" y="55626"/>
                </a:lnTo>
                <a:lnTo>
                  <a:pt x="377418" y="34429"/>
                </a:lnTo>
                <a:lnTo>
                  <a:pt x="374180" y="33337"/>
                </a:lnTo>
                <a:lnTo>
                  <a:pt x="363334" y="33172"/>
                </a:lnTo>
                <a:lnTo>
                  <a:pt x="354977" y="36283"/>
                </a:lnTo>
                <a:lnTo>
                  <a:pt x="349110" y="41490"/>
                </a:lnTo>
                <a:lnTo>
                  <a:pt x="345706" y="47574"/>
                </a:lnTo>
                <a:lnTo>
                  <a:pt x="348145" y="72174"/>
                </a:lnTo>
                <a:lnTo>
                  <a:pt x="367461" y="81940"/>
                </a:lnTo>
                <a:lnTo>
                  <a:pt x="388099" y="75539"/>
                </a:lnTo>
                <a:lnTo>
                  <a:pt x="390550" y="66370"/>
                </a:lnTo>
                <a:lnTo>
                  <a:pt x="394512" y="51638"/>
                </a:lnTo>
                <a:close/>
              </a:path>
              <a:path w="520064" h="520700">
                <a:moveTo>
                  <a:pt x="478904" y="393280"/>
                </a:moveTo>
                <a:lnTo>
                  <a:pt x="461619" y="393280"/>
                </a:lnTo>
                <a:lnTo>
                  <a:pt x="461619" y="410565"/>
                </a:lnTo>
                <a:lnTo>
                  <a:pt x="467207" y="410057"/>
                </a:lnTo>
                <a:lnTo>
                  <a:pt x="474941" y="411683"/>
                </a:lnTo>
                <a:lnTo>
                  <a:pt x="478904" y="409549"/>
                </a:lnTo>
                <a:lnTo>
                  <a:pt x="478904" y="393280"/>
                </a:lnTo>
                <a:close/>
              </a:path>
              <a:path w="520064" h="520700">
                <a:moveTo>
                  <a:pt x="519442" y="405130"/>
                </a:moveTo>
                <a:lnTo>
                  <a:pt x="509282" y="370840"/>
                </a:lnTo>
                <a:lnTo>
                  <a:pt x="507123" y="369570"/>
                </a:lnTo>
                <a:lnTo>
                  <a:pt x="504964" y="368300"/>
                </a:lnTo>
                <a:lnTo>
                  <a:pt x="503351" y="367360"/>
                </a:lnTo>
                <a:lnTo>
                  <a:pt x="503351" y="394970"/>
                </a:lnTo>
                <a:lnTo>
                  <a:pt x="503313" y="410210"/>
                </a:lnTo>
                <a:lnTo>
                  <a:pt x="488340" y="431800"/>
                </a:lnTo>
                <a:lnTo>
                  <a:pt x="463626" y="434340"/>
                </a:lnTo>
                <a:lnTo>
                  <a:pt x="442226" y="421640"/>
                </a:lnTo>
                <a:lnTo>
                  <a:pt x="439724" y="407670"/>
                </a:lnTo>
                <a:lnTo>
                  <a:pt x="437896" y="397510"/>
                </a:lnTo>
                <a:lnTo>
                  <a:pt x="471792" y="369570"/>
                </a:lnTo>
                <a:lnTo>
                  <a:pt x="487349" y="373380"/>
                </a:lnTo>
                <a:lnTo>
                  <a:pt x="497954" y="382270"/>
                </a:lnTo>
                <a:lnTo>
                  <a:pt x="503351" y="394970"/>
                </a:lnTo>
                <a:lnTo>
                  <a:pt x="503351" y="367360"/>
                </a:lnTo>
                <a:lnTo>
                  <a:pt x="502805" y="367030"/>
                </a:lnTo>
                <a:lnTo>
                  <a:pt x="476872" y="351790"/>
                </a:lnTo>
                <a:lnTo>
                  <a:pt x="454990" y="350520"/>
                </a:lnTo>
                <a:lnTo>
                  <a:pt x="432130" y="350520"/>
                </a:lnTo>
                <a:lnTo>
                  <a:pt x="432130" y="368300"/>
                </a:lnTo>
                <a:lnTo>
                  <a:pt x="432130" y="435610"/>
                </a:lnTo>
                <a:lnTo>
                  <a:pt x="424332" y="434340"/>
                </a:lnTo>
                <a:lnTo>
                  <a:pt x="413842" y="436880"/>
                </a:lnTo>
                <a:lnTo>
                  <a:pt x="410781" y="435610"/>
                </a:lnTo>
                <a:lnTo>
                  <a:pt x="407733" y="434340"/>
                </a:lnTo>
                <a:lnTo>
                  <a:pt x="412013" y="429260"/>
                </a:lnTo>
                <a:lnTo>
                  <a:pt x="415391" y="422910"/>
                </a:lnTo>
                <a:lnTo>
                  <a:pt x="417995" y="415290"/>
                </a:lnTo>
                <a:lnTo>
                  <a:pt x="419938" y="407670"/>
                </a:lnTo>
                <a:lnTo>
                  <a:pt x="421690" y="415290"/>
                </a:lnTo>
                <a:lnTo>
                  <a:pt x="424370" y="422910"/>
                </a:lnTo>
                <a:lnTo>
                  <a:pt x="427888" y="429260"/>
                </a:lnTo>
                <a:lnTo>
                  <a:pt x="432130" y="435610"/>
                </a:lnTo>
                <a:lnTo>
                  <a:pt x="432130" y="368300"/>
                </a:lnTo>
                <a:lnTo>
                  <a:pt x="428040" y="374650"/>
                </a:lnTo>
                <a:lnTo>
                  <a:pt x="424522" y="382270"/>
                </a:lnTo>
                <a:lnTo>
                  <a:pt x="421500" y="389890"/>
                </a:lnTo>
                <a:lnTo>
                  <a:pt x="418922" y="397510"/>
                </a:lnTo>
                <a:lnTo>
                  <a:pt x="417957" y="388620"/>
                </a:lnTo>
                <a:lnTo>
                  <a:pt x="415175" y="381000"/>
                </a:lnTo>
                <a:lnTo>
                  <a:pt x="408470" y="369570"/>
                </a:lnTo>
                <a:lnTo>
                  <a:pt x="407733" y="368300"/>
                </a:lnTo>
                <a:lnTo>
                  <a:pt x="432130" y="368300"/>
                </a:lnTo>
                <a:lnTo>
                  <a:pt x="432130" y="350520"/>
                </a:lnTo>
                <a:lnTo>
                  <a:pt x="430847" y="350520"/>
                </a:lnTo>
                <a:lnTo>
                  <a:pt x="405574" y="351790"/>
                </a:lnTo>
                <a:lnTo>
                  <a:pt x="402653" y="351790"/>
                </a:lnTo>
                <a:lnTo>
                  <a:pt x="402653" y="410210"/>
                </a:lnTo>
                <a:lnTo>
                  <a:pt x="399478" y="419100"/>
                </a:lnTo>
                <a:lnTo>
                  <a:pt x="393598" y="426720"/>
                </a:lnTo>
                <a:lnTo>
                  <a:pt x="385876" y="431800"/>
                </a:lnTo>
                <a:lnTo>
                  <a:pt x="377228" y="435610"/>
                </a:lnTo>
                <a:lnTo>
                  <a:pt x="347306" y="429260"/>
                </a:lnTo>
                <a:lnTo>
                  <a:pt x="337324" y="406400"/>
                </a:lnTo>
                <a:lnTo>
                  <a:pt x="336765" y="405130"/>
                </a:lnTo>
                <a:lnTo>
                  <a:pt x="338797" y="398780"/>
                </a:lnTo>
                <a:lnTo>
                  <a:pt x="344919" y="379730"/>
                </a:lnTo>
                <a:lnTo>
                  <a:pt x="371132" y="369570"/>
                </a:lnTo>
                <a:lnTo>
                  <a:pt x="386118" y="373380"/>
                </a:lnTo>
                <a:lnTo>
                  <a:pt x="396849" y="382270"/>
                </a:lnTo>
                <a:lnTo>
                  <a:pt x="402615" y="394970"/>
                </a:lnTo>
                <a:lnTo>
                  <a:pt x="402653" y="410210"/>
                </a:lnTo>
                <a:lnTo>
                  <a:pt x="402653" y="351790"/>
                </a:lnTo>
                <a:lnTo>
                  <a:pt x="331470" y="351790"/>
                </a:lnTo>
                <a:lnTo>
                  <a:pt x="331470" y="368300"/>
                </a:lnTo>
                <a:lnTo>
                  <a:pt x="331470" y="435610"/>
                </a:lnTo>
                <a:lnTo>
                  <a:pt x="323672" y="434340"/>
                </a:lnTo>
                <a:lnTo>
                  <a:pt x="313182" y="436880"/>
                </a:lnTo>
                <a:lnTo>
                  <a:pt x="310121" y="435610"/>
                </a:lnTo>
                <a:lnTo>
                  <a:pt x="307073" y="434340"/>
                </a:lnTo>
                <a:lnTo>
                  <a:pt x="311480" y="429260"/>
                </a:lnTo>
                <a:lnTo>
                  <a:pt x="314871" y="421640"/>
                </a:lnTo>
                <a:lnTo>
                  <a:pt x="317398" y="414020"/>
                </a:lnTo>
                <a:lnTo>
                  <a:pt x="319278" y="406400"/>
                </a:lnTo>
                <a:lnTo>
                  <a:pt x="320751" y="415290"/>
                </a:lnTo>
                <a:lnTo>
                  <a:pt x="323494" y="422910"/>
                </a:lnTo>
                <a:lnTo>
                  <a:pt x="327177" y="429260"/>
                </a:lnTo>
                <a:lnTo>
                  <a:pt x="331470" y="435610"/>
                </a:lnTo>
                <a:lnTo>
                  <a:pt x="331470" y="368300"/>
                </a:lnTo>
                <a:lnTo>
                  <a:pt x="327240" y="374650"/>
                </a:lnTo>
                <a:lnTo>
                  <a:pt x="323646" y="382270"/>
                </a:lnTo>
                <a:lnTo>
                  <a:pt x="320649" y="389890"/>
                </a:lnTo>
                <a:lnTo>
                  <a:pt x="318249" y="398780"/>
                </a:lnTo>
                <a:lnTo>
                  <a:pt x="317296" y="389890"/>
                </a:lnTo>
                <a:lnTo>
                  <a:pt x="314401" y="382270"/>
                </a:lnTo>
                <a:lnTo>
                  <a:pt x="310642" y="375920"/>
                </a:lnTo>
                <a:lnTo>
                  <a:pt x="307657" y="369570"/>
                </a:lnTo>
                <a:lnTo>
                  <a:pt x="307073" y="368300"/>
                </a:lnTo>
                <a:lnTo>
                  <a:pt x="331470" y="368300"/>
                </a:lnTo>
                <a:lnTo>
                  <a:pt x="331470" y="351790"/>
                </a:lnTo>
                <a:lnTo>
                  <a:pt x="301561" y="351790"/>
                </a:lnTo>
                <a:lnTo>
                  <a:pt x="301561" y="397510"/>
                </a:lnTo>
                <a:lnTo>
                  <a:pt x="298589" y="419100"/>
                </a:lnTo>
                <a:lnTo>
                  <a:pt x="282663" y="433070"/>
                </a:lnTo>
                <a:lnTo>
                  <a:pt x="261797" y="435610"/>
                </a:lnTo>
                <a:lnTo>
                  <a:pt x="244538" y="426720"/>
                </a:lnTo>
                <a:lnTo>
                  <a:pt x="235165" y="408940"/>
                </a:lnTo>
                <a:lnTo>
                  <a:pt x="235483" y="406400"/>
                </a:lnTo>
                <a:lnTo>
                  <a:pt x="260007" y="370840"/>
                </a:lnTo>
                <a:lnTo>
                  <a:pt x="270459" y="369570"/>
                </a:lnTo>
                <a:lnTo>
                  <a:pt x="292023" y="378460"/>
                </a:lnTo>
                <a:lnTo>
                  <a:pt x="301561" y="397510"/>
                </a:lnTo>
                <a:lnTo>
                  <a:pt x="301561" y="351790"/>
                </a:lnTo>
                <a:lnTo>
                  <a:pt x="282663" y="351790"/>
                </a:lnTo>
                <a:lnTo>
                  <a:pt x="280682" y="345440"/>
                </a:lnTo>
                <a:lnTo>
                  <a:pt x="276517" y="334010"/>
                </a:lnTo>
                <a:lnTo>
                  <a:pt x="274535" y="327660"/>
                </a:lnTo>
                <a:lnTo>
                  <a:pt x="280073" y="323850"/>
                </a:lnTo>
                <a:lnTo>
                  <a:pt x="286258" y="321310"/>
                </a:lnTo>
                <a:lnTo>
                  <a:pt x="292163" y="317500"/>
                </a:lnTo>
                <a:lnTo>
                  <a:pt x="296900" y="312420"/>
                </a:lnTo>
                <a:lnTo>
                  <a:pt x="288531" y="298450"/>
                </a:lnTo>
                <a:lnTo>
                  <a:pt x="280339" y="284480"/>
                </a:lnTo>
                <a:lnTo>
                  <a:pt x="277571" y="279400"/>
                </a:lnTo>
                <a:lnTo>
                  <a:pt x="274535" y="273837"/>
                </a:lnTo>
                <a:lnTo>
                  <a:pt x="274535" y="308610"/>
                </a:lnTo>
                <a:lnTo>
                  <a:pt x="268516" y="311150"/>
                </a:lnTo>
                <a:lnTo>
                  <a:pt x="262750" y="314960"/>
                </a:lnTo>
                <a:lnTo>
                  <a:pt x="257276" y="317500"/>
                </a:lnTo>
                <a:lnTo>
                  <a:pt x="252158" y="321310"/>
                </a:lnTo>
                <a:lnTo>
                  <a:pt x="255917" y="328930"/>
                </a:lnTo>
                <a:lnTo>
                  <a:pt x="259232" y="336550"/>
                </a:lnTo>
                <a:lnTo>
                  <a:pt x="262051" y="344170"/>
                </a:lnTo>
                <a:lnTo>
                  <a:pt x="264363" y="351790"/>
                </a:lnTo>
                <a:lnTo>
                  <a:pt x="247078" y="351790"/>
                </a:lnTo>
                <a:lnTo>
                  <a:pt x="230809" y="319201"/>
                </a:lnTo>
                <a:lnTo>
                  <a:pt x="230809" y="368300"/>
                </a:lnTo>
                <a:lnTo>
                  <a:pt x="230809" y="435610"/>
                </a:lnTo>
                <a:lnTo>
                  <a:pt x="206413" y="435610"/>
                </a:lnTo>
                <a:lnTo>
                  <a:pt x="210604" y="429260"/>
                </a:lnTo>
                <a:lnTo>
                  <a:pt x="214223" y="421640"/>
                </a:lnTo>
                <a:lnTo>
                  <a:pt x="216979" y="412750"/>
                </a:lnTo>
                <a:lnTo>
                  <a:pt x="218605" y="406400"/>
                </a:lnTo>
                <a:lnTo>
                  <a:pt x="220052" y="415290"/>
                </a:lnTo>
                <a:lnTo>
                  <a:pt x="222796" y="422910"/>
                </a:lnTo>
                <a:lnTo>
                  <a:pt x="226479" y="429260"/>
                </a:lnTo>
                <a:lnTo>
                  <a:pt x="230809" y="435610"/>
                </a:lnTo>
                <a:lnTo>
                  <a:pt x="230809" y="368300"/>
                </a:lnTo>
                <a:lnTo>
                  <a:pt x="226796" y="374650"/>
                </a:lnTo>
                <a:lnTo>
                  <a:pt x="222961" y="382270"/>
                </a:lnTo>
                <a:lnTo>
                  <a:pt x="219989" y="389890"/>
                </a:lnTo>
                <a:lnTo>
                  <a:pt x="218605" y="398780"/>
                </a:lnTo>
                <a:lnTo>
                  <a:pt x="217004" y="391160"/>
                </a:lnTo>
                <a:lnTo>
                  <a:pt x="214096" y="383540"/>
                </a:lnTo>
                <a:lnTo>
                  <a:pt x="210388" y="375920"/>
                </a:lnTo>
                <a:lnTo>
                  <a:pt x="207073" y="369570"/>
                </a:lnTo>
                <a:lnTo>
                  <a:pt x="206413" y="368300"/>
                </a:lnTo>
                <a:lnTo>
                  <a:pt x="230809" y="368300"/>
                </a:lnTo>
                <a:lnTo>
                  <a:pt x="230809" y="319201"/>
                </a:lnTo>
                <a:lnTo>
                  <a:pt x="228777" y="315125"/>
                </a:lnTo>
                <a:lnTo>
                  <a:pt x="228777" y="351790"/>
                </a:lnTo>
                <a:lnTo>
                  <a:pt x="201320" y="351790"/>
                </a:lnTo>
                <a:lnTo>
                  <a:pt x="201320" y="407670"/>
                </a:lnTo>
                <a:lnTo>
                  <a:pt x="190728" y="427990"/>
                </a:lnTo>
                <a:lnTo>
                  <a:pt x="171234" y="435610"/>
                </a:lnTo>
                <a:lnTo>
                  <a:pt x="150507" y="431800"/>
                </a:lnTo>
                <a:lnTo>
                  <a:pt x="136245" y="415290"/>
                </a:lnTo>
                <a:lnTo>
                  <a:pt x="135280" y="406400"/>
                </a:lnTo>
                <a:lnTo>
                  <a:pt x="134454" y="398780"/>
                </a:lnTo>
                <a:lnTo>
                  <a:pt x="134175" y="396240"/>
                </a:lnTo>
                <a:lnTo>
                  <a:pt x="140919" y="382270"/>
                </a:lnTo>
                <a:lnTo>
                  <a:pt x="153720" y="372110"/>
                </a:lnTo>
                <a:lnTo>
                  <a:pt x="169799" y="369570"/>
                </a:lnTo>
                <a:lnTo>
                  <a:pt x="183959" y="373380"/>
                </a:lnTo>
                <a:lnTo>
                  <a:pt x="194525" y="381000"/>
                </a:lnTo>
                <a:lnTo>
                  <a:pt x="200596" y="393700"/>
                </a:lnTo>
                <a:lnTo>
                  <a:pt x="201180" y="405130"/>
                </a:lnTo>
                <a:lnTo>
                  <a:pt x="201244" y="406400"/>
                </a:lnTo>
                <a:lnTo>
                  <a:pt x="201320" y="407670"/>
                </a:lnTo>
                <a:lnTo>
                  <a:pt x="201320" y="351790"/>
                </a:lnTo>
                <a:lnTo>
                  <a:pt x="173875" y="351790"/>
                </a:lnTo>
                <a:lnTo>
                  <a:pt x="152654" y="321310"/>
                </a:lnTo>
                <a:lnTo>
                  <a:pt x="125222" y="297180"/>
                </a:lnTo>
                <a:lnTo>
                  <a:pt x="91351" y="279400"/>
                </a:lnTo>
                <a:lnTo>
                  <a:pt x="50838" y="269240"/>
                </a:lnTo>
                <a:lnTo>
                  <a:pt x="51536" y="276860"/>
                </a:lnTo>
                <a:lnTo>
                  <a:pt x="49123" y="279400"/>
                </a:lnTo>
                <a:lnTo>
                  <a:pt x="49822" y="285750"/>
                </a:lnTo>
                <a:lnTo>
                  <a:pt x="80911" y="293370"/>
                </a:lnTo>
                <a:lnTo>
                  <a:pt x="107518" y="306070"/>
                </a:lnTo>
                <a:lnTo>
                  <a:pt x="129679" y="322580"/>
                </a:lnTo>
                <a:lnTo>
                  <a:pt x="147434" y="341630"/>
                </a:lnTo>
                <a:lnTo>
                  <a:pt x="149352" y="344170"/>
                </a:lnTo>
                <a:lnTo>
                  <a:pt x="153657" y="347980"/>
                </a:lnTo>
                <a:lnTo>
                  <a:pt x="152514" y="351790"/>
                </a:lnTo>
                <a:lnTo>
                  <a:pt x="130149" y="351790"/>
                </a:lnTo>
                <a:lnTo>
                  <a:pt x="130149" y="369570"/>
                </a:lnTo>
                <a:lnTo>
                  <a:pt x="130149" y="435610"/>
                </a:lnTo>
                <a:lnTo>
                  <a:pt x="105740" y="435610"/>
                </a:lnTo>
                <a:lnTo>
                  <a:pt x="109918" y="429260"/>
                </a:lnTo>
                <a:lnTo>
                  <a:pt x="113512" y="421640"/>
                </a:lnTo>
                <a:lnTo>
                  <a:pt x="116268" y="412750"/>
                </a:lnTo>
                <a:lnTo>
                  <a:pt x="117944" y="406400"/>
                </a:lnTo>
                <a:lnTo>
                  <a:pt x="119265" y="415290"/>
                </a:lnTo>
                <a:lnTo>
                  <a:pt x="122059" y="422910"/>
                </a:lnTo>
                <a:lnTo>
                  <a:pt x="125844" y="429260"/>
                </a:lnTo>
                <a:lnTo>
                  <a:pt x="130149" y="435610"/>
                </a:lnTo>
                <a:lnTo>
                  <a:pt x="130149" y="369570"/>
                </a:lnTo>
                <a:lnTo>
                  <a:pt x="125183" y="375920"/>
                </a:lnTo>
                <a:lnTo>
                  <a:pt x="121500" y="383540"/>
                </a:lnTo>
                <a:lnTo>
                  <a:pt x="116928" y="398780"/>
                </a:lnTo>
                <a:lnTo>
                  <a:pt x="115811" y="389890"/>
                </a:lnTo>
                <a:lnTo>
                  <a:pt x="112941" y="382270"/>
                </a:lnTo>
                <a:lnTo>
                  <a:pt x="109004" y="374650"/>
                </a:lnTo>
                <a:lnTo>
                  <a:pt x="105575" y="369570"/>
                </a:lnTo>
                <a:lnTo>
                  <a:pt x="104724" y="368300"/>
                </a:lnTo>
                <a:lnTo>
                  <a:pt x="124599" y="368300"/>
                </a:lnTo>
                <a:lnTo>
                  <a:pt x="130149" y="369570"/>
                </a:lnTo>
                <a:lnTo>
                  <a:pt x="130149" y="351790"/>
                </a:lnTo>
                <a:lnTo>
                  <a:pt x="99441" y="351790"/>
                </a:lnTo>
                <a:lnTo>
                  <a:pt x="99441" y="407670"/>
                </a:lnTo>
                <a:lnTo>
                  <a:pt x="91935" y="425450"/>
                </a:lnTo>
                <a:lnTo>
                  <a:pt x="75247" y="435610"/>
                </a:lnTo>
                <a:lnTo>
                  <a:pt x="45732" y="429260"/>
                </a:lnTo>
                <a:lnTo>
                  <a:pt x="38379" y="412750"/>
                </a:lnTo>
                <a:lnTo>
                  <a:pt x="34975" y="405130"/>
                </a:lnTo>
                <a:lnTo>
                  <a:pt x="38773" y="392430"/>
                </a:lnTo>
                <a:lnTo>
                  <a:pt x="42570" y="379730"/>
                </a:lnTo>
                <a:lnTo>
                  <a:pt x="68122" y="369570"/>
                </a:lnTo>
                <a:lnTo>
                  <a:pt x="74828" y="369570"/>
                </a:lnTo>
                <a:lnTo>
                  <a:pt x="80695" y="370840"/>
                </a:lnTo>
                <a:lnTo>
                  <a:pt x="85407" y="373380"/>
                </a:lnTo>
                <a:lnTo>
                  <a:pt x="97396" y="388620"/>
                </a:lnTo>
                <a:lnTo>
                  <a:pt x="99441" y="407670"/>
                </a:lnTo>
                <a:lnTo>
                  <a:pt x="99441" y="351790"/>
                </a:lnTo>
                <a:lnTo>
                  <a:pt x="29489" y="351790"/>
                </a:lnTo>
                <a:lnTo>
                  <a:pt x="29489" y="369570"/>
                </a:lnTo>
                <a:lnTo>
                  <a:pt x="29489" y="435610"/>
                </a:lnTo>
                <a:lnTo>
                  <a:pt x="17284" y="435610"/>
                </a:lnTo>
                <a:lnTo>
                  <a:pt x="17386" y="434340"/>
                </a:lnTo>
                <a:lnTo>
                  <a:pt x="17500" y="433070"/>
                </a:lnTo>
                <a:lnTo>
                  <a:pt x="17614" y="431800"/>
                </a:lnTo>
                <a:lnTo>
                  <a:pt x="17729" y="430530"/>
                </a:lnTo>
                <a:lnTo>
                  <a:pt x="17843" y="429260"/>
                </a:lnTo>
                <a:lnTo>
                  <a:pt x="17957" y="427990"/>
                </a:lnTo>
                <a:lnTo>
                  <a:pt x="15938" y="417830"/>
                </a:lnTo>
                <a:lnTo>
                  <a:pt x="18300" y="412750"/>
                </a:lnTo>
                <a:lnTo>
                  <a:pt x="19773" y="419100"/>
                </a:lnTo>
                <a:lnTo>
                  <a:pt x="22364" y="425450"/>
                </a:lnTo>
                <a:lnTo>
                  <a:pt x="25717" y="430530"/>
                </a:lnTo>
                <a:lnTo>
                  <a:pt x="29489" y="435610"/>
                </a:lnTo>
                <a:lnTo>
                  <a:pt x="29489" y="369570"/>
                </a:lnTo>
                <a:lnTo>
                  <a:pt x="25438" y="374650"/>
                </a:lnTo>
                <a:lnTo>
                  <a:pt x="22237" y="379730"/>
                </a:lnTo>
                <a:lnTo>
                  <a:pt x="19596" y="386080"/>
                </a:lnTo>
                <a:lnTo>
                  <a:pt x="17284" y="392430"/>
                </a:lnTo>
                <a:lnTo>
                  <a:pt x="17284" y="368300"/>
                </a:lnTo>
                <a:lnTo>
                  <a:pt x="21043" y="369570"/>
                </a:lnTo>
                <a:lnTo>
                  <a:pt x="24231" y="368300"/>
                </a:lnTo>
                <a:lnTo>
                  <a:pt x="27419" y="367030"/>
                </a:lnTo>
                <a:lnTo>
                  <a:pt x="29489" y="369570"/>
                </a:lnTo>
                <a:lnTo>
                  <a:pt x="29489" y="351790"/>
                </a:lnTo>
                <a:lnTo>
                  <a:pt x="17284" y="351790"/>
                </a:lnTo>
                <a:lnTo>
                  <a:pt x="17284" y="285750"/>
                </a:lnTo>
                <a:lnTo>
                  <a:pt x="21869" y="284480"/>
                </a:lnTo>
                <a:lnTo>
                  <a:pt x="29489" y="285750"/>
                </a:lnTo>
                <a:lnTo>
                  <a:pt x="33553" y="284480"/>
                </a:lnTo>
                <a:lnTo>
                  <a:pt x="32893" y="279400"/>
                </a:lnTo>
                <a:lnTo>
                  <a:pt x="34886" y="271780"/>
                </a:lnTo>
                <a:lnTo>
                  <a:pt x="33312" y="269240"/>
                </a:lnTo>
                <a:lnTo>
                  <a:pt x="32537" y="267970"/>
                </a:lnTo>
                <a:lnTo>
                  <a:pt x="27203" y="267970"/>
                </a:lnTo>
                <a:lnTo>
                  <a:pt x="23380" y="269240"/>
                </a:lnTo>
                <a:lnTo>
                  <a:pt x="17284" y="269240"/>
                </a:lnTo>
                <a:lnTo>
                  <a:pt x="17284" y="218440"/>
                </a:lnTo>
                <a:lnTo>
                  <a:pt x="70942" y="222250"/>
                </a:lnTo>
                <a:lnTo>
                  <a:pt x="116090" y="234950"/>
                </a:lnTo>
                <a:lnTo>
                  <a:pt x="153606" y="254000"/>
                </a:lnTo>
                <a:lnTo>
                  <a:pt x="184315" y="281940"/>
                </a:lnTo>
                <a:lnTo>
                  <a:pt x="209080" y="313690"/>
                </a:lnTo>
                <a:lnTo>
                  <a:pt x="228777" y="351790"/>
                </a:lnTo>
                <a:lnTo>
                  <a:pt x="228777" y="315125"/>
                </a:lnTo>
                <a:lnTo>
                  <a:pt x="199212" y="273050"/>
                </a:lnTo>
                <a:lnTo>
                  <a:pt x="165531" y="242570"/>
                </a:lnTo>
                <a:lnTo>
                  <a:pt x="124447" y="219710"/>
                </a:lnTo>
                <a:lnTo>
                  <a:pt x="75247" y="205740"/>
                </a:lnTo>
                <a:lnTo>
                  <a:pt x="17284" y="201930"/>
                </a:lnTo>
                <a:lnTo>
                  <a:pt x="17284" y="158750"/>
                </a:lnTo>
                <a:lnTo>
                  <a:pt x="50838" y="158750"/>
                </a:lnTo>
                <a:lnTo>
                  <a:pt x="50838" y="184150"/>
                </a:lnTo>
                <a:lnTo>
                  <a:pt x="63868" y="186690"/>
                </a:lnTo>
                <a:lnTo>
                  <a:pt x="76657" y="187960"/>
                </a:lnTo>
                <a:lnTo>
                  <a:pt x="88988" y="190500"/>
                </a:lnTo>
                <a:lnTo>
                  <a:pt x="100660" y="193040"/>
                </a:lnTo>
                <a:lnTo>
                  <a:pt x="103276" y="187960"/>
                </a:lnTo>
                <a:lnTo>
                  <a:pt x="105397" y="181610"/>
                </a:lnTo>
                <a:lnTo>
                  <a:pt x="107708" y="175260"/>
                </a:lnTo>
                <a:lnTo>
                  <a:pt x="108953" y="172720"/>
                </a:lnTo>
                <a:lnTo>
                  <a:pt x="110832" y="168910"/>
                </a:lnTo>
                <a:lnTo>
                  <a:pt x="118008" y="172720"/>
                </a:lnTo>
                <a:lnTo>
                  <a:pt x="125526" y="175260"/>
                </a:lnTo>
                <a:lnTo>
                  <a:pt x="141338" y="180340"/>
                </a:lnTo>
                <a:lnTo>
                  <a:pt x="139230" y="186690"/>
                </a:lnTo>
                <a:lnTo>
                  <a:pt x="136829" y="193040"/>
                </a:lnTo>
                <a:lnTo>
                  <a:pt x="134645" y="199390"/>
                </a:lnTo>
                <a:lnTo>
                  <a:pt x="133197" y="205740"/>
                </a:lnTo>
                <a:lnTo>
                  <a:pt x="144907" y="210820"/>
                </a:lnTo>
                <a:lnTo>
                  <a:pt x="155816" y="217170"/>
                </a:lnTo>
                <a:lnTo>
                  <a:pt x="176923" y="229870"/>
                </a:lnTo>
                <a:lnTo>
                  <a:pt x="181279" y="226060"/>
                </a:lnTo>
                <a:lnTo>
                  <a:pt x="185648" y="219710"/>
                </a:lnTo>
                <a:lnTo>
                  <a:pt x="189966" y="213360"/>
                </a:lnTo>
                <a:lnTo>
                  <a:pt x="194208" y="210820"/>
                </a:lnTo>
                <a:lnTo>
                  <a:pt x="195173" y="210820"/>
                </a:lnTo>
                <a:lnTo>
                  <a:pt x="204355" y="219710"/>
                </a:lnTo>
                <a:lnTo>
                  <a:pt x="211239" y="224790"/>
                </a:lnTo>
                <a:lnTo>
                  <a:pt x="214528" y="229870"/>
                </a:lnTo>
                <a:lnTo>
                  <a:pt x="218605" y="232410"/>
                </a:lnTo>
                <a:lnTo>
                  <a:pt x="215049" y="237490"/>
                </a:lnTo>
                <a:lnTo>
                  <a:pt x="210883" y="242570"/>
                </a:lnTo>
                <a:lnTo>
                  <a:pt x="206756" y="247650"/>
                </a:lnTo>
                <a:lnTo>
                  <a:pt x="203352" y="252730"/>
                </a:lnTo>
                <a:lnTo>
                  <a:pt x="211861" y="261620"/>
                </a:lnTo>
                <a:lnTo>
                  <a:pt x="220014" y="271780"/>
                </a:lnTo>
                <a:lnTo>
                  <a:pt x="227977" y="281940"/>
                </a:lnTo>
                <a:lnTo>
                  <a:pt x="235889" y="290830"/>
                </a:lnTo>
                <a:lnTo>
                  <a:pt x="241515" y="288290"/>
                </a:lnTo>
                <a:lnTo>
                  <a:pt x="246964" y="284480"/>
                </a:lnTo>
                <a:lnTo>
                  <a:pt x="252463" y="281940"/>
                </a:lnTo>
                <a:lnTo>
                  <a:pt x="258267" y="279400"/>
                </a:lnTo>
                <a:lnTo>
                  <a:pt x="262267" y="287020"/>
                </a:lnTo>
                <a:lnTo>
                  <a:pt x="266522" y="293370"/>
                </a:lnTo>
                <a:lnTo>
                  <a:pt x="270713" y="300990"/>
                </a:lnTo>
                <a:lnTo>
                  <a:pt x="274535" y="308610"/>
                </a:lnTo>
                <a:lnTo>
                  <a:pt x="274535" y="273837"/>
                </a:lnTo>
                <a:lnTo>
                  <a:pt x="272034" y="269240"/>
                </a:lnTo>
                <a:lnTo>
                  <a:pt x="263347" y="255270"/>
                </a:lnTo>
                <a:lnTo>
                  <a:pt x="257848" y="259080"/>
                </a:lnTo>
                <a:lnTo>
                  <a:pt x="252222" y="262890"/>
                </a:lnTo>
                <a:lnTo>
                  <a:pt x="246303" y="265430"/>
                </a:lnTo>
                <a:lnTo>
                  <a:pt x="239966" y="269240"/>
                </a:lnTo>
                <a:lnTo>
                  <a:pt x="235458" y="262890"/>
                </a:lnTo>
                <a:lnTo>
                  <a:pt x="229171" y="257810"/>
                </a:lnTo>
                <a:lnTo>
                  <a:pt x="225729" y="250190"/>
                </a:lnTo>
                <a:lnTo>
                  <a:pt x="230187" y="245110"/>
                </a:lnTo>
                <a:lnTo>
                  <a:pt x="234480" y="240030"/>
                </a:lnTo>
                <a:lnTo>
                  <a:pt x="238721" y="234950"/>
                </a:lnTo>
                <a:lnTo>
                  <a:pt x="243014" y="229870"/>
                </a:lnTo>
                <a:lnTo>
                  <a:pt x="236943" y="226060"/>
                </a:lnTo>
                <a:lnTo>
                  <a:pt x="231127" y="220980"/>
                </a:lnTo>
                <a:lnTo>
                  <a:pt x="219621" y="210820"/>
                </a:lnTo>
                <a:lnTo>
                  <a:pt x="222059" y="208280"/>
                </a:lnTo>
                <a:lnTo>
                  <a:pt x="230619" y="199390"/>
                </a:lnTo>
                <a:lnTo>
                  <a:pt x="246519" y="182880"/>
                </a:lnTo>
                <a:lnTo>
                  <a:pt x="272923" y="153670"/>
                </a:lnTo>
                <a:lnTo>
                  <a:pt x="299618" y="125730"/>
                </a:lnTo>
                <a:lnTo>
                  <a:pt x="327406" y="97790"/>
                </a:lnTo>
                <a:lnTo>
                  <a:pt x="336372" y="106680"/>
                </a:lnTo>
                <a:lnTo>
                  <a:pt x="343103" y="118110"/>
                </a:lnTo>
                <a:lnTo>
                  <a:pt x="348589" y="129540"/>
                </a:lnTo>
                <a:lnTo>
                  <a:pt x="353847" y="142240"/>
                </a:lnTo>
                <a:lnTo>
                  <a:pt x="359511" y="153670"/>
                </a:lnTo>
                <a:lnTo>
                  <a:pt x="365125" y="166370"/>
                </a:lnTo>
                <a:lnTo>
                  <a:pt x="370446" y="177800"/>
                </a:lnTo>
                <a:lnTo>
                  <a:pt x="375196" y="190500"/>
                </a:lnTo>
                <a:lnTo>
                  <a:pt x="369138" y="201930"/>
                </a:lnTo>
                <a:lnTo>
                  <a:pt x="358533" y="209550"/>
                </a:lnTo>
                <a:lnTo>
                  <a:pt x="346087" y="215900"/>
                </a:lnTo>
                <a:lnTo>
                  <a:pt x="334518" y="222250"/>
                </a:lnTo>
                <a:lnTo>
                  <a:pt x="337159" y="232410"/>
                </a:lnTo>
                <a:lnTo>
                  <a:pt x="339471" y="242570"/>
                </a:lnTo>
                <a:lnTo>
                  <a:pt x="342099" y="252730"/>
                </a:lnTo>
                <a:lnTo>
                  <a:pt x="345706" y="261620"/>
                </a:lnTo>
                <a:lnTo>
                  <a:pt x="350126" y="259080"/>
                </a:lnTo>
                <a:lnTo>
                  <a:pt x="357543" y="260350"/>
                </a:lnTo>
                <a:lnTo>
                  <a:pt x="358673" y="259080"/>
                </a:lnTo>
                <a:lnTo>
                  <a:pt x="360959" y="256540"/>
                </a:lnTo>
                <a:lnTo>
                  <a:pt x="359029" y="250190"/>
                </a:lnTo>
                <a:lnTo>
                  <a:pt x="357225" y="243840"/>
                </a:lnTo>
                <a:lnTo>
                  <a:pt x="355511" y="237490"/>
                </a:lnTo>
                <a:lnTo>
                  <a:pt x="353847" y="229870"/>
                </a:lnTo>
                <a:lnTo>
                  <a:pt x="359829" y="228600"/>
                </a:lnTo>
                <a:lnTo>
                  <a:pt x="365252" y="224790"/>
                </a:lnTo>
                <a:lnTo>
                  <a:pt x="370116" y="222250"/>
                </a:lnTo>
                <a:lnTo>
                  <a:pt x="375183" y="227330"/>
                </a:lnTo>
                <a:lnTo>
                  <a:pt x="379920" y="233680"/>
                </a:lnTo>
                <a:lnTo>
                  <a:pt x="385356" y="237490"/>
                </a:lnTo>
                <a:lnTo>
                  <a:pt x="392480" y="241300"/>
                </a:lnTo>
                <a:lnTo>
                  <a:pt x="406666" y="242570"/>
                </a:lnTo>
                <a:lnTo>
                  <a:pt x="418668" y="238760"/>
                </a:lnTo>
                <a:lnTo>
                  <a:pt x="428498" y="231140"/>
                </a:lnTo>
                <a:lnTo>
                  <a:pt x="432892" y="226060"/>
                </a:lnTo>
                <a:lnTo>
                  <a:pt x="436206" y="222250"/>
                </a:lnTo>
                <a:lnTo>
                  <a:pt x="440232" y="226060"/>
                </a:lnTo>
                <a:lnTo>
                  <a:pt x="449084" y="226060"/>
                </a:lnTo>
                <a:lnTo>
                  <a:pt x="451459" y="232410"/>
                </a:lnTo>
                <a:lnTo>
                  <a:pt x="450088" y="238760"/>
                </a:lnTo>
                <a:lnTo>
                  <a:pt x="448525" y="245110"/>
                </a:lnTo>
                <a:lnTo>
                  <a:pt x="446900" y="251460"/>
                </a:lnTo>
                <a:lnTo>
                  <a:pt x="445350" y="257810"/>
                </a:lnTo>
                <a:lnTo>
                  <a:pt x="461619" y="261620"/>
                </a:lnTo>
                <a:lnTo>
                  <a:pt x="471462" y="222250"/>
                </a:lnTo>
                <a:lnTo>
                  <a:pt x="471792" y="220980"/>
                </a:lnTo>
                <a:lnTo>
                  <a:pt x="462610" y="217170"/>
                </a:lnTo>
                <a:lnTo>
                  <a:pt x="453783" y="212090"/>
                </a:lnTo>
                <a:lnTo>
                  <a:pt x="445046" y="208280"/>
                </a:lnTo>
                <a:lnTo>
                  <a:pt x="436206" y="203200"/>
                </a:lnTo>
                <a:lnTo>
                  <a:pt x="432346" y="193040"/>
                </a:lnTo>
                <a:lnTo>
                  <a:pt x="429933" y="186690"/>
                </a:lnTo>
                <a:lnTo>
                  <a:pt x="428942" y="177800"/>
                </a:lnTo>
                <a:lnTo>
                  <a:pt x="428802" y="176530"/>
                </a:lnTo>
                <a:lnTo>
                  <a:pt x="419036" y="176530"/>
                </a:lnTo>
                <a:lnTo>
                  <a:pt x="419036" y="210820"/>
                </a:lnTo>
                <a:lnTo>
                  <a:pt x="413854" y="220980"/>
                </a:lnTo>
                <a:lnTo>
                  <a:pt x="403669" y="226060"/>
                </a:lnTo>
                <a:lnTo>
                  <a:pt x="394385" y="222250"/>
                </a:lnTo>
                <a:lnTo>
                  <a:pt x="391287" y="220980"/>
                </a:lnTo>
                <a:lnTo>
                  <a:pt x="386829" y="208280"/>
                </a:lnTo>
                <a:lnTo>
                  <a:pt x="391541" y="196850"/>
                </a:lnTo>
                <a:lnTo>
                  <a:pt x="406717" y="193040"/>
                </a:lnTo>
                <a:lnTo>
                  <a:pt x="417283" y="200660"/>
                </a:lnTo>
                <a:lnTo>
                  <a:pt x="419036" y="210820"/>
                </a:lnTo>
                <a:lnTo>
                  <a:pt x="419036" y="176530"/>
                </a:lnTo>
                <a:lnTo>
                  <a:pt x="411797" y="176530"/>
                </a:lnTo>
                <a:lnTo>
                  <a:pt x="396760" y="176530"/>
                </a:lnTo>
                <a:lnTo>
                  <a:pt x="388416" y="177800"/>
                </a:lnTo>
                <a:lnTo>
                  <a:pt x="381889" y="162560"/>
                </a:lnTo>
                <a:lnTo>
                  <a:pt x="374929" y="147320"/>
                </a:lnTo>
                <a:lnTo>
                  <a:pt x="367855" y="132080"/>
                </a:lnTo>
                <a:lnTo>
                  <a:pt x="360959" y="116840"/>
                </a:lnTo>
                <a:lnTo>
                  <a:pt x="376605" y="116840"/>
                </a:lnTo>
                <a:lnTo>
                  <a:pt x="390093" y="113030"/>
                </a:lnTo>
                <a:lnTo>
                  <a:pt x="401713" y="106680"/>
                </a:lnTo>
                <a:lnTo>
                  <a:pt x="411797" y="100330"/>
                </a:lnTo>
                <a:lnTo>
                  <a:pt x="411797" y="175260"/>
                </a:lnTo>
                <a:lnTo>
                  <a:pt x="428663" y="175260"/>
                </a:lnTo>
                <a:lnTo>
                  <a:pt x="427685" y="166370"/>
                </a:lnTo>
                <a:lnTo>
                  <a:pt x="427710" y="140970"/>
                </a:lnTo>
                <a:lnTo>
                  <a:pt x="427837" y="132080"/>
                </a:lnTo>
                <a:lnTo>
                  <a:pt x="427939" y="125730"/>
                </a:lnTo>
                <a:lnTo>
                  <a:pt x="428053" y="118110"/>
                </a:lnTo>
                <a:lnTo>
                  <a:pt x="428155" y="111760"/>
                </a:lnTo>
                <a:lnTo>
                  <a:pt x="428282" y="104140"/>
                </a:lnTo>
                <a:lnTo>
                  <a:pt x="428332" y="100330"/>
                </a:lnTo>
                <a:lnTo>
                  <a:pt x="428371" y="99060"/>
                </a:lnTo>
                <a:lnTo>
                  <a:pt x="428790" y="82550"/>
                </a:lnTo>
                <a:lnTo>
                  <a:pt x="428879" y="66040"/>
                </a:lnTo>
                <a:lnTo>
                  <a:pt x="428066" y="50800"/>
                </a:lnTo>
                <a:lnTo>
                  <a:pt x="422617" y="31750"/>
                </a:lnTo>
                <a:lnTo>
                  <a:pt x="412470" y="17780"/>
                </a:lnTo>
                <a:lnTo>
                  <a:pt x="411797" y="16865"/>
                </a:lnTo>
                <a:lnTo>
                  <a:pt x="411797" y="55880"/>
                </a:lnTo>
                <a:lnTo>
                  <a:pt x="408749" y="74930"/>
                </a:lnTo>
                <a:lnTo>
                  <a:pt x="389737" y="95250"/>
                </a:lnTo>
                <a:lnTo>
                  <a:pt x="362546" y="99060"/>
                </a:lnTo>
                <a:lnTo>
                  <a:pt x="359841" y="97790"/>
                </a:lnTo>
                <a:lnTo>
                  <a:pt x="338124" y="87630"/>
                </a:lnTo>
                <a:lnTo>
                  <a:pt x="327406" y="58420"/>
                </a:lnTo>
                <a:lnTo>
                  <a:pt x="329514" y="48260"/>
                </a:lnTo>
                <a:lnTo>
                  <a:pt x="331368" y="39370"/>
                </a:lnTo>
                <a:lnTo>
                  <a:pt x="342341" y="25400"/>
                </a:lnTo>
                <a:lnTo>
                  <a:pt x="358546" y="17780"/>
                </a:lnTo>
                <a:lnTo>
                  <a:pt x="378244" y="17780"/>
                </a:lnTo>
                <a:lnTo>
                  <a:pt x="395744" y="25400"/>
                </a:lnTo>
                <a:lnTo>
                  <a:pt x="407200" y="39370"/>
                </a:lnTo>
                <a:lnTo>
                  <a:pt x="411797" y="55880"/>
                </a:lnTo>
                <a:lnTo>
                  <a:pt x="411797" y="16865"/>
                </a:lnTo>
                <a:lnTo>
                  <a:pt x="411543" y="16510"/>
                </a:lnTo>
                <a:lnTo>
                  <a:pt x="395770" y="6350"/>
                </a:lnTo>
                <a:lnTo>
                  <a:pt x="376212" y="0"/>
                </a:lnTo>
                <a:lnTo>
                  <a:pt x="361975" y="0"/>
                </a:lnTo>
                <a:lnTo>
                  <a:pt x="323710" y="22860"/>
                </a:lnTo>
                <a:lnTo>
                  <a:pt x="318249" y="27940"/>
                </a:lnTo>
                <a:lnTo>
                  <a:pt x="316217" y="28879"/>
                </a:lnTo>
                <a:lnTo>
                  <a:pt x="316217" y="81280"/>
                </a:lnTo>
                <a:lnTo>
                  <a:pt x="289166" y="111760"/>
                </a:lnTo>
                <a:lnTo>
                  <a:pt x="261848" y="142240"/>
                </a:lnTo>
                <a:lnTo>
                  <a:pt x="234010" y="171450"/>
                </a:lnTo>
                <a:lnTo>
                  <a:pt x="205397" y="199390"/>
                </a:lnTo>
                <a:lnTo>
                  <a:pt x="202031" y="198120"/>
                </a:lnTo>
                <a:lnTo>
                  <a:pt x="194767" y="186690"/>
                </a:lnTo>
                <a:lnTo>
                  <a:pt x="191160" y="187960"/>
                </a:lnTo>
                <a:lnTo>
                  <a:pt x="186677" y="190500"/>
                </a:lnTo>
                <a:lnTo>
                  <a:pt x="182753" y="196850"/>
                </a:lnTo>
                <a:lnTo>
                  <a:pt x="178460" y="204470"/>
                </a:lnTo>
                <a:lnTo>
                  <a:pt x="172859" y="208280"/>
                </a:lnTo>
                <a:lnTo>
                  <a:pt x="166814" y="203200"/>
                </a:lnTo>
                <a:lnTo>
                  <a:pt x="160312" y="200660"/>
                </a:lnTo>
                <a:lnTo>
                  <a:pt x="153530" y="196850"/>
                </a:lnTo>
                <a:lnTo>
                  <a:pt x="155816" y="190500"/>
                </a:lnTo>
                <a:lnTo>
                  <a:pt x="158229" y="184150"/>
                </a:lnTo>
                <a:lnTo>
                  <a:pt x="160591" y="176530"/>
                </a:lnTo>
                <a:lnTo>
                  <a:pt x="162687" y="170180"/>
                </a:lnTo>
                <a:lnTo>
                  <a:pt x="158661" y="168910"/>
                </a:lnTo>
                <a:lnTo>
                  <a:pt x="146596" y="165100"/>
                </a:lnTo>
                <a:lnTo>
                  <a:pt x="130911" y="158750"/>
                </a:lnTo>
                <a:lnTo>
                  <a:pt x="115341" y="153670"/>
                </a:lnTo>
                <a:lnTo>
                  <a:pt x="99644" y="147320"/>
                </a:lnTo>
                <a:lnTo>
                  <a:pt x="92735" y="166370"/>
                </a:lnTo>
                <a:lnTo>
                  <a:pt x="90487" y="172720"/>
                </a:lnTo>
                <a:lnTo>
                  <a:pt x="82473" y="172720"/>
                </a:lnTo>
                <a:lnTo>
                  <a:pt x="67106" y="168910"/>
                </a:lnTo>
                <a:lnTo>
                  <a:pt x="67106" y="158750"/>
                </a:lnTo>
                <a:lnTo>
                  <a:pt x="67106" y="143510"/>
                </a:lnTo>
                <a:lnTo>
                  <a:pt x="67106" y="142240"/>
                </a:lnTo>
                <a:lnTo>
                  <a:pt x="64350" y="140970"/>
                </a:lnTo>
                <a:lnTo>
                  <a:pt x="59042" y="143510"/>
                </a:lnTo>
                <a:lnTo>
                  <a:pt x="57950" y="140970"/>
                </a:lnTo>
                <a:lnTo>
                  <a:pt x="108851" y="121920"/>
                </a:lnTo>
                <a:lnTo>
                  <a:pt x="159448" y="104140"/>
                </a:lnTo>
                <a:lnTo>
                  <a:pt x="260400" y="66040"/>
                </a:lnTo>
                <a:lnTo>
                  <a:pt x="311137" y="48260"/>
                </a:lnTo>
                <a:lnTo>
                  <a:pt x="311086" y="59690"/>
                </a:lnTo>
                <a:lnTo>
                  <a:pt x="311480" y="66040"/>
                </a:lnTo>
                <a:lnTo>
                  <a:pt x="311556" y="67310"/>
                </a:lnTo>
                <a:lnTo>
                  <a:pt x="313156" y="74930"/>
                </a:lnTo>
                <a:lnTo>
                  <a:pt x="316217" y="81280"/>
                </a:lnTo>
                <a:lnTo>
                  <a:pt x="316217" y="28879"/>
                </a:lnTo>
                <a:lnTo>
                  <a:pt x="309956" y="31750"/>
                </a:lnTo>
                <a:lnTo>
                  <a:pt x="299948" y="35560"/>
                </a:lnTo>
                <a:lnTo>
                  <a:pt x="289166" y="38100"/>
                </a:lnTo>
                <a:lnTo>
                  <a:pt x="278599" y="41910"/>
                </a:lnTo>
                <a:lnTo>
                  <a:pt x="232295" y="59690"/>
                </a:lnTo>
                <a:lnTo>
                  <a:pt x="138379" y="93980"/>
                </a:lnTo>
                <a:lnTo>
                  <a:pt x="91528" y="111760"/>
                </a:lnTo>
                <a:lnTo>
                  <a:pt x="0" y="142240"/>
                </a:lnTo>
                <a:lnTo>
                  <a:pt x="0" y="453390"/>
                </a:lnTo>
                <a:lnTo>
                  <a:pt x="17284" y="453390"/>
                </a:lnTo>
                <a:lnTo>
                  <a:pt x="16573" y="469900"/>
                </a:lnTo>
                <a:lnTo>
                  <a:pt x="16979" y="502920"/>
                </a:lnTo>
                <a:lnTo>
                  <a:pt x="16268" y="519430"/>
                </a:lnTo>
                <a:lnTo>
                  <a:pt x="21704" y="519430"/>
                </a:lnTo>
                <a:lnTo>
                  <a:pt x="29806" y="520700"/>
                </a:lnTo>
                <a:lnTo>
                  <a:pt x="33553" y="519430"/>
                </a:lnTo>
                <a:lnTo>
                  <a:pt x="33553" y="453390"/>
                </a:lnTo>
                <a:lnTo>
                  <a:pt x="50838" y="453390"/>
                </a:lnTo>
                <a:lnTo>
                  <a:pt x="50838" y="519430"/>
                </a:lnTo>
                <a:lnTo>
                  <a:pt x="55943" y="519430"/>
                </a:lnTo>
                <a:lnTo>
                  <a:pt x="63690" y="520700"/>
                </a:lnTo>
                <a:lnTo>
                  <a:pt x="67106" y="519430"/>
                </a:lnTo>
                <a:lnTo>
                  <a:pt x="67106" y="453390"/>
                </a:lnTo>
                <a:lnTo>
                  <a:pt x="419938" y="453390"/>
                </a:lnTo>
                <a:lnTo>
                  <a:pt x="420039" y="469900"/>
                </a:lnTo>
                <a:lnTo>
                  <a:pt x="419798" y="487680"/>
                </a:lnTo>
                <a:lnTo>
                  <a:pt x="419887" y="504190"/>
                </a:lnTo>
                <a:lnTo>
                  <a:pt x="420954" y="519430"/>
                </a:lnTo>
                <a:lnTo>
                  <a:pt x="425716" y="519430"/>
                </a:lnTo>
                <a:lnTo>
                  <a:pt x="433120" y="520700"/>
                </a:lnTo>
                <a:lnTo>
                  <a:pt x="436206" y="519430"/>
                </a:lnTo>
                <a:lnTo>
                  <a:pt x="436206" y="453390"/>
                </a:lnTo>
                <a:lnTo>
                  <a:pt x="453491" y="453390"/>
                </a:lnTo>
                <a:lnTo>
                  <a:pt x="453491" y="519430"/>
                </a:lnTo>
                <a:lnTo>
                  <a:pt x="458584" y="519430"/>
                </a:lnTo>
                <a:lnTo>
                  <a:pt x="466344" y="520700"/>
                </a:lnTo>
                <a:lnTo>
                  <a:pt x="469760" y="519430"/>
                </a:lnTo>
                <a:lnTo>
                  <a:pt x="469760" y="453390"/>
                </a:lnTo>
                <a:lnTo>
                  <a:pt x="506539" y="436880"/>
                </a:lnTo>
                <a:lnTo>
                  <a:pt x="507047" y="435610"/>
                </a:lnTo>
                <a:lnTo>
                  <a:pt x="507568" y="434340"/>
                </a:lnTo>
                <a:lnTo>
                  <a:pt x="519442" y="40513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439605" y="4961128"/>
            <a:ext cx="488950" cy="396240"/>
          </a:xfrm>
          <a:custGeom>
            <a:avLst/>
            <a:gdLst/>
            <a:ahLst/>
            <a:cxnLst/>
            <a:rect l="l" t="t" r="r" b="b"/>
            <a:pathLst>
              <a:path w="488950" h="396239">
                <a:moveTo>
                  <a:pt x="274510" y="326390"/>
                </a:moveTo>
                <a:lnTo>
                  <a:pt x="244855" y="327660"/>
                </a:lnTo>
                <a:lnTo>
                  <a:pt x="222621" y="341630"/>
                </a:lnTo>
                <a:lnTo>
                  <a:pt x="210773" y="365760"/>
                </a:lnTo>
                <a:lnTo>
                  <a:pt x="211903" y="388620"/>
                </a:lnTo>
                <a:lnTo>
                  <a:pt x="212029" y="391160"/>
                </a:lnTo>
                <a:lnTo>
                  <a:pt x="212154" y="393700"/>
                </a:lnTo>
                <a:lnTo>
                  <a:pt x="212280" y="396240"/>
                </a:lnTo>
                <a:lnTo>
                  <a:pt x="242327" y="394970"/>
                </a:lnTo>
                <a:lnTo>
                  <a:pt x="265274" y="381000"/>
                </a:lnTo>
                <a:lnTo>
                  <a:pt x="265906" y="379730"/>
                </a:lnTo>
                <a:lnTo>
                  <a:pt x="224612" y="379730"/>
                </a:lnTo>
                <a:lnTo>
                  <a:pt x="228443" y="364490"/>
                </a:lnTo>
                <a:lnTo>
                  <a:pt x="235424" y="351790"/>
                </a:lnTo>
                <a:lnTo>
                  <a:pt x="246413" y="344170"/>
                </a:lnTo>
                <a:lnTo>
                  <a:pt x="262267" y="341630"/>
                </a:lnTo>
                <a:lnTo>
                  <a:pt x="275895" y="341630"/>
                </a:lnTo>
                <a:lnTo>
                  <a:pt x="274625" y="327660"/>
                </a:lnTo>
                <a:lnTo>
                  <a:pt x="274510" y="326390"/>
                </a:lnTo>
                <a:close/>
              </a:path>
              <a:path w="488950" h="396239">
                <a:moveTo>
                  <a:pt x="203466" y="323850"/>
                </a:moveTo>
                <a:lnTo>
                  <a:pt x="173624" y="325120"/>
                </a:lnTo>
                <a:lnTo>
                  <a:pt x="151401" y="339090"/>
                </a:lnTo>
                <a:lnTo>
                  <a:pt x="139653" y="363220"/>
                </a:lnTo>
                <a:lnTo>
                  <a:pt x="140972" y="388620"/>
                </a:lnTo>
                <a:lnTo>
                  <a:pt x="141038" y="389890"/>
                </a:lnTo>
                <a:lnTo>
                  <a:pt x="141104" y="391160"/>
                </a:lnTo>
                <a:lnTo>
                  <a:pt x="141170" y="392430"/>
                </a:lnTo>
                <a:lnTo>
                  <a:pt x="141236" y="393700"/>
                </a:lnTo>
                <a:lnTo>
                  <a:pt x="171228" y="392430"/>
                </a:lnTo>
                <a:lnTo>
                  <a:pt x="194225" y="378460"/>
                </a:lnTo>
                <a:lnTo>
                  <a:pt x="194860" y="377190"/>
                </a:lnTo>
                <a:lnTo>
                  <a:pt x="153568" y="377190"/>
                </a:lnTo>
                <a:lnTo>
                  <a:pt x="157376" y="361950"/>
                </a:lnTo>
                <a:lnTo>
                  <a:pt x="164337" y="349250"/>
                </a:lnTo>
                <a:lnTo>
                  <a:pt x="175328" y="341630"/>
                </a:lnTo>
                <a:lnTo>
                  <a:pt x="191223" y="339090"/>
                </a:lnTo>
                <a:lnTo>
                  <a:pt x="204876" y="339090"/>
                </a:lnTo>
                <a:lnTo>
                  <a:pt x="203819" y="327660"/>
                </a:lnTo>
                <a:lnTo>
                  <a:pt x="203701" y="326390"/>
                </a:lnTo>
                <a:lnTo>
                  <a:pt x="203584" y="325120"/>
                </a:lnTo>
                <a:lnTo>
                  <a:pt x="203466" y="323850"/>
                </a:lnTo>
                <a:close/>
              </a:path>
              <a:path w="488950" h="396239">
                <a:moveTo>
                  <a:pt x="133578" y="321310"/>
                </a:moveTo>
                <a:lnTo>
                  <a:pt x="104038" y="322580"/>
                </a:lnTo>
                <a:lnTo>
                  <a:pt x="81908" y="336550"/>
                </a:lnTo>
                <a:lnTo>
                  <a:pt x="70056" y="360680"/>
                </a:lnTo>
                <a:lnTo>
                  <a:pt x="71240" y="388620"/>
                </a:lnTo>
                <a:lnTo>
                  <a:pt x="71348" y="391160"/>
                </a:lnTo>
                <a:lnTo>
                  <a:pt x="100744" y="389890"/>
                </a:lnTo>
                <a:lnTo>
                  <a:pt x="124118" y="375920"/>
                </a:lnTo>
                <a:lnTo>
                  <a:pt x="124779" y="374650"/>
                </a:lnTo>
                <a:lnTo>
                  <a:pt x="83680" y="374650"/>
                </a:lnTo>
                <a:lnTo>
                  <a:pt x="87485" y="358140"/>
                </a:lnTo>
                <a:lnTo>
                  <a:pt x="94573" y="346710"/>
                </a:lnTo>
                <a:lnTo>
                  <a:pt x="105629" y="339090"/>
                </a:lnTo>
                <a:lnTo>
                  <a:pt x="121335" y="336550"/>
                </a:lnTo>
                <a:lnTo>
                  <a:pt x="135122" y="336550"/>
                </a:lnTo>
                <a:lnTo>
                  <a:pt x="133578" y="321310"/>
                </a:lnTo>
                <a:close/>
              </a:path>
              <a:path w="488950" h="396239">
                <a:moveTo>
                  <a:pt x="422736" y="323850"/>
                </a:moveTo>
                <a:lnTo>
                  <a:pt x="345099" y="323850"/>
                </a:lnTo>
                <a:lnTo>
                  <a:pt x="375411" y="327660"/>
                </a:lnTo>
                <a:lnTo>
                  <a:pt x="377438" y="335280"/>
                </a:lnTo>
                <a:lnTo>
                  <a:pt x="378804" y="342900"/>
                </a:lnTo>
                <a:lnTo>
                  <a:pt x="379639" y="350520"/>
                </a:lnTo>
                <a:lnTo>
                  <a:pt x="379856" y="354330"/>
                </a:lnTo>
                <a:lnTo>
                  <a:pt x="379772" y="363220"/>
                </a:lnTo>
                <a:lnTo>
                  <a:pt x="379697" y="364490"/>
                </a:lnTo>
                <a:lnTo>
                  <a:pt x="379622" y="365760"/>
                </a:lnTo>
                <a:lnTo>
                  <a:pt x="379112" y="372110"/>
                </a:lnTo>
                <a:lnTo>
                  <a:pt x="379010" y="373380"/>
                </a:lnTo>
                <a:lnTo>
                  <a:pt x="380092" y="381000"/>
                </a:lnTo>
                <a:lnTo>
                  <a:pt x="384721" y="388620"/>
                </a:lnTo>
                <a:lnTo>
                  <a:pt x="395163" y="378460"/>
                </a:lnTo>
                <a:lnTo>
                  <a:pt x="397106" y="363220"/>
                </a:lnTo>
                <a:lnTo>
                  <a:pt x="395083" y="346710"/>
                </a:lnTo>
                <a:lnTo>
                  <a:pt x="393623" y="331470"/>
                </a:lnTo>
                <a:lnTo>
                  <a:pt x="440021" y="331470"/>
                </a:lnTo>
                <a:lnTo>
                  <a:pt x="429621" y="326390"/>
                </a:lnTo>
                <a:lnTo>
                  <a:pt x="422736" y="323850"/>
                </a:lnTo>
                <a:close/>
              </a:path>
              <a:path w="488950" h="396239">
                <a:moveTo>
                  <a:pt x="275895" y="341630"/>
                </a:moveTo>
                <a:lnTo>
                  <a:pt x="262267" y="341630"/>
                </a:lnTo>
                <a:lnTo>
                  <a:pt x="260075" y="359410"/>
                </a:lnTo>
                <a:lnTo>
                  <a:pt x="251159" y="372110"/>
                </a:lnTo>
                <a:lnTo>
                  <a:pt x="238384" y="378460"/>
                </a:lnTo>
                <a:lnTo>
                  <a:pt x="224612" y="379730"/>
                </a:lnTo>
                <a:lnTo>
                  <a:pt x="265906" y="379730"/>
                </a:lnTo>
                <a:lnTo>
                  <a:pt x="277281" y="356870"/>
                </a:lnTo>
                <a:lnTo>
                  <a:pt x="276126" y="344170"/>
                </a:lnTo>
                <a:lnTo>
                  <a:pt x="276011" y="342900"/>
                </a:lnTo>
                <a:lnTo>
                  <a:pt x="275895" y="341630"/>
                </a:lnTo>
                <a:close/>
              </a:path>
              <a:path w="488950" h="396239">
                <a:moveTo>
                  <a:pt x="440021" y="331470"/>
                </a:moveTo>
                <a:lnTo>
                  <a:pt x="393623" y="331470"/>
                </a:lnTo>
                <a:lnTo>
                  <a:pt x="408717" y="336550"/>
                </a:lnTo>
                <a:lnTo>
                  <a:pt x="425521" y="342900"/>
                </a:lnTo>
                <a:lnTo>
                  <a:pt x="442585" y="351790"/>
                </a:lnTo>
                <a:lnTo>
                  <a:pt x="458457" y="361950"/>
                </a:lnTo>
                <a:lnTo>
                  <a:pt x="465014" y="368300"/>
                </a:lnTo>
                <a:lnTo>
                  <a:pt x="472281" y="375920"/>
                </a:lnTo>
                <a:lnTo>
                  <a:pt x="480110" y="379730"/>
                </a:lnTo>
                <a:lnTo>
                  <a:pt x="488353" y="374650"/>
                </a:lnTo>
                <a:lnTo>
                  <a:pt x="486793" y="368300"/>
                </a:lnTo>
                <a:lnTo>
                  <a:pt x="481837" y="361950"/>
                </a:lnTo>
                <a:lnTo>
                  <a:pt x="475501" y="355600"/>
                </a:lnTo>
                <a:lnTo>
                  <a:pt x="469798" y="350520"/>
                </a:lnTo>
                <a:lnTo>
                  <a:pt x="450420" y="336550"/>
                </a:lnTo>
                <a:lnTo>
                  <a:pt x="440021" y="331470"/>
                </a:lnTo>
                <a:close/>
              </a:path>
              <a:path w="488950" h="396239">
                <a:moveTo>
                  <a:pt x="204876" y="339090"/>
                </a:moveTo>
                <a:lnTo>
                  <a:pt x="191223" y="339090"/>
                </a:lnTo>
                <a:lnTo>
                  <a:pt x="189024" y="356870"/>
                </a:lnTo>
                <a:lnTo>
                  <a:pt x="180963" y="368300"/>
                </a:lnTo>
                <a:lnTo>
                  <a:pt x="168619" y="375920"/>
                </a:lnTo>
                <a:lnTo>
                  <a:pt x="153568" y="377190"/>
                </a:lnTo>
                <a:lnTo>
                  <a:pt x="194860" y="377190"/>
                </a:lnTo>
                <a:lnTo>
                  <a:pt x="206285" y="354330"/>
                </a:lnTo>
                <a:lnTo>
                  <a:pt x="205346" y="344170"/>
                </a:lnTo>
                <a:lnTo>
                  <a:pt x="205228" y="342900"/>
                </a:lnTo>
                <a:lnTo>
                  <a:pt x="205111" y="341630"/>
                </a:lnTo>
                <a:lnTo>
                  <a:pt x="204993" y="340360"/>
                </a:lnTo>
                <a:lnTo>
                  <a:pt x="204876" y="339090"/>
                </a:lnTo>
                <a:close/>
              </a:path>
              <a:path w="488950" h="396239">
                <a:moveTo>
                  <a:pt x="135122" y="336550"/>
                </a:moveTo>
                <a:lnTo>
                  <a:pt x="121335" y="336550"/>
                </a:lnTo>
                <a:lnTo>
                  <a:pt x="119188" y="354330"/>
                </a:lnTo>
                <a:lnTo>
                  <a:pt x="110289" y="367030"/>
                </a:lnTo>
                <a:lnTo>
                  <a:pt x="97500" y="373380"/>
                </a:lnTo>
                <a:lnTo>
                  <a:pt x="83680" y="374650"/>
                </a:lnTo>
                <a:lnTo>
                  <a:pt x="124779" y="374650"/>
                </a:lnTo>
                <a:lnTo>
                  <a:pt x="136665" y="351790"/>
                </a:lnTo>
                <a:lnTo>
                  <a:pt x="135122" y="336550"/>
                </a:lnTo>
                <a:close/>
              </a:path>
              <a:path w="488950" h="396239">
                <a:moveTo>
                  <a:pt x="46771" y="283210"/>
                </a:moveTo>
                <a:lnTo>
                  <a:pt x="1257" y="304800"/>
                </a:lnTo>
                <a:lnTo>
                  <a:pt x="0" y="307340"/>
                </a:lnTo>
                <a:lnTo>
                  <a:pt x="3199" y="318770"/>
                </a:lnTo>
                <a:lnTo>
                  <a:pt x="16052" y="330200"/>
                </a:lnTo>
                <a:lnTo>
                  <a:pt x="34840" y="339090"/>
                </a:lnTo>
                <a:lnTo>
                  <a:pt x="55841" y="340360"/>
                </a:lnTo>
                <a:lnTo>
                  <a:pt x="67808" y="336550"/>
                </a:lnTo>
                <a:lnTo>
                  <a:pt x="79305" y="330200"/>
                </a:lnTo>
                <a:lnTo>
                  <a:pt x="85571" y="323850"/>
                </a:lnTo>
                <a:lnTo>
                  <a:pt x="44962" y="323850"/>
                </a:lnTo>
                <a:lnTo>
                  <a:pt x="29315" y="320040"/>
                </a:lnTo>
                <a:lnTo>
                  <a:pt x="19761" y="308610"/>
                </a:lnTo>
                <a:lnTo>
                  <a:pt x="32148" y="302260"/>
                </a:lnTo>
                <a:lnTo>
                  <a:pt x="48115" y="299720"/>
                </a:lnTo>
                <a:lnTo>
                  <a:pt x="84682" y="299720"/>
                </a:lnTo>
                <a:lnTo>
                  <a:pt x="83654" y="298450"/>
                </a:lnTo>
                <a:lnTo>
                  <a:pt x="75162" y="290830"/>
                </a:lnTo>
                <a:lnTo>
                  <a:pt x="66141" y="285750"/>
                </a:lnTo>
                <a:lnTo>
                  <a:pt x="46771" y="283210"/>
                </a:lnTo>
                <a:close/>
              </a:path>
              <a:path w="488950" h="396239">
                <a:moveTo>
                  <a:pt x="339413" y="307340"/>
                </a:moveTo>
                <a:lnTo>
                  <a:pt x="317612" y="307340"/>
                </a:lnTo>
                <a:lnTo>
                  <a:pt x="305973" y="308610"/>
                </a:lnTo>
                <a:lnTo>
                  <a:pt x="296798" y="312420"/>
                </a:lnTo>
                <a:lnTo>
                  <a:pt x="293725" y="322580"/>
                </a:lnTo>
                <a:lnTo>
                  <a:pt x="303947" y="325120"/>
                </a:lnTo>
                <a:lnTo>
                  <a:pt x="324711" y="325120"/>
                </a:lnTo>
                <a:lnTo>
                  <a:pt x="334962" y="323850"/>
                </a:lnTo>
                <a:lnTo>
                  <a:pt x="422736" y="323850"/>
                </a:lnTo>
                <a:lnTo>
                  <a:pt x="408965" y="318770"/>
                </a:lnTo>
                <a:lnTo>
                  <a:pt x="390016" y="313690"/>
                </a:lnTo>
                <a:lnTo>
                  <a:pt x="388544" y="309880"/>
                </a:lnTo>
                <a:lnTo>
                  <a:pt x="370992" y="309880"/>
                </a:lnTo>
                <a:lnTo>
                  <a:pt x="361372" y="308610"/>
                </a:lnTo>
                <a:lnTo>
                  <a:pt x="350678" y="308610"/>
                </a:lnTo>
                <a:lnTo>
                  <a:pt x="339413" y="307340"/>
                </a:lnTo>
                <a:close/>
              </a:path>
              <a:path w="488950" h="396239">
                <a:moveTo>
                  <a:pt x="84682" y="299720"/>
                </a:moveTo>
                <a:lnTo>
                  <a:pt x="48115" y="299720"/>
                </a:lnTo>
                <a:lnTo>
                  <a:pt x="63275" y="303530"/>
                </a:lnTo>
                <a:lnTo>
                  <a:pt x="73240" y="313690"/>
                </a:lnTo>
                <a:lnTo>
                  <a:pt x="61378" y="321310"/>
                </a:lnTo>
                <a:lnTo>
                  <a:pt x="44962" y="323850"/>
                </a:lnTo>
                <a:lnTo>
                  <a:pt x="85571" y="323850"/>
                </a:lnTo>
                <a:lnTo>
                  <a:pt x="88078" y="321310"/>
                </a:lnTo>
                <a:lnTo>
                  <a:pt x="91871" y="313690"/>
                </a:lnTo>
                <a:lnTo>
                  <a:pt x="89823" y="306070"/>
                </a:lnTo>
                <a:lnTo>
                  <a:pt x="84682" y="299720"/>
                </a:lnTo>
                <a:close/>
              </a:path>
              <a:path w="488950" h="396239">
                <a:moveTo>
                  <a:pt x="225411" y="245110"/>
                </a:moveTo>
                <a:lnTo>
                  <a:pt x="216560" y="246380"/>
                </a:lnTo>
                <a:lnTo>
                  <a:pt x="213198" y="251460"/>
                </a:lnTo>
                <a:lnTo>
                  <a:pt x="213132" y="256540"/>
                </a:lnTo>
                <a:lnTo>
                  <a:pt x="215279" y="261620"/>
                </a:lnTo>
                <a:lnTo>
                  <a:pt x="218554" y="266700"/>
                </a:lnTo>
                <a:lnTo>
                  <a:pt x="218662" y="270510"/>
                </a:lnTo>
                <a:lnTo>
                  <a:pt x="218734" y="273050"/>
                </a:lnTo>
                <a:lnTo>
                  <a:pt x="218806" y="275590"/>
                </a:lnTo>
                <a:lnTo>
                  <a:pt x="218878" y="278130"/>
                </a:lnTo>
                <a:lnTo>
                  <a:pt x="218950" y="280670"/>
                </a:lnTo>
                <a:lnTo>
                  <a:pt x="219059" y="284480"/>
                </a:lnTo>
                <a:lnTo>
                  <a:pt x="219167" y="288290"/>
                </a:lnTo>
                <a:lnTo>
                  <a:pt x="237526" y="306070"/>
                </a:lnTo>
                <a:lnTo>
                  <a:pt x="262265" y="317500"/>
                </a:lnTo>
                <a:lnTo>
                  <a:pt x="282016" y="313690"/>
                </a:lnTo>
                <a:lnTo>
                  <a:pt x="286252" y="302260"/>
                </a:lnTo>
                <a:lnTo>
                  <a:pt x="286023" y="299720"/>
                </a:lnTo>
                <a:lnTo>
                  <a:pt x="285908" y="298450"/>
                </a:lnTo>
                <a:lnTo>
                  <a:pt x="255574" y="298450"/>
                </a:lnTo>
                <a:lnTo>
                  <a:pt x="241707" y="289560"/>
                </a:lnTo>
                <a:lnTo>
                  <a:pt x="232454" y="275590"/>
                </a:lnTo>
                <a:lnTo>
                  <a:pt x="232014" y="267970"/>
                </a:lnTo>
                <a:lnTo>
                  <a:pt x="231941" y="266700"/>
                </a:lnTo>
                <a:lnTo>
                  <a:pt x="231867" y="265430"/>
                </a:lnTo>
                <a:lnTo>
                  <a:pt x="231794" y="264160"/>
                </a:lnTo>
                <a:lnTo>
                  <a:pt x="231721" y="262890"/>
                </a:lnTo>
                <a:lnTo>
                  <a:pt x="231647" y="261620"/>
                </a:lnTo>
                <a:lnTo>
                  <a:pt x="271057" y="261620"/>
                </a:lnTo>
                <a:lnTo>
                  <a:pt x="267855" y="257810"/>
                </a:lnTo>
                <a:lnTo>
                  <a:pt x="254975" y="250190"/>
                </a:lnTo>
                <a:lnTo>
                  <a:pt x="239521" y="246380"/>
                </a:lnTo>
                <a:lnTo>
                  <a:pt x="225411" y="245110"/>
                </a:lnTo>
                <a:close/>
              </a:path>
              <a:path w="488950" h="396239">
                <a:moveTo>
                  <a:pt x="146189" y="237490"/>
                </a:moveTo>
                <a:lnTo>
                  <a:pt x="144373" y="261620"/>
                </a:lnTo>
                <a:lnTo>
                  <a:pt x="144277" y="262890"/>
                </a:lnTo>
                <a:lnTo>
                  <a:pt x="144182" y="264160"/>
                </a:lnTo>
                <a:lnTo>
                  <a:pt x="144086" y="265430"/>
                </a:lnTo>
                <a:lnTo>
                  <a:pt x="143991" y="266700"/>
                </a:lnTo>
                <a:lnTo>
                  <a:pt x="143895" y="267970"/>
                </a:lnTo>
                <a:lnTo>
                  <a:pt x="153696" y="293370"/>
                </a:lnTo>
                <a:lnTo>
                  <a:pt x="174187" y="308610"/>
                </a:lnTo>
                <a:lnTo>
                  <a:pt x="203961" y="311150"/>
                </a:lnTo>
                <a:lnTo>
                  <a:pt x="206584" y="295910"/>
                </a:lnTo>
                <a:lnTo>
                  <a:pt x="192912" y="295910"/>
                </a:lnTo>
                <a:lnTo>
                  <a:pt x="177384" y="292100"/>
                </a:lnTo>
                <a:lnTo>
                  <a:pt x="166765" y="283210"/>
                </a:lnTo>
                <a:lnTo>
                  <a:pt x="160882" y="270510"/>
                </a:lnTo>
                <a:lnTo>
                  <a:pt x="159867" y="257810"/>
                </a:lnTo>
                <a:lnTo>
                  <a:pt x="159765" y="256540"/>
                </a:lnTo>
                <a:lnTo>
                  <a:pt x="159664" y="255270"/>
                </a:lnTo>
                <a:lnTo>
                  <a:pt x="159562" y="254000"/>
                </a:lnTo>
                <a:lnTo>
                  <a:pt x="196485" y="254000"/>
                </a:lnTo>
                <a:lnTo>
                  <a:pt x="175870" y="240030"/>
                </a:lnTo>
                <a:lnTo>
                  <a:pt x="146189" y="237490"/>
                </a:lnTo>
                <a:close/>
              </a:path>
              <a:path w="488950" h="396239">
                <a:moveTo>
                  <a:pt x="311353" y="199390"/>
                </a:moveTo>
                <a:lnTo>
                  <a:pt x="308051" y="201930"/>
                </a:lnTo>
                <a:lnTo>
                  <a:pt x="305307" y="203200"/>
                </a:lnTo>
                <a:lnTo>
                  <a:pt x="304063" y="207010"/>
                </a:lnTo>
                <a:lnTo>
                  <a:pt x="306904" y="213360"/>
                </a:lnTo>
                <a:lnTo>
                  <a:pt x="312304" y="219710"/>
                </a:lnTo>
                <a:lnTo>
                  <a:pt x="318634" y="226060"/>
                </a:lnTo>
                <a:lnTo>
                  <a:pt x="324269" y="231140"/>
                </a:lnTo>
                <a:lnTo>
                  <a:pt x="339952" y="250190"/>
                </a:lnTo>
                <a:lnTo>
                  <a:pt x="352898" y="270510"/>
                </a:lnTo>
                <a:lnTo>
                  <a:pt x="363209" y="290830"/>
                </a:lnTo>
                <a:lnTo>
                  <a:pt x="370992" y="309880"/>
                </a:lnTo>
                <a:lnTo>
                  <a:pt x="388544" y="309880"/>
                </a:lnTo>
                <a:lnTo>
                  <a:pt x="378724" y="284480"/>
                </a:lnTo>
                <a:lnTo>
                  <a:pt x="362577" y="254000"/>
                </a:lnTo>
                <a:lnTo>
                  <a:pt x="340484" y="224790"/>
                </a:lnTo>
                <a:lnTo>
                  <a:pt x="311353" y="199390"/>
                </a:lnTo>
                <a:close/>
              </a:path>
              <a:path w="488950" h="396239">
                <a:moveTo>
                  <a:pt x="76301" y="234950"/>
                </a:moveTo>
                <a:lnTo>
                  <a:pt x="74316" y="261620"/>
                </a:lnTo>
                <a:lnTo>
                  <a:pt x="74221" y="262890"/>
                </a:lnTo>
                <a:lnTo>
                  <a:pt x="74127" y="264160"/>
                </a:lnTo>
                <a:lnTo>
                  <a:pt x="74032" y="265430"/>
                </a:lnTo>
                <a:lnTo>
                  <a:pt x="83800" y="290830"/>
                </a:lnTo>
                <a:lnTo>
                  <a:pt x="104265" y="306070"/>
                </a:lnTo>
                <a:lnTo>
                  <a:pt x="134086" y="308610"/>
                </a:lnTo>
                <a:lnTo>
                  <a:pt x="136720" y="293370"/>
                </a:lnTo>
                <a:lnTo>
                  <a:pt x="123024" y="293370"/>
                </a:lnTo>
                <a:lnTo>
                  <a:pt x="107652" y="289560"/>
                </a:lnTo>
                <a:lnTo>
                  <a:pt x="96969" y="280670"/>
                </a:lnTo>
                <a:lnTo>
                  <a:pt x="90979" y="267970"/>
                </a:lnTo>
                <a:lnTo>
                  <a:pt x="90184" y="257810"/>
                </a:lnTo>
                <a:lnTo>
                  <a:pt x="90085" y="256540"/>
                </a:lnTo>
                <a:lnTo>
                  <a:pt x="89985" y="255270"/>
                </a:lnTo>
                <a:lnTo>
                  <a:pt x="89886" y="254000"/>
                </a:lnTo>
                <a:lnTo>
                  <a:pt x="89786" y="252730"/>
                </a:lnTo>
                <a:lnTo>
                  <a:pt x="89687" y="251460"/>
                </a:lnTo>
                <a:lnTo>
                  <a:pt x="126591" y="251460"/>
                </a:lnTo>
                <a:lnTo>
                  <a:pt x="105945" y="237490"/>
                </a:lnTo>
                <a:lnTo>
                  <a:pt x="76301" y="234950"/>
                </a:lnTo>
                <a:close/>
              </a:path>
              <a:path w="488950" h="396239">
                <a:moveTo>
                  <a:pt x="271057" y="261620"/>
                </a:moveTo>
                <a:lnTo>
                  <a:pt x="231647" y="261620"/>
                </a:lnTo>
                <a:lnTo>
                  <a:pt x="245671" y="264160"/>
                </a:lnTo>
                <a:lnTo>
                  <a:pt x="258543" y="273050"/>
                </a:lnTo>
                <a:lnTo>
                  <a:pt x="267609" y="284480"/>
                </a:lnTo>
                <a:lnTo>
                  <a:pt x="270217" y="298450"/>
                </a:lnTo>
                <a:lnTo>
                  <a:pt x="285908" y="298450"/>
                </a:lnTo>
                <a:lnTo>
                  <a:pt x="285678" y="295910"/>
                </a:lnTo>
                <a:lnTo>
                  <a:pt x="285563" y="294640"/>
                </a:lnTo>
                <a:lnTo>
                  <a:pt x="285449" y="293370"/>
                </a:lnTo>
                <a:lnTo>
                  <a:pt x="285334" y="292100"/>
                </a:lnTo>
                <a:lnTo>
                  <a:pt x="285219" y="290830"/>
                </a:lnTo>
                <a:lnTo>
                  <a:pt x="285104" y="289560"/>
                </a:lnTo>
                <a:lnTo>
                  <a:pt x="284990" y="288290"/>
                </a:lnTo>
                <a:lnTo>
                  <a:pt x="284875" y="287020"/>
                </a:lnTo>
                <a:lnTo>
                  <a:pt x="278528" y="270510"/>
                </a:lnTo>
                <a:lnTo>
                  <a:pt x="271057" y="261620"/>
                </a:lnTo>
                <a:close/>
              </a:path>
              <a:path w="488950" h="396239">
                <a:moveTo>
                  <a:pt x="196485" y="254000"/>
                </a:moveTo>
                <a:lnTo>
                  <a:pt x="159562" y="254000"/>
                </a:lnTo>
                <a:lnTo>
                  <a:pt x="174592" y="257810"/>
                </a:lnTo>
                <a:lnTo>
                  <a:pt x="185639" y="265430"/>
                </a:lnTo>
                <a:lnTo>
                  <a:pt x="191984" y="278130"/>
                </a:lnTo>
                <a:lnTo>
                  <a:pt x="192249" y="283210"/>
                </a:lnTo>
                <a:lnTo>
                  <a:pt x="192316" y="284480"/>
                </a:lnTo>
                <a:lnTo>
                  <a:pt x="192382" y="285750"/>
                </a:lnTo>
                <a:lnTo>
                  <a:pt x="192448" y="287020"/>
                </a:lnTo>
                <a:lnTo>
                  <a:pt x="192515" y="288290"/>
                </a:lnTo>
                <a:lnTo>
                  <a:pt x="192581" y="289560"/>
                </a:lnTo>
                <a:lnTo>
                  <a:pt x="192647" y="290830"/>
                </a:lnTo>
                <a:lnTo>
                  <a:pt x="192714" y="292100"/>
                </a:lnTo>
                <a:lnTo>
                  <a:pt x="192780" y="293370"/>
                </a:lnTo>
                <a:lnTo>
                  <a:pt x="192846" y="294640"/>
                </a:lnTo>
                <a:lnTo>
                  <a:pt x="192912" y="295910"/>
                </a:lnTo>
                <a:lnTo>
                  <a:pt x="206584" y="295910"/>
                </a:lnTo>
                <a:lnTo>
                  <a:pt x="209206" y="280670"/>
                </a:lnTo>
                <a:lnTo>
                  <a:pt x="198359" y="255270"/>
                </a:lnTo>
                <a:lnTo>
                  <a:pt x="196485" y="254000"/>
                </a:lnTo>
                <a:close/>
              </a:path>
              <a:path w="488950" h="396239">
                <a:moveTo>
                  <a:pt x="126591" y="251460"/>
                </a:moveTo>
                <a:lnTo>
                  <a:pt x="89687" y="251460"/>
                </a:lnTo>
                <a:lnTo>
                  <a:pt x="104860" y="255270"/>
                </a:lnTo>
                <a:lnTo>
                  <a:pt x="115952" y="262890"/>
                </a:lnTo>
                <a:lnTo>
                  <a:pt x="122246" y="275590"/>
                </a:lnTo>
                <a:lnTo>
                  <a:pt x="122357" y="278130"/>
                </a:lnTo>
                <a:lnTo>
                  <a:pt x="122469" y="280670"/>
                </a:lnTo>
                <a:lnTo>
                  <a:pt x="122580" y="283210"/>
                </a:lnTo>
                <a:lnTo>
                  <a:pt x="122691" y="285750"/>
                </a:lnTo>
                <a:lnTo>
                  <a:pt x="122802" y="288290"/>
                </a:lnTo>
                <a:lnTo>
                  <a:pt x="122913" y="290830"/>
                </a:lnTo>
                <a:lnTo>
                  <a:pt x="123024" y="293370"/>
                </a:lnTo>
                <a:lnTo>
                  <a:pt x="136720" y="293370"/>
                </a:lnTo>
                <a:lnTo>
                  <a:pt x="139354" y="278130"/>
                </a:lnTo>
                <a:lnTo>
                  <a:pt x="128468" y="252730"/>
                </a:lnTo>
                <a:lnTo>
                  <a:pt x="126591" y="251460"/>
                </a:lnTo>
                <a:close/>
              </a:path>
              <a:path w="488950" h="396239">
                <a:moveTo>
                  <a:pt x="247110" y="176530"/>
                </a:moveTo>
                <a:lnTo>
                  <a:pt x="222179" y="186690"/>
                </a:lnTo>
                <a:lnTo>
                  <a:pt x="202742" y="210820"/>
                </a:lnTo>
                <a:lnTo>
                  <a:pt x="226119" y="229870"/>
                </a:lnTo>
                <a:lnTo>
                  <a:pt x="252729" y="234950"/>
                </a:lnTo>
                <a:lnTo>
                  <a:pt x="277587" y="224790"/>
                </a:lnTo>
                <a:lnTo>
                  <a:pt x="282356" y="218440"/>
                </a:lnTo>
                <a:lnTo>
                  <a:pt x="248216" y="218440"/>
                </a:lnTo>
                <a:lnTo>
                  <a:pt x="234210" y="214630"/>
                </a:lnTo>
                <a:lnTo>
                  <a:pt x="223265" y="207010"/>
                </a:lnTo>
                <a:lnTo>
                  <a:pt x="236507" y="196850"/>
                </a:lnTo>
                <a:lnTo>
                  <a:pt x="249826" y="193040"/>
                </a:lnTo>
                <a:lnTo>
                  <a:pt x="286663" y="193040"/>
                </a:lnTo>
                <a:lnTo>
                  <a:pt x="273098" y="181610"/>
                </a:lnTo>
                <a:lnTo>
                  <a:pt x="247110" y="176530"/>
                </a:lnTo>
                <a:close/>
              </a:path>
              <a:path w="488950" h="396239">
                <a:moveTo>
                  <a:pt x="286663" y="193040"/>
                </a:moveTo>
                <a:lnTo>
                  <a:pt x="249826" y="193040"/>
                </a:lnTo>
                <a:lnTo>
                  <a:pt x="263247" y="194310"/>
                </a:lnTo>
                <a:lnTo>
                  <a:pt x="276796" y="203200"/>
                </a:lnTo>
                <a:lnTo>
                  <a:pt x="263129" y="214630"/>
                </a:lnTo>
                <a:lnTo>
                  <a:pt x="248216" y="218440"/>
                </a:lnTo>
                <a:lnTo>
                  <a:pt x="282356" y="218440"/>
                </a:lnTo>
                <a:lnTo>
                  <a:pt x="295706" y="200660"/>
                </a:lnTo>
                <a:lnTo>
                  <a:pt x="286663" y="193040"/>
                </a:lnTo>
                <a:close/>
              </a:path>
              <a:path w="488950" h="396239">
                <a:moveTo>
                  <a:pt x="310400" y="97790"/>
                </a:moveTo>
                <a:lnTo>
                  <a:pt x="288200" y="119380"/>
                </a:lnTo>
                <a:lnTo>
                  <a:pt x="279334" y="144780"/>
                </a:lnTo>
                <a:lnTo>
                  <a:pt x="284763" y="168910"/>
                </a:lnTo>
                <a:lnTo>
                  <a:pt x="305447" y="191770"/>
                </a:lnTo>
                <a:lnTo>
                  <a:pt x="329076" y="171450"/>
                </a:lnTo>
                <a:lnTo>
                  <a:pt x="306755" y="171450"/>
                </a:lnTo>
                <a:lnTo>
                  <a:pt x="297828" y="158750"/>
                </a:lnTo>
                <a:lnTo>
                  <a:pt x="295686" y="144780"/>
                </a:lnTo>
                <a:lnTo>
                  <a:pt x="300285" y="130810"/>
                </a:lnTo>
                <a:lnTo>
                  <a:pt x="311581" y="118110"/>
                </a:lnTo>
                <a:lnTo>
                  <a:pt x="329747" y="118110"/>
                </a:lnTo>
                <a:lnTo>
                  <a:pt x="310400" y="97790"/>
                </a:lnTo>
                <a:close/>
              </a:path>
              <a:path w="488950" h="396239">
                <a:moveTo>
                  <a:pt x="195829" y="127000"/>
                </a:moveTo>
                <a:lnTo>
                  <a:pt x="170952" y="137160"/>
                </a:lnTo>
                <a:lnTo>
                  <a:pt x="151599" y="161290"/>
                </a:lnTo>
                <a:lnTo>
                  <a:pt x="174956" y="180340"/>
                </a:lnTo>
                <a:lnTo>
                  <a:pt x="201591" y="185420"/>
                </a:lnTo>
                <a:lnTo>
                  <a:pt x="226471" y="175260"/>
                </a:lnTo>
                <a:lnTo>
                  <a:pt x="231232" y="168910"/>
                </a:lnTo>
                <a:lnTo>
                  <a:pt x="198096" y="168910"/>
                </a:lnTo>
                <a:lnTo>
                  <a:pt x="184362" y="166370"/>
                </a:lnTo>
                <a:lnTo>
                  <a:pt x="172123" y="157480"/>
                </a:lnTo>
                <a:lnTo>
                  <a:pt x="185359" y="147320"/>
                </a:lnTo>
                <a:lnTo>
                  <a:pt x="198677" y="143510"/>
                </a:lnTo>
                <a:lnTo>
                  <a:pt x="235471" y="143510"/>
                </a:lnTo>
                <a:lnTo>
                  <a:pt x="221831" y="132080"/>
                </a:lnTo>
                <a:lnTo>
                  <a:pt x="195829" y="127000"/>
                </a:lnTo>
                <a:close/>
              </a:path>
              <a:path w="488950" h="396239">
                <a:moveTo>
                  <a:pt x="329747" y="118110"/>
                </a:moveTo>
                <a:lnTo>
                  <a:pt x="311581" y="118110"/>
                </a:lnTo>
                <a:lnTo>
                  <a:pt x="318276" y="132080"/>
                </a:lnTo>
                <a:lnTo>
                  <a:pt x="321079" y="144780"/>
                </a:lnTo>
                <a:lnTo>
                  <a:pt x="317927" y="158750"/>
                </a:lnTo>
                <a:lnTo>
                  <a:pt x="306755" y="171450"/>
                </a:lnTo>
                <a:lnTo>
                  <a:pt x="329076" y="171450"/>
                </a:lnTo>
                <a:lnTo>
                  <a:pt x="337380" y="144780"/>
                </a:lnTo>
                <a:lnTo>
                  <a:pt x="330956" y="119380"/>
                </a:lnTo>
                <a:lnTo>
                  <a:pt x="329747" y="118110"/>
                </a:lnTo>
                <a:close/>
              </a:path>
              <a:path w="488950" h="396239">
                <a:moveTo>
                  <a:pt x="235471" y="143510"/>
                </a:moveTo>
                <a:lnTo>
                  <a:pt x="198677" y="143510"/>
                </a:lnTo>
                <a:lnTo>
                  <a:pt x="212097" y="144780"/>
                </a:lnTo>
                <a:lnTo>
                  <a:pt x="225640" y="153670"/>
                </a:lnTo>
                <a:lnTo>
                  <a:pt x="212222" y="165100"/>
                </a:lnTo>
                <a:lnTo>
                  <a:pt x="198096" y="168910"/>
                </a:lnTo>
                <a:lnTo>
                  <a:pt x="231232" y="168910"/>
                </a:lnTo>
                <a:lnTo>
                  <a:pt x="244563" y="151130"/>
                </a:lnTo>
                <a:lnTo>
                  <a:pt x="235471" y="143510"/>
                </a:lnTo>
                <a:close/>
              </a:path>
              <a:path w="488950" h="396239">
                <a:moveTo>
                  <a:pt x="259257" y="48260"/>
                </a:moveTo>
                <a:lnTo>
                  <a:pt x="237164" y="69850"/>
                </a:lnTo>
                <a:lnTo>
                  <a:pt x="228177" y="93980"/>
                </a:lnTo>
                <a:lnTo>
                  <a:pt x="233283" y="119380"/>
                </a:lnTo>
                <a:lnTo>
                  <a:pt x="253466" y="142240"/>
                </a:lnTo>
                <a:lnTo>
                  <a:pt x="276111" y="123190"/>
                </a:lnTo>
                <a:lnTo>
                  <a:pt x="255612" y="123190"/>
                </a:lnTo>
                <a:lnTo>
                  <a:pt x="246609" y="109220"/>
                </a:lnTo>
                <a:lnTo>
                  <a:pt x="244298" y="96520"/>
                </a:lnTo>
                <a:lnTo>
                  <a:pt x="248438" y="82550"/>
                </a:lnTo>
                <a:lnTo>
                  <a:pt x="258787" y="68580"/>
                </a:lnTo>
                <a:lnTo>
                  <a:pt x="278748" y="68580"/>
                </a:lnTo>
                <a:lnTo>
                  <a:pt x="259257" y="48260"/>
                </a:lnTo>
                <a:close/>
              </a:path>
              <a:path w="488950" h="396239">
                <a:moveTo>
                  <a:pt x="145945" y="78740"/>
                </a:moveTo>
                <a:lnTo>
                  <a:pt x="120923" y="88900"/>
                </a:lnTo>
                <a:lnTo>
                  <a:pt x="101282" y="113030"/>
                </a:lnTo>
                <a:lnTo>
                  <a:pt x="124244" y="130810"/>
                </a:lnTo>
                <a:lnTo>
                  <a:pt x="150926" y="137160"/>
                </a:lnTo>
                <a:lnTo>
                  <a:pt x="176027" y="127000"/>
                </a:lnTo>
                <a:lnTo>
                  <a:pt x="180822" y="120650"/>
                </a:lnTo>
                <a:lnTo>
                  <a:pt x="146772" y="120650"/>
                </a:lnTo>
                <a:lnTo>
                  <a:pt x="132782" y="116840"/>
                </a:lnTo>
                <a:lnTo>
                  <a:pt x="121818" y="107950"/>
                </a:lnTo>
                <a:lnTo>
                  <a:pt x="135054" y="99060"/>
                </a:lnTo>
                <a:lnTo>
                  <a:pt x="148372" y="95250"/>
                </a:lnTo>
                <a:lnTo>
                  <a:pt x="185857" y="95250"/>
                </a:lnTo>
                <a:lnTo>
                  <a:pt x="171877" y="82550"/>
                </a:lnTo>
                <a:lnTo>
                  <a:pt x="145945" y="78740"/>
                </a:lnTo>
                <a:close/>
              </a:path>
              <a:path w="488950" h="396239">
                <a:moveTo>
                  <a:pt x="278748" y="68580"/>
                </a:moveTo>
                <a:lnTo>
                  <a:pt x="258787" y="68580"/>
                </a:lnTo>
                <a:lnTo>
                  <a:pt x="267107" y="82550"/>
                </a:lnTo>
                <a:lnTo>
                  <a:pt x="270001" y="95250"/>
                </a:lnTo>
                <a:lnTo>
                  <a:pt x="266496" y="109220"/>
                </a:lnTo>
                <a:lnTo>
                  <a:pt x="255612" y="123190"/>
                </a:lnTo>
                <a:lnTo>
                  <a:pt x="276111" y="123190"/>
                </a:lnTo>
                <a:lnTo>
                  <a:pt x="277620" y="121920"/>
                </a:lnTo>
                <a:lnTo>
                  <a:pt x="286270" y="96520"/>
                </a:lnTo>
                <a:lnTo>
                  <a:pt x="279966" y="69850"/>
                </a:lnTo>
                <a:lnTo>
                  <a:pt x="278748" y="68580"/>
                </a:lnTo>
                <a:close/>
              </a:path>
              <a:path w="488950" h="396239">
                <a:moveTo>
                  <a:pt x="185857" y="95250"/>
                </a:moveTo>
                <a:lnTo>
                  <a:pt x="148372" y="95250"/>
                </a:lnTo>
                <a:lnTo>
                  <a:pt x="161793" y="96520"/>
                </a:lnTo>
                <a:lnTo>
                  <a:pt x="175336" y="105410"/>
                </a:lnTo>
                <a:lnTo>
                  <a:pt x="161664" y="116840"/>
                </a:lnTo>
                <a:lnTo>
                  <a:pt x="146772" y="120650"/>
                </a:lnTo>
                <a:lnTo>
                  <a:pt x="180822" y="120650"/>
                </a:lnTo>
                <a:lnTo>
                  <a:pt x="194246" y="102870"/>
                </a:lnTo>
                <a:lnTo>
                  <a:pt x="185857" y="95250"/>
                </a:lnTo>
                <a:close/>
              </a:path>
              <a:path w="488950" h="396239">
                <a:moveTo>
                  <a:pt x="208953" y="0"/>
                </a:moveTo>
                <a:lnTo>
                  <a:pt x="186888" y="21590"/>
                </a:lnTo>
                <a:lnTo>
                  <a:pt x="177853" y="45720"/>
                </a:lnTo>
                <a:lnTo>
                  <a:pt x="182921" y="71120"/>
                </a:lnTo>
                <a:lnTo>
                  <a:pt x="203161" y="92710"/>
                </a:lnTo>
                <a:lnTo>
                  <a:pt x="227351" y="73660"/>
                </a:lnTo>
                <a:lnTo>
                  <a:pt x="205295" y="73660"/>
                </a:lnTo>
                <a:lnTo>
                  <a:pt x="196510" y="60960"/>
                </a:lnTo>
                <a:lnTo>
                  <a:pt x="194106" y="46990"/>
                </a:lnTo>
                <a:lnTo>
                  <a:pt x="198094" y="34290"/>
                </a:lnTo>
                <a:lnTo>
                  <a:pt x="208483" y="20320"/>
                </a:lnTo>
                <a:lnTo>
                  <a:pt x="228396" y="20320"/>
                </a:lnTo>
                <a:lnTo>
                  <a:pt x="208953" y="0"/>
                </a:lnTo>
                <a:close/>
              </a:path>
              <a:path w="488950" h="396239">
                <a:moveTo>
                  <a:pt x="228396" y="20320"/>
                </a:moveTo>
                <a:lnTo>
                  <a:pt x="208483" y="20320"/>
                </a:lnTo>
                <a:lnTo>
                  <a:pt x="217000" y="33020"/>
                </a:lnTo>
                <a:lnTo>
                  <a:pt x="219957" y="46990"/>
                </a:lnTo>
                <a:lnTo>
                  <a:pt x="216380" y="60960"/>
                </a:lnTo>
                <a:lnTo>
                  <a:pt x="205295" y="73660"/>
                </a:lnTo>
                <a:lnTo>
                  <a:pt x="227351" y="73660"/>
                </a:lnTo>
                <a:lnTo>
                  <a:pt x="235956" y="48260"/>
                </a:lnTo>
                <a:lnTo>
                  <a:pt x="229611" y="21590"/>
                </a:lnTo>
                <a:lnTo>
                  <a:pt x="228396" y="20320"/>
                </a:lnTo>
                <a:close/>
              </a:path>
              <a:path w="488950" h="396239">
                <a:moveTo>
                  <a:pt x="121822" y="1270"/>
                </a:moveTo>
                <a:lnTo>
                  <a:pt x="105613" y="1270"/>
                </a:lnTo>
                <a:lnTo>
                  <a:pt x="104305" y="2540"/>
                </a:lnTo>
                <a:lnTo>
                  <a:pt x="99115" y="12700"/>
                </a:lnTo>
                <a:lnTo>
                  <a:pt x="100725" y="29210"/>
                </a:lnTo>
                <a:lnTo>
                  <a:pt x="100849" y="30480"/>
                </a:lnTo>
                <a:lnTo>
                  <a:pt x="109114" y="49530"/>
                </a:lnTo>
                <a:lnTo>
                  <a:pt x="123520" y="64770"/>
                </a:lnTo>
                <a:lnTo>
                  <a:pt x="134925" y="69850"/>
                </a:lnTo>
                <a:lnTo>
                  <a:pt x="148124" y="72390"/>
                </a:lnTo>
                <a:lnTo>
                  <a:pt x="160169" y="72390"/>
                </a:lnTo>
                <a:lnTo>
                  <a:pt x="168109" y="68580"/>
                </a:lnTo>
                <a:lnTo>
                  <a:pt x="171742" y="62230"/>
                </a:lnTo>
                <a:lnTo>
                  <a:pt x="172194" y="55880"/>
                </a:lnTo>
                <a:lnTo>
                  <a:pt x="154698" y="55880"/>
                </a:lnTo>
                <a:lnTo>
                  <a:pt x="140514" y="54610"/>
                </a:lnTo>
                <a:lnTo>
                  <a:pt x="126804" y="44450"/>
                </a:lnTo>
                <a:lnTo>
                  <a:pt x="117803" y="31750"/>
                </a:lnTo>
                <a:lnTo>
                  <a:pt x="117741" y="16510"/>
                </a:lnTo>
                <a:lnTo>
                  <a:pt x="156297" y="16510"/>
                </a:lnTo>
                <a:lnTo>
                  <a:pt x="155283" y="15240"/>
                </a:lnTo>
                <a:lnTo>
                  <a:pt x="139036" y="6350"/>
                </a:lnTo>
                <a:lnTo>
                  <a:pt x="121822" y="1270"/>
                </a:lnTo>
                <a:close/>
              </a:path>
              <a:path w="488950" h="396239">
                <a:moveTo>
                  <a:pt x="156297" y="16510"/>
                </a:moveTo>
                <a:lnTo>
                  <a:pt x="117741" y="16510"/>
                </a:lnTo>
                <a:lnTo>
                  <a:pt x="131686" y="20320"/>
                </a:lnTo>
                <a:lnTo>
                  <a:pt x="144873" y="29210"/>
                </a:lnTo>
                <a:lnTo>
                  <a:pt x="153733" y="41910"/>
                </a:lnTo>
                <a:lnTo>
                  <a:pt x="154610" y="54610"/>
                </a:lnTo>
                <a:lnTo>
                  <a:pt x="154698" y="55880"/>
                </a:lnTo>
                <a:lnTo>
                  <a:pt x="172194" y="55880"/>
                </a:lnTo>
                <a:lnTo>
                  <a:pt x="172465" y="52070"/>
                </a:lnTo>
                <a:lnTo>
                  <a:pt x="170845" y="40640"/>
                </a:lnTo>
                <a:lnTo>
                  <a:pt x="167449" y="30480"/>
                </a:lnTo>
                <a:lnTo>
                  <a:pt x="156297" y="1651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83073" y="4718700"/>
            <a:ext cx="450850" cy="1565910"/>
          </a:xfrm>
          <a:custGeom>
            <a:avLst/>
            <a:gdLst/>
            <a:ahLst/>
            <a:cxnLst/>
            <a:rect l="l" t="t" r="r" b="b"/>
            <a:pathLst>
              <a:path w="450850" h="1565910">
                <a:moveTo>
                  <a:pt x="0" y="1565744"/>
                </a:moveTo>
                <a:lnTo>
                  <a:pt x="450672" y="782878"/>
                </a:lnTo>
                <a:lnTo>
                  <a:pt x="0" y="0"/>
                </a:lnTo>
              </a:path>
            </a:pathLst>
          </a:custGeom>
          <a:ln w="8242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1689994" y="6369564"/>
            <a:ext cx="277495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25" dirty="0">
                <a:solidFill>
                  <a:srgbClr val="FFFFFF"/>
                </a:solidFill>
                <a:latin typeface="Arial"/>
                <a:cs typeface="Arial"/>
              </a:rPr>
              <a:pPr marL="14604">
                <a:lnSpc>
                  <a:spcPct val="100000"/>
                </a:lnSpc>
                <a:spcBef>
                  <a:spcPts val="170"/>
                </a:spcBef>
              </a:pPr>
              <a:t>13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30" name="object 5"/>
          <p:cNvSpPr txBox="1"/>
          <p:nvPr/>
        </p:nvSpPr>
        <p:spPr>
          <a:xfrm>
            <a:off x="5029201" y="392684"/>
            <a:ext cx="5983224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i="1" dirty="0">
                <a:solidFill>
                  <a:srgbClr val="231F20"/>
                </a:solidFill>
                <a:latin typeface="Arial"/>
                <a:cs typeface="Arial"/>
              </a:rPr>
              <a:t>Анализ сырьевого обеспечения </a:t>
            </a:r>
            <a:r>
              <a:rPr sz="1500" b="1" i="1" dirty="0" err="1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858" y="775043"/>
            <a:ext cx="7799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0" dirty="0"/>
              <a:t>ВОЗМОЖНЫЕ</a:t>
            </a:r>
            <a:r>
              <a:rPr sz="2400" spc="120" dirty="0"/>
              <a:t> </a:t>
            </a:r>
            <a:r>
              <a:rPr sz="2400" spc="65" dirty="0"/>
              <a:t>ТЕРРИТОРИИ</a:t>
            </a:r>
            <a:r>
              <a:rPr sz="2400" spc="120" dirty="0"/>
              <a:t> </a:t>
            </a:r>
            <a:r>
              <a:rPr sz="2400" dirty="0"/>
              <a:t>ДЛЯ</a:t>
            </a:r>
            <a:r>
              <a:rPr sz="2400" spc="120" dirty="0"/>
              <a:t> </a:t>
            </a:r>
            <a:r>
              <a:rPr sz="2400" spc="-10" dirty="0"/>
              <a:t>РАЗМЕЩЕНИЯ</a:t>
            </a:r>
            <a:endParaRPr sz="2400" dirty="0"/>
          </a:p>
        </p:txBody>
      </p:sp>
      <p:sp>
        <p:nvSpPr>
          <p:cNvPr id="5" name="object 5"/>
          <p:cNvSpPr txBox="1"/>
          <p:nvPr/>
        </p:nvSpPr>
        <p:spPr>
          <a:xfrm>
            <a:off x="7051929" y="392684"/>
            <a:ext cx="39604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Локализация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" y="658596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pPr marL="12700">
                <a:lnSpc>
                  <a:spcPct val="100000"/>
                </a:lnSpc>
                <a:spcBef>
                  <a:spcPts val="170"/>
                </a:spcBef>
              </a:pPr>
              <a:t>14</a:t>
            </a:fld>
            <a:endParaRPr spc="-85" dirty="0"/>
          </a:p>
        </p:txBody>
      </p:sp>
      <p:sp>
        <p:nvSpPr>
          <p:cNvPr id="60" name="object 18"/>
          <p:cNvSpPr txBox="1"/>
          <p:nvPr/>
        </p:nvSpPr>
        <p:spPr>
          <a:xfrm>
            <a:off x="381000" y="1432560"/>
            <a:ext cx="926906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lang="ru-RU" sz="1200" b="1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endParaRPr lang="ru-RU" sz="1200" dirty="0">
              <a:latin typeface="Arial"/>
              <a:cs typeface="Arial"/>
            </a:endParaRPr>
          </a:p>
        </p:txBody>
      </p:sp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12249"/>
              </p:ext>
            </p:extLst>
          </p:nvPr>
        </p:nvGraphicFramePr>
        <p:xfrm>
          <a:off x="8229600" y="1676401"/>
          <a:ext cx="3047998" cy="4267199"/>
        </p:xfrm>
        <a:graphic>
          <a:graphicData uri="http://schemas.openxmlformats.org/drawingml/2006/table">
            <a:tbl>
              <a:tblPr/>
              <a:tblGrid>
                <a:gridCol w="9360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1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9766">
                <a:tc>
                  <a:txBody>
                    <a:bodyPr/>
                    <a:lstStyle/>
                    <a:p>
                      <a:r>
                        <a:rPr lang="ru-RU" sz="800" b="1" dirty="0" err="1">
                          <a:effectLst/>
                        </a:rPr>
                        <a:t>Кад</a:t>
                      </a:r>
                      <a:r>
                        <a:rPr lang="ru-RU" sz="800" b="1" dirty="0">
                          <a:effectLst/>
                        </a:rPr>
                        <a:t>. номер</a:t>
                      </a:r>
                      <a:r>
                        <a:rPr lang="ru-RU" sz="800" dirty="0">
                          <a:effectLst/>
                        </a:rPr>
                        <a:t>:</a:t>
                      </a:r>
                    </a:p>
                  </a:txBody>
                  <a:tcPr marL="30122" marR="30122" marT="15061" marB="150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</a:rPr>
                        <a:t>55:02:000000:393</a:t>
                      </a:r>
                    </a:p>
                  </a:txBody>
                  <a:tcPr marL="30122" marR="30122" marT="15061" marB="1506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688">
                <a:tc>
                  <a:txBody>
                    <a:bodyPr/>
                    <a:lstStyle/>
                    <a:p>
                      <a:r>
                        <a:rPr lang="ru-RU" sz="800" b="1" dirty="0">
                          <a:effectLst/>
                        </a:rPr>
                        <a:t>Статус</a:t>
                      </a:r>
                      <a:r>
                        <a:rPr lang="ru-RU" sz="800" dirty="0">
                          <a:effectLst/>
                        </a:rPr>
                        <a:t>:</a:t>
                      </a:r>
                    </a:p>
                  </a:txBody>
                  <a:tcPr marL="30122" marR="30122" marT="15061" marB="1506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</a:rPr>
                        <a:t>Учтенный</a:t>
                      </a:r>
                    </a:p>
                  </a:txBody>
                  <a:tcPr marL="30122" marR="30122" marT="15061" marB="1506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0896">
                <a:tc>
                  <a:txBody>
                    <a:bodyPr/>
                    <a:lstStyle/>
                    <a:p>
                      <a:r>
                        <a:rPr lang="ru-RU" sz="800" b="1" dirty="0">
                          <a:effectLst/>
                        </a:rPr>
                        <a:t>Адрес</a:t>
                      </a:r>
                      <a:r>
                        <a:rPr lang="ru-RU" sz="800" dirty="0">
                          <a:effectLst/>
                        </a:rPr>
                        <a:t>:</a:t>
                      </a:r>
                    </a:p>
                  </a:txBody>
                  <a:tcPr marL="30122" marR="30122" marT="15061" marB="1506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</a:rPr>
                        <a:t>Российская Федерация, Омская область, Большереченский район, </a:t>
                      </a:r>
                      <a:r>
                        <a:rPr lang="ru-RU" sz="1000" dirty="0" err="1">
                          <a:effectLst/>
                        </a:rPr>
                        <a:t>Курносовское</a:t>
                      </a:r>
                      <a:r>
                        <a:rPr lang="ru-RU" sz="1000" dirty="0">
                          <a:effectLst/>
                        </a:rPr>
                        <a:t> сельское поселение   д. </a:t>
                      </a:r>
                      <a:r>
                        <a:rPr lang="ru-RU" sz="1000" dirty="0" err="1">
                          <a:effectLst/>
                        </a:rPr>
                        <a:t>Добролюбовка</a:t>
                      </a:r>
                      <a:endParaRPr lang="ru-RU" sz="1000" dirty="0">
                        <a:effectLst/>
                      </a:endParaRPr>
                    </a:p>
                  </a:txBody>
                  <a:tcPr marL="30122" marR="30122" marT="15061" marB="1506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425">
                <a:tc>
                  <a:txBody>
                    <a:bodyPr/>
                    <a:lstStyle/>
                    <a:p>
                      <a:r>
                        <a:rPr lang="ru-RU" sz="800" b="1" dirty="0">
                          <a:effectLst/>
                        </a:rPr>
                        <a:t>Категория</a:t>
                      </a:r>
                      <a:br>
                        <a:rPr lang="ru-RU" sz="800" b="1" dirty="0">
                          <a:effectLst/>
                        </a:rPr>
                      </a:br>
                      <a:r>
                        <a:rPr lang="ru-RU" sz="800" b="1" dirty="0">
                          <a:effectLst/>
                        </a:rPr>
                        <a:t>земель</a:t>
                      </a:r>
                      <a:r>
                        <a:rPr lang="ru-RU" sz="800" dirty="0">
                          <a:effectLst/>
                        </a:rPr>
                        <a:t>:</a:t>
                      </a:r>
                    </a:p>
                  </a:txBody>
                  <a:tcPr marL="30122" marR="30122" marT="15061" marB="1506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</a:rPr>
                        <a:t>Земли сельскохозяйственного назначения</a:t>
                      </a:r>
                    </a:p>
                  </a:txBody>
                  <a:tcPr marL="30122" marR="30122" marT="15061" marB="1506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540">
                <a:tc>
                  <a:txBody>
                    <a:bodyPr/>
                    <a:lstStyle/>
                    <a:p>
                      <a:r>
                        <a:rPr lang="ru-RU" sz="800" b="1" dirty="0">
                          <a:effectLst/>
                        </a:rPr>
                        <a:t>Форма</a:t>
                      </a:r>
                      <a:br>
                        <a:rPr lang="ru-RU" sz="800" b="1" dirty="0">
                          <a:effectLst/>
                        </a:rPr>
                      </a:br>
                      <a:r>
                        <a:rPr lang="ru-RU" sz="800" b="1" dirty="0">
                          <a:effectLst/>
                        </a:rPr>
                        <a:t>собственности</a:t>
                      </a:r>
                      <a:r>
                        <a:rPr lang="ru-RU" sz="800" dirty="0">
                          <a:effectLst/>
                        </a:rPr>
                        <a:t>:</a:t>
                      </a:r>
                    </a:p>
                  </a:txBody>
                  <a:tcPr marL="30122" marR="30122" marT="15061" marB="1506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</a:rPr>
                        <a:t>Частная</a:t>
                      </a:r>
                    </a:p>
                  </a:txBody>
                  <a:tcPr marL="30122" marR="30122" marT="15061" marB="1506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329">
                <a:tc>
                  <a:txBody>
                    <a:bodyPr/>
                    <a:lstStyle/>
                    <a:p>
                      <a:r>
                        <a:rPr lang="ru-RU" sz="800" b="1" dirty="0">
                          <a:effectLst/>
                        </a:rPr>
                        <a:t>Кадастровая</a:t>
                      </a:r>
                      <a:br>
                        <a:rPr lang="ru-RU" sz="800" b="1" dirty="0">
                          <a:effectLst/>
                        </a:rPr>
                      </a:br>
                      <a:r>
                        <a:rPr lang="ru-RU" sz="800" b="1" dirty="0">
                          <a:effectLst/>
                        </a:rPr>
                        <a:t>стоимость</a:t>
                      </a:r>
                      <a:r>
                        <a:rPr lang="ru-RU" sz="800" dirty="0">
                          <a:effectLst/>
                        </a:rPr>
                        <a:t>:</a:t>
                      </a:r>
                    </a:p>
                  </a:txBody>
                  <a:tcPr marL="30122" marR="30122" marT="15061" marB="1506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</a:rPr>
                        <a:t>-</a:t>
                      </a:r>
                    </a:p>
                  </a:txBody>
                  <a:tcPr marL="30122" marR="30122" marT="15061" marB="1506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878">
                <a:tc>
                  <a:txBody>
                    <a:bodyPr/>
                    <a:lstStyle/>
                    <a:p>
                      <a:r>
                        <a:rPr lang="ru-RU" sz="800" b="1" dirty="0">
                          <a:effectLst/>
                        </a:rPr>
                        <a:t>Разрешенное использование:</a:t>
                      </a:r>
                    </a:p>
                  </a:txBody>
                  <a:tcPr marL="30122" marR="30122" marT="15061" marB="1506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сельскохозяйственного производства</a:t>
                      </a:r>
                      <a:endParaRPr lang="ru-RU" sz="900" dirty="0">
                        <a:effectLst/>
                      </a:endParaRPr>
                    </a:p>
                  </a:txBody>
                  <a:tcPr marL="30122" marR="30122" marT="15061" marB="1506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677">
                <a:tc>
                  <a:txBody>
                    <a:bodyPr/>
                    <a:lstStyle/>
                    <a:p>
                      <a:r>
                        <a:rPr lang="ru-RU" sz="800" b="1" dirty="0">
                          <a:effectLst/>
                        </a:rPr>
                        <a:t>Площадь</a:t>
                      </a:r>
                      <a:r>
                        <a:rPr lang="ru-RU" sz="800" dirty="0">
                          <a:effectLst/>
                        </a:rPr>
                        <a:t>:</a:t>
                      </a:r>
                    </a:p>
                  </a:txBody>
                  <a:tcPr marL="30122" marR="30122" marT="15061" marB="1506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>
                          <a:effectLst/>
                        </a:rPr>
                        <a:t>800 га</a:t>
                      </a:r>
                    </a:p>
                  </a:txBody>
                  <a:tcPr marL="30122" marR="30122" marT="15061" marB="1506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3" name="Rectangle 9"/>
          <p:cNvSpPr>
            <a:spLocks noChangeArrowheads="1"/>
          </p:cNvSpPr>
          <p:nvPr/>
        </p:nvSpPr>
        <p:spPr bwMode="auto">
          <a:xfrm>
            <a:off x="8417092" y="970623"/>
            <a:ext cx="2673013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Частная форма ЗУ не рассматривается</a:t>
            </a:r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9220200" y="6184415"/>
            <a:ext cx="1528330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D:\ИРИНА\Министерства\Минэкономики\Инвестиции\2390 фото площадок\фото\Добролюбов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76400"/>
            <a:ext cx="7211342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104" y="674496"/>
            <a:ext cx="593852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5" dirty="0"/>
              <a:t>ВОЗМОЖНЫЕ</a:t>
            </a:r>
            <a:r>
              <a:rPr spc="200" dirty="0"/>
              <a:t> </a:t>
            </a:r>
            <a:r>
              <a:rPr dirty="0"/>
              <a:t>МЕРЫ</a:t>
            </a:r>
            <a:r>
              <a:rPr spc="200" dirty="0"/>
              <a:t> </a:t>
            </a:r>
            <a:r>
              <a:rPr spc="55" dirty="0"/>
              <a:t>ПОДДЕРЖКИ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01513" y="331495"/>
            <a:ext cx="55098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9994" y="619023"/>
            <a:ext cx="10638790" cy="0"/>
          </a:xfrm>
          <a:custGeom>
            <a:avLst/>
            <a:gdLst/>
            <a:ahLst/>
            <a:cxnLst/>
            <a:rect l="l" t="t" r="r" b="b"/>
            <a:pathLst>
              <a:path w="10638790">
                <a:moveTo>
                  <a:pt x="10638713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625208"/>
              </p:ext>
            </p:extLst>
          </p:nvPr>
        </p:nvGraphicFramePr>
        <p:xfrm>
          <a:off x="359994" y="1205268"/>
          <a:ext cx="10638155" cy="55517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43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4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06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Меры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поддержки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F04E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Эффект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от</a:t>
                      </a:r>
                      <a:r>
                        <a:rPr sz="11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применения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1435" marB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F04E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462">
                <a:tc>
                  <a:txBody>
                    <a:bodyPr/>
                    <a:lstStyle/>
                    <a:p>
                      <a:pPr marL="35560" marR="94615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Присвоение</a:t>
                      </a:r>
                      <a:r>
                        <a:rPr sz="1100" b="1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инвестиционному</a:t>
                      </a:r>
                      <a:r>
                        <a:rPr sz="1100" b="1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 err="1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проекту</a:t>
                      </a:r>
                      <a:r>
                        <a:rPr sz="1100" b="1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100" b="1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определенного </a:t>
                      </a:r>
                      <a:r>
                        <a:rPr sz="1100" b="1" dirty="0" err="1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статуса</a:t>
                      </a:r>
                      <a:r>
                        <a:rPr sz="1100" b="1" spc="-6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 err="1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инвестиционного</a:t>
                      </a:r>
                      <a:r>
                        <a:rPr sz="1100" b="1" spc="5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проекта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R w="12700">
                      <a:solidFill>
                        <a:srgbClr val="F04E23"/>
                      </a:solidFill>
                      <a:prstDash val="solid"/>
                    </a:lnR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5099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Предоставление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земельного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участка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аренду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без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проведения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торгов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для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строительства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04E23"/>
                      </a:solidFill>
                      <a:prstDash val="solid"/>
                    </a:lnL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Субсидии</a:t>
                      </a:r>
                      <a:r>
                        <a:rPr sz="1100" b="1" spc="-5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СМСП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(до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1,5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млн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руб.)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28384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Возмещение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затрат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на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приобретение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оборудования,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относящегося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ко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второй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 выше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амортизационным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группам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Микрозаймы</a:t>
                      </a:r>
                      <a:r>
                        <a:rPr sz="1100" b="1" spc="-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СМСП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(до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млн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руб.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на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срок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не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более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лет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по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ставке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от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%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до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12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%)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6540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53530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Приобретение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основных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средств,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внедрение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новых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технологий,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развитие научно-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технической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инновационной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деятельности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65405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Инвестзаймы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СМПС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(от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млн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руб.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до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20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млн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руб.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по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ставке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10%)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788035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Реализация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инвестиционных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проектов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в сфере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обработки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древесины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производства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изделий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из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дерева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пробки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35560" marR="59753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Региональный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льготный</a:t>
                      </a:r>
                      <a:r>
                        <a:rPr sz="11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заем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Государственного</a:t>
                      </a:r>
                      <a:r>
                        <a:rPr sz="11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фонда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развития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промышленности Омской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области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(от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млн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руб.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до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50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млн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руб.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по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ставке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до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3%)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R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Финансирование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затрат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на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приобретение промышленного оборудования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разработку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нового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продукта/технологии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(в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т.ч.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целях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импортозамещения)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7950" marB="0">
                    <a:lnL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04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35560" marR="4889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Совместный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льготный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заем</a:t>
                      </a:r>
                      <a:r>
                        <a:rPr sz="1100" b="1" spc="-3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федерального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Фонда</a:t>
                      </a:r>
                      <a:r>
                        <a:rPr sz="1100" b="1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развития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промышленности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Государственного</a:t>
                      </a:r>
                      <a:r>
                        <a:rPr sz="1100" b="1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фонда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развития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промышленности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Омской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области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(от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20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млн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руб.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до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200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млн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руб.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по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ставке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3-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5%)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35560" marR="109855">
                        <a:lnSpc>
                          <a:spcPct val="100000"/>
                        </a:lnSpc>
                      </a:pP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Финансирование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проектов,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направленных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на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импортозамещение,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производство конкурентоспособной</a:t>
                      </a:r>
                      <a:r>
                        <a:rPr sz="1100" spc="7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продукции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35560" marR="858519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Льготное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кредитование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рамках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кластерной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инвестиционной платформы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(от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млрд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руб.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до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100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млрд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руб.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по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ставке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до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9,3%)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9050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6223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1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Финансирование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реализации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инвестиционных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проектов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по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производству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приоритетной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продукции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(создание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приобретение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основных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средств,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ПСД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т.п.)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2870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6738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Льготное</a:t>
                      </a:r>
                      <a:r>
                        <a:rPr sz="11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кредитование</a:t>
                      </a:r>
                      <a:r>
                        <a:rPr sz="11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по</a:t>
                      </a:r>
                      <a:r>
                        <a:rPr sz="11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программе</a:t>
                      </a:r>
                      <a:r>
                        <a:rPr sz="11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промышленной</a:t>
                      </a:r>
                      <a:r>
                        <a:rPr sz="1100" b="1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ипотеки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(до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500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млн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руб.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по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ставке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14-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16%)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935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560" marR="3365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Финансирование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затрат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на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приобретение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производственных</a:t>
                      </a:r>
                      <a:r>
                        <a:rPr sz="1100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площадей,</a:t>
                      </a:r>
                      <a:r>
                        <a:rPr sz="1100" spc="5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объектов недвижимого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имущества, строительство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производственных</a:t>
                      </a:r>
                      <a:r>
                        <a:rPr sz="1100" spc="-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зданий </a:t>
                      </a:r>
                      <a:r>
                        <a:rPr sz="1100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для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быстрого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запуска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или</a:t>
                      </a:r>
                      <a:r>
                        <a:rPr sz="1100" spc="-4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расширения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бизнеса.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  <a:lnB w="12700">
                      <a:solidFill>
                        <a:srgbClr val="F04E2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Гарантийная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поддержка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СМСП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Региональным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гарантийным</a:t>
                      </a:r>
                      <a:r>
                        <a:rPr sz="1100" b="1" spc="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центром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(поручительство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не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более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25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млн</a:t>
                      </a:r>
                      <a:r>
                        <a:rPr sz="1100" spc="-2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руб.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при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ставке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вознаграждения</a:t>
                      </a:r>
                      <a:r>
                        <a:rPr sz="1100" spc="-1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0,25-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1,25%)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R w="12700">
                      <a:solidFill>
                        <a:srgbClr val="F04E23"/>
                      </a:solidFill>
                      <a:prstDash val="solid"/>
                    </a:lnR>
                    <a:lnT w="12700">
                      <a:solidFill>
                        <a:srgbClr val="F04E2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5560" marR="53467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Поручительство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обеспечение</a:t>
                      </a:r>
                      <a:r>
                        <a:rPr sz="1100" spc="-35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обязательств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СМСП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перед</a:t>
                      </a:r>
                      <a:r>
                        <a:rPr sz="1100" spc="-4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10" dirty="0">
                          <a:solidFill>
                            <a:srgbClr val="231F20"/>
                          </a:solidFill>
                          <a:latin typeface="Arial"/>
                          <a:cs typeface="Arial"/>
                        </a:rPr>
                        <a:t>финансовыми организациями</a:t>
                      </a:r>
                      <a:endParaRPr sz="1100" dirty="0">
                        <a:latin typeface="Arial"/>
                        <a:cs typeface="Arial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F04E23"/>
                      </a:solidFill>
                      <a:prstDash val="solid"/>
                    </a:lnL>
                    <a:lnT w="12700">
                      <a:solidFill>
                        <a:srgbClr val="F04E23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1689994" y="6369564"/>
            <a:ext cx="277495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25" dirty="0">
                <a:solidFill>
                  <a:srgbClr val="FFFFFF"/>
                </a:solidFill>
                <a:latin typeface="Arial"/>
                <a:cs typeface="Arial"/>
              </a:rPr>
              <a:pPr marL="14604">
                <a:lnSpc>
                  <a:spcPct val="100000"/>
                </a:lnSpc>
                <a:spcBef>
                  <a:spcPts val="170"/>
                </a:spcBef>
              </a:pPr>
              <a:t>15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91282" y="1515783"/>
            <a:ext cx="7875905" cy="2660985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841375">
              <a:lnSpc>
                <a:spcPct val="100000"/>
              </a:lnSpc>
              <a:spcBef>
                <a:spcPts val="950"/>
              </a:spcBef>
            </a:pPr>
            <a:r>
              <a:rPr sz="1500" spc="-30" dirty="0">
                <a:solidFill>
                  <a:srgbClr val="231F20"/>
                </a:solidFill>
                <a:latin typeface="Arial"/>
                <a:cs typeface="Arial"/>
              </a:rPr>
              <a:t>Сопровождение</a:t>
            </a:r>
            <a:r>
              <a:rPr sz="15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Arial"/>
                <a:cs typeface="Arial"/>
              </a:rPr>
              <a:t>инвестиционных</a:t>
            </a:r>
            <a:r>
              <a:rPr sz="15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Arial"/>
                <a:cs typeface="Arial"/>
              </a:rPr>
              <a:t>проектов</a:t>
            </a:r>
            <a:r>
              <a:rPr sz="15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5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Arial"/>
                <a:cs typeface="Arial"/>
              </a:rPr>
              <a:t>режиме</a:t>
            </a:r>
            <a:r>
              <a:rPr sz="15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Arial"/>
                <a:cs typeface="Arial"/>
              </a:rPr>
              <a:t>«одного</a:t>
            </a:r>
            <a:r>
              <a:rPr sz="15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окна»</a:t>
            </a:r>
            <a:endParaRPr sz="1500" dirty="0">
              <a:latin typeface="Arial"/>
              <a:cs typeface="Arial"/>
            </a:endParaRPr>
          </a:p>
          <a:p>
            <a:pPr marL="841375" marR="5080">
              <a:lnSpc>
                <a:spcPct val="100000"/>
              </a:lnSpc>
              <a:spcBef>
                <a:spcPts val="850"/>
              </a:spcBef>
            </a:pPr>
            <a:r>
              <a:rPr sz="1500" spc="-20" dirty="0">
                <a:solidFill>
                  <a:srgbClr val="231F20"/>
                </a:solidFill>
                <a:latin typeface="Arial"/>
                <a:cs typeface="Arial"/>
              </a:rPr>
              <a:t>Содействие</a:t>
            </a:r>
            <a:r>
              <a:rPr sz="15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реализации</a:t>
            </a:r>
            <a:r>
              <a:rPr sz="15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проектов</a:t>
            </a:r>
            <a:r>
              <a:rPr sz="15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Arial"/>
                <a:cs typeface="Arial"/>
              </a:rPr>
              <a:t>представление</a:t>
            </a:r>
            <a:r>
              <a:rPr sz="15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интересов</a:t>
            </a:r>
            <a:r>
              <a:rPr sz="15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5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органах</a:t>
            </a:r>
            <a:r>
              <a:rPr sz="15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власти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Омской</a:t>
            </a:r>
            <a:r>
              <a:rPr sz="1500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Arial"/>
                <a:cs typeface="Arial"/>
              </a:rPr>
              <a:t>области</a:t>
            </a:r>
            <a:r>
              <a:rPr sz="15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органах</a:t>
            </a:r>
            <a:r>
              <a:rPr sz="15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местного</a:t>
            </a:r>
            <a:r>
              <a:rPr sz="1500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самоуправления</a:t>
            </a:r>
            <a:endParaRPr sz="1500" dirty="0">
              <a:latin typeface="Arial"/>
              <a:cs typeface="Arial"/>
            </a:endParaRPr>
          </a:p>
          <a:p>
            <a:pPr marL="841375">
              <a:lnSpc>
                <a:spcPct val="100000"/>
              </a:lnSpc>
              <a:spcBef>
                <a:spcPts val="850"/>
              </a:spcBef>
            </a:pPr>
            <a:r>
              <a:rPr sz="1500" spc="-20" dirty="0">
                <a:solidFill>
                  <a:srgbClr val="231F20"/>
                </a:solidFill>
                <a:latin typeface="Arial"/>
                <a:cs typeface="Arial"/>
              </a:rPr>
              <a:t>Подбор</a:t>
            </a:r>
            <a:r>
              <a:rPr sz="15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площадок</a:t>
            </a:r>
            <a:r>
              <a:rPr sz="15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для</a:t>
            </a:r>
            <a:r>
              <a:rPr sz="15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реализации</a:t>
            </a:r>
            <a:r>
              <a:rPr sz="15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инвестиционных</a:t>
            </a:r>
            <a:r>
              <a:rPr sz="1500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проектов</a:t>
            </a:r>
            <a:endParaRPr sz="1500" dirty="0">
              <a:latin typeface="Arial"/>
              <a:cs typeface="Arial"/>
            </a:endParaRPr>
          </a:p>
          <a:p>
            <a:pPr marL="841375" marR="431800">
              <a:lnSpc>
                <a:spcPct val="100000"/>
              </a:lnSpc>
              <a:spcBef>
                <a:spcPts val="850"/>
              </a:spcBef>
            </a:pPr>
            <a:r>
              <a:rPr sz="1500" spc="-20" dirty="0">
                <a:solidFill>
                  <a:srgbClr val="231F20"/>
                </a:solidFill>
                <a:latin typeface="Arial"/>
                <a:cs typeface="Arial"/>
              </a:rPr>
              <a:t>Разработка, 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доработка,</a:t>
            </a:r>
            <a:r>
              <a:rPr sz="1500" spc="-20" dirty="0">
                <a:solidFill>
                  <a:srgbClr val="231F20"/>
                </a:solidFill>
                <a:latin typeface="Arial"/>
                <a:cs typeface="Arial"/>
              </a:rPr>
              <a:t> экспертиза </a:t>
            </a:r>
            <a:r>
              <a:rPr sz="1500" spc="-25" dirty="0">
                <a:solidFill>
                  <a:srgbClr val="231F20"/>
                </a:solidFill>
                <a:latin typeface="Arial"/>
                <a:cs typeface="Arial"/>
              </a:rPr>
              <a:t>бизнес-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планов,</a:t>
            </a:r>
            <a:r>
              <a:rPr sz="15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Arial"/>
                <a:cs typeface="Arial"/>
              </a:rPr>
              <a:t>технико-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экономических </a:t>
            </a:r>
            <a:r>
              <a:rPr sz="1500" spc="-20" dirty="0">
                <a:solidFill>
                  <a:srgbClr val="231F20"/>
                </a:solidFill>
                <a:latin typeface="Arial"/>
                <a:cs typeface="Arial"/>
              </a:rPr>
              <a:t>обоснований</a:t>
            </a:r>
            <a:r>
              <a:rPr sz="15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финансовых</a:t>
            </a:r>
            <a:r>
              <a:rPr sz="1500" spc="-25" dirty="0">
                <a:solidFill>
                  <a:srgbClr val="231F20"/>
                </a:solidFill>
                <a:latin typeface="Arial"/>
                <a:cs typeface="Arial"/>
              </a:rPr>
              <a:t> моделей 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инвестиционных</a:t>
            </a:r>
            <a:r>
              <a:rPr sz="15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проектов</a:t>
            </a:r>
            <a:endParaRPr sz="1500" dirty="0">
              <a:latin typeface="Arial"/>
              <a:cs typeface="Arial"/>
            </a:endParaRPr>
          </a:p>
          <a:p>
            <a:pPr marL="841375" marR="406400">
              <a:lnSpc>
                <a:spcPct val="100000"/>
              </a:lnSpc>
              <a:spcBef>
                <a:spcPts val="850"/>
              </a:spcBef>
            </a:pPr>
            <a:r>
              <a:rPr sz="1500" spc="-25" dirty="0">
                <a:solidFill>
                  <a:srgbClr val="231F20"/>
                </a:solidFill>
                <a:latin typeface="Arial"/>
                <a:cs typeface="Arial"/>
              </a:rPr>
              <a:t>Информационно-консультационная,</a:t>
            </a:r>
            <a:r>
              <a:rPr sz="1500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0" dirty="0" err="1">
                <a:solidFill>
                  <a:srgbClr val="231F20"/>
                </a:solidFill>
                <a:latin typeface="Arial"/>
                <a:cs typeface="Arial"/>
              </a:rPr>
              <a:t>юридическая</a:t>
            </a:r>
            <a:r>
              <a:rPr sz="1500" spc="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0" dirty="0" err="1">
                <a:solidFill>
                  <a:srgbClr val="231F20"/>
                </a:solidFill>
                <a:latin typeface="Arial"/>
                <a:cs typeface="Arial"/>
              </a:rPr>
              <a:t>помощь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по</a:t>
            </a:r>
            <a:r>
              <a:rPr sz="15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вопросам</a:t>
            </a:r>
            <a:r>
              <a:rPr sz="15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Arial"/>
                <a:cs typeface="Arial"/>
              </a:rPr>
              <a:t>получения</a:t>
            </a:r>
            <a:r>
              <a:rPr sz="15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мер</a:t>
            </a:r>
            <a:r>
              <a:rPr sz="15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Arial"/>
                <a:cs typeface="Arial"/>
              </a:rPr>
              <a:t>государственной</a:t>
            </a:r>
            <a:r>
              <a:rPr sz="15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Arial"/>
                <a:cs typeface="Arial"/>
              </a:rPr>
              <a:t>поддержки</a:t>
            </a:r>
            <a:r>
              <a:rPr sz="150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spc="-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реализации </a:t>
            </a:r>
            <a:r>
              <a:rPr sz="1500" spc="-20" dirty="0">
                <a:solidFill>
                  <a:srgbClr val="231F20"/>
                </a:solidFill>
                <a:latin typeface="Arial"/>
                <a:cs typeface="Arial"/>
              </a:rPr>
              <a:t>инвестиционного 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на</a:t>
            </a:r>
            <a:r>
              <a:rPr sz="15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20" dirty="0" err="1">
                <a:solidFill>
                  <a:srgbClr val="231F20"/>
                </a:solidFill>
                <a:latin typeface="Arial"/>
                <a:cs typeface="Arial"/>
              </a:rPr>
              <a:t>территории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500" spc="-15" dirty="0">
                <a:solidFill>
                  <a:srgbClr val="231F20"/>
                </a:solidFill>
                <a:latin typeface="Arial"/>
                <a:cs typeface="Arial"/>
              </a:rPr>
              <a:t>Большереченского 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р</a:t>
            </a:r>
            <a:r>
              <a:rPr lang="ru-RU" sz="1500" spc="-10" dirty="0" err="1">
                <a:solidFill>
                  <a:srgbClr val="231F20"/>
                </a:solidFill>
                <a:latin typeface="Arial"/>
                <a:cs typeface="Arial"/>
              </a:rPr>
              <a:t>айона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72911" y="4388456"/>
            <a:ext cx="21126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70" dirty="0">
                <a:solidFill>
                  <a:srgbClr val="231F20"/>
                </a:solidFill>
                <a:latin typeface="Arial"/>
                <a:cs typeface="Arial"/>
              </a:rPr>
              <a:t>Омск,</a:t>
            </a:r>
            <a:r>
              <a:rPr sz="14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5" dirty="0">
                <a:solidFill>
                  <a:srgbClr val="231F20"/>
                </a:solidFill>
                <a:latin typeface="Arial"/>
                <a:cs typeface="Arial"/>
              </a:rPr>
              <a:t>ул.</a:t>
            </a:r>
            <a:r>
              <a:rPr sz="14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70</a:t>
            </a:r>
            <a:r>
              <a:rPr sz="1400" b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231F20"/>
                </a:solidFill>
                <a:latin typeface="Arial"/>
                <a:cs typeface="Arial"/>
              </a:rPr>
              <a:t>лет</a:t>
            </a:r>
            <a:r>
              <a:rPr sz="1400" b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Октября, 25/2,</a:t>
            </a:r>
            <a:r>
              <a:rPr sz="14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каб.</a:t>
            </a:r>
            <a:r>
              <a:rPr sz="14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b="1" spc="-55" dirty="0">
                <a:solidFill>
                  <a:srgbClr val="231F20"/>
                </a:solidFill>
                <a:latin typeface="Arial"/>
                <a:cs typeface="Arial"/>
              </a:rPr>
              <a:t>4-</a:t>
            </a:r>
            <a:r>
              <a:rPr sz="1400" b="1" spc="-50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32010" y="1643303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32010" y="1994293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32010" y="2549296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32010" y="2903296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32010" y="3455301"/>
            <a:ext cx="135890" cy="162560"/>
          </a:xfrm>
          <a:custGeom>
            <a:avLst/>
            <a:gdLst/>
            <a:ahLst/>
            <a:cxnLst/>
            <a:rect l="l" t="t" r="r" b="b"/>
            <a:pathLst>
              <a:path w="135889" h="162560">
                <a:moveTo>
                  <a:pt x="0" y="0"/>
                </a:moveTo>
                <a:lnTo>
                  <a:pt x="0" y="162001"/>
                </a:lnTo>
                <a:lnTo>
                  <a:pt x="135661" y="81000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696048" y="1556994"/>
            <a:ext cx="1826260" cy="1826260"/>
            <a:chOff x="696048" y="1556994"/>
            <a:chExt cx="1826260" cy="1826260"/>
          </a:xfrm>
        </p:grpSpPr>
        <p:sp>
          <p:nvSpPr>
            <p:cNvPr id="10" name="object 10"/>
            <p:cNvSpPr/>
            <p:nvPr/>
          </p:nvSpPr>
          <p:spPr>
            <a:xfrm>
              <a:off x="696048" y="1556994"/>
              <a:ext cx="1826260" cy="1826260"/>
            </a:xfrm>
            <a:custGeom>
              <a:avLst/>
              <a:gdLst/>
              <a:ahLst/>
              <a:cxnLst/>
              <a:rect l="l" t="t" r="r" b="b"/>
              <a:pathLst>
                <a:path w="1826260" h="1826260">
                  <a:moveTo>
                    <a:pt x="912863" y="0"/>
                  </a:moveTo>
                  <a:lnTo>
                    <a:pt x="864382" y="1265"/>
                  </a:lnTo>
                  <a:lnTo>
                    <a:pt x="816561" y="5019"/>
                  </a:lnTo>
                  <a:lnTo>
                    <a:pt x="769462" y="11198"/>
                  </a:lnTo>
                  <a:lnTo>
                    <a:pt x="723147" y="19740"/>
                  </a:lnTo>
                  <a:lnTo>
                    <a:pt x="677681" y="30582"/>
                  </a:lnTo>
                  <a:lnTo>
                    <a:pt x="633127" y="43659"/>
                  </a:lnTo>
                  <a:lnTo>
                    <a:pt x="589547" y="58910"/>
                  </a:lnTo>
                  <a:lnTo>
                    <a:pt x="547004" y="76271"/>
                  </a:lnTo>
                  <a:lnTo>
                    <a:pt x="505562" y="95679"/>
                  </a:lnTo>
                  <a:lnTo>
                    <a:pt x="465284" y="117071"/>
                  </a:lnTo>
                  <a:lnTo>
                    <a:pt x="426232" y="140383"/>
                  </a:lnTo>
                  <a:lnTo>
                    <a:pt x="388471" y="165554"/>
                  </a:lnTo>
                  <a:lnTo>
                    <a:pt x="352062" y="192519"/>
                  </a:lnTo>
                  <a:lnTo>
                    <a:pt x="317070" y="221216"/>
                  </a:lnTo>
                  <a:lnTo>
                    <a:pt x="283556" y="251581"/>
                  </a:lnTo>
                  <a:lnTo>
                    <a:pt x="251585" y="283551"/>
                  </a:lnTo>
                  <a:lnTo>
                    <a:pt x="221220" y="317064"/>
                  </a:lnTo>
                  <a:lnTo>
                    <a:pt x="192523" y="352057"/>
                  </a:lnTo>
                  <a:lnTo>
                    <a:pt x="165557" y="388465"/>
                  </a:lnTo>
                  <a:lnTo>
                    <a:pt x="140386" y="426227"/>
                  </a:lnTo>
                  <a:lnTo>
                    <a:pt x="117073" y="465278"/>
                  </a:lnTo>
                  <a:lnTo>
                    <a:pt x="95681" y="505556"/>
                  </a:lnTo>
                  <a:lnTo>
                    <a:pt x="76273" y="546998"/>
                  </a:lnTo>
                  <a:lnTo>
                    <a:pt x="58911" y="589541"/>
                  </a:lnTo>
                  <a:lnTo>
                    <a:pt x="43660" y="633122"/>
                  </a:lnTo>
                  <a:lnTo>
                    <a:pt x="30582" y="677677"/>
                  </a:lnTo>
                  <a:lnTo>
                    <a:pt x="19741" y="723144"/>
                  </a:lnTo>
                  <a:lnTo>
                    <a:pt x="11199" y="769459"/>
                  </a:lnTo>
                  <a:lnTo>
                    <a:pt x="5019" y="816559"/>
                  </a:lnTo>
                  <a:lnTo>
                    <a:pt x="1265" y="864381"/>
                  </a:lnTo>
                  <a:lnTo>
                    <a:pt x="0" y="912863"/>
                  </a:lnTo>
                  <a:lnTo>
                    <a:pt x="1265" y="961343"/>
                  </a:lnTo>
                  <a:lnTo>
                    <a:pt x="5019" y="1009165"/>
                  </a:lnTo>
                  <a:lnTo>
                    <a:pt x="11199" y="1056264"/>
                  </a:lnTo>
                  <a:lnTo>
                    <a:pt x="19741" y="1102578"/>
                  </a:lnTo>
                  <a:lnTo>
                    <a:pt x="30582" y="1148043"/>
                  </a:lnTo>
                  <a:lnTo>
                    <a:pt x="43660" y="1192598"/>
                  </a:lnTo>
                  <a:lnTo>
                    <a:pt x="58911" y="1236177"/>
                  </a:lnTo>
                  <a:lnTo>
                    <a:pt x="76273" y="1278720"/>
                  </a:lnTo>
                  <a:lnTo>
                    <a:pt x="95681" y="1320161"/>
                  </a:lnTo>
                  <a:lnTo>
                    <a:pt x="117073" y="1360439"/>
                  </a:lnTo>
                  <a:lnTo>
                    <a:pt x="140386" y="1399490"/>
                  </a:lnTo>
                  <a:lnTo>
                    <a:pt x="165557" y="1437251"/>
                  </a:lnTo>
                  <a:lnTo>
                    <a:pt x="192523" y="1473659"/>
                  </a:lnTo>
                  <a:lnTo>
                    <a:pt x="221220" y="1508651"/>
                  </a:lnTo>
                  <a:lnTo>
                    <a:pt x="251585" y="1542163"/>
                  </a:lnTo>
                  <a:lnTo>
                    <a:pt x="283556" y="1574134"/>
                  </a:lnTo>
                  <a:lnTo>
                    <a:pt x="317070" y="1604498"/>
                  </a:lnTo>
                  <a:lnTo>
                    <a:pt x="352062" y="1633195"/>
                  </a:lnTo>
                  <a:lnTo>
                    <a:pt x="388471" y="1660160"/>
                  </a:lnTo>
                  <a:lnTo>
                    <a:pt x="426232" y="1685330"/>
                  </a:lnTo>
                  <a:lnTo>
                    <a:pt x="465284" y="1708643"/>
                  </a:lnTo>
                  <a:lnTo>
                    <a:pt x="505562" y="1730034"/>
                  </a:lnTo>
                  <a:lnTo>
                    <a:pt x="547004" y="1749442"/>
                  </a:lnTo>
                  <a:lnTo>
                    <a:pt x="589547" y="1766803"/>
                  </a:lnTo>
                  <a:lnTo>
                    <a:pt x="633127" y="1782054"/>
                  </a:lnTo>
                  <a:lnTo>
                    <a:pt x="677681" y="1795131"/>
                  </a:lnTo>
                  <a:lnTo>
                    <a:pt x="723147" y="1805973"/>
                  </a:lnTo>
                  <a:lnTo>
                    <a:pt x="769462" y="1814515"/>
                  </a:lnTo>
                  <a:lnTo>
                    <a:pt x="816561" y="1820694"/>
                  </a:lnTo>
                  <a:lnTo>
                    <a:pt x="864382" y="1824448"/>
                  </a:lnTo>
                  <a:lnTo>
                    <a:pt x="912863" y="1825713"/>
                  </a:lnTo>
                  <a:lnTo>
                    <a:pt x="961343" y="1824448"/>
                  </a:lnTo>
                  <a:lnTo>
                    <a:pt x="1009165" y="1820694"/>
                  </a:lnTo>
                  <a:lnTo>
                    <a:pt x="1056264" y="1814515"/>
                  </a:lnTo>
                  <a:lnTo>
                    <a:pt x="1102578" y="1805973"/>
                  </a:lnTo>
                  <a:lnTo>
                    <a:pt x="1148044" y="1795131"/>
                  </a:lnTo>
                  <a:lnTo>
                    <a:pt x="1192599" y="1782054"/>
                  </a:lnTo>
                  <a:lnTo>
                    <a:pt x="1236179" y="1766803"/>
                  </a:lnTo>
                  <a:lnTo>
                    <a:pt x="1278722" y="1749442"/>
                  </a:lnTo>
                  <a:lnTo>
                    <a:pt x="1320164" y="1730034"/>
                  </a:lnTo>
                  <a:lnTo>
                    <a:pt x="1360442" y="1708643"/>
                  </a:lnTo>
                  <a:lnTo>
                    <a:pt x="1399493" y="1685330"/>
                  </a:lnTo>
                  <a:lnTo>
                    <a:pt x="1437255" y="1660160"/>
                  </a:lnTo>
                  <a:lnTo>
                    <a:pt x="1473664" y="1633195"/>
                  </a:lnTo>
                  <a:lnTo>
                    <a:pt x="1508656" y="1604498"/>
                  </a:lnTo>
                  <a:lnTo>
                    <a:pt x="1542169" y="1574134"/>
                  </a:lnTo>
                  <a:lnTo>
                    <a:pt x="1574140" y="1542163"/>
                  </a:lnTo>
                  <a:lnTo>
                    <a:pt x="1604506" y="1508651"/>
                  </a:lnTo>
                  <a:lnTo>
                    <a:pt x="1633203" y="1473659"/>
                  </a:lnTo>
                  <a:lnTo>
                    <a:pt x="1660168" y="1437251"/>
                  </a:lnTo>
                  <a:lnTo>
                    <a:pt x="1685339" y="1399490"/>
                  </a:lnTo>
                  <a:lnTo>
                    <a:pt x="1708652" y="1360439"/>
                  </a:lnTo>
                  <a:lnTo>
                    <a:pt x="1730045" y="1320161"/>
                  </a:lnTo>
                  <a:lnTo>
                    <a:pt x="1749453" y="1278720"/>
                  </a:lnTo>
                  <a:lnTo>
                    <a:pt x="1766814" y="1236177"/>
                  </a:lnTo>
                  <a:lnTo>
                    <a:pt x="1782065" y="1192598"/>
                  </a:lnTo>
                  <a:lnTo>
                    <a:pt x="1795143" y="1148043"/>
                  </a:lnTo>
                  <a:lnTo>
                    <a:pt x="1805985" y="1102578"/>
                  </a:lnTo>
                  <a:lnTo>
                    <a:pt x="1814527" y="1056264"/>
                  </a:lnTo>
                  <a:lnTo>
                    <a:pt x="1820707" y="1009165"/>
                  </a:lnTo>
                  <a:lnTo>
                    <a:pt x="1824461" y="961343"/>
                  </a:lnTo>
                  <a:lnTo>
                    <a:pt x="1825726" y="912863"/>
                  </a:lnTo>
                  <a:lnTo>
                    <a:pt x="1824461" y="864381"/>
                  </a:lnTo>
                  <a:lnTo>
                    <a:pt x="1820707" y="816559"/>
                  </a:lnTo>
                  <a:lnTo>
                    <a:pt x="1814527" y="769459"/>
                  </a:lnTo>
                  <a:lnTo>
                    <a:pt x="1805985" y="723144"/>
                  </a:lnTo>
                  <a:lnTo>
                    <a:pt x="1795143" y="677677"/>
                  </a:lnTo>
                  <a:lnTo>
                    <a:pt x="1782065" y="633122"/>
                  </a:lnTo>
                  <a:lnTo>
                    <a:pt x="1766814" y="589541"/>
                  </a:lnTo>
                  <a:lnTo>
                    <a:pt x="1749453" y="546998"/>
                  </a:lnTo>
                  <a:lnTo>
                    <a:pt x="1730045" y="505556"/>
                  </a:lnTo>
                  <a:lnTo>
                    <a:pt x="1708652" y="465278"/>
                  </a:lnTo>
                  <a:lnTo>
                    <a:pt x="1685339" y="426227"/>
                  </a:lnTo>
                  <a:lnTo>
                    <a:pt x="1660168" y="388465"/>
                  </a:lnTo>
                  <a:lnTo>
                    <a:pt x="1633203" y="352057"/>
                  </a:lnTo>
                  <a:lnTo>
                    <a:pt x="1604506" y="317064"/>
                  </a:lnTo>
                  <a:lnTo>
                    <a:pt x="1574140" y="283551"/>
                  </a:lnTo>
                  <a:lnTo>
                    <a:pt x="1542169" y="251581"/>
                  </a:lnTo>
                  <a:lnTo>
                    <a:pt x="1508656" y="221216"/>
                  </a:lnTo>
                  <a:lnTo>
                    <a:pt x="1473664" y="192519"/>
                  </a:lnTo>
                  <a:lnTo>
                    <a:pt x="1437255" y="165554"/>
                  </a:lnTo>
                  <a:lnTo>
                    <a:pt x="1399493" y="140383"/>
                  </a:lnTo>
                  <a:lnTo>
                    <a:pt x="1360442" y="117071"/>
                  </a:lnTo>
                  <a:lnTo>
                    <a:pt x="1320164" y="95679"/>
                  </a:lnTo>
                  <a:lnTo>
                    <a:pt x="1278722" y="76271"/>
                  </a:lnTo>
                  <a:lnTo>
                    <a:pt x="1236179" y="58910"/>
                  </a:lnTo>
                  <a:lnTo>
                    <a:pt x="1192599" y="43659"/>
                  </a:lnTo>
                  <a:lnTo>
                    <a:pt x="1148044" y="30582"/>
                  </a:lnTo>
                  <a:lnTo>
                    <a:pt x="1102578" y="19740"/>
                  </a:lnTo>
                  <a:lnTo>
                    <a:pt x="1056264" y="11198"/>
                  </a:lnTo>
                  <a:lnTo>
                    <a:pt x="1009165" y="5019"/>
                  </a:lnTo>
                  <a:lnTo>
                    <a:pt x="961343" y="1265"/>
                  </a:lnTo>
                  <a:lnTo>
                    <a:pt x="912863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73073" y="1842388"/>
              <a:ext cx="664210" cy="793115"/>
            </a:xfrm>
            <a:custGeom>
              <a:avLst/>
              <a:gdLst/>
              <a:ahLst/>
              <a:cxnLst/>
              <a:rect l="l" t="t" r="r" b="b"/>
              <a:pathLst>
                <a:path w="664210" h="793114">
                  <a:moveTo>
                    <a:pt x="81521" y="792302"/>
                  </a:moveTo>
                  <a:lnTo>
                    <a:pt x="73533" y="773277"/>
                  </a:lnTo>
                  <a:lnTo>
                    <a:pt x="69278" y="763155"/>
                  </a:lnTo>
                  <a:lnTo>
                    <a:pt x="55168" y="729538"/>
                  </a:lnTo>
                  <a:lnTo>
                    <a:pt x="55168" y="763155"/>
                  </a:lnTo>
                  <a:lnTo>
                    <a:pt x="26238" y="763155"/>
                  </a:lnTo>
                  <a:lnTo>
                    <a:pt x="39039" y="731431"/>
                  </a:lnTo>
                  <a:lnTo>
                    <a:pt x="39789" y="729386"/>
                  </a:lnTo>
                  <a:lnTo>
                    <a:pt x="41732" y="729386"/>
                  </a:lnTo>
                  <a:lnTo>
                    <a:pt x="42481" y="731431"/>
                  </a:lnTo>
                  <a:lnTo>
                    <a:pt x="55168" y="763155"/>
                  </a:lnTo>
                  <a:lnTo>
                    <a:pt x="55168" y="729538"/>
                  </a:lnTo>
                  <a:lnTo>
                    <a:pt x="55105" y="729386"/>
                  </a:lnTo>
                  <a:lnTo>
                    <a:pt x="50431" y="718312"/>
                  </a:lnTo>
                  <a:lnTo>
                    <a:pt x="47205" y="716153"/>
                  </a:lnTo>
                  <a:lnTo>
                    <a:pt x="33985" y="716153"/>
                  </a:lnTo>
                  <a:lnTo>
                    <a:pt x="31076" y="718312"/>
                  </a:lnTo>
                  <a:lnTo>
                    <a:pt x="0" y="792302"/>
                  </a:lnTo>
                  <a:lnTo>
                    <a:pt x="14947" y="792302"/>
                  </a:lnTo>
                  <a:lnTo>
                    <a:pt x="22580" y="773277"/>
                  </a:lnTo>
                  <a:lnTo>
                    <a:pt x="58826" y="773277"/>
                  </a:lnTo>
                  <a:lnTo>
                    <a:pt x="66573" y="792302"/>
                  </a:lnTo>
                  <a:lnTo>
                    <a:pt x="81521" y="792302"/>
                  </a:lnTo>
                  <a:close/>
                </a:path>
                <a:path w="664210" h="793114">
                  <a:moveTo>
                    <a:pt x="145084" y="717029"/>
                  </a:moveTo>
                  <a:lnTo>
                    <a:pt x="91414" y="717029"/>
                  </a:lnTo>
                  <a:lnTo>
                    <a:pt x="88836" y="718426"/>
                  </a:lnTo>
                  <a:lnTo>
                    <a:pt x="84848" y="722414"/>
                  </a:lnTo>
                  <a:lnTo>
                    <a:pt x="84747" y="725093"/>
                  </a:lnTo>
                  <a:lnTo>
                    <a:pt x="84747" y="792314"/>
                  </a:lnTo>
                  <a:lnTo>
                    <a:pt x="98945" y="792314"/>
                  </a:lnTo>
                  <a:lnTo>
                    <a:pt x="98945" y="730262"/>
                  </a:lnTo>
                  <a:lnTo>
                    <a:pt x="100558" y="728205"/>
                  </a:lnTo>
                  <a:lnTo>
                    <a:pt x="103035" y="728319"/>
                  </a:lnTo>
                  <a:lnTo>
                    <a:pt x="145084" y="728319"/>
                  </a:lnTo>
                  <a:lnTo>
                    <a:pt x="145084" y="717029"/>
                  </a:lnTo>
                  <a:close/>
                </a:path>
                <a:path w="664210" h="793114">
                  <a:moveTo>
                    <a:pt x="210807" y="781024"/>
                  </a:moveTo>
                  <a:lnTo>
                    <a:pt x="170586" y="781024"/>
                  </a:lnTo>
                  <a:lnTo>
                    <a:pt x="166598" y="780923"/>
                  </a:lnTo>
                  <a:lnTo>
                    <a:pt x="165100" y="779513"/>
                  </a:lnTo>
                  <a:lnTo>
                    <a:pt x="164668" y="778332"/>
                  </a:lnTo>
                  <a:lnTo>
                    <a:pt x="164668" y="759510"/>
                  </a:lnTo>
                  <a:lnTo>
                    <a:pt x="209308" y="759510"/>
                  </a:lnTo>
                  <a:lnTo>
                    <a:pt x="209308" y="748220"/>
                  </a:lnTo>
                  <a:lnTo>
                    <a:pt x="164668" y="748220"/>
                  </a:lnTo>
                  <a:lnTo>
                    <a:pt x="164668" y="730478"/>
                  </a:lnTo>
                  <a:lnTo>
                    <a:pt x="166928" y="728433"/>
                  </a:lnTo>
                  <a:lnTo>
                    <a:pt x="168440" y="728319"/>
                  </a:lnTo>
                  <a:lnTo>
                    <a:pt x="210375" y="728319"/>
                  </a:lnTo>
                  <a:lnTo>
                    <a:pt x="210375" y="717029"/>
                  </a:lnTo>
                  <a:lnTo>
                    <a:pt x="159181" y="717029"/>
                  </a:lnTo>
                  <a:lnTo>
                    <a:pt x="155524" y="717245"/>
                  </a:lnTo>
                  <a:lnTo>
                    <a:pt x="151434" y="721753"/>
                  </a:lnTo>
                  <a:lnTo>
                    <a:pt x="150469" y="724776"/>
                  </a:lnTo>
                  <a:lnTo>
                    <a:pt x="150469" y="784034"/>
                  </a:lnTo>
                  <a:lnTo>
                    <a:pt x="150685" y="787476"/>
                  </a:lnTo>
                  <a:lnTo>
                    <a:pt x="155740" y="792314"/>
                  </a:lnTo>
                  <a:lnTo>
                    <a:pt x="161874" y="792314"/>
                  </a:lnTo>
                  <a:lnTo>
                    <a:pt x="210807" y="792314"/>
                  </a:lnTo>
                  <a:lnTo>
                    <a:pt x="210807" y="781024"/>
                  </a:lnTo>
                  <a:close/>
                </a:path>
                <a:path w="664210" h="793114">
                  <a:moveTo>
                    <a:pt x="288036" y="717029"/>
                  </a:moveTo>
                  <a:lnTo>
                    <a:pt x="273837" y="717029"/>
                  </a:lnTo>
                  <a:lnTo>
                    <a:pt x="273837" y="747890"/>
                  </a:lnTo>
                  <a:lnTo>
                    <a:pt x="234683" y="747890"/>
                  </a:lnTo>
                  <a:lnTo>
                    <a:pt x="234683" y="717029"/>
                  </a:lnTo>
                  <a:lnTo>
                    <a:pt x="220497" y="717029"/>
                  </a:lnTo>
                  <a:lnTo>
                    <a:pt x="220497" y="792314"/>
                  </a:lnTo>
                  <a:lnTo>
                    <a:pt x="234683" y="792314"/>
                  </a:lnTo>
                  <a:lnTo>
                    <a:pt x="234683" y="759193"/>
                  </a:lnTo>
                  <a:lnTo>
                    <a:pt x="273837" y="759193"/>
                  </a:lnTo>
                  <a:lnTo>
                    <a:pt x="273837" y="792314"/>
                  </a:lnTo>
                  <a:lnTo>
                    <a:pt x="288036" y="792314"/>
                  </a:lnTo>
                  <a:lnTo>
                    <a:pt x="288036" y="717029"/>
                  </a:lnTo>
                  <a:close/>
                </a:path>
                <a:path w="664210" h="793114">
                  <a:moveTo>
                    <a:pt x="366445" y="717029"/>
                  </a:moveTo>
                  <a:lnTo>
                    <a:pt x="293420" y="717029"/>
                  </a:lnTo>
                  <a:lnTo>
                    <a:pt x="293420" y="728319"/>
                  </a:lnTo>
                  <a:lnTo>
                    <a:pt x="322783" y="728319"/>
                  </a:lnTo>
                  <a:lnTo>
                    <a:pt x="322783" y="792314"/>
                  </a:lnTo>
                  <a:lnTo>
                    <a:pt x="336981" y="792314"/>
                  </a:lnTo>
                  <a:lnTo>
                    <a:pt x="336981" y="728319"/>
                  </a:lnTo>
                  <a:lnTo>
                    <a:pt x="366445" y="728319"/>
                  </a:lnTo>
                  <a:lnTo>
                    <a:pt x="366445" y="717029"/>
                  </a:lnTo>
                  <a:close/>
                </a:path>
                <a:path w="664210" h="793114">
                  <a:moveTo>
                    <a:pt x="430872" y="781024"/>
                  </a:moveTo>
                  <a:lnTo>
                    <a:pt x="396455" y="781024"/>
                  </a:lnTo>
                  <a:lnTo>
                    <a:pt x="389572" y="779741"/>
                  </a:lnTo>
                  <a:lnTo>
                    <a:pt x="384200" y="771448"/>
                  </a:lnTo>
                  <a:lnTo>
                    <a:pt x="382155" y="766826"/>
                  </a:lnTo>
                  <a:lnTo>
                    <a:pt x="382155" y="744347"/>
                  </a:lnTo>
                  <a:lnTo>
                    <a:pt x="384086" y="738644"/>
                  </a:lnTo>
                  <a:lnTo>
                    <a:pt x="390639" y="728853"/>
                  </a:lnTo>
                  <a:lnTo>
                    <a:pt x="397738" y="728319"/>
                  </a:lnTo>
                  <a:lnTo>
                    <a:pt x="429691" y="728319"/>
                  </a:lnTo>
                  <a:lnTo>
                    <a:pt x="429691" y="717029"/>
                  </a:lnTo>
                  <a:lnTo>
                    <a:pt x="399465" y="717029"/>
                  </a:lnTo>
                  <a:lnTo>
                    <a:pt x="394398" y="717270"/>
                  </a:lnTo>
                  <a:lnTo>
                    <a:pt x="367766" y="747687"/>
                  </a:lnTo>
                  <a:lnTo>
                    <a:pt x="367525" y="755751"/>
                  </a:lnTo>
                  <a:lnTo>
                    <a:pt x="367715" y="762469"/>
                  </a:lnTo>
                  <a:lnTo>
                    <a:pt x="393331" y="792048"/>
                  </a:lnTo>
                  <a:lnTo>
                    <a:pt x="399148" y="792314"/>
                  </a:lnTo>
                  <a:lnTo>
                    <a:pt x="430872" y="792314"/>
                  </a:lnTo>
                  <a:lnTo>
                    <a:pt x="430872" y="781024"/>
                  </a:lnTo>
                  <a:close/>
                </a:path>
                <a:path w="664210" h="793114">
                  <a:moveTo>
                    <a:pt x="462876" y="256324"/>
                  </a:moveTo>
                  <a:lnTo>
                    <a:pt x="439254" y="214020"/>
                  </a:lnTo>
                  <a:lnTo>
                    <a:pt x="339242" y="152120"/>
                  </a:lnTo>
                  <a:lnTo>
                    <a:pt x="115582" y="297434"/>
                  </a:lnTo>
                  <a:lnTo>
                    <a:pt x="106146" y="305054"/>
                  </a:lnTo>
                  <a:lnTo>
                    <a:pt x="99339" y="314286"/>
                  </a:lnTo>
                  <a:lnTo>
                    <a:pt x="95173" y="325145"/>
                  </a:lnTo>
                  <a:lnTo>
                    <a:pt x="93624" y="337616"/>
                  </a:lnTo>
                  <a:lnTo>
                    <a:pt x="93624" y="366141"/>
                  </a:lnTo>
                  <a:lnTo>
                    <a:pt x="338696" y="206857"/>
                  </a:lnTo>
                  <a:lnTo>
                    <a:pt x="462775" y="283565"/>
                  </a:lnTo>
                  <a:lnTo>
                    <a:pt x="462876" y="256324"/>
                  </a:lnTo>
                  <a:close/>
                </a:path>
                <a:path w="664210" h="793114">
                  <a:moveTo>
                    <a:pt x="506056" y="717029"/>
                  </a:moveTo>
                  <a:lnTo>
                    <a:pt x="433031" y="717029"/>
                  </a:lnTo>
                  <a:lnTo>
                    <a:pt x="433031" y="728319"/>
                  </a:lnTo>
                  <a:lnTo>
                    <a:pt x="462381" y="728319"/>
                  </a:lnTo>
                  <a:lnTo>
                    <a:pt x="462381" y="792314"/>
                  </a:lnTo>
                  <a:lnTo>
                    <a:pt x="476580" y="792314"/>
                  </a:lnTo>
                  <a:lnTo>
                    <a:pt x="476580" y="728319"/>
                  </a:lnTo>
                  <a:lnTo>
                    <a:pt x="506056" y="728319"/>
                  </a:lnTo>
                  <a:lnTo>
                    <a:pt x="506056" y="717029"/>
                  </a:lnTo>
                  <a:close/>
                </a:path>
                <a:path w="664210" h="793114">
                  <a:moveTo>
                    <a:pt x="521398" y="217335"/>
                  </a:moveTo>
                  <a:lnTo>
                    <a:pt x="499249" y="177317"/>
                  </a:lnTo>
                  <a:lnTo>
                    <a:pt x="339128" y="75336"/>
                  </a:lnTo>
                  <a:lnTo>
                    <a:pt x="113639" y="221945"/>
                  </a:lnTo>
                  <a:lnTo>
                    <a:pt x="104838" y="229311"/>
                  </a:lnTo>
                  <a:lnTo>
                    <a:pt x="98577" y="238150"/>
                  </a:lnTo>
                  <a:lnTo>
                    <a:pt x="94843" y="248450"/>
                  </a:lnTo>
                  <a:lnTo>
                    <a:pt x="93624" y="260210"/>
                  </a:lnTo>
                  <a:lnTo>
                    <a:pt x="93624" y="289369"/>
                  </a:lnTo>
                  <a:lnTo>
                    <a:pt x="338696" y="130073"/>
                  </a:lnTo>
                  <a:lnTo>
                    <a:pt x="519772" y="245706"/>
                  </a:lnTo>
                  <a:lnTo>
                    <a:pt x="521385" y="246697"/>
                  </a:lnTo>
                  <a:lnTo>
                    <a:pt x="521398" y="217335"/>
                  </a:lnTo>
                  <a:close/>
                </a:path>
                <a:path w="664210" h="793114">
                  <a:moveTo>
                    <a:pt x="578078" y="295668"/>
                  </a:moveTo>
                  <a:lnTo>
                    <a:pt x="333006" y="454939"/>
                  </a:lnTo>
                  <a:lnTo>
                    <a:pt x="151930" y="339318"/>
                  </a:lnTo>
                  <a:lnTo>
                    <a:pt x="150317" y="338328"/>
                  </a:lnTo>
                  <a:lnTo>
                    <a:pt x="151726" y="380047"/>
                  </a:lnTo>
                  <a:lnTo>
                    <a:pt x="332574" y="509689"/>
                  </a:lnTo>
                  <a:lnTo>
                    <a:pt x="558050" y="363080"/>
                  </a:lnTo>
                  <a:lnTo>
                    <a:pt x="566839" y="355714"/>
                  </a:lnTo>
                  <a:lnTo>
                    <a:pt x="573112" y="346887"/>
                  </a:lnTo>
                  <a:lnTo>
                    <a:pt x="576846" y="336588"/>
                  </a:lnTo>
                  <a:lnTo>
                    <a:pt x="578078" y="324802"/>
                  </a:lnTo>
                  <a:lnTo>
                    <a:pt x="578078" y="295668"/>
                  </a:lnTo>
                  <a:close/>
                </a:path>
                <a:path w="664210" h="793114">
                  <a:moveTo>
                    <a:pt x="578078" y="218859"/>
                  </a:moveTo>
                  <a:lnTo>
                    <a:pt x="332994" y="378155"/>
                  </a:lnTo>
                  <a:lnTo>
                    <a:pt x="208915" y="301447"/>
                  </a:lnTo>
                  <a:lnTo>
                    <a:pt x="208800" y="328714"/>
                  </a:lnTo>
                  <a:lnTo>
                    <a:pt x="232448" y="370992"/>
                  </a:lnTo>
                  <a:lnTo>
                    <a:pt x="332447" y="432892"/>
                  </a:lnTo>
                  <a:lnTo>
                    <a:pt x="556120" y="287578"/>
                  </a:lnTo>
                  <a:lnTo>
                    <a:pt x="565518" y="279971"/>
                  </a:lnTo>
                  <a:lnTo>
                    <a:pt x="572325" y="270725"/>
                  </a:lnTo>
                  <a:lnTo>
                    <a:pt x="576503" y="259880"/>
                  </a:lnTo>
                  <a:lnTo>
                    <a:pt x="578078" y="247396"/>
                  </a:lnTo>
                  <a:lnTo>
                    <a:pt x="578078" y="218859"/>
                  </a:lnTo>
                  <a:close/>
                </a:path>
                <a:path w="664210" h="793114">
                  <a:moveTo>
                    <a:pt x="578332" y="762088"/>
                  </a:moveTo>
                  <a:lnTo>
                    <a:pt x="576351" y="759929"/>
                  </a:lnTo>
                  <a:lnTo>
                    <a:pt x="572947" y="756170"/>
                  </a:lnTo>
                  <a:lnTo>
                    <a:pt x="570052" y="754557"/>
                  </a:lnTo>
                  <a:lnTo>
                    <a:pt x="566496" y="754240"/>
                  </a:lnTo>
                  <a:lnTo>
                    <a:pt x="566496" y="753808"/>
                  </a:lnTo>
                  <a:lnTo>
                    <a:pt x="569302" y="753579"/>
                  </a:lnTo>
                  <a:lnTo>
                    <a:pt x="571436" y="752513"/>
                  </a:lnTo>
                  <a:lnTo>
                    <a:pt x="574662" y="748639"/>
                  </a:lnTo>
                  <a:lnTo>
                    <a:pt x="576922" y="745947"/>
                  </a:lnTo>
                  <a:lnTo>
                    <a:pt x="576948" y="745299"/>
                  </a:lnTo>
                  <a:lnTo>
                    <a:pt x="577049" y="743470"/>
                  </a:lnTo>
                  <a:lnTo>
                    <a:pt x="577126" y="732510"/>
                  </a:lnTo>
                  <a:lnTo>
                    <a:pt x="576808" y="728319"/>
                  </a:lnTo>
                  <a:lnTo>
                    <a:pt x="576618" y="725843"/>
                  </a:lnTo>
                  <a:lnTo>
                    <a:pt x="568439" y="717448"/>
                  </a:lnTo>
                  <a:lnTo>
                    <a:pt x="563702" y="717092"/>
                  </a:lnTo>
                  <a:lnTo>
                    <a:pt x="563702" y="768540"/>
                  </a:lnTo>
                  <a:lnTo>
                    <a:pt x="563702" y="773061"/>
                  </a:lnTo>
                  <a:lnTo>
                    <a:pt x="563473" y="775423"/>
                  </a:lnTo>
                  <a:lnTo>
                    <a:pt x="563384" y="776389"/>
                  </a:lnTo>
                  <a:lnTo>
                    <a:pt x="559435" y="781113"/>
                  </a:lnTo>
                  <a:lnTo>
                    <a:pt x="527672" y="781113"/>
                  </a:lnTo>
                  <a:lnTo>
                    <a:pt x="526491" y="779830"/>
                  </a:lnTo>
                  <a:lnTo>
                    <a:pt x="525945" y="779183"/>
                  </a:lnTo>
                  <a:lnTo>
                    <a:pt x="525627" y="777887"/>
                  </a:lnTo>
                  <a:lnTo>
                    <a:pt x="525627" y="759929"/>
                  </a:lnTo>
                  <a:lnTo>
                    <a:pt x="559079" y="759929"/>
                  </a:lnTo>
                  <a:lnTo>
                    <a:pt x="561225" y="761873"/>
                  </a:lnTo>
                  <a:lnTo>
                    <a:pt x="562089" y="763054"/>
                  </a:lnTo>
                  <a:lnTo>
                    <a:pt x="563486" y="765098"/>
                  </a:lnTo>
                  <a:lnTo>
                    <a:pt x="563702" y="768540"/>
                  </a:lnTo>
                  <a:lnTo>
                    <a:pt x="563702" y="717092"/>
                  </a:lnTo>
                  <a:lnTo>
                    <a:pt x="562838" y="717016"/>
                  </a:lnTo>
                  <a:lnTo>
                    <a:pt x="562521" y="717016"/>
                  </a:lnTo>
                  <a:lnTo>
                    <a:pt x="562521" y="743470"/>
                  </a:lnTo>
                  <a:lnTo>
                    <a:pt x="561441" y="745299"/>
                  </a:lnTo>
                  <a:lnTo>
                    <a:pt x="560908" y="745947"/>
                  </a:lnTo>
                  <a:lnTo>
                    <a:pt x="558965" y="748639"/>
                  </a:lnTo>
                  <a:lnTo>
                    <a:pt x="525627" y="748639"/>
                  </a:lnTo>
                  <a:lnTo>
                    <a:pt x="525716" y="730250"/>
                  </a:lnTo>
                  <a:lnTo>
                    <a:pt x="527342" y="728319"/>
                  </a:lnTo>
                  <a:lnTo>
                    <a:pt x="557999" y="728319"/>
                  </a:lnTo>
                  <a:lnTo>
                    <a:pt x="560057" y="730250"/>
                  </a:lnTo>
                  <a:lnTo>
                    <a:pt x="562419" y="732510"/>
                  </a:lnTo>
                  <a:lnTo>
                    <a:pt x="562521" y="743470"/>
                  </a:lnTo>
                  <a:lnTo>
                    <a:pt x="562521" y="717016"/>
                  </a:lnTo>
                  <a:lnTo>
                    <a:pt x="519391" y="717016"/>
                  </a:lnTo>
                  <a:lnTo>
                    <a:pt x="516051" y="717448"/>
                  </a:lnTo>
                  <a:lnTo>
                    <a:pt x="512178" y="722071"/>
                  </a:lnTo>
                  <a:lnTo>
                    <a:pt x="511429" y="725093"/>
                  </a:lnTo>
                  <a:lnTo>
                    <a:pt x="511429" y="785964"/>
                  </a:lnTo>
                  <a:lnTo>
                    <a:pt x="513257" y="788441"/>
                  </a:lnTo>
                  <a:lnTo>
                    <a:pt x="517029" y="792734"/>
                  </a:lnTo>
                  <a:lnTo>
                    <a:pt x="520471" y="792302"/>
                  </a:lnTo>
                  <a:lnTo>
                    <a:pt x="569734" y="792302"/>
                  </a:lnTo>
                  <a:lnTo>
                    <a:pt x="578332" y="782624"/>
                  </a:lnTo>
                  <a:lnTo>
                    <a:pt x="578332" y="781113"/>
                  </a:lnTo>
                  <a:lnTo>
                    <a:pt x="578332" y="762088"/>
                  </a:lnTo>
                  <a:close/>
                </a:path>
                <a:path w="664210" h="793114">
                  <a:moveTo>
                    <a:pt x="578916" y="181698"/>
                  </a:moveTo>
                  <a:lnTo>
                    <a:pt x="560031" y="143979"/>
                  </a:lnTo>
                  <a:lnTo>
                    <a:pt x="338378" y="0"/>
                  </a:lnTo>
                  <a:lnTo>
                    <a:pt x="113576" y="145999"/>
                  </a:lnTo>
                  <a:lnTo>
                    <a:pt x="104432" y="153797"/>
                  </a:lnTo>
                  <a:lnTo>
                    <a:pt x="97917" y="163017"/>
                  </a:lnTo>
                  <a:lnTo>
                    <a:pt x="94018" y="173672"/>
                  </a:lnTo>
                  <a:lnTo>
                    <a:pt x="92748" y="185762"/>
                  </a:lnTo>
                  <a:lnTo>
                    <a:pt x="92748" y="213956"/>
                  </a:lnTo>
                  <a:lnTo>
                    <a:pt x="337845" y="54635"/>
                  </a:lnTo>
                  <a:lnTo>
                    <a:pt x="578916" y="211074"/>
                  </a:lnTo>
                  <a:lnTo>
                    <a:pt x="578916" y="181698"/>
                  </a:lnTo>
                  <a:close/>
                </a:path>
                <a:path w="664210" h="793114">
                  <a:moveTo>
                    <a:pt x="578929" y="371068"/>
                  </a:moveTo>
                  <a:lnTo>
                    <a:pt x="333819" y="530377"/>
                  </a:lnTo>
                  <a:lnTo>
                    <a:pt x="92760" y="373913"/>
                  </a:lnTo>
                  <a:lnTo>
                    <a:pt x="92760" y="403326"/>
                  </a:lnTo>
                  <a:lnTo>
                    <a:pt x="111658" y="441058"/>
                  </a:lnTo>
                  <a:lnTo>
                    <a:pt x="333311" y="585012"/>
                  </a:lnTo>
                  <a:lnTo>
                    <a:pt x="558101" y="439000"/>
                  </a:lnTo>
                  <a:lnTo>
                    <a:pt x="567232" y="431228"/>
                  </a:lnTo>
                  <a:lnTo>
                    <a:pt x="573760" y="422021"/>
                  </a:lnTo>
                  <a:lnTo>
                    <a:pt x="577659" y="411378"/>
                  </a:lnTo>
                  <a:lnTo>
                    <a:pt x="578929" y="399275"/>
                  </a:lnTo>
                  <a:lnTo>
                    <a:pt x="578929" y="371068"/>
                  </a:lnTo>
                  <a:close/>
                </a:path>
                <a:path w="664210" h="793114">
                  <a:moveTo>
                    <a:pt x="664159" y="754672"/>
                  </a:moveTo>
                  <a:lnTo>
                    <a:pt x="649541" y="720051"/>
                  </a:lnTo>
                  <a:lnTo>
                    <a:pt x="649541" y="765733"/>
                  </a:lnTo>
                  <a:lnTo>
                    <a:pt x="647598" y="771867"/>
                  </a:lnTo>
                  <a:lnTo>
                    <a:pt x="639965" y="781659"/>
                  </a:lnTo>
                  <a:lnTo>
                    <a:pt x="631901" y="781875"/>
                  </a:lnTo>
                  <a:lnTo>
                    <a:pt x="617054" y="781875"/>
                  </a:lnTo>
                  <a:lnTo>
                    <a:pt x="610819" y="781113"/>
                  </a:lnTo>
                  <a:lnTo>
                    <a:pt x="606412" y="775423"/>
                  </a:lnTo>
                  <a:lnTo>
                    <a:pt x="603288" y="771448"/>
                  </a:lnTo>
                  <a:lnTo>
                    <a:pt x="601649" y="765733"/>
                  </a:lnTo>
                  <a:lnTo>
                    <a:pt x="601560" y="743153"/>
                  </a:lnTo>
                  <a:lnTo>
                    <a:pt x="603402" y="737565"/>
                  </a:lnTo>
                  <a:lnTo>
                    <a:pt x="611352" y="727659"/>
                  </a:lnTo>
                  <a:lnTo>
                    <a:pt x="618998" y="727456"/>
                  </a:lnTo>
                  <a:lnTo>
                    <a:pt x="631786" y="727456"/>
                  </a:lnTo>
                  <a:lnTo>
                    <a:pt x="649541" y="765733"/>
                  </a:lnTo>
                  <a:lnTo>
                    <a:pt x="649541" y="720051"/>
                  </a:lnTo>
                  <a:lnTo>
                    <a:pt x="648754" y="719518"/>
                  </a:lnTo>
                  <a:lnTo>
                    <a:pt x="640867" y="717156"/>
                  </a:lnTo>
                  <a:lnTo>
                    <a:pt x="632879" y="716280"/>
                  </a:lnTo>
                  <a:lnTo>
                    <a:pt x="618286" y="716280"/>
                  </a:lnTo>
                  <a:lnTo>
                    <a:pt x="587133" y="746785"/>
                  </a:lnTo>
                  <a:lnTo>
                    <a:pt x="586930" y="754672"/>
                  </a:lnTo>
                  <a:lnTo>
                    <a:pt x="587057" y="761720"/>
                  </a:lnTo>
                  <a:lnTo>
                    <a:pt x="610412" y="792175"/>
                  </a:lnTo>
                  <a:lnTo>
                    <a:pt x="618363" y="793051"/>
                  </a:lnTo>
                  <a:lnTo>
                    <a:pt x="632790" y="793051"/>
                  </a:lnTo>
                  <a:lnTo>
                    <a:pt x="640816" y="792175"/>
                  </a:lnTo>
                  <a:lnTo>
                    <a:pt x="648766" y="789813"/>
                  </a:lnTo>
                  <a:lnTo>
                    <a:pt x="655675" y="785202"/>
                  </a:lnTo>
                  <a:lnTo>
                    <a:pt x="657923" y="781875"/>
                  </a:lnTo>
                  <a:lnTo>
                    <a:pt x="660438" y="778167"/>
                  </a:lnTo>
                  <a:lnTo>
                    <a:pt x="662965" y="769975"/>
                  </a:lnTo>
                  <a:lnTo>
                    <a:pt x="663956" y="761847"/>
                  </a:lnTo>
                  <a:lnTo>
                    <a:pt x="664159" y="7546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4868" y="2684627"/>
              <a:ext cx="1528100" cy="235585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300125" y="4218241"/>
            <a:ext cx="791845" cy="792480"/>
            <a:chOff x="1553717" y="4398581"/>
            <a:chExt cx="791845" cy="792480"/>
          </a:xfrm>
        </p:grpSpPr>
        <p:sp>
          <p:nvSpPr>
            <p:cNvPr id="14" name="object 14"/>
            <p:cNvSpPr/>
            <p:nvPr/>
          </p:nvSpPr>
          <p:spPr>
            <a:xfrm>
              <a:off x="1553717" y="4398581"/>
              <a:ext cx="791845" cy="792480"/>
            </a:xfrm>
            <a:custGeom>
              <a:avLst/>
              <a:gdLst/>
              <a:ahLst/>
              <a:cxnLst/>
              <a:rect l="l" t="t" r="r" b="b"/>
              <a:pathLst>
                <a:path w="791844" h="792479">
                  <a:moveTo>
                    <a:pt x="395922" y="0"/>
                  </a:moveTo>
                  <a:lnTo>
                    <a:pt x="349748" y="2663"/>
                  </a:lnTo>
                  <a:lnTo>
                    <a:pt x="305139" y="10456"/>
                  </a:lnTo>
                  <a:lnTo>
                    <a:pt x="262391" y="23082"/>
                  </a:lnTo>
                  <a:lnTo>
                    <a:pt x="221802" y="40243"/>
                  </a:lnTo>
                  <a:lnTo>
                    <a:pt x="183670" y="61642"/>
                  </a:lnTo>
                  <a:lnTo>
                    <a:pt x="148290" y="86982"/>
                  </a:lnTo>
                  <a:lnTo>
                    <a:pt x="115960" y="115966"/>
                  </a:lnTo>
                  <a:lnTo>
                    <a:pt x="86977" y="148298"/>
                  </a:lnTo>
                  <a:lnTo>
                    <a:pt x="61638" y="183679"/>
                  </a:lnTo>
                  <a:lnTo>
                    <a:pt x="40240" y="221813"/>
                  </a:lnTo>
                  <a:lnTo>
                    <a:pt x="23081" y="262402"/>
                  </a:lnTo>
                  <a:lnTo>
                    <a:pt x="10456" y="305151"/>
                  </a:lnTo>
                  <a:lnTo>
                    <a:pt x="2663" y="349760"/>
                  </a:lnTo>
                  <a:lnTo>
                    <a:pt x="0" y="395935"/>
                  </a:lnTo>
                  <a:lnTo>
                    <a:pt x="2663" y="442107"/>
                  </a:lnTo>
                  <a:lnTo>
                    <a:pt x="10456" y="486714"/>
                  </a:lnTo>
                  <a:lnTo>
                    <a:pt x="23081" y="529461"/>
                  </a:lnTo>
                  <a:lnTo>
                    <a:pt x="40240" y="570049"/>
                  </a:lnTo>
                  <a:lnTo>
                    <a:pt x="61638" y="608181"/>
                  </a:lnTo>
                  <a:lnTo>
                    <a:pt x="86977" y="643561"/>
                  </a:lnTo>
                  <a:lnTo>
                    <a:pt x="115960" y="675892"/>
                  </a:lnTo>
                  <a:lnTo>
                    <a:pt x="148290" y="704876"/>
                  </a:lnTo>
                  <a:lnTo>
                    <a:pt x="183670" y="730215"/>
                  </a:lnTo>
                  <a:lnTo>
                    <a:pt x="221802" y="751614"/>
                  </a:lnTo>
                  <a:lnTo>
                    <a:pt x="262391" y="768775"/>
                  </a:lnTo>
                  <a:lnTo>
                    <a:pt x="305139" y="781400"/>
                  </a:lnTo>
                  <a:lnTo>
                    <a:pt x="349748" y="789193"/>
                  </a:lnTo>
                  <a:lnTo>
                    <a:pt x="395922" y="791857"/>
                  </a:lnTo>
                  <a:lnTo>
                    <a:pt x="442096" y="789193"/>
                  </a:lnTo>
                  <a:lnTo>
                    <a:pt x="486705" y="781400"/>
                  </a:lnTo>
                  <a:lnTo>
                    <a:pt x="529453" y="768775"/>
                  </a:lnTo>
                  <a:lnTo>
                    <a:pt x="570042" y="751614"/>
                  </a:lnTo>
                  <a:lnTo>
                    <a:pt x="608174" y="730215"/>
                  </a:lnTo>
                  <a:lnTo>
                    <a:pt x="643554" y="704876"/>
                  </a:lnTo>
                  <a:lnTo>
                    <a:pt x="675884" y="675892"/>
                  </a:lnTo>
                  <a:lnTo>
                    <a:pt x="704867" y="643561"/>
                  </a:lnTo>
                  <a:lnTo>
                    <a:pt x="730206" y="608181"/>
                  </a:lnTo>
                  <a:lnTo>
                    <a:pt x="751604" y="570049"/>
                  </a:lnTo>
                  <a:lnTo>
                    <a:pt x="768763" y="529461"/>
                  </a:lnTo>
                  <a:lnTo>
                    <a:pt x="781388" y="486714"/>
                  </a:lnTo>
                  <a:lnTo>
                    <a:pt x="789181" y="442107"/>
                  </a:lnTo>
                  <a:lnTo>
                    <a:pt x="791844" y="395935"/>
                  </a:lnTo>
                  <a:lnTo>
                    <a:pt x="789181" y="349760"/>
                  </a:lnTo>
                  <a:lnTo>
                    <a:pt x="781388" y="305151"/>
                  </a:lnTo>
                  <a:lnTo>
                    <a:pt x="768763" y="262402"/>
                  </a:lnTo>
                  <a:lnTo>
                    <a:pt x="751604" y="221813"/>
                  </a:lnTo>
                  <a:lnTo>
                    <a:pt x="730206" y="183679"/>
                  </a:lnTo>
                  <a:lnTo>
                    <a:pt x="704867" y="148298"/>
                  </a:lnTo>
                  <a:lnTo>
                    <a:pt x="675884" y="115966"/>
                  </a:lnTo>
                  <a:lnTo>
                    <a:pt x="643554" y="86982"/>
                  </a:lnTo>
                  <a:lnTo>
                    <a:pt x="608174" y="61642"/>
                  </a:lnTo>
                  <a:lnTo>
                    <a:pt x="570042" y="40243"/>
                  </a:lnTo>
                  <a:lnTo>
                    <a:pt x="529453" y="23082"/>
                  </a:lnTo>
                  <a:lnTo>
                    <a:pt x="486705" y="10456"/>
                  </a:lnTo>
                  <a:lnTo>
                    <a:pt x="442096" y="2663"/>
                  </a:lnTo>
                  <a:lnTo>
                    <a:pt x="395922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46293" y="4614481"/>
              <a:ext cx="407034" cy="360680"/>
            </a:xfrm>
            <a:custGeom>
              <a:avLst/>
              <a:gdLst/>
              <a:ahLst/>
              <a:cxnLst/>
              <a:rect l="l" t="t" r="r" b="b"/>
              <a:pathLst>
                <a:path w="407035" h="360679">
                  <a:moveTo>
                    <a:pt x="49330" y="0"/>
                  </a:moveTo>
                  <a:lnTo>
                    <a:pt x="11944" y="8987"/>
                  </a:lnTo>
                  <a:lnTo>
                    <a:pt x="1035" y="60947"/>
                  </a:lnTo>
                  <a:lnTo>
                    <a:pt x="993" y="262889"/>
                  </a:lnTo>
                  <a:lnTo>
                    <a:pt x="867" y="267652"/>
                  </a:lnTo>
                  <a:lnTo>
                    <a:pt x="783" y="270810"/>
                  </a:lnTo>
                  <a:lnTo>
                    <a:pt x="731" y="272789"/>
                  </a:lnTo>
                  <a:lnTo>
                    <a:pt x="604" y="277555"/>
                  </a:lnTo>
                  <a:lnTo>
                    <a:pt x="493" y="281725"/>
                  </a:lnTo>
                  <a:lnTo>
                    <a:pt x="20" y="296500"/>
                  </a:lnTo>
                  <a:lnTo>
                    <a:pt x="0" y="311623"/>
                  </a:lnTo>
                  <a:lnTo>
                    <a:pt x="12610" y="351323"/>
                  </a:lnTo>
                  <a:lnTo>
                    <a:pt x="44103" y="358723"/>
                  </a:lnTo>
                  <a:lnTo>
                    <a:pt x="305523" y="358723"/>
                  </a:lnTo>
                  <a:lnTo>
                    <a:pt x="353768" y="360122"/>
                  </a:lnTo>
                  <a:lnTo>
                    <a:pt x="379250" y="358963"/>
                  </a:lnTo>
                  <a:lnTo>
                    <a:pt x="396209" y="353961"/>
                  </a:lnTo>
                  <a:lnTo>
                    <a:pt x="402767" y="346355"/>
                  </a:lnTo>
                  <a:lnTo>
                    <a:pt x="405538" y="337075"/>
                  </a:lnTo>
                  <a:lnTo>
                    <a:pt x="45373" y="337075"/>
                  </a:lnTo>
                  <a:lnTo>
                    <a:pt x="32778" y="335953"/>
                  </a:lnTo>
                  <a:lnTo>
                    <a:pt x="25585" y="332574"/>
                  </a:lnTo>
                  <a:lnTo>
                    <a:pt x="22711" y="323875"/>
                  </a:lnTo>
                  <a:lnTo>
                    <a:pt x="22589" y="318144"/>
                  </a:lnTo>
                  <a:lnTo>
                    <a:pt x="22747" y="311623"/>
                  </a:lnTo>
                  <a:lnTo>
                    <a:pt x="22808" y="310414"/>
                  </a:lnTo>
                  <a:lnTo>
                    <a:pt x="23802" y="299082"/>
                  </a:lnTo>
                  <a:lnTo>
                    <a:pt x="23768" y="296500"/>
                  </a:lnTo>
                  <a:lnTo>
                    <a:pt x="23210" y="287439"/>
                  </a:lnTo>
                  <a:lnTo>
                    <a:pt x="23146" y="286308"/>
                  </a:lnTo>
                  <a:lnTo>
                    <a:pt x="23083" y="285191"/>
                  </a:lnTo>
                  <a:lnTo>
                    <a:pt x="24010" y="285064"/>
                  </a:lnTo>
                  <a:lnTo>
                    <a:pt x="236998" y="285064"/>
                  </a:lnTo>
                  <a:lnTo>
                    <a:pt x="236993" y="262889"/>
                  </a:lnTo>
                  <a:lnTo>
                    <a:pt x="23210" y="262889"/>
                  </a:lnTo>
                  <a:lnTo>
                    <a:pt x="23210" y="79959"/>
                  </a:lnTo>
                  <a:lnTo>
                    <a:pt x="22855" y="68147"/>
                  </a:lnTo>
                  <a:lnTo>
                    <a:pt x="22768" y="65248"/>
                  </a:lnTo>
                  <a:lnTo>
                    <a:pt x="22544" y="53960"/>
                  </a:lnTo>
                  <a:lnTo>
                    <a:pt x="22427" y="48064"/>
                  </a:lnTo>
                  <a:lnTo>
                    <a:pt x="23665" y="32969"/>
                  </a:lnTo>
                  <a:lnTo>
                    <a:pt x="27959" y="24523"/>
                  </a:lnTo>
                  <a:lnTo>
                    <a:pt x="36835" y="22427"/>
                  </a:lnTo>
                  <a:lnTo>
                    <a:pt x="49956" y="22086"/>
                  </a:lnTo>
                  <a:lnTo>
                    <a:pt x="234812" y="22086"/>
                  </a:lnTo>
                  <a:lnTo>
                    <a:pt x="234652" y="21361"/>
                  </a:lnTo>
                  <a:lnTo>
                    <a:pt x="225313" y="8429"/>
                  </a:lnTo>
                  <a:lnTo>
                    <a:pt x="211270" y="2427"/>
                  </a:lnTo>
                  <a:lnTo>
                    <a:pt x="193091" y="761"/>
                  </a:lnTo>
                  <a:lnTo>
                    <a:pt x="76270" y="761"/>
                  </a:lnTo>
                  <a:lnTo>
                    <a:pt x="49330" y="0"/>
                  </a:lnTo>
                  <a:close/>
                </a:path>
                <a:path w="407035" h="360679">
                  <a:moveTo>
                    <a:pt x="168168" y="336576"/>
                  </a:moveTo>
                  <a:lnTo>
                    <a:pt x="68378" y="336576"/>
                  </a:lnTo>
                  <a:lnTo>
                    <a:pt x="58039" y="336837"/>
                  </a:lnTo>
                  <a:lnTo>
                    <a:pt x="39390" y="337075"/>
                  </a:lnTo>
                  <a:lnTo>
                    <a:pt x="192929" y="337075"/>
                  </a:lnTo>
                  <a:lnTo>
                    <a:pt x="168168" y="336576"/>
                  </a:lnTo>
                  <a:close/>
                </a:path>
                <a:path w="407035" h="360679">
                  <a:moveTo>
                    <a:pt x="236998" y="285064"/>
                  </a:moveTo>
                  <a:lnTo>
                    <a:pt x="214853" y="285064"/>
                  </a:lnTo>
                  <a:lnTo>
                    <a:pt x="214142" y="296500"/>
                  </a:lnTo>
                  <a:lnTo>
                    <a:pt x="215370" y="310414"/>
                  </a:lnTo>
                  <a:lnTo>
                    <a:pt x="215588" y="318144"/>
                  </a:lnTo>
                  <a:lnTo>
                    <a:pt x="215697" y="323875"/>
                  </a:lnTo>
                  <a:lnTo>
                    <a:pt x="212478" y="333374"/>
                  </a:lnTo>
                  <a:lnTo>
                    <a:pt x="204907" y="336356"/>
                  </a:lnTo>
                  <a:lnTo>
                    <a:pt x="203635" y="336356"/>
                  </a:lnTo>
                  <a:lnTo>
                    <a:pt x="192929" y="337075"/>
                  </a:lnTo>
                  <a:lnTo>
                    <a:pt x="405538" y="337075"/>
                  </a:lnTo>
                  <a:lnTo>
                    <a:pt x="405609" y="336837"/>
                  </a:lnTo>
                  <a:lnTo>
                    <a:pt x="405687" y="336576"/>
                  </a:lnTo>
                  <a:lnTo>
                    <a:pt x="235449" y="336576"/>
                  </a:lnTo>
                  <a:lnTo>
                    <a:pt x="237036" y="318325"/>
                  </a:lnTo>
                  <a:lnTo>
                    <a:pt x="237159" y="304787"/>
                  </a:lnTo>
                  <a:lnTo>
                    <a:pt x="237182" y="296500"/>
                  </a:lnTo>
                  <a:lnTo>
                    <a:pt x="237036" y="287439"/>
                  </a:lnTo>
                  <a:lnTo>
                    <a:pt x="236998" y="285064"/>
                  </a:lnTo>
                  <a:close/>
                </a:path>
                <a:path w="407035" h="360679">
                  <a:moveTo>
                    <a:pt x="406689" y="209829"/>
                  </a:moveTo>
                  <a:lnTo>
                    <a:pt x="383534" y="209829"/>
                  </a:lnTo>
                  <a:lnTo>
                    <a:pt x="383687" y="216212"/>
                  </a:lnTo>
                  <a:lnTo>
                    <a:pt x="383762" y="219341"/>
                  </a:lnTo>
                  <a:lnTo>
                    <a:pt x="383838" y="222507"/>
                  </a:lnTo>
                  <a:lnTo>
                    <a:pt x="383932" y="226466"/>
                  </a:lnTo>
                  <a:lnTo>
                    <a:pt x="384047" y="231254"/>
                  </a:lnTo>
                  <a:lnTo>
                    <a:pt x="384109" y="311623"/>
                  </a:lnTo>
                  <a:lnTo>
                    <a:pt x="383610" y="332574"/>
                  </a:lnTo>
                  <a:lnTo>
                    <a:pt x="383534" y="335749"/>
                  </a:lnTo>
                  <a:lnTo>
                    <a:pt x="347145" y="336576"/>
                  </a:lnTo>
                  <a:lnTo>
                    <a:pt x="405687" y="336576"/>
                  </a:lnTo>
                  <a:lnTo>
                    <a:pt x="405791" y="335749"/>
                  </a:lnTo>
                  <a:lnTo>
                    <a:pt x="406539" y="323875"/>
                  </a:lnTo>
                  <a:lnTo>
                    <a:pt x="406559" y="216212"/>
                  </a:lnTo>
                  <a:lnTo>
                    <a:pt x="406689" y="209829"/>
                  </a:lnTo>
                  <a:close/>
                </a:path>
                <a:path w="407035" h="360679">
                  <a:moveTo>
                    <a:pt x="117078" y="299082"/>
                  </a:moveTo>
                  <a:lnTo>
                    <a:pt x="103982" y="300901"/>
                  </a:lnTo>
                  <a:lnTo>
                    <a:pt x="98676" y="305089"/>
                  </a:lnTo>
                  <a:lnTo>
                    <a:pt x="96662" y="311623"/>
                  </a:lnTo>
                  <a:lnTo>
                    <a:pt x="98310" y="318144"/>
                  </a:lnTo>
                  <a:lnTo>
                    <a:pt x="103982" y="322287"/>
                  </a:lnTo>
                  <a:lnTo>
                    <a:pt x="113040" y="323411"/>
                  </a:lnTo>
                  <a:lnTo>
                    <a:pt x="122016" y="323139"/>
                  </a:lnTo>
                  <a:lnTo>
                    <a:pt x="123940" y="323139"/>
                  </a:lnTo>
                  <a:lnTo>
                    <a:pt x="134603" y="321344"/>
                  </a:lnTo>
                  <a:lnTo>
                    <a:pt x="140418" y="318325"/>
                  </a:lnTo>
                  <a:lnTo>
                    <a:pt x="142160" y="306792"/>
                  </a:lnTo>
                  <a:lnTo>
                    <a:pt x="132092" y="300712"/>
                  </a:lnTo>
                  <a:lnTo>
                    <a:pt x="117078" y="299082"/>
                  </a:lnTo>
                  <a:close/>
                </a:path>
                <a:path w="407035" h="360679">
                  <a:moveTo>
                    <a:pt x="271450" y="256946"/>
                  </a:moveTo>
                  <a:lnTo>
                    <a:pt x="240354" y="256946"/>
                  </a:lnTo>
                  <a:lnTo>
                    <a:pt x="243631" y="261137"/>
                  </a:lnTo>
                  <a:lnTo>
                    <a:pt x="245739" y="262889"/>
                  </a:lnTo>
                  <a:lnTo>
                    <a:pt x="254236" y="270810"/>
                  </a:lnTo>
                  <a:lnTo>
                    <a:pt x="264025" y="279012"/>
                  </a:lnTo>
                  <a:lnTo>
                    <a:pt x="275955" y="284499"/>
                  </a:lnTo>
                  <a:lnTo>
                    <a:pt x="290875" y="284276"/>
                  </a:lnTo>
                  <a:lnTo>
                    <a:pt x="297038" y="281725"/>
                  </a:lnTo>
                  <a:lnTo>
                    <a:pt x="303383" y="277555"/>
                  </a:lnTo>
                  <a:lnTo>
                    <a:pt x="309611" y="272589"/>
                  </a:lnTo>
                  <a:lnTo>
                    <a:pt x="320999" y="262889"/>
                  </a:lnTo>
                  <a:lnTo>
                    <a:pt x="283750" y="262889"/>
                  </a:lnTo>
                  <a:lnTo>
                    <a:pt x="277339" y="261137"/>
                  </a:lnTo>
                  <a:lnTo>
                    <a:pt x="277167" y="261137"/>
                  </a:lnTo>
                  <a:lnTo>
                    <a:pt x="271450" y="256946"/>
                  </a:lnTo>
                  <a:close/>
                </a:path>
                <a:path w="407035" h="360679">
                  <a:moveTo>
                    <a:pt x="234886" y="22427"/>
                  </a:moveTo>
                  <a:lnTo>
                    <a:pt x="192457" y="22427"/>
                  </a:lnTo>
                  <a:lnTo>
                    <a:pt x="204050" y="22995"/>
                  </a:lnTo>
                  <a:lnTo>
                    <a:pt x="211690" y="25323"/>
                  </a:lnTo>
                  <a:lnTo>
                    <a:pt x="215169" y="34781"/>
                  </a:lnTo>
                  <a:lnTo>
                    <a:pt x="215800" y="48064"/>
                  </a:lnTo>
                  <a:lnTo>
                    <a:pt x="215817" y="53960"/>
                  </a:lnTo>
                  <a:lnTo>
                    <a:pt x="215448" y="65248"/>
                  </a:lnTo>
                  <a:lnTo>
                    <a:pt x="214936" y="79959"/>
                  </a:lnTo>
                  <a:lnTo>
                    <a:pt x="214853" y="262889"/>
                  </a:lnTo>
                  <a:lnTo>
                    <a:pt x="236993" y="262889"/>
                  </a:lnTo>
                  <a:lnTo>
                    <a:pt x="237027" y="258140"/>
                  </a:lnTo>
                  <a:lnTo>
                    <a:pt x="240354" y="256946"/>
                  </a:lnTo>
                  <a:lnTo>
                    <a:pt x="271450" y="256946"/>
                  </a:lnTo>
                  <a:lnTo>
                    <a:pt x="270409" y="256182"/>
                  </a:lnTo>
                  <a:lnTo>
                    <a:pt x="264287" y="250300"/>
                  </a:lnTo>
                  <a:lnTo>
                    <a:pt x="259201" y="245465"/>
                  </a:lnTo>
                  <a:lnTo>
                    <a:pt x="247447" y="235789"/>
                  </a:lnTo>
                  <a:lnTo>
                    <a:pt x="242192" y="231254"/>
                  </a:lnTo>
                  <a:lnTo>
                    <a:pt x="237027" y="226466"/>
                  </a:lnTo>
                  <a:lnTo>
                    <a:pt x="236988" y="194355"/>
                  </a:lnTo>
                  <a:lnTo>
                    <a:pt x="237775" y="184962"/>
                  </a:lnTo>
                  <a:lnTo>
                    <a:pt x="237814" y="184492"/>
                  </a:lnTo>
                  <a:lnTo>
                    <a:pt x="406191" y="184492"/>
                  </a:lnTo>
                  <a:lnTo>
                    <a:pt x="404121" y="176568"/>
                  </a:lnTo>
                  <a:lnTo>
                    <a:pt x="396647" y="167912"/>
                  </a:lnTo>
                  <a:lnTo>
                    <a:pt x="385691" y="163728"/>
                  </a:lnTo>
                  <a:lnTo>
                    <a:pt x="371876" y="162402"/>
                  </a:lnTo>
                  <a:lnTo>
                    <a:pt x="237027" y="162402"/>
                  </a:lnTo>
                  <a:lnTo>
                    <a:pt x="237027" y="91046"/>
                  </a:lnTo>
                  <a:lnTo>
                    <a:pt x="237627" y="72751"/>
                  </a:lnTo>
                  <a:lnTo>
                    <a:pt x="238430" y="53960"/>
                  </a:lnTo>
                  <a:lnTo>
                    <a:pt x="237997" y="38434"/>
                  </a:lnTo>
                  <a:lnTo>
                    <a:pt x="237938" y="36291"/>
                  </a:lnTo>
                  <a:lnTo>
                    <a:pt x="235011" y="22995"/>
                  </a:lnTo>
                  <a:lnTo>
                    <a:pt x="234886" y="22427"/>
                  </a:lnTo>
                  <a:close/>
                </a:path>
                <a:path w="407035" h="360679">
                  <a:moveTo>
                    <a:pt x="406191" y="184492"/>
                  </a:moveTo>
                  <a:lnTo>
                    <a:pt x="377197" y="184492"/>
                  </a:lnTo>
                  <a:lnTo>
                    <a:pt x="378365" y="186550"/>
                  </a:lnTo>
                  <a:lnTo>
                    <a:pt x="375025" y="188366"/>
                  </a:lnTo>
                  <a:lnTo>
                    <a:pt x="374034" y="189242"/>
                  </a:lnTo>
                  <a:lnTo>
                    <a:pt x="358227" y="202785"/>
                  </a:lnTo>
                  <a:lnTo>
                    <a:pt x="308299" y="243878"/>
                  </a:lnTo>
                  <a:lnTo>
                    <a:pt x="302845" y="248959"/>
                  </a:lnTo>
                  <a:lnTo>
                    <a:pt x="296329" y="255155"/>
                  </a:lnTo>
                  <a:lnTo>
                    <a:pt x="289661" y="260465"/>
                  </a:lnTo>
                  <a:lnTo>
                    <a:pt x="283750" y="262889"/>
                  </a:lnTo>
                  <a:lnTo>
                    <a:pt x="320999" y="262889"/>
                  </a:lnTo>
                  <a:lnTo>
                    <a:pt x="368168" y="222507"/>
                  </a:lnTo>
                  <a:lnTo>
                    <a:pt x="383534" y="209829"/>
                  </a:lnTo>
                  <a:lnTo>
                    <a:pt x="406689" y="209829"/>
                  </a:lnTo>
                  <a:lnTo>
                    <a:pt x="406813" y="202785"/>
                  </a:lnTo>
                  <a:lnTo>
                    <a:pt x="406845" y="194355"/>
                  </a:lnTo>
                  <a:lnTo>
                    <a:pt x="406555" y="189242"/>
                  </a:lnTo>
                  <a:lnTo>
                    <a:pt x="406506" y="188366"/>
                  </a:lnTo>
                  <a:lnTo>
                    <a:pt x="406403" y="186550"/>
                  </a:lnTo>
                  <a:lnTo>
                    <a:pt x="406313" y="184962"/>
                  </a:lnTo>
                  <a:lnTo>
                    <a:pt x="406191" y="184492"/>
                  </a:lnTo>
                  <a:close/>
                </a:path>
                <a:path w="407035" h="360679">
                  <a:moveTo>
                    <a:pt x="234812" y="22086"/>
                  </a:moveTo>
                  <a:lnTo>
                    <a:pt x="49956" y="22086"/>
                  </a:lnTo>
                  <a:lnTo>
                    <a:pt x="67025" y="22657"/>
                  </a:lnTo>
                  <a:lnTo>
                    <a:pt x="79092" y="22995"/>
                  </a:lnTo>
                  <a:lnTo>
                    <a:pt x="166849" y="22995"/>
                  </a:lnTo>
                  <a:lnTo>
                    <a:pt x="189990" y="22427"/>
                  </a:lnTo>
                  <a:lnTo>
                    <a:pt x="234886" y="22427"/>
                  </a:lnTo>
                  <a:lnTo>
                    <a:pt x="234812" y="220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4312704" y="4218241"/>
            <a:ext cx="791845" cy="792480"/>
            <a:chOff x="1553717" y="5697142"/>
            <a:chExt cx="791845" cy="792480"/>
          </a:xfrm>
        </p:grpSpPr>
        <p:sp>
          <p:nvSpPr>
            <p:cNvPr id="17" name="object 17"/>
            <p:cNvSpPr/>
            <p:nvPr/>
          </p:nvSpPr>
          <p:spPr>
            <a:xfrm>
              <a:off x="1553717" y="5697142"/>
              <a:ext cx="791845" cy="792480"/>
            </a:xfrm>
            <a:custGeom>
              <a:avLst/>
              <a:gdLst/>
              <a:ahLst/>
              <a:cxnLst/>
              <a:rect l="l" t="t" r="r" b="b"/>
              <a:pathLst>
                <a:path w="791844" h="792479">
                  <a:moveTo>
                    <a:pt x="395922" y="0"/>
                  </a:moveTo>
                  <a:lnTo>
                    <a:pt x="349748" y="2663"/>
                  </a:lnTo>
                  <a:lnTo>
                    <a:pt x="305139" y="10456"/>
                  </a:lnTo>
                  <a:lnTo>
                    <a:pt x="262391" y="23082"/>
                  </a:lnTo>
                  <a:lnTo>
                    <a:pt x="221802" y="40243"/>
                  </a:lnTo>
                  <a:lnTo>
                    <a:pt x="183670" y="61642"/>
                  </a:lnTo>
                  <a:lnTo>
                    <a:pt x="148290" y="86982"/>
                  </a:lnTo>
                  <a:lnTo>
                    <a:pt x="115960" y="115966"/>
                  </a:lnTo>
                  <a:lnTo>
                    <a:pt x="86977" y="148298"/>
                  </a:lnTo>
                  <a:lnTo>
                    <a:pt x="61638" y="183679"/>
                  </a:lnTo>
                  <a:lnTo>
                    <a:pt x="40240" y="221813"/>
                  </a:lnTo>
                  <a:lnTo>
                    <a:pt x="23081" y="262402"/>
                  </a:lnTo>
                  <a:lnTo>
                    <a:pt x="10456" y="305151"/>
                  </a:lnTo>
                  <a:lnTo>
                    <a:pt x="2663" y="349760"/>
                  </a:lnTo>
                  <a:lnTo>
                    <a:pt x="0" y="395935"/>
                  </a:lnTo>
                  <a:lnTo>
                    <a:pt x="2663" y="442107"/>
                  </a:lnTo>
                  <a:lnTo>
                    <a:pt x="10456" y="486714"/>
                  </a:lnTo>
                  <a:lnTo>
                    <a:pt x="23081" y="529461"/>
                  </a:lnTo>
                  <a:lnTo>
                    <a:pt x="40240" y="570049"/>
                  </a:lnTo>
                  <a:lnTo>
                    <a:pt x="61638" y="608181"/>
                  </a:lnTo>
                  <a:lnTo>
                    <a:pt x="86977" y="643561"/>
                  </a:lnTo>
                  <a:lnTo>
                    <a:pt x="115960" y="675892"/>
                  </a:lnTo>
                  <a:lnTo>
                    <a:pt x="148290" y="704876"/>
                  </a:lnTo>
                  <a:lnTo>
                    <a:pt x="183670" y="730215"/>
                  </a:lnTo>
                  <a:lnTo>
                    <a:pt x="221802" y="751614"/>
                  </a:lnTo>
                  <a:lnTo>
                    <a:pt x="262391" y="768775"/>
                  </a:lnTo>
                  <a:lnTo>
                    <a:pt x="305139" y="781400"/>
                  </a:lnTo>
                  <a:lnTo>
                    <a:pt x="349748" y="789193"/>
                  </a:lnTo>
                  <a:lnTo>
                    <a:pt x="395922" y="791857"/>
                  </a:lnTo>
                  <a:lnTo>
                    <a:pt x="442096" y="789193"/>
                  </a:lnTo>
                  <a:lnTo>
                    <a:pt x="486705" y="781400"/>
                  </a:lnTo>
                  <a:lnTo>
                    <a:pt x="529453" y="768775"/>
                  </a:lnTo>
                  <a:lnTo>
                    <a:pt x="570042" y="751614"/>
                  </a:lnTo>
                  <a:lnTo>
                    <a:pt x="608174" y="730215"/>
                  </a:lnTo>
                  <a:lnTo>
                    <a:pt x="643554" y="704876"/>
                  </a:lnTo>
                  <a:lnTo>
                    <a:pt x="675884" y="675892"/>
                  </a:lnTo>
                  <a:lnTo>
                    <a:pt x="704867" y="643561"/>
                  </a:lnTo>
                  <a:lnTo>
                    <a:pt x="730206" y="608181"/>
                  </a:lnTo>
                  <a:lnTo>
                    <a:pt x="751604" y="570049"/>
                  </a:lnTo>
                  <a:lnTo>
                    <a:pt x="768763" y="529461"/>
                  </a:lnTo>
                  <a:lnTo>
                    <a:pt x="781388" y="486714"/>
                  </a:lnTo>
                  <a:lnTo>
                    <a:pt x="789181" y="442107"/>
                  </a:lnTo>
                  <a:lnTo>
                    <a:pt x="791844" y="395935"/>
                  </a:lnTo>
                  <a:lnTo>
                    <a:pt x="789181" y="349760"/>
                  </a:lnTo>
                  <a:lnTo>
                    <a:pt x="781388" y="305151"/>
                  </a:lnTo>
                  <a:lnTo>
                    <a:pt x="768763" y="262402"/>
                  </a:lnTo>
                  <a:lnTo>
                    <a:pt x="751604" y="221813"/>
                  </a:lnTo>
                  <a:lnTo>
                    <a:pt x="730206" y="183679"/>
                  </a:lnTo>
                  <a:lnTo>
                    <a:pt x="704867" y="148298"/>
                  </a:lnTo>
                  <a:lnTo>
                    <a:pt x="675884" y="115966"/>
                  </a:lnTo>
                  <a:lnTo>
                    <a:pt x="643554" y="86982"/>
                  </a:lnTo>
                  <a:lnTo>
                    <a:pt x="608174" y="61642"/>
                  </a:lnTo>
                  <a:lnTo>
                    <a:pt x="570042" y="40243"/>
                  </a:lnTo>
                  <a:lnTo>
                    <a:pt x="529453" y="23082"/>
                  </a:lnTo>
                  <a:lnTo>
                    <a:pt x="486705" y="10456"/>
                  </a:lnTo>
                  <a:lnTo>
                    <a:pt x="442096" y="2663"/>
                  </a:lnTo>
                  <a:lnTo>
                    <a:pt x="395922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93185" y="5847355"/>
              <a:ext cx="313055" cy="492125"/>
            </a:xfrm>
            <a:custGeom>
              <a:avLst/>
              <a:gdLst/>
              <a:ahLst/>
              <a:cxnLst/>
              <a:rect l="l" t="t" r="r" b="b"/>
              <a:pathLst>
                <a:path w="313055" h="492125">
                  <a:moveTo>
                    <a:pt x="146815" y="0"/>
                  </a:moveTo>
                  <a:lnTo>
                    <a:pt x="104511" y="8583"/>
                  </a:lnTo>
                  <a:lnTo>
                    <a:pt x="44103" y="46511"/>
                  </a:lnTo>
                  <a:lnTo>
                    <a:pt x="6161" y="109978"/>
                  </a:lnTo>
                  <a:lnTo>
                    <a:pt x="7" y="151053"/>
                  </a:lnTo>
                  <a:lnTo>
                    <a:pt x="0" y="154914"/>
                  </a:lnTo>
                  <a:lnTo>
                    <a:pt x="599" y="171513"/>
                  </a:lnTo>
                  <a:lnTo>
                    <a:pt x="709" y="174567"/>
                  </a:lnTo>
                  <a:lnTo>
                    <a:pt x="8088" y="218510"/>
                  </a:lnTo>
                  <a:lnTo>
                    <a:pt x="31255" y="288058"/>
                  </a:lnTo>
                  <a:lnTo>
                    <a:pt x="52878" y="336012"/>
                  </a:lnTo>
                  <a:lnTo>
                    <a:pt x="77503" y="381766"/>
                  </a:lnTo>
                  <a:lnTo>
                    <a:pt x="104437" y="425413"/>
                  </a:lnTo>
                  <a:lnTo>
                    <a:pt x="132680" y="466598"/>
                  </a:lnTo>
                  <a:lnTo>
                    <a:pt x="137679" y="474249"/>
                  </a:lnTo>
                  <a:lnTo>
                    <a:pt x="143459" y="482674"/>
                  </a:lnTo>
                  <a:lnTo>
                    <a:pt x="149996" y="489363"/>
                  </a:lnTo>
                  <a:lnTo>
                    <a:pt x="157267" y="491807"/>
                  </a:lnTo>
                  <a:lnTo>
                    <a:pt x="163909" y="488534"/>
                  </a:lnTo>
                  <a:lnTo>
                    <a:pt x="170107" y="481291"/>
                  </a:lnTo>
                  <a:lnTo>
                    <a:pt x="175723" y="472544"/>
                  </a:lnTo>
                  <a:lnTo>
                    <a:pt x="180622" y="464756"/>
                  </a:lnTo>
                  <a:lnTo>
                    <a:pt x="181857" y="462915"/>
                  </a:lnTo>
                  <a:lnTo>
                    <a:pt x="156645" y="462915"/>
                  </a:lnTo>
                  <a:lnTo>
                    <a:pt x="128061" y="422015"/>
                  </a:lnTo>
                  <a:lnTo>
                    <a:pt x="100532" y="378598"/>
                  </a:lnTo>
                  <a:lnTo>
                    <a:pt x="75041" y="332513"/>
                  </a:lnTo>
                  <a:lnTo>
                    <a:pt x="52462" y="283453"/>
                  </a:lnTo>
                  <a:lnTo>
                    <a:pt x="33696" y="231152"/>
                  </a:lnTo>
                  <a:lnTo>
                    <a:pt x="21603" y="174881"/>
                  </a:lnTo>
                  <a:lnTo>
                    <a:pt x="20793" y="154914"/>
                  </a:lnTo>
                  <a:lnTo>
                    <a:pt x="22523" y="135063"/>
                  </a:lnTo>
                  <a:lnTo>
                    <a:pt x="40452" y="86067"/>
                  </a:lnTo>
                  <a:lnTo>
                    <a:pt x="84979" y="40546"/>
                  </a:lnTo>
                  <a:lnTo>
                    <a:pt x="154194" y="20904"/>
                  </a:lnTo>
                  <a:lnTo>
                    <a:pt x="234649" y="20904"/>
                  </a:lnTo>
                  <a:lnTo>
                    <a:pt x="229498" y="17313"/>
                  </a:lnTo>
                  <a:lnTo>
                    <a:pt x="191188" y="3211"/>
                  </a:lnTo>
                  <a:lnTo>
                    <a:pt x="146815" y="0"/>
                  </a:lnTo>
                  <a:close/>
                </a:path>
                <a:path w="313055" h="492125">
                  <a:moveTo>
                    <a:pt x="234649" y="20904"/>
                  </a:moveTo>
                  <a:lnTo>
                    <a:pt x="154194" y="20904"/>
                  </a:lnTo>
                  <a:lnTo>
                    <a:pt x="182015" y="23198"/>
                  </a:lnTo>
                  <a:lnTo>
                    <a:pt x="207294" y="30503"/>
                  </a:lnTo>
                  <a:lnTo>
                    <a:pt x="248250" y="55943"/>
                  </a:lnTo>
                  <a:lnTo>
                    <a:pt x="280627" y="101499"/>
                  </a:lnTo>
                  <a:lnTo>
                    <a:pt x="291059" y="163586"/>
                  </a:lnTo>
                  <a:lnTo>
                    <a:pt x="291151" y="165366"/>
                  </a:lnTo>
                  <a:lnTo>
                    <a:pt x="291277" y="167830"/>
                  </a:lnTo>
                  <a:lnTo>
                    <a:pt x="284142" y="213194"/>
                  </a:lnTo>
                  <a:lnTo>
                    <a:pt x="270995" y="255130"/>
                  </a:lnTo>
                  <a:lnTo>
                    <a:pt x="252275" y="300441"/>
                  </a:lnTo>
                  <a:lnTo>
                    <a:pt x="230671" y="344025"/>
                  </a:lnTo>
                  <a:lnTo>
                    <a:pt x="206991" y="385733"/>
                  </a:lnTo>
                  <a:lnTo>
                    <a:pt x="182046" y="425413"/>
                  </a:lnTo>
                  <a:lnTo>
                    <a:pt x="156645" y="462915"/>
                  </a:lnTo>
                  <a:lnTo>
                    <a:pt x="181857" y="462915"/>
                  </a:lnTo>
                  <a:lnTo>
                    <a:pt x="209275" y="422015"/>
                  </a:lnTo>
                  <a:lnTo>
                    <a:pt x="236645" y="377251"/>
                  </a:lnTo>
                  <a:lnTo>
                    <a:pt x="261736" y="330313"/>
                  </a:lnTo>
                  <a:lnTo>
                    <a:pt x="283555" y="281050"/>
                  </a:lnTo>
                  <a:lnTo>
                    <a:pt x="301107" y="229311"/>
                  </a:lnTo>
                  <a:lnTo>
                    <a:pt x="310745" y="186497"/>
                  </a:lnTo>
                  <a:lnTo>
                    <a:pt x="312925" y="163586"/>
                  </a:lnTo>
                  <a:lnTo>
                    <a:pt x="312230" y="141706"/>
                  </a:lnTo>
                  <a:lnTo>
                    <a:pt x="312182" y="140169"/>
                  </a:lnTo>
                  <a:lnTo>
                    <a:pt x="302461" y="99461"/>
                  </a:lnTo>
                  <a:lnTo>
                    <a:pt x="284521" y="65773"/>
                  </a:lnTo>
                  <a:lnTo>
                    <a:pt x="260893" y="39201"/>
                  </a:lnTo>
                  <a:lnTo>
                    <a:pt x="234649" y="20904"/>
                  </a:lnTo>
                  <a:close/>
                </a:path>
                <a:path w="313055" h="492125">
                  <a:moveTo>
                    <a:pt x="155425" y="89141"/>
                  </a:moveTo>
                  <a:lnTo>
                    <a:pt x="109602" y="104505"/>
                  </a:lnTo>
                  <a:lnTo>
                    <a:pt x="84074" y="136558"/>
                  </a:lnTo>
                  <a:lnTo>
                    <a:pt x="77955" y="171513"/>
                  </a:lnTo>
                  <a:lnTo>
                    <a:pt x="91096" y="210400"/>
                  </a:lnTo>
                  <a:lnTo>
                    <a:pt x="120440" y="236596"/>
                  </a:lnTo>
                  <a:lnTo>
                    <a:pt x="158819" y="245620"/>
                  </a:lnTo>
                  <a:lnTo>
                    <a:pt x="199063" y="232994"/>
                  </a:lnTo>
                  <a:lnTo>
                    <a:pt x="210340" y="223774"/>
                  </a:lnTo>
                  <a:lnTo>
                    <a:pt x="156645" y="223774"/>
                  </a:lnTo>
                  <a:lnTo>
                    <a:pt x="133415" y="219221"/>
                  </a:lnTo>
                  <a:lnTo>
                    <a:pt x="114762" y="206186"/>
                  </a:lnTo>
                  <a:lnTo>
                    <a:pt x="102911" y="186113"/>
                  </a:lnTo>
                  <a:lnTo>
                    <a:pt x="100092" y="160451"/>
                  </a:lnTo>
                  <a:lnTo>
                    <a:pt x="105230" y="141706"/>
                  </a:lnTo>
                  <a:lnTo>
                    <a:pt x="116222" y="126739"/>
                  </a:lnTo>
                  <a:lnTo>
                    <a:pt x="131751" y="116335"/>
                  </a:lnTo>
                  <a:lnTo>
                    <a:pt x="150498" y="111277"/>
                  </a:lnTo>
                  <a:lnTo>
                    <a:pt x="210520" y="111277"/>
                  </a:lnTo>
                  <a:lnTo>
                    <a:pt x="204062" y="105104"/>
                  </a:lnTo>
                  <a:lnTo>
                    <a:pt x="190016" y="96485"/>
                  </a:lnTo>
                  <a:lnTo>
                    <a:pt x="173733" y="90957"/>
                  </a:lnTo>
                  <a:lnTo>
                    <a:pt x="155425" y="89141"/>
                  </a:lnTo>
                  <a:close/>
                </a:path>
                <a:path w="313055" h="492125">
                  <a:moveTo>
                    <a:pt x="210520" y="111277"/>
                  </a:moveTo>
                  <a:lnTo>
                    <a:pt x="150498" y="111277"/>
                  </a:lnTo>
                  <a:lnTo>
                    <a:pt x="168431" y="112307"/>
                  </a:lnTo>
                  <a:lnTo>
                    <a:pt x="183950" y="118195"/>
                  </a:lnTo>
                  <a:lnTo>
                    <a:pt x="196268" y="127079"/>
                  </a:lnTo>
                  <a:lnTo>
                    <a:pt x="204600" y="137096"/>
                  </a:lnTo>
                  <a:lnTo>
                    <a:pt x="213055" y="167331"/>
                  </a:lnTo>
                  <a:lnTo>
                    <a:pt x="205016" y="195199"/>
                  </a:lnTo>
                  <a:lnTo>
                    <a:pt x="184780" y="215684"/>
                  </a:lnTo>
                  <a:lnTo>
                    <a:pt x="156645" y="223774"/>
                  </a:lnTo>
                  <a:lnTo>
                    <a:pt x="210340" y="223774"/>
                  </a:lnTo>
                  <a:lnTo>
                    <a:pt x="212811" y="221754"/>
                  </a:lnTo>
                  <a:lnTo>
                    <a:pt x="224285" y="206652"/>
                  </a:lnTo>
                  <a:lnTo>
                    <a:pt x="232063" y="187815"/>
                  </a:lnTo>
                  <a:lnTo>
                    <a:pt x="234724" y="165366"/>
                  </a:lnTo>
                  <a:lnTo>
                    <a:pt x="233123" y="152488"/>
                  </a:lnTo>
                  <a:lnTo>
                    <a:pt x="233042" y="151841"/>
                  </a:lnTo>
                  <a:lnTo>
                    <a:pt x="232944" y="151053"/>
                  </a:lnTo>
                  <a:lnTo>
                    <a:pt x="228617" y="137655"/>
                  </a:lnTo>
                  <a:lnTo>
                    <a:pt x="222578" y="125818"/>
                  </a:lnTo>
                  <a:lnTo>
                    <a:pt x="215765" y="116335"/>
                  </a:lnTo>
                  <a:lnTo>
                    <a:pt x="215662" y="116192"/>
                  </a:lnTo>
                  <a:lnTo>
                    <a:pt x="210520" y="1112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56460" y="4911136"/>
            <a:ext cx="779254" cy="702291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09239" y="4911136"/>
            <a:ext cx="715896" cy="703160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9647637" y="5823706"/>
            <a:ext cx="1639100" cy="554511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algn="ctr">
              <a:lnSpc>
                <a:spcPct val="105300"/>
              </a:lnSpc>
              <a:spcBef>
                <a:spcPts val="50"/>
              </a:spcBef>
            </a:pPr>
            <a:r>
              <a:rPr sz="950" spc="-25" dirty="0">
                <a:solidFill>
                  <a:srgbClr val="231F20"/>
                </a:solidFill>
                <a:latin typeface="Arial"/>
                <a:cs typeface="Arial"/>
              </a:rPr>
              <a:t>Инвестиционный</a:t>
            </a:r>
            <a:r>
              <a:rPr sz="950" spc="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spc="-25" dirty="0">
                <a:solidFill>
                  <a:srgbClr val="231F20"/>
                </a:solidFill>
                <a:latin typeface="Arial"/>
                <a:cs typeface="Arial"/>
              </a:rPr>
              <a:t>интернет-портал </a:t>
            </a:r>
            <a:r>
              <a:rPr sz="950" spc="-20" dirty="0">
                <a:solidFill>
                  <a:srgbClr val="231F20"/>
                </a:solidFill>
                <a:latin typeface="Arial"/>
                <a:cs typeface="Arial"/>
              </a:rPr>
              <a:t>Омской</a:t>
            </a:r>
            <a:r>
              <a:rPr sz="950" spc="-10" dirty="0">
                <a:solidFill>
                  <a:srgbClr val="231F20"/>
                </a:solidFill>
                <a:latin typeface="Arial"/>
                <a:cs typeface="Arial"/>
              </a:rPr>
              <a:t> области</a:t>
            </a:r>
            <a:endParaRPr sz="950" dirty="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200"/>
              </a:spcBef>
            </a:pP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investomsk.ru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719939" y="5786859"/>
            <a:ext cx="1852295" cy="32766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481965" marR="5080" indent="-469900">
              <a:lnSpc>
                <a:spcPct val="106300"/>
              </a:lnSpc>
              <a:spcBef>
                <a:spcPts val="45"/>
              </a:spcBef>
            </a:pPr>
            <a:r>
              <a:rPr sz="950" spc="-25" dirty="0">
                <a:solidFill>
                  <a:srgbClr val="231F20"/>
                </a:solidFill>
                <a:latin typeface="Arial"/>
                <a:cs typeface="Arial"/>
              </a:rPr>
              <a:t>Агентство</a:t>
            </a:r>
            <a:r>
              <a:rPr sz="95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spc="-20" dirty="0">
                <a:solidFill>
                  <a:srgbClr val="231F20"/>
                </a:solidFill>
                <a:latin typeface="Arial"/>
                <a:cs typeface="Arial"/>
              </a:rPr>
              <a:t>развития</a:t>
            </a:r>
            <a:r>
              <a:rPr sz="950" dirty="0">
                <a:solidFill>
                  <a:srgbClr val="231F20"/>
                </a:solidFill>
                <a:latin typeface="Arial"/>
                <a:cs typeface="Arial"/>
              </a:rPr>
              <a:t> и </a:t>
            </a:r>
            <a:r>
              <a:rPr sz="950" spc="-10" dirty="0">
                <a:solidFill>
                  <a:srgbClr val="231F20"/>
                </a:solidFill>
                <a:latin typeface="Arial"/>
                <a:cs typeface="Arial"/>
              </a:rPr>
              <a:t>инвестиций Омской</a:t>
            </a:r>
            <a:r>
              <a:rPr sz="950" spc="-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950" spc="-10" dirty="0">
                <a:solidFill>
                  <a:srgbClr val="231F20"/>
                </a:solidFill>
                <a:latin typeface="Arial"/>
                <a:cs typeface="Arial"/>
              </a:rPr>
              <a:t>области</a:t>
            </a:r>
            <a:endParaRPr sz="95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8861" rIns="0" bIns="0" rtlCol="0">
            <a:spAutoFit/>
          </a:bodyPr>
          <a:lstStyle/>
          <a:p>
            <a:pPr marL="391160">
              <a:lnSpc>
                <a:spcPct val="100000"/>
              </a:lnSpc>
              <a:spcBef>
                <a:spcPts val="100"/>
              </a:spcBef>
            </a:pPr>
            <a:r>
              <a:rPr spc="45" dirty="0"/>
              <a:t>АДМИНИСТРАТИВНАЯ</a:t>
            </a:r>
            <a:r>
              <a:rPr spc="135" dirty="0"/>
              <a:t> </a:t>
            </a:r>
            <a:r>
              <a:rPr spc="60" dirty="0"/>
              <a:t>ПОДДЕРЖКА</a:t>
            </a:r>
            <a:r>
              <a:rPr spc="135" dirty="0"/>
              <a:t> </a:t>
            </a:r>
            <a:r>
              <a:rPr spc="45" dirty="0"/>
              <a:t>БИЗНЕСА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501513" y="420370"/>
            <a:ext cx="55098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Иное</a:t>
            </a:r>
            <a:r>
              <a:rPr sz="1500" b="1" i="1" spc="-6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ресурсное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обеспечение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53973" y="704265"/>
            <a:ext cx="10144760" cy="0"/>
          </a:xfrm>
          <a:custGeom>
            <a:avLst/>
            <a:gdLst/>
            <a:ahLst/>
            <a:cxnLst/>
            <a:rect l="l" t="t" r="r" b="b"/>
            <a:pathLst>
              <a:path w="10144760">
                <a:moveTo>
                  <a:pt x="10144734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1689994" y="6369564"/>
            <a:ext cx="277495" cy="27432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z="1400" spc="25" dirty="0">
                <a:solidFill>
                  <a:srgbClr val="FFFFFF"/>
                </a:solidFill>
                <a:latin typeface="Arial"/>
                <a:cs typeface="Arial"/>
              </a:rPr>
              <a:pPr marL="14604">
                <a:lnSpc>
                  <a:spcPct val="100000"/>
                </a:lnSpc>
                <a:spcBef>
                  <a:spcPts val="170"/>
                </a:spcBef>
              </a:pPr>
              <a:t>16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19200" y="4202031"/>
            <a:ext cx="3012499" cy="997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ts val="1380"/>
              </a:lnSpc>
            </a:pPr>
            <a:r>
              <a:rPr lang="en-US" sz="1400" b="1" spc="-10" dirty="0">
                <a:solidFill>
                  <a:srgbClr val="231F20"/>
                </a:solidFill>
                <a:latin typeface="Arial"/>
                <a:cs typeface="Arial"/>
              </a:rPr>
              <a:t>investomsk.ru</a:t>
            </a:r>
            <a:endParaRPr lang="en-US" sz="1400" dirty="0">
              <a:latin typeface="Arial"/>
              <a:cs typeface="Arial"/>
            </a:endParaRPr>
          </a:p>
          <a:p>
            <a:pPr marL="12700">
              <a:lnSpc>
                <a:spcPts val="2220"/>
              </a:lnSpc>
            </a:pPr>
            <a:r>
              <a:rPr lang="ru-RU" sz="1400" b="1" spc="-70" dirty="0">
                <a:solidFill>
                  <a:srgbClr val="231F20"/>
                </a:solidFill>
                <a:latin typeface="Arial"/>
                <a:cs typeface="Arial"/>
              </a:rPr>
              <a:t>Телефон:</a:t>
            </a:r>
            <a:r>
              <a:rPr lang="ru-RU" sz="140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400" b="1" spc="-50" dirty="0">
                <a:solidFill>
                  <a:srgbClr val="231F20"/>
                </a:solidFill>
                <a:latin typeface="Arial"/>
                <a:cs typeface="Arial"/>
              </a:rPr>
              <a:t>+7</a:t>
            </a:r>
            <a:r>
              <a:rPr lang="ru-RU" sz="14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400" b="1" spc="-55" dirty="0">
                <a:solidFill>
                  <a:srgbClr val="231F20"/>
                </a:solidFill>
                <a:latin typeface="Arial"/>
                <a:cs typeface="Arial"/>
              </a:rPr>
              <a:t>(3812)</a:t>
            </a:r>
            <a:r>
              <a:rPr lang="ru-RU" sz="1400" b="1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400" b="1" spc="-85" dirty="0">
                <a:solidFill>
                  <a:srgbClr val="231F20"/>
                </a:solidFill>
                <a:latin typeface="Arial"/>
                <a:cs typeface="Arial"/>
              </a:rPr>
              <a:t>40-80-</a:t>
            </a:r>
            <a:r>
              <a:rPr lang="ru-RU" sz="1400" b="1" spc="-25" dirty="0">
                <a:solidFill>
                  <a:srgbClr val="231F20"/>
                </a:solidFill>
                <a:latin typeface="Arial"/>
                <a:cs typeface="Arial"/>
              </a:rPr>
              <a:t>49</a:t>
            </a:r>
            <a:endParaRPr lang="ru-RU"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lang="en-US" sz="1400" b="1" spc="-55" dirty="0">
                <a:solidFill>
                  <a:srgbClr val="231F20"/>
                </a:solidFill>
                <a:latin typeface="Arial"/>
                <a:cs typeface="Arial"/>
                <a:hlinkClick r:id="rId5"/>
              </a:rPr>
              <a:t>info@investomsk.ru,</a:t>
            </a:r>
            <a:r>
              <a:rPr lang="en-US" sz="1400" b="1" spc="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1400" b="1" spc="-10" dirty="0">
                <a:solidFill>
                  <a:srgbClr val="231F20"/>
                </a:solidFill>
                <a:latin typeface="Arial"/>
                <a:cs typeface="Arial"/>
                <a:hlinkClick r:id="rId6"/>
              </a:rPr>
              <a:t>arvd@mail.ru</a:t>
            </a:r>
            <a:endParaRPr lang="en-US" sz="1400" dirty="0">
              <a:latin typeface="Arial"/>
              <a:cs typeface="Arial"/>
            </a:endParaRPr>
          </a:p>
          <a:p>
            <a:endParaRPr lang="ru-RU" sz="1400" dirty="0"/>
          </a:p>
        </p:txBody>
      </p:sp>
      <p:grpSp>
        <p:nvGrpSpPr>
          <p:cNvPr id="28" name="object 13"/>
          <p:cNvGrpSpPr/>
          <p:nvPr/>
        </p:nvGrpSpPr>
        <p:grpSpPr>
          <a:xfrm>
            <a:off x="300124" y="5554449"/>
            <a:ext cx="791845" cy="792480"/>
            <a:chOff x="1553717" y="4398581"/>
            <a:chExt cx="791845" cy="792480"/>
          </a:xfrm>
        </p:grpSpPr>
        <p:sp>
          <p:nvSpPr>
            <p:cNvPr id="29" name="object 14"/>
            <p:cNvSpPr/>
            <p:nvPr/>
          </p:nvSpPr>
          <p:spPr>
            <a:xfrm>
              <a:off x="1553717" y="4398581"/>
              <a:ext cx="791845" cy="792480"/>
            </a:xfrm>
            <a:custGeom>
              <a:avLst/>
              <a:gdLst/>
              <a:ahLst/>
              <a:cxnLst/>
              <a:rect l="l" t="t" r="r" b="b"/>
              <a:pathLst>
                <a:path w="791844" h="792479">
                  <a:moveTo>
                    <a:pt x="395922" y="0"/>
                  </a:moveTo>
                  <a:lnTo>
                    <a:pt x="349748" y="2663"/>
                  </a:lnTo>
                  <a:lnTo>
                    <a:pt x="305139" y="10456"/>
                  </a:lnTo>
                  <a:lnTo>
                    <a:pt x="262391" y="23082"/>
                  </a:lnTo>
                  <a:lnTo>
                    <a:pt x="221802" y="40243"/>
                  </a:lnTo>
                  <a:lnTo>
                    <a:pt x="183670" y="61642"/>
                  </a:lnTo>
                  <a:lnTo>
                    <a:pt x="148290" y="86982"/>
                  </a:lnTo>
                  <a:lnTo>
                    <a:pt x="115960" y="115966"/>
                  </a:lnTo>
                  <a:lnTo>
                    <a:pt x="86977" y="148298"/>
                  </a:lnTo>
                  <a:lnTo>
                    <a:pt x="61638" y="183679"/>
                  </a:lnTo>
                  <a:lnTo>
                    <a:pt x="40240" y="221813"/>
                  </a:lnTo>
                  <a:lnTo>
                    <a:pt x="23081" y="262402"/>
                  </a:lnTo>
                  <a:lnTo>
                    <a:pt x="10456" y="305151"/>
                  </a:lnTo>
                  <a:lnTo>
                    <a:pt x="2663" y="349760"/>
                  </a:lnTo>
                  <a:lnTo>
                    <a:pt x="0" y="395935"/>
                  </a:lnTo>
                  <a:lnTo>
                    <a:pt x="2663" y="442107"/>
                  </a:lnTo>
                  <a:lnTo>
                    <a:pt x="10456" y="486714"/>
                  </a:lnTo>
                  <a:lnTo>
                    <a:pt x="23081" y="529461"/>
                  </a:lnTo>
                  <a:lnTo>
                    <a:pt x="40240" y="570049"/>
                  </a:lnTo>
                  <a:lnTo>
                    <a:pt x="61638" y="608181"/>
                  </a:lnTo>
                  <a:lnTo>
                    <a:pt x="86977" y="643561"/>
                  </a:lnTo>
                  <a:lnTo>
                    <a:pt x="115960" y="675892"/>
                  </a:lnTo>
                  <a:lnTo>
                    <a:pt x="148290" y="704876"/>
                  </a:lnTo>
                  <a:lnTo>
                    <a:pt x="183670" y="730215"/>
                  </a:lnTo>
                  <a:lnTo>
                    <a:pt x="221802" y="751614"/>
                  </a:lnTo>
                  <a:lnTo>
                    <a:pt x="262391" y="768775"/>
                  </a:lnTo>
                  <a:lnTo>
                    <a:pt x="305139" y="781400"/>
                  </a:lnTo>
                  <a:lnTo>
                    <a:pt x="349748" y="789193"/>
                  </a:lnTo>
                  <a:lnTo>
                    <a:pt x="395922" y="791857"/>
                  </a:lnTo>
                  <a:lnTo>
                    <a:pt x="442096" y="789193"/>
                  </a:lnTo>
                  <a:lnTo>
                    <a:pt x="486705" y="781400"/>
                  </a:lnTo>
                  <a:lnTo>
                    <a:pt x="529453" y="768775"/>
                  </a:lnTo>
                  <a:lnTo>
                    <a:pt x="570042" y="751614"/>
                  </a:lnTo>
                  <a:lnTo>
                    <a:pt x="608174" y="730215"/>
                  </a:lnTo>
                  <a:lnTo>
                    <a:pt x="643554" y="704876"/>
                  </a:lnTo>
                  <a:lnTo>
                    <a:pt x="675884" y="675892"/>
                  </a:lnTo>
                  <a:lnTo>
                    <a:pt x="704867" y="643561"/>
                  </a:lnTo>
                  <a:lnTo>
                    <a:pt x="730206" y="608181"/>
                  </a:lnTo>
                  <a:lnTo>
                    <a:pt x="751604" y="570049"/>
                  </a:lnTo>
                  <a:lnTo>
                    <a:pt x="768763" y="529461"/>
                  </a:lnTo>
                  <a:lnTo>
                    <a:pt x="781388" y="486714"/>
                  </a:lnTo>
                  <a:lnTo>
                    <a:pt x="789181" y="442107"/>
                  </a:lnTo>
                  <a:lnTo>
                    <a:pt x="791844" y="395935"/>
                  </a:lnTo>
                  <a:lnTo>
                    <a:pt x="789181" y="349760"/>
                  </a:lnTo>
                  <a:lnTo>
                    <a:pt x="781388" y="305151"/>
                  </a:lnTo>
                  <a:lnTo>
                    <a:pt x="768763" y="262402"/>
                  </a:lnTo>
                  <a:lnTo>
                    <a:pt x="751604" y="221813"/>
                  </a:lnTo>
                  <a:lnTo>
                    <a:pt x="730206" y="183679"/>
                  </a:lnTo>
                  <a:lnTo>
                    <a:pt x="704867" y="148298"/>
                  </a:lnTo>
                  <a:lnTo>
                    <a:pt x="675884" y="115966"/>
                  </a:lnTo>
                  <a:lnTo>
                    <a:pt x="643554" y="86982"/>
                  </a:lnTo>
                  <a:lnTo>
                    <a:pt x="608174" y="61642"/>
                  </a:lnTo>
                  <a:lnTo>
                    <a:pt x="570042" y="40243"/>
                  </a:lnTo>
                  <a:lnTo>
                    <a:pt x="529453" y="23082"/>
                  </a:lnTo>
                  <a:lnTo>
                    <a:pt x="486705" y="10456"/>
                  </a:lnTo>
                  <a:lnTo>
                    <a:pt x="442096" y="2663"/>
                  </a:lnTo>
                  <a:lnTo>
                    <a:pt x="395922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5"/>
            <p:cNvSpPr/>
            <p:nvPr/>
          </p:nvSpPr>
          <p:spPr>
            <a:xfrm>
              <a:off x="1746293" y="4614481"/>
              <a:ext cx="407034" cy="360680"/>
            </a:xfrm>
            <a:custGeom>
              <a:avLst/>
              <a:gdLst/>
              <a:ahLst/>
              <a:cxnLst/>
              <a:rect l="l" t="t" r="r" b="b"/>
              <a:pathLst>
                <a:path w="407035" h="360679">
                  <a:moveTo>
                    <a:pt x="49330" y="0"/>
                  </a:moveTo>
                  <a:lnTo>
                    <a:pt x="11944" y="8987"/>
                  </a:lnTo>
                  <a:lnTo>
                    <a:pt x="1035" y="60947"/>
                  </a:lnTo>
                  <a:lnTo>
                    <a:pt x="993" y="262889"/>
                  </a:lnTo>
                  <a:lnTo>
                    <a:pt x="867" y="267652"/>
                  </a:lnTo>
                  <a:lnTo>
                    <a:pt x="783" y="270810"/>
                  </a:lnTo>
                  <a:lnTo>
                    <a:pt x="731" y="272789"/>
                  </a:lnTo>
                  <a:lnTo>
                    <a:pt x="604" y="277555"/>
                  </a:lnTo>
                  <a:lnTo>
                    <a:pt x="493" y="281725"/>
                  </a:lnTo>
                  <a:lnTo>
                    <a:pt x="20" y="296500"/>
                  </a:lnTo>
                  <a:lnTo>
                    <a:pt x="0" y="311623"/>
                  </a:lnTo>
                  <a:lnTo>
                    <a:pt x="12610" y="351323"/>
                  </a:lnTo>
                  <a:lnTo>
                    <a:pt x="44103" y="358723"/>
                  </a:lnTo>
                  <a:lnTo>
                    <a:pt x="305523" y="358723"/>
                  </a:lnTo>
                  <a:lnTo>
                    <a:pt x="353768" y="360122"/>
                  </a:lnTo>
                  <a:lnTo>
                    <a:pt x="379250" y="358963"/>
                  </a:lnTo>
                  <a:lnTo>
                    <a:pt x="396209" y="353961"/>
                  </a:lnTo>
                  <a:lnTo>
                    <a:pt x="402767" y="346355"/>
                  </a:lnTo>
                  <a:lnTo>
                    <a:pt x="405538" y="337075"/>
                  </a:lnTo>
                  <a:lnTo>
                    <a:pt x="45373" y="337075"/>
                  </a:lnTo>
                  <a:lnTo>
                    <a:pt x="32778" y="335953"/>
                  </a:lnTo>
                  <a:lnTo>
                    <a:pt x="25585" y="332574"/>
                  </a:lnTo>
                  <a:lnTo>
                    <a:pt x="22711" y="323875"/>
                  </a:lnTo>
                  <a:lnTo>
                    <a:pt x="22589" y="318144"/>
                  </a:lnTo>
                  <a:lnTo>
                    <a:pt x="22747" y="311623"/>
                  </a:lnTo>
                  <a:lnTo>
                    <a:pt x="22808" y="310414"/>
                  </a:lnTo>
                  <a:lnTo>
                    <a:pt x="23802" y="299082"/>
                  </a:lnTo>
                  <a:lnTo>
                    <a:pt x="23768" y="296500"/>
                  </a:lnTo>
                  <a:lnTo>
                    <a:pt x="23210" y="287439"/>
                  </a:lnTo>
                  <a:lnTo>
                    <a:pt x="23146" y="286308"/>
                  </a:lnTo>
                  <a:lnTo>
                    <a:pt x="23083" y="285191"/>
                  </a:lnTo>
                  <a:lnTo>
                    <a:pt x="24010" y="285064"/>
                  </a:lnTo>
                  <a:lnTo>
                    <a:pt x="236998" y="285064"/>
                  </a:lnTo>
                  <a:lnTo>
                    <a:pt x="236993" y="262889"/>
                  </a:lnTo>
                  <a:lnTo>
                    <a:pt x="23210" y="262889"/>
                  </a:lnTo>
                  <a:lnTo>
                    <a:pt x="23210" y="79959"/>
                  </a:lnTo>
                  <a:lnTo>
                    <a:pt x="22855" y="68147"/>
                  </a:lnTo>
                  <a:lnTo>
                    <a:pt x="22768" y="65248"/>
                  </a:lnTo>
                  <a:lnTo>
                    <a:pt x="22544" y="53960"/>
                  </a:lnTo>
                  <a:lnTo>
                    <a:pt x="22427" y="48064"/>
                  </a:lnTo>
                  <a:lnTo>
                    <a:pt x="23665" y="32969"/>
                  </a:lnTo>
                  <a:lnTo>
                    <a:pt x="27959" y="24523"/>
                  </a:lnTo>
                  <a:lnTo>
                    <a:pt x="36835" y="22427"/>
                  </a:lnTo>
                  <a:lnTo>
                    <a:pt x="49956" y="22086"/>
                  </a:lnTo>
                  <a:lnTo>
                    <a:pt x="234812" y="22086"/>
                  </a:lnTo>
                  <a:lnTo>
                    <a:pt x="234652" y="21361"/>
                  </a:lnTo>
                  <a:lnTo>
                    <a:pt x="225313" y="8429"/>
                  </a:lnTo>
                  <a:lnTo>
                    <a:pt x="211270" y="2427"/>
                  </a:lnTo>
                  <a:lnTo>
                    <a:pt x="193091" y="761"/>
                  </a:lnTo>
                  <a:lnTo>
                    <a:pt x="76270" y="761"/>
                  </a:lnTo>
                  <a:lnTo>
                    <a:pt x="49330" y="0"/>
                  </a:lnTo>
                  <a:close/>
                </a:path>
                <a:path w="407035" h="360679">
                  <a:moveTo>
                    <a:pt x="168168" y="336576"/>
                  </a:moveTo>
                  <a:lnTo>
                    <a:pt x="68378" y="336576"/>
                  </a:lnTo>
                  <a:lnTo>
                    <a:pt x="58039" y="336837"/>
                  </a:lnTo>
                  <a:lnTo>
                    <a:pt x="39390" y="337075"/>
                  </a:lnTo>
                  <a:lnTo>
                    <a:pt x="192929" y="337075"/>
                  </a:lnTo>
                  <a:lnTo>
                    <a:pt x="168168" y="336576"/>
                  </a:lnTo>
                  <a:close/>
                </a:path>
                <a:path w="407035" h="360679">
                  <a:moveTo>
                    <a:pt x="236998" y="285064"/>
                  </a:moveTo>
                  <a:lnTo>
                    <a:pt x="214853" y="285064"/>
                  </a:lnTo>
                  <a:lnTo>
                    <a:pt x="214142" y="296500"/>
                  </a:lnTo>
                  <a:lnTo>
                    <a:pt x="215370" y="310414"/>
                  </a:lnTo>
                  <a:lnTo>
                    <a:pt x="215588" y="318144"/>
                  </a:lnTo>
                  <a:lnTo>
                    <a:pt x="215697" y="323875"/>
                  </a:lnTo>
                  <a:lnTo>
                    <a:pt x="212478" y="333374"/>
                  </a:lnTo>
                  <a:lnTo>
                    <a:pt x="204907" y="336356"/>
                  </a:lnTo>
                  <a:lnTo>
                    <a:pt x="203635" y="336356"/>
                  </a:lnTo>
                  <a:lnTo>
                    <a:pt x="192929" y="337075"/>
                  </a:lnTo>
                  <a:lnTo>
                    <a:pt x="405538" y="337075"/>
                  </a:lnTo>
                  <a:lnTo>
                    <a:pt x="405609" y="336837"/>
                  </a:lnTo>
                  <a:lnTo>
                    <a:pt x="405687" y="336576"/>
                  </a:lnTo>
                  <a:lnTo>
                    <a:pt x="235449" y="336576"/>
                  </a:lnTo>
                  <a:lnTo>
                    <a:pt x="237036" y="318325"/>
                  </a:lnTo>
                  <a:lnTo>
                    <a:pt x="237159" y="304787"/>
                  </a:lnTo>
                  <a:lnTo>
                    <a:pt x="237182" y="296500"/>
                  </a:lnTo>
                  <a:lnTo>
                    <a:pt x="237036" y="287439"/>
                  </a:lnTo>
                  <a:lnTo>
                    <a:pt x="236998" y="285064"/>
                  </a:lnTo>
                  <a:close/>
                </a:path>
                <a:path w="407035" h="360679">
                  <a:moveTo>
                    <a:pt x="406689" y="209829"/>
                  </a:moveTo>
                  <a:lnTo>
                    <a:pt x="383534" y="209829"/>
                  </a:lnTo>
                  <a:lnTo>
                    <a:pt x="383687" y="216212"/>
                  </a:lnTo>
                  <a:lnTo>
                    <a:pt x="383762" y="219341"/>
                  </a:lnTo>
                  <a:lnTo>
                    <a:pt x="383838" y="222507"/>
                  </a:lnTo>
                  <a:lnTo>
                    <a:pt x="383932" y="226466"/>
                  </a:lnTo>
                  <a:lnTo>
                    <a:pt x="384047" y="231254"/>
                  </a:lnTo>
                  <a:lnTo>
                    <a:pt x="384109" y="311623"/>
                  </a:lnTo>
                  <a:lnTo>
                    <a:pt x="383610" y="332574"/>
                  </a:lnTo>
                  <a:lnTo>
                    <a:pt x="383534" y="335749"/>
                  </a:lnTo>
                  <a:lnTo>
                    <a:pt x="347145" y="336576"/>
                  </a:lnTo>
                  <a:lnTo>
                    <a:pt x="405687" y="336576"/>
                  </a:lnTo>
                  <a:lnTo>
                    <a:pt x="405791" y="335749"/>
                  </a:lnTo>
                  <a:lnTo>
                    <a:pt x="406539" y="323875"/>
                  </a:lnTo>
                  <a:lnTo>
                    <a:pt x="406559" y="216212"/>
                  </a:lnTo>
                  <a:lnTo>
                    <a:pt x="406689" y="209829"/>
                  </a:lnTo>
                  <a:close/>
                </a:path>
                <a:path w="407035" h="360679">
                  <a:moveTo>
                    <a:pt x="117078" y="299082"/>
                  </a:moveTo>
                  <a:lnTo>
                    <a:pt x="103982" y="300901"/>
                  </a:lnTo>
                  <a:lnTo>
                    <a:pt x="98676" y="305089"/>
                  </a:lnTo>
                  <a:lnTo>
                    <a:pt x="96662" y="311623"/>
                  </a:lnTo>
                  <a:lnTo>
                    <a:pt x="98310" y="318144"/>
                  </a:lnTo>
                  <a:lnTo>
                    <a:pt x="103982" y="322287"/>
                  </a:lnTo>
                  <a:lnTo>
                    <a:pt x="113040" y="323411"/>
                  </a:lnTo>
                  <a:lnTo>
                    <a:pt x="122016" y="323139"/>
                  </a:lnTo>
                  <a:lnTo>
                    <a:pt x="123940" y="323139"/>
                  </a:lnTo>
                  <a:lnTo>
                    <a:pt x="134603" y="321344"/>
                  </a:lnTo>
                  <a:lnTo>
                    <a:pt x="140418" y="318325"/>
                  </a:lnTo>
                  <a:lnTo>
                    <a:pt x="142160" y="306792"/>
                  </a:lnTo>
                  <a:lnTo>
                    <a:pt x="132092" y="300712"/>
                  </a:lnTo>
                  <a:lnTo>
                    <a:pt x="117078" y="299082"/>
                  </a:lnTo>
                  <a:close/>
                </a:path>
                <a:path w="407035" h="360679">
                  <a:moveTo>
                    <a:pt x="271450" y="256946"/>
                  </a:moveTo>
                  <a:lnTo>
                    <a:pt x="240354" y="256946"/>
                  </a:lnTo>
                  <a:lnTo>
                    <a:pt x="243631" y="261137"/>
                  </a:lnTo>
                  <a:lnTo>
                    <a:pt x="245739" y="262889"/>
                  </a:lnTo>
                  <a:lnTo>
                    <a:pt x="254236" y="270810"/>
                  </a:lnTo>
                  <a:lnTo>
                    <a:pt x="264025" y="279012"/>
                  </a:lnTo>
                  <a:lnTo>
                    <a:pt x="275955" y="284499"/>
                  </a:lnTo>
                  <a:lnTo>
                    <a:pt x="290875" y="284276"/>
                  </a:lnTo>
                  <a:lnTo>
                    <a:pt x="297038" y="281725"/>
                  </a:lnTo>
                  <a:lnTo>
                    <a:pt x="303383" y="277555"/>
                  </a:lnTo>
                  <a:lnTo>
                    <a:pt x="309611" y="272589"/>
                  </a:lnTo>
                  <a:lnTo>
                    <a:pt x="320999" y="262889"/>
                  </a:lnTo>
                  <a:lnTo>
                    <a:pt x="283750" y="262889"/>
                  </a:lnTo>
                  <a:lnTo>
                    <a:pt x="277339" y="261137"/>
                  </a:lnTo>
                  <a:lnTo>
                    <a:pt x="277167" y="261137"/>
                  </a:lnTo>
                  <a:lnTo>
                    <a:pt x="271450" y="256946"/>
                  </a:lnTo>
                  <a:close/>
                </a:path>
                <a:path w="407035" h="360679">
                  <a:moveTo>
                    <a:pt x="234886" y="22427"/>
                  </a:moveTo>
                  <a:lnTo>
                    <a:pt x="192457" y="22427"/>
                  </a:lnTo>
                  <a:lnTo>
                    <a:pt x="204050" y="22995"/>
                  </a:lnTo>
                  <a:lnTo>
                    <a:pt x="211690" y="25323"/>
                  </a:lnTo>
                  <a:lnTo>
                    <a:pt x="215169" y="34781"/>
                  </a:lnTo>
                  <a:lnTo>
                    <a:pt x="215800" y="48064"/>
                  </a:lnTo>
                  <a:lnTo>
                    <a:pt x="215817" y="53960"/>
                  </a:lnTo>
                  <a:lnTo>
                    <a:pt x="215448" y="65248"/>
                  </a:lnTo>
                  <a:lnTo>
                    <a:pt x="214936" y="79959"/>
                  </a:lnTo>
                  <a:lnTo>
                    <a:pt x="214853" y="262889"/>
                  </a:lnTo>
                  <a:lnTo>
                    <a:pt x="236993" y="262889"/>
                  </a:lnTo>
                  <a:lnTo>
                    <a:pt x="237027" y="258140"/>
                  </a:lnTo>
                  <a:lnTo>
                    <a:pt x="240354" y="256946"/>
                  </a:lnTo>
                  <a:lnTo>
                    <a:pt x="271450" y="256946"/>
                  </a:lnTo>
                  <a:lnTo>
                    <a:pt x="270409" y="256182"/>
                  </a:lnTo>
                  <a:lnTo>
                    <a:pt x="264287" y="250300"/>
                  </a:lnTo>
                  <a:lnTo>
                    <a:pt x="259201" y="245465"/>
                  </a:lnTo>
                  <a:lnTo>
                    <a:pt x="247447" y="235789"/>
                  </a:lnTo>
                  <a:lnTo>
                    <a:pt x="242192" y="231254"/>
                  </a:lnTo>
                  <a:lnTo>
                    <a:pt x="237027" y="226466"/>
                  </a:lnTo>
                  <a:lnTo>
                    <a:pt x="236988" y="194355"/>
                  </a:lnTo>
                  <a:lnTo>
                    <a:pt x="237775" y="184962"/>
                  </a:lnTo>
                  <a:lnTo>
                    <a:pt x="237814" y="184492"/>
                  </a:lnTo>
                  <a:lnTo>
                    <a:pt x="406191" y="184492"/>
                  </a:lnTo>
                  <a:lnTo>
                    <a:pt x="404121" y="176568"/>
                  </a:lnTo>
                  <a:lnTo>
                    <a:pt x="396647" y="167912"/>
                  </a:lnTo>
                  <a:lnTo>
                    <a:pt x="385691" y="163728"/>
                  </a:lnTo>
                  <a:lnTo>
                    <a:pt x="371876" y="162402"/>
                  </a:lnTo>
                  <a:lnTo>
                    <a:pt x="237027" y="162402"/>
                  </a:lnTo>
                  <a:lnTo>
                    <a:pt x="237027" y="91046"/>
                  </a:lnTo>
                  <a:lnTo>
                    <a:pt x="237627" y="72751"/>
                  </a:lnTo>
                  <a:lnTo>
                    <a:pt x="238430" y="53960"/>
                  </a:lnTo>
                  <a:lnTo>
                    <a:pt x="237997" y="38434"/>
                  </a:lnTo>
                  <a:lnTo>
                    <a:pt x="237938" y="36291"/>
                  </a:lnTo>
                  <a:lnTo>
                    <a:pt x="235011" y="22995"/>
                  </a:lnTo>
                  <a:lnTo>
                    <a:pt x="234886" y="22427"/>
                  </a:lnTo>
                  <a:close/>
                </a:path>
                <a:path w="407035" h="360679">
                  <a:moveTo>
                    <a:pt x="406191" y="184492"/>
                  </a:moveTo>
                  <a:lnTo>
                    <a:pt x="377197" y="184492"/>
                  </a:lnTo>
                  <a:lnTo>
                    <a:pt x="378365" y="186550"/>
                  </a:lnTo>
                  <a:lnTo>
                    <a:pt x="375025" y="188366"/>
                  </a:lnTo>
                  <a:lnTo>
                    <a:pt x="374034" y="189242"/>
                  </a:lnTo>
                  <a:lnTo>
                    <a:pt x="358227" y="202785"/>
                  </a:lnTo>
                  <a:lnTo>
                    <a:pt x="308299" y="243878"/>
                  </a:lnTo>
                  <a:lnTo>
                    <a:pt x="302845" y="248959"/>
                  </a:lnTo>
                  <a:lnTo>
                    <a:pt x="296329" y="255155"/>
                  </a:lnTo>
                  <a:lnTo>
                    <a:pt x="289661" y="260465"/>
                  </a:lnTo>
                  <a:lnTo>
                    <a:pt x="283750" y="262889"/>
                  </a:lnTo>
                  <a:lnTo>
                    <a:pt x="320999" y="262889"/>
                  </a:lnTo>
                  <a:lnTo>
                    <a:pt x="368168" y="222507"/>
                  </a:lnTo>
                  <a:lnTo>
                    <a:pt x="383534" y="209829"/>
                  </a:lnTo>
                  <a:lnTo>
                    <a:pt x="406689" y="209829"/>
                  </a:lnTo>
                  <a:lnTo>
                    <a:pt x="406813" y="202785"/>
                  </a:lnTo>
                  <a:lnTo>
                    <a:pt x="406845" y="194355"/>
                  </a:lnTo>
                  <a:lnTo>
                    <a:pt x="406555" y="189242"/>
                  </a:lnTo>
                  <a:lnTo>
                    <a:pt x="406506" y="188366"/>
                  </a:lnTo>
                  <a:lnTo>
                    <a:pt x="406403" y="186550"/>
                  </a:lnTo>
                  <a:lnTo>
                    <a:pt x="406313" y="184962"/>
                  </a:lnTo>
                  <a:lnTo>
                    <a:pt x="406191" y="184492"/>
                  </a:lnTo>
                  <a:close/>
                </a:path>
                <a:path w="407035" h="360679">
                  <a:moveTo>
                    <a:pt x="234812" y="22086"/>
                  </a:moveTo>
                  <a:lnTo>
                    <a:pt x="49956" y="22086"/>
                  </a:lnTo>
                  <a:lnTo>
                    <a:pt x="67025" y="22657"/>
                  </a:lnTo>
                  <a:lnTo>
                    <a:pt x="79092" y="22995"/>
                  </a:lnTo>
                  <a:lnTo>
                    <a:pt x="166849" y="22995"/>
                  </a:lnTo>
                  <a:lnTo>
                    <a:pt x="189990" y="22427"/>
                  </a:lnTo>
                  <a:lnTo>
                    <a:pt x="234886" y="22427"/>
                  </a:lnTo>
                  <a:lnTo>
                    <a:pt x="234812" y="220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16"/>
          <p:cNvGrpSpPr/>
          <p:nvPr/>
        </p:nvGrpSpPr>
        <p:grpSpPr>
          <a:xfrm>
            <a:off x="4312776" y="5554484"/>
            <a:ext cx="791845" cy="792480"/>
            <a:chOff x="1553717" y="5697142"/>
            <a:chExt cx="791845" cy="792480"/>
          </a:xfrm>
        </p:grpSpPr>
        <p:sp>
          <p:nvSpPr>
            <p:cNvPr id="32" name="object 17"/>
            <p:cNvSpPr/>
            <p:nvPr/>
          </p:nvSpPr>
          <p:spPr>
            <a:xfrm>
              <a:off x="1553717" y="5697142"/>
              <a:ext cx="791845" cy="792480"/>
            </a:xfrm>
            <a:custGeom>
              <a:avLst/>
              <a:gdLst/>
              <a:ahLst/>
              <a:cxnLst/>
              <a:rect l="l" t="t" r="r" b="b"/>
              <a:pathLst>
                <a:path w="791844" h="792479">
                  <a:moveTo>
                    <a:pt x="395922" y="0"/>
                  </a:moveTo>
                  <a:lnTo>
                    <a:pt x="349748" y="2663"/>
                  </a:lnTo>
                  <a:lnTo>
                    <a:pt x="305139" y="10456"/>
                  </a:lnTo>
                  <a:lnTo>
                    <a:pt x="262391" y="23082"/>
                  </a:lnTo>
                  <a:lnTo>
                    <a:pt x="221802" y="40243"/>
                  </a:lnTo>
                  <a:lnTo>
                    <a:pt x="183670" y="61642"/>
                  </a:lnTo>
                  <a:lnTo>
                    <a:pt x="148290" y="86982"/>
                  </a:lnTo>
                  <a:lnTo>
                    <a:pt x="115960" y="115966"/>
                  </a:lnTo>
                  <a:lnTo>
                    <a:pt x="86977" y="148298"/>
                  </a:lnTo>
                  <a:lnTo>
                    <a:pt x="61638" y="183679"/>
                  </a:lnTo>
                  <a:lnTo>
                    <a:pt x="40240" y="221813"/>
                  </a:lnTo>
                  <a:lnTo>
                    <a:pt x="23081" y="262402"/>
                  </a:lnTo>
                  <a:lnTo>
                    <a:pt x="10456" y="305151"/>
                  </a:lnTo>
                  <a:lnTo>
                    <a:pt x="2663" y="349760"/>
                  </a:lnTo>
                  <a:lnTo>
                    <a:pt x="0" y="395935"/>
                  </a:lnTo>
                  <a:lnTo>
                    <a:pt x="2663" y="442107"/>
                  </a:lnTo>
                  <a:lnTo>
                    <a:pt x="10456" y="486714"/>
                  </a:lnTo>
                  <a:lnTo>
                    <a:pt x="23081" y="529461"/>
                  </a:lnTo>
                  <a:lnTo>
                    <a:pt x="40240" y="570049"/>
                  </a:lnTo>
                  <a:lnTo>
                    <a:pt x="61638" y="608181"/>
                  </a:lnTo>
                  <a:lnTo>
                    <a:pt x="86977" y="643561"/>
                  </a:lnTo>
                  <a:lnTo>
                    <a:pt x="115960" y="675892"/>
                  </a:lnTo>
                  <a:lnTo>
                    <a:pt x="148290" y="704876"/>
                  </a:lnTo>
                  <a:lnTo>
                    <a:pt x="183670" y="730215"/>
                  </a:lnTo>
                  <a:lnTo>
                    <a:pt x="221802" y="751614"/>
                  </a:lnTo>
                  <a:lnTo>
                    <a:pt x="262391" y="768775"/>
                  </a:lnTo>
                  <a:lnTo>
                    <a:pt x="305139" y="781400"/>
                  </a:lnTo>
                  <a:lnTo>
                    <a:pt x="349748" y="789193"/>
                  </a:lnTo>
                  <a:lnTo>
                    <a:pt x="395922" y="791857"/>
                  </a:lnTo>
                  <a:lnTo>
                    <a:pt x="442096" y="789193"/>
                  </a:lnTo>
                  <a:lnTo>
                    <a:pt x="486705" y="781400"/>
                  </a:lnTo>
                  <a:lnTo>
                    <a:pt x="529453" y="768775"/>
                  </a:lnTo>
                  <a:lnTo>
                    <a:pt x="570042" y="751614"/>
                  </a:lnTo>
                  <a:lnTo>
                    <a:pt x="608174" y="730215"/>
                  </a:lnTo>
                  <a:lnTo>
                    <a:pt x="643554" y="704876"/>
                  </a:lnTo>
                  <a:lnTo>
                    <a:pt x="675884" y="675892"/>
                  </a:lnTo>
                  <a:lnTo>
                    <a:pt x="704867" y="643561"/>
                  </a:lnTo>
                  <a:lnTo>
                    <a:pt x="730206" y="608181"/>
                  </a:lnTo>
                  <a:lnTo>
                    <a:pt x="751604" y="570049"/>
                  </a:lnTo>
                  <a:lnTo>
                    <a:pt x="768763" y="529461"/>
                  </a:lnTo>
                  <a:lnTo>
                    <a:pt x="781388" y="486714"/>
                  </a:lnTo>
                  <a:lnTo>
                    <a:pt x="789181" y="442107"/>
                  </a:lnTo>
                  <a:lnTo>
                    <a:pt x="791844" y="395935"/>
                  </a:lnTo>
                  <a:lnTo>
                    <a:pt x="789181" y="349760"/>
                  </a:lnTo>
                  <a:lnTo>
                    <a:pt x="781388" y="305151"/>
                  </a:lnTo>
                  <a:lnTo>
                    <a:pt x="768763" y="262402"/>
                  </a:lnTo>
                  <a:lnTo>
                    <a:pt x="751604" y="221813"/>
                  </a:lnTo>
                  <a:lnTo>
                    <a:pt x="730206" y="183679"/>
                  </a:lnTo>
                  <a:lnTo>
                    <a:pt x="704867" y="148298"/>
                  </a:lnTo>
                  <a:lnTo>
                    <a:pt x="675884" y="115966"/>
                  </a:lnTo>
                  <a:lnTo>
                    <a:pt x="643554" y="86982"/>
                  </a:lnTo>
                  <a:lnTo>
                    <a:pt x="608174" y="61642"/>
                  </a:lnTo>
                  <a:lnTo>
                    <a:pt x="570042" y="40243"/>
                  </a:lnTo>
                  <a:lnTo>
                    <a:pt x="529453" y="23082"/>
                  </a:lnTo>
                  <a:lnTo>
                    <a:pt x="486705" y="10456"/>
                  </a:lnTo>
                  <a:lnTo>
                    <a:pt x="442096" y="2663"/>
                  </a:lnTo>
                  <a:lnTo>
                    <a:pt x="395922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8"/>
            <p:cNvSpPr/>
            <p:nvPr/>
          </p:nvSpPr>
          <p:spPr>
            <a:xfrm>
              <a:off x="1793185" y="5847355"/>
              <a:ext cx="313055" cy="492125"/>
            </a:xfrm>
            <a:custGeom>
              <a:avLst/>
              <a:gdLst/>
              <a:ahLst/>
              <a:cxnLst/>
              <a:rect l="l" t="t" r="r" b="b"/>
              <a:pathLst>
                <a:path w="313055" h="492125">
                  <a:moveTo>
                    <a:pt x="146815" y="0"/>
                  </a:moveTo>
                  <a:lnTo>
                    <a:pt x="104511" y="8583"/>
                  </a:lnTo>
                  <a:lnTo>
                    <a:pt x="44103" y="46511"/>
                  </a:lnTo>
                  <a:lnTo>
                    <a:pt x="6161" y="109978"/>
                  </a:lnTo>
                  <a:lnTo>
                    <a:pt x="7" y="151053"/>
                  </a:lnTo>
                  <a:lnTo>
                    <a:pt x="0" y="154914"/>
                  </a:lnTo>
                  <a:lnTo>
                    <a:pt x="599" y="171513"/>
                  </a:lnTo>
                  <a:lnTo>
                    <a:pt x="709" y="174567"/>
                  </a:lnTo>
                  <a:lnTo>
                    <a:pt x="8088" y="218510"/>
                  </a:lnTo>
                  <a:lnTo>
                    <a:pt x="31255" y="288058"/>
                  </a:lnTo>
                  <a:lnTo>
                    <a:pt x="52878" y="336012"/>
                  </a:lnTo>
                  <a:lnTo>
                    <a:pt x="77503" y="381766"/>
                  </a:lnTo>
                  <a:lnTo>
                    <a:pt x="104437" y="425413"/>
                  </a:lnTo>
                  <a:lnTo>
                    <a:pt x="132680" y="466598"/>
                  </a:lnTo>
                  <a:lnTo>
                    <a:pt x="137679" y="474249"/>
                  </a:lnTo>
                  <a:lnTo>
                    <a:pt x="143459" y="482674"/>
                  </a:lnTo>
                  <a:lnTo>
                    <a:pt x="149996" y="489363"/>
                  </a:lnTo>
                  <a:lnTo>
                    <a:pt x="157267" y="491807"/>
                  </a:lnTo>
                  <a:lnTo>
                    <a:pt x="163909" y="488534"/>
                  </a:lnTo>
                  <a:lnTo>
                    <a:pt x="170107" y="481291"/>
                  </a:lnTo>
                  <a:lnTo>
                    <a:pt x="175723" y="472544"/>
                  </a:lnTo>
                  <a:lnTo>
                    <a:pt x="180622" y="464756"/>
                  </a:lnTo>
                  <a:lnTo>
                    <a:pt x="181857" y="462915"/>
                  </a:lnTo>
                  <a:lnTo>
                    <a:pt x="156645" y="462915"/>
                  </a:lnTo>
                  <a:lnTo>
                    <a:pt x="128061" y="422015"/>
                  </a:lnTo>
                  <a:lnTo>
                    <a:pt x="100532" y="378598"/>
                  </a:lnTo>
                  <a:lnTo>
                    <a:pt x="75041" y="332513"/>
                  </a:lnTo>
                  <a:lnTo>
                    <a:pt x="52462" y="283453"/>
                  </a:lnTo>
                  <a:lnTo>
                    <a:pt x="33696" y="231152"/>
                  </a:lnTo>
                  <a:lnTo>
                    <a:pt x="21603" y="174881"/>
                  </a:lnTo>
                  <a:lnTo>
                    <a:pt x="20793" y="154914"/>
                  </a:lnTo>
                  <a:lnTo>
                    <a:pt x="22523" y="135063"/>
                  </a:lnTo>
                  <a:lnTo>
                    <a:pt x="40452" y="86067"/>
                  </a:lnTo>
                  <a:lnTo>
                    <a:pt x="84979" y="40546"/>
                  </a:lnTo>
                  <a:lnTo>
                    <a:pt x="154194" y="20904"/>
                  </a:lnTo>
                  <a:lnTo>
                    <a:pt x="234649" y="20904"/>
                  </a:lnTo>
                  <a:lnTo>
                    <a:pt x="229498" y="17313"/>
                  </a:lnTo>
                  <a:lnTo>
                    <a:pt x="191188" y="3211"/>
                  </a:lnTo>
                  <a:lnTo>
                    <a:pt x="146815" y="0"/>
                  </a:lnTo>
                  <a:close/>
                </a:path>
                <a:path w="313055" h="492125">
                  <a:moveTo>
                    <a:pt x="234649" y="20904"/>
                  </a:moveTo>
                  <a:lnTo>
                    <a:pt x="154194" y="20904"/>
                  </a:lnTo>
                  <a:lnTo>
                    <a:pt x="182015" y="23198"/>
                  </a:lnTo>
                  <a:lnTo>
                    <a:pt x="207294" y="30503"/>
                  </a:lnTo>
                  <a:lnTo>
                    <a:pt x="248250" y="55943"/>
                  </a:lnTo>
                  <a:lnTo>
                    <a:pt x="280627" y="101499"/>
                  </a:lnTo>
                  <a:lnTo>
                    <a:pt x="291059" y="163586"/>
                  </a:lnTo>
                  <a:lnTo>
                    <a:pt x="291151" y="165366"/>
                  </a:lnTo>
                  <a:lnTo>
                    <a:pt x="291277" y="167830"/>
                  </a:lnTo>
                  <a:lnTo>
                    <a:pt x="284142" y="213194"/>
                  </a:lnTo>
                  <a:lnTo>
                    <a:pt x="270995" y="255130"/>
                  </a:lnTo>
                  <a:lnTo>
                    <a:pt x="252275" y="300441"/>
                  </a:lnTo>
                  <a:lnTo>
                    <a:pt x="230671" y="344025"/>
                  </a:lnTo>
                  <a:lnTo>
                    <a:pt x="206991" y="385733"/>
                  </a:lnTo>
                  <a:lnTo>
                    <a:pt x="182046" y="425413"/>
                  </a:lnTo>
                  <a:lnTo>
                    <a:pt x="156645" y="462915"/>
                  </a:lnTo>
                  <a:lnTo>
                    <a:pt x="181857" y="462915"/>
                  </a:lnTo>
                  <a:lnTo>
                    <a:pt x="209275" y="422015"/>
                  </a:lnTo>
                  <a:lnTo>
                    <a:pt x="236645" y="377251"/>
                  </a:lnTo>
                  <a:lnTo>
                    <a:pt x="261736" y="330313"/>
                  </a:lnTo>
                  <a:lnTo>
                    <a:pt x="283555" y="281050"/>
                  </a:lnTo>
                  <a:lnTo>
                    <a:pt x="301107" y="229311"/>
                  </a:lnTo>
                  <a:lnTo>
                    <a:pt x="310745" y="186497"/>
                  </a:lnTo>
                  <a:lnTo>
                    <a:pt x="312925" y="163586"/>
                  </a:lnTo>
                  <a:lnTo>
                    <a:pt x="312230" y="141706"/>
                  </a:lnTo>
                  <a:lnTo>
                    <a:pt x="312182" y="140169"/>
                  </a:lnTo>
                  <a:lnTo>
                    <a:pt x="302461" y="99461"/>
                  </a:lnTo>
                  <a:lnTo>
                    <a:pt x="284521" y="65773"/>
                  </a:lnTo>
                  <a:lnTo>
                    <a:pt x="260893" y="39201"/>
                  </a:lnTo>
                  <a:lnTo>
                    <a:pt x="234649" y="20904"/>
                  </a:lnTo>
                  <a:close/>
                </a:path>
                <a:path w="313055" h="492125">
                  <a:moveTo>
                    <a:pt x="155425" y="89141"/>
                  </a:moveTo>
                  <a:lnTo>
                    <a:pt x="109602" y="104505"/>
                  </a:lnTo>
                  <a:lnTo>
                    <a:pt x="84074" y="136558"/>
                  </a:lnTo>
                  <a:lnTo>
                    <a:pt x="77955" y="171513"/>
                  </a:lnTo>
                  <a:lnTo>
                    <a:pt x="91096" y="210400"/>
                  </a:lnTo>
                  <a:lnTo>
                    <a:pt x="120440" y="236596"/>
                  </a:lnTo>
                  <a:lnTo>
                    <a:pt x="158819" y="245620"/>
                  </a:lnTo>
                  <a:lnTo>
                    <a:pt x="199063" y="232994"/>
                  </a:lnTo>
                  <a:lnTo>
                    <a:pt x="210340" y="223774"/>
                  </a:lnTo>
                  <a:lnTo>
                    <a:pt x="156645" y="223774"/>
                  </a:lnTo>
                  <a:lnTo>
                    <a:pt x="133415" y="219221"/>
                  </a:lnTo>
                  <a:lnTo>
                    <a:pt x="114762" y="206186"/>
                  </a:lnTo>
                  <a:lnTo>
                    <a:pt x="102911" y="186113"/>
                  </a:lnTo>
                  <a:lnTo>
                    <a:pt x="100092" y="160451"/>
                  </a:lnTo>
                  <a:lnTo>
                    <a:pt x="105230" y="141706"/>
                  </a:lnTo>
                  <a:lnTo>
                    <a:pt x="116222" y="126739"/>
                  </a:lnTo>
                  <a:lnTo>
                    <a:pt x="131751" y="116335"/>
                  </a:lnTo>
                  <a:lnTo>
                    <a:pt x="150498" y="111277"/>
                  </a:lnTo>
                  <a:lnTo>
                    <a:pt x="210520" y="111277"/>
                  </a:lnTo>
                  <a:lnTo>
                    <a:pt x="204062" y="105104"/>
                  </a:lnTo>
                  <a:lnTo>
                    <a:pt x="190016" y="96485"/>
                  </a:lnTo>
                  <a:lnTo>
                    <a:pt x="173733" y="90957"/>
                  </a:lnTo>
                  <a:lnTo>
                    <a:pt x="155425" y="89141"/>
                  </a:lnTo>
                  <a:close/>
                </a:path>
                <a:path w="313055" h="492125">
                  <a:moveTo>
                    <a:pt x="210520" y="111277"/>
                  </a:moveTo>
                  <a:lnTo>
                    <a:pt x="150498" y="111277"/>
                  </a:lnTo>
                  <a:lnTo>
                    <a:pt x="168431" y="112307"/>
                  </a:lnTo>
                  <a:lnTo>
                    <a:pt x="183950" y="118195"/>
                  </a:lnTo>
                  <a:lnTo>
                    <a:pt x="196268" y="127079"/>
                  </a:lnTo>
                  <a:lnTo>
                    <a:pt x="204600" y="137096"/>
                  </a:lnTo>
                  <a:lnTo>
                    <a:pt x="213055" y="167331"/>
                  </a:lnTo>
                  <a:lnTo>
                    <a:pt x="205016" y="195199"/>
                  </a:lnTo>
                  <a:lnTo>
                    <a:pt x="184780" y="215684"/>
                  </a:lnTo>
                  <a:lnTo>
                    <a:pt x="156645" y="223774"/>
                  </a:lnTo>
                  <a:lnTo>
                    <a:pt x="210340" y="223774"/>
                  </a:lnTo>
                  <a:lnTo>
                    <a:pt x="212811" y="221754"/>
                  </a:lnTo>
                  <a:lnTo>
                    <a:pt x="224285" y="206652"/>
                  </a:lnTo>
                  <a:lnTo>
                    <a:pt x="232063" y="187815"/>
                  </a:lnTo>
                  <a:lnTo>
                    <a:pt x="234724" y="165366"/>
                  </a:lnTo>
                  <a:lnTo>
                    <a:pt x="233123" y="152488"/>
                  </a:lnTo>
                  <a:lnTo>
                    <a:pt x="233042" y="151841"/>
                  </a:lnTo>
                  <a:lnTo>
                    <a:pt x="232944" y="151053"/>
                  </a:lnTo>
                  <a:lnTo>
                    <a:pt x="228617" y="137655"/>
                  </a:lnTo>
                  <a:lnTo>
                    <a:pt x="222578" y="125818"/>
                  </a:lnTo>
                  <a:lnTo>
                    <a:pt x="215765" y="116335"/>
                  </a:lnTo>
                  <a:lnTo>
                    <a:pt x="215662" y="116192"/>
                  </a:lnTo>
                  <a:lnTo>
                    <a:pt x="210520" y="1112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4"/>
          <p:cNvSpPr txBox="1"/>
          <p:nvPr/>
        </p:nvSpPr>
        <p:spPr>
          <a:xfrm>
            <a:off x="1296626" y="5064298"/>
            <a:ext cx="3167166" cy="1653658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>
            <a:defPPr>
              <a:defRPr kern="0"/>
            </a:defPPr>
          </a:lstStyle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1200" b="1" spc="-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ИНВЕСТИЦИОННЫЙ</a:t>
            </a:r>
            <a:r>
              <a:rPr sz="1200" b="1" spc="-8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200" b="1" spc="-1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УПОЛНОМОЧЕННЫЙ</a:t>
            </a:r>
            <a:endParaRPr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lang="ru-RU" sz="1400" b="1" spc="-2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Прохорова Елена Сергеевна</a:t>
            </a:r>
            <a:endParaRPr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2700" marR="217170">
              <a:lnSpc>
                <a:spcPct val="100000"/>
              </a:lnSpc>
              <a:spcBef>
                <a:spcPts val="160"/>
              </a:spcBef>
            </a:pPr>
            <a:r>
              <a:rPr sz="1100" spc="-2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Заместитель </a:t>
            </a:r>
            <a:r>
              <a:rPr sz="1100" spc="-2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Главы</a:t>
            </a:r>
            <a:r>
              <a:rPr sz="1100" spc="-2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spc="-2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Большереченского района</a:t>
            </a:r>
            <a:r>
              <a:rPr sz="1100" spc="-2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100" spc="-2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Омской</a:t>
            </a:r>
            <a:r>
              <a:rPr sz="1100" spc="-2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100" spc="-2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области</a:t>
            </a:r>
            <a:r>
              <a:rPr lang="ru-RU" sz="1100" spc="-2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председатель Комитета финансов и контроля Администрации района</a:t>
            </a:r>
            <a:endParaRPr sz="1100" spc="-2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lang="ru-RU" sz="1400" b="1" spc="-55" dirty="0">
                <a:solidFill>
                  <a:srgbClr val="231F20"/>
                </a:solidFill>
                <a:latin typeface="Arial"/>
                <a:cs typeface="Arial"/>
              </a:rPr>
              <a:t>+7 (38</a:t>
            </a:r>
            <a:r>
              <a:rPr sz="1400" b="1" spc="-55" dirty="0">
                <a:solidFill>
                  <a:srgbClr val="231F20"/>
                </a:solidFill>
                <a:latin typeface="Arial"/>
                <a:cs typeface="Arial"/>
              </a:rPr>
              <a:t>16</a:t>
            </a:r>
            <a:r>
              <a:rPr lang="ru-RU" sz="1400" b="1" spc="-55" dirty="0">
                <a:solidFill>
                  <a:srgbClr val="231F20"/>
                </a:solidFill>
                <a:latin typeface="Arial"/>
                <a:cs typeface="Arial"/>
              </a:rPr>
              <a:t>9</a:t>
            </a:r>
            <a:r>
              <a:rPr sz="1400" b="1" spc="-55" dirty="0">
                <a:solidFill>
                  <a:srgbClr val="231F20"/>
                </a:solidFill>
                <a:latin typeface="Arial"/>
                <a:cs typeface="Arial"/>
              </a:rPr>
              <a:t>) 2</a:t>
            </a:r>
            <a:r>
              <a:rPr lang="ru-RU" sz="1400" b="1" spc="-55" dirty="0">
                <a:solidFill>
                  <a:srgbClr val="231F20"/>
                </a:solidFill>
                <a:latin typeface="Arial"/>
                <a:cs typeface="Arial"/>
              </a:rPr>
              <a:t>-15-38</a:t>
            </a:r>
            <a:endParaRPr sz="1400" b="1" spc="-55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2700">
              <a:spcBef>
                <a:spcPts val="204"/>
              </a:spcBef>
            </a:pPr>
            <a:r>
              <a:rPr lang="en-US" sz="1400" b="1" u="sng" spc="-55" dirty="0">
                <a:solidFill>
                  <a:srgbClr val="231F20"/>
                </a:solidFill>
                <a:latin typeface="Arial"/>
                <a:cs typeface="Arial"/>
              </a:rPr>
              <a:t>prohorovaes@inbox.ru</a:t>
            </a:r>
            <a:endParaRPr sz="1400" b="1" u="sng" spc="-55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37" name="object 3"/>
          <p:cNvSpPr txBox="1"/>
          <p:nvPr/>
        </p:nvSpPr>
        <p:spPr>
          <a:xfrm>
            <a:off x="5501513" y="5613427"/>
            <a:ext cx="2084042" cy="6848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b="1" spc="-70" dirty="0">
                <a:solidFill>
                  <a:srgbClr val="231F20"/>
                </a:solidFill>
                <a:latin typeface="Arial"/>
                <a:cs typeface="Arial"/>
              </a:rPr>
              <a:t>Омская область, 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b="1" spc="-70" dirty="0" err="1">
                <a:solidFill>
                  <a:srgbClr val="231F20"/>
                </a:solidFill>
                <a:latin typeface="Arial"/>
                <a:cs typeface="Arial"/>
              </a:rPr>
              <a:t>р.п</a:t>
            </a:r>
            <a:r>
              <a:rPr lang="ru-RU" sz="1400" b="1" spc="-70" dirty="0">
                <a:solidFill>
                  <a:srgbClr val="231F20"/>
                </a:solidFill>
                <a:latin typeface="Arial"/>
                <a:cs typeface="Arial"/>
              </a:rPr>
              <a:t>. Большеречье, 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b="1" spc="-70" dirty="0">
                <a:solidFill>
                  <a:srgbClr val="231F20"/>
                </a:solidFill>
                <a:latin typeface="Arial"/>
                <a:cs typeface="Arial"/>
              </a:rPr>
              <a:t>ул. Советов, 69, </a:t>
            </a:r>
            <a:r>
              <a:rPr lang="ru-RU" sz="1400" b="1" spc="-70" dirty="0" err="1">
                <a:solidFill>
                  <a:srgbClr val="231F20"/>
                </a:solidFill>
                <a:latin typeface="Arial"/>
                <a:cs typeface="Arial"/>
              </a:rPr>
              <a:t>каб</a:t>
            </a:r>
            <a:r>
              <a:rPr lang="ru-RU" sz="1400" b="1" spc="-70" dirty="0">
                <a:solidFill>
                  <a:srgbClr val="231F20"/>
                </a:solidFill>
                <a:latin typeface="Arial"/>
                <a:cs typeface="Arial"/>
              </a:rPr>
              <a:t>. 9</a:t>
            </a:r>
            <a:endParaRPr sz="1400" b="1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762000"/>
            <a:ext cx="2432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СОДЕРЖАНИЕ: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1043359" y="1295196"/>
            <a:ext cx="4879975" cy="48987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50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500" b="1" spc="-30" dirty="0">
                <a:solidFill>
                  <a:srgbClr val="F04E23"/>
                </a:solidFill>
                <a:latin typeface="Arial"/>
                <a:cs typeface="Arial"/>
              </a:rPr>
              <a:t>Основные</a:t>
            </a:r>
            <a:r>
              <a:rPr sz="1500" b="1" spc="-2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характеристики</a:t>
            </a:r>
            <a:r>
              <a:rPr sz="1500" b="1" spc="-2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endParaRPr sz="15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65"/>
              </a:spcBef>
              <a:buFont typeface="Arial"/>
              <a:buAutoNum type="arabicPeriod"/>
            </a:pPr>
            <a:r>
              <a:rPr lang="ru-RU" sz="15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 err="1">
                <a:solidFill>
                  <a:srgbClr val="231F20"/>
                </a:solidFill>
                <a:latin typeface="Arial"/>
                <a:cs typeface="Arial"/>
              </a:rPr>
              <a:t>Информация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о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0" dirty="0" err="1">
                <a:solidFill>
                  <a:srgbClr val="231F20"/>
                </a:solidFill>
                <a:latin typeface="Arial"/>
                <a:cs typeface="Arial"/>
              </a:rPr>
              <a:t>проекте</a:t>
            </a:r>
            <a:r>
              <a:rPr sz="1500" spc="-1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lang="ru-RU" sz="800" dirty="0">
                <a:solidFill>
                  <a:srgbClr val="231F20"/>
                </a:solidFill>
                <a:latin typeface="Arial"/>
                <a:cs typeface="Arial"/>
              </a:rPr>
              <a:t>  .  .  . 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endParaRPr sz="15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65"/>
              </a:spcBef>
              <a:buFont typeface="Arial"/>
              <a:buAutoNum type="arabicPeriod"/>
            </a:pPr>
            <a:r>
              <a:rPr lang="ru-RU" sz="15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 err="1">
                <a:solidFill>
                  <a:srgbClr val="231F20"/>
                </a:solidFill>
                <a:latin typeface="Arial"/>
                <a:cs typeface="Arial"/>
              </a:rPr>
              <a:t>Этапы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реализации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0" dirty="0" err="1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spc="-19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800" spc="215" dirty="0">
                <a:solidFill>
                  <a:srgbClr val="231F20"/>
                </a:solidFill>
                <a:latin typeface="Arial"/>
                <a:cs typeface="Arial"/>
              </a:rPr>
              <a:t>. . .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"/>
                <a:cs typeface="Arial"/>
              </a:rPr>
              <a:t>4</a:t>
            </a:r>
            <a:endParaRPr sz="15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70"/>
              </a:spcBef>
              <a:buFont typeface="Arial"/>
              <a:buAutoNum type="arabicPeriod"/>
            </a:pPr>
            <a:r>
              <a:rPr lang="ru-RU" sz="15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 err="1">
                <a:solidFill>
                  <a:srgbClr val="231F20"/>
                </a:solidFill>
                <a:latin typeface="Arial"/>
                <a:cs typeface="Arial"/>
              </a:rPr>
              <a:t>Описание</a:t>
            </a:r>
            <a:r>
              <a:rPr sz="1500" spc="-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500" dirty="0">
                <a:solidFill>
                  <a:srgbClr val="231F20"/>
                </a:solidFill>
                <a:latin typeface="Arial"/>
                <a:cs typeface="Arial"/>
              </a:rPr>
              <a:t>виды</a:t>
            </a:r>
            <a:r>
              <a:rPr lang="ru-RU" sz="1500" spc="-20" dirty="0">
                <a:solidFill>
                  <a:srgbClr val="231F20"/>
                </a:solidFill>
                <a:latin typeface="Arial"/>
                <a:cs typeface="Arial"/>
              </a:rPr>
              <a:t> услуг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lang="ru-RU" sz="800" dirty="0">
                <a:solidFill>
                  <a:srgbClr val="231F20"/>
                </a:solidFill>
                <a:latin typeface="Arial"/>
                <a:cs typeface="Arial"/>
              </a:rPr>
              <a:t>  .  .  .  .  .  .  .  .  .  .  .  .  .  .  .  .  .  .  .  .  .  .  .  .</a:t>
            </a:r>
            <a:r>
              <a:rPr sz="800" spc="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"/>
                <a:cs typeface="Arial"/>
              </a:rPr>
              <a:t>5</a:t>
            </a: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415"/>
              </a:spcBef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50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endParaRPr sz="1500" dirty="0">
              <a:latin typeface="Arial"/>
              <a:cs typeface="Arial"/>
            </a:endParaRPr>
          </a:p>
          <a:p>
            <a:pPr marR="1212850">
              <a:lnSpc>
                <a:spcPct val="100000"/>
              </a:lnSpc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Анализ</a:t>
            </a:r>
            <a:r>
              <a:rPr sz="1500" b="1" spc="-6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экономической</a:t>
            </a:r>
            <a:r>
              <a:rPr sz="15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отрасли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</a:t>
            </a:r>
            <a:r>
              <a:rPr sz="1500" b="1" spc="-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маркетинг</a:t>
            </a:r>
            <a:endParaRPr sz="1500" dirty="0">
              <a:latin typeface="Arial"/>
              <a:cs typeface="Arial"/>
            </a:endParaRPr>
          </a:p>
          <a:p>
            <a:pPr lvl="1" algn="l">
              <a:lnSpc>
                <a:spcPct val="100000"/>
              </a:lnSpc>
              <a:spcBef>
                <a:spcPts val="570"/>
              </a:spcBef>
              <a:buFont typeface="Arial"/>
              <a:buAutoNum type="arabicPeriod"/>
            </a:pPr>
            <a:r>
              <a:rPr lang="ru-RU" sz="1500" spc="-15" dirty="0">
                <a:solidFill>
                  <a:srgbClr val="231F20"/>
                </a:solidFill>
                <a:latin typeface="Arial"/>
                <a:cs typeface="Arial"/>
              </a:rPr>
              <a:t> Актуальность проекта </a:t>
            </a:r>
            <a:r>
              <a:rPr sz="800" spc="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800" spc="200" dirty="0">
                <a:solidFill>
                  <a:srgbClr val="231F20"/>
                </a:solidFill>
                <a:latin typeface="Arial"/>
                <a:cs typeface="Arial"/>
              </a:rPr>
              <a:t>. . .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lang="ru-RU" sz="800" dirty="0">
                <a:solidFill>
                  <a:srgbClr val="231F20"/>
                </a:solidFill>
                <a:latin typeface="Arial"/>
                <a:cs typeface="Arial"/>
              </a:rPr>
              <a:t>  .  .  .  .  .  .  .  .  .  .  .  .  .</a:t>
            </a:r>
            <a:r>
              <a:rPr sz="800" spc="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0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lang="ru-RU" sz="800" dirty="0">
                <a:solidFill>
                  <a:srgbClr val="231F20"/>
                </a:solidFill>
                <a:latin typeface="Arial"/>
                <a:cs typeface="Arial"/>
              </a:rPr>
              <a:t>  .  .  .  .</a:t>
            </a:r>
            <a:r>
              <a:rPr sz="800" spc="2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25" dirty="0">
                <a:solidFill>
                  <a:srgbClr val="231F20"/>
                </a:solidFill>
                <a:latin typeface="Arial"/>
                <a:cs typeface="Arial"/>
              </a:rPr>
              <a:t>6</a:t>
            </a:r>
            <a:endParaRPr sz="1500" dirty="0">
              <a:latin typeface="Arial"/>
              <a:cs typeface="Arial"/>
            </a:endParaRPr>
          </a:p>
          <a:p>
            <a:pPr marL="182563" lvl="1" indent="-182563" algn="l">
              <a:lnSpc>
                <a:spcPct val="100000"/>
              </a:lnSpc>
              <a:spcBef>
                <a:spcPts val="565"/>
              </a:spcBef>
              <a:buFont typeface="Arial"/>
              <a:buAutoNum type="arabicPeriod"/>
            </a:pPr>
            <a:r>
              <a:rPr lang="ru-RU" sz="150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500" spc="-30" dirty="0" err="1">
                <a:solidFill>
                  <a:srgbClr val="231F20"/>
                </a:solidFill>
                <a:latin typeface="Arial"/>
                <a:cs typeface="Arial"/>
              </a:rPr>
              <a:t>Транспортно-логистический</a:t>
            </a:r>
            <a:r>
              <a:rPr lang="ru-RU" sz="1500" spc="-30" dirty="0">
                <a:solidFill>
                  <a:srgbClr val="231F20"/>
                </a:solidFill>
                <a:latin typeface="Arial"/>
                <a:cs typeface="Arial"/>
              </a:rPr>
              <a:t> потенциал Большереченского </a:t>
            </a:r>
            <a:r>
              <a:rPr lang="ru-RU" sz="1500" dirty="0">
                <a:solidFill>
                  <a:srgbClr val="231F20"/>
                </a:solidFill>
                <a:latin typeface="Arial"/>
                <a:cs typeface="Arial"/>
              </a:rPr>
              <a:t>района </a:t>
            </a:r>
            <a:r>
              <a:rPr sz="1500" dirty="0" err="1">
                <a:solidFill>
                  <a:srgbClr val="231F20"/>
                </a:solidFill>
                <a:latin typeface="Arial"/>
                <a:cs typeface="Arial"/>
              </a:rPr>
              <a:t>Омской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 err="1">
                <a:solidFill>
                  <a:srgbClr val="231F20"/>
                </a:solidFill>
                <a:latin typeface="Arial"/>
                <a:cs typeface="Arial"/>
              </a:rPr>
              <a:t>области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lang="ru-RU" sz="800" spc="-25" dirty="0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sz="1500" spc="-25" dirty="0">
                <a:solidFill>
                  <a:srgbClr val="231F20"/>
                </a:solidFill>
                <a:latin typeface="Arial"/>
                <a:cs typeface="Arial"/>
              </a:rPr>
              <a:t>7</a:t>
            </a:r>
            <a:endParaRPr sz="1500" dirty="0">
              <a:latin typeface="Arial"/>
              <a:cs typeface="Arial"/>
            </a:endParaRPr>
          </a:p>
          <a:p>
            <a:pPr marR="33020" lvl="1" algn="l">
              <a:lnSpc>
                <a:spcPct val="100000"/>
              </a:lnSpc>
              <a:spcBef>
                <a:spcPts val="565"/>
              </a:spcBef>
              <a:buFont typeface="Arial"/>
              <a:buAutoNum type="arabicPeriod" startAt="3"/>
            </a:pPr>
            <a:r>
              <a:rPr lang="ru-RU" sz="15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 err="1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0" dirty="0" err="1">
                <a:solidFill>
                  <a:srgbClr val="231F20"/>
                </a:solidFill>
                <a:latin typeface="Arial"/>
                <a:cs typeface="Arial"/>
              </a:rPr>
              <a:t>рынка</a:t>
            </a:r>
            <a:r>
              <a:rPr sz="800" spc="2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lang="ru-RU" sz="800" dirty="0">
                <a:solidFill>
                  <a:srgbClr val="231F20"/>
                </a:solidFill>
                <a:latin typeface="Arial"/>
                <a:cs typeface="Arial"/>
              </a:rPr>
              <a:t>  .  .  .</a:t>
            </a:r>
            <a:r>
              <a:rPr sz="800" spc="2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spc="-25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"/>
                <a:cs typeface="Arial"/>
              </a:rPr>
              <a:t>8</a:t>
            </a:r>
            <a:endParaRPr lang="ru-RU" sz="1500" spc="-25" dirty="0">
              <a:solidFill>
                <a:srgbClr val="231F20"/>
              </a:solidFill>
              <a:latin typeface="Arial"/>
              <a:cs typeface="Arial"/>
            </a:endParaRPr>
          </a:p>
          <a:p>
            <a:pPr marR="33020" lvl="1" algn="l">
              <a:lnSpc>
                <a:spcPct val="100000"/>
              </a:lnSpc>
              <a:spcBef>
                <a:spcPts val="565"/>
              </a:spcBef>
              <a:buFont typeface="Arial"/>
              <a:buAutoNum type="arabicPeriod" startAt="3"/>
            </a:pPr>
            <a:r>
              <a:rPr lang="ru-RU" sz="1500" dirty="0">
                <a:solidFill>
                  <a:srgbClr val="231F20"/>
                </a:solidFill>
                <a:latin typeface="Arial"/>
                <a:cs typeface="Arial"/>
              </a:rPr>
              <a:t> Рынок сбыта</a:t>
            </a:r>
            <a:r>
              <a:rPr lang="ru-RU" sz="800" dirty="0">
                <a:solidFill>
                  <a:srgbClr val="231F20"/>
                </a:solidFill>
                <a:latin typeface="Arial"/>
                <a:cs typeface="Arial"/>
              </a:rPr>
              <a:t>  .  .  .  .  .  .  .  .  .  .  .  .  .  .  .  .  .  .  .  .  .  .  .  .  .  .  .  .  .  .  .  .  .  .  .  .  .  .  . </a:t>
            </a:r>
            <a:r>
              <a:rPr lang="ru-RU" sz="1500" dirty="0">
                <a:solidFill>
                  <a:srgbClr val="231F20"/>
                </a:solidFill>
                <a:latin typeface="Arial"/>
                <a:cs typeface="Arial"/>
              </a:rPr>
              <a:t>9</a:t>
            </a:r>
          </a:p>
          <a:p>
            <a:pPr marR="33020" lvl="1" algn="l">
              <a:lnSpc>
                <a:spcPct val="100000"/>
              </a:lnSpc>
              <a:spcBef>
                <a:spcPts val="565"/>
              </a:spcBef>
              <a:buFont typeface="Arial"/>
              <a:buAutoNum type="arabicPeriod" startAt="3"/>
            </a:pPr>
            <a:r>
              <a:rPr lang="ru-RU" sz="1500" dirty="0">
                <a:solidFill>
                  <a:srgbClr val="231F20"/>
                </a:solidFill>
                <a:latin typeface="Arial"/>
                <a:cs typeface="Arial"/>
              </a:rPr>
              <a:t> Целесообразность создания производства</a:t>
            </a:r>
            <a:r>
              <a:rPr lang="ru-RU" sz="800" dirty="0">
                <a:solidFill>
                  <a:srgbClr val="231F20"/>
                </a:solidFill>
                <a:latin typeface="Arial"/>
                <a:cs typeface="Arial"/>
              </a:rPr>
              <a:t> .  .  .  .  .  .  . </a:t>
            </a:r>
            <a:r>
              <a:rPr lang="ru-RU" sz="1500" dirty="0">
                <a:solidFill>
                  <a:srgbClr val="231F20"/>
                </a:solidFill>
                <a:latin typeface="Arial"/>
                <a:cs typeface="Arial"/>
              </a:rPr>
              <a:t>10</a:t>
            </a:r>
          </a:p>
          <a:p>
            <a:pPr marR="33020" lvl="1" algn="l">
              <a:spcBef>
                <a:spcPts val="565"/>
              </a:spcBef>
            </a:pPr>
            <a:r>
              <a:rPr lang="ru-RU" sz="1500" spc="-50" dirty="0">
                <a:solidFill>
                  <a:srgbClr val="231F20"/>
                </a:solidFill>
                <a:latin typeface="Arial"/>
                <a:cs typeface="Arial"/>
              </a:rPr>
              <a:t>6. </a:t>
            </a:r>
            <a:r>
              <a:rPr lang="ru-RU" sz="1500" dirty="0">
                <a:solidFill>
                  <a:srgbClr val="231F20"/>
                </a:solidFill>
                <a:latin typeface="Arial"/>
                <a:cs typeface="Arial"/>
              </a:rPr>
              <a:t>План маркетинга</a:t>
            </a:r>
            <a:r>
              <a:rPr lang="ru-RU" sz="800" dirty="0">
                <a:solidFill>
                  <a:srgbClr val="231F20"/>
                </a:solidFill>
                <a:latin typeface="Arial"/>
                <a:cs typeface="Arial"/>
              </a:rPr>
              <a:t> .  .  .  .  .  .  .  .  .  .  .  .  .  .  .  .  .  .  .  .  .  .  .  .  .  .  .  .  .  .  .  .  .  . </a:t>
            </a:r>
            <a:r>
              <a:rPr lang="ru-RU" sz="1500" dirty="0">
                <a:solidFill>
                  <a:srgbClr val="231F20"/>
                </a:solidFill>
                <a:latin typeface="Arial"/>
                <a:cs typeface="Arial"/>
              </a:rPr>
              <a:t>11</a:t>
            </a:r>
          </a:p>
          <a:p>
            <a:pPr marR="33020" lvl="1" algn="l">
              <a:lnSpc>
                <a:spcPct val="100000"/>
              </a:lnSpc>
              <a:spcBef>
                <a:spcPts val="565"/>
              </a:spcBef>
            </a:pPr>
            <a:endParaRPr lang="ru-RU" sz="1500" spc="-50" dirty="0">
              <a:solidFill>
                <a:srgbClr val="231F2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lang="ru-RU" sz="1500" b="1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24143" y="1341163"/>
            <a:ext cx="139077" cy="4237257"/>
            <a:chOff x="792400" y="1341544"/>
            <a:chExt cx="139077" cy="4237257"/>
          </a:xfrm>
        </p:grpSpPr>
        <p:sp>
          <p:nvSpPr>
            <p:cNvPr id="5" name="object 5"/>
            <p:cNvSpPr/>
            <p:nvPr/>
          </p:nvSpPr>
          <p:spPr>
            <a:xfrm>
              <a:off x="801408" y="1359712"/>
              <a:ext cx="45719" cy="4219089"/>
            </a:xfrm>
            <a:custGeom>
              <a:avLst/>
              <a:gdLst/>
              <a:ahLst/>
              <a:cxnLst/>
              <a:rect l="l" t="t" r="r" b="b"/>
              <a:pathLst>
                <a:path h="4949825">
                  <a:moveTo>
                    <a:pt x="0" y="0"/>
                  </a:moveTo>
                  <a:lnTo>
                    <a:pt x="0" y="4949291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92400" y="1341544"/>
              <a:ext cx="139077" cy="1749393"/>
            </a:xfrm>
            <a:custGeom>
              <a:avLst/>
              <a:gdLst/>
              <a:ahLst/>
              <a:cxnLst/>
              <a:rect l="l" t="t" r="r" b="b"/>
              <a:pathLst>
                <a:path w="135890" h="1709420">
                  <a:moveTo>
                    <a:pt x="135661" y="1628292"/>
                  </a:moveTo>
                  <a:lnTo>
                    <a:pt x="0" y="1547291"/>
                  </a:lnTo>
                  <a:lnTo>
                    <a:pt x="0" y="1709293"/>
                  </a:lnTo>
                  <a:lnTo>
                    <a:pt x="135661" y="1628292"/>
                  </a:lnTo>
                  <a:close/>
                </a:path>
                <a:path w="135890" h="1709420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6324336" y="1359330"/>
            <a:ext cx="135890" cy="4219090"/>
            <a:chOff x="6466356" y="1332710"/>
            <a:chExt cx="139091" cy="6383849"/>
          </a:xfrm>
        </p:grpSpPr>
        <p:sp>
          <p:nvSpPr>
            <p:cNvPr id="8" name="object 8"/>
            <p:cNvSpPr/>
            <p:nvPr/>
          </p:nvSpPr>
          <p:spPr>
            <a:xfrm>
              <a:off x="6466356" y="1332783"/>
              <a:ext cx="139091" cy="6383776"/>
            </a:xfrm>
            <a:custGeom>
              <a:avLst/>
              <a:gdLst/>
              <a:ahLst/>
              <a:cxnLst/>
              <a:rect l="l" t="t" r="r" b="b"/>
              <a:pathLst>
                <a:path h="4949825">
                  <a:moveTo>
                    <a:pt x="0" y="0"/>
                  </a:moveTo>
                  <a:lnTo>
                    <a:pt x="0" y="4949291"/>
                  </a:lnTo>
                </a:path>
              </a:pathLst>
            </a:custGeom>
            <a:ln w="12700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69557" y="1332710"/>
              <a:ext cx="135890" cy="4284562"/>
            </a:xfrm>
            <a:custGeom>
              <a:avLst/>
              <a:gdLst/>
              <a:ahLst/>
              <a:cxnLst/>
              <a:rect l="l" t="t" r="r" b="b"/>
              <a:pathLst>
                <a:path w="135890" h="3055620">
                  <a:moveTo>
                    <a:pt x="135661" y="2974492"/>
                  </a:moveTo>
                  <a:lnTo>
                    <a:pt x="0" y="2893491"/>
                  </a:lnTo>
                  <a:lnTo>
                    <a:pt x="0" y="3055493"/>
                  </a:lnTo>
                  <a:lnTo>
                    <a:pt x="135661" y="2974492"/>
                  </a:lnTo>
                  <a:close/>
                </a:path>
                <a:path w="135890" h="3055620">
                  <a:moveTo>
                    <a:pt x="135661" y="1673288"/>
                  </a:moveTo>
                  <a:lnTo>
                    <a:pt x="0" y="1592287"/>
                  </a:lnTo>
                  <a:lnTo>
                    <a:pt x="0" y="1754289"/>
                  </a:lnTo>
                  <a:lnTo>
                    <a:pt x="135661" y="1673288"/>
                  </a:lnTo>
                  <a:close/>
                </a:path>
                <a:path w="135890" h="3055620">
                  <a:moveTo>
                    <a:pt x="135661" y="81000"/>
                  </a:moveTo>
                  <a:lnTo>
                    <a:pt x="0" y="0"/>
                  </a:lnTo>
                  <a:lnTo>
                    <a:pt x="0" y="162001"/>
                  </a:lnTo>
                  <a:lnTo>
                    <a:pt x="135661" y="8100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708317" y="1295196"/>
            <a:ext cx="4340683" cy="42832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sz="1500" b="1" dirty="0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lang="ru-RU" sz="15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500" b="1" spc="-50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endParaRPr lang="ru-RU"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ru-RU" sz="1500" b="1" dirty="0">
                <a:solidFill>
                  <a:srgbClr val="F04E23"/>
                </a:solidFill>
                <a:latin typeface="Arial"/>
                <a:cs typeface="Arial"/>
              </a:rPr>
              <a:t>Анализ</a:t>
            </a:r>
            <a:r>
              <a:rPr lang="ru-RU" sz="1500" b="1" spc="-9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lang="ru-RU" sz="1500" b="1" dirty="0">
                <a:solidFill>
                  <a:srgbClr val="F04E23"/>
                </a:solidFill>
                <a:latin typeface="Arial"/>
                <a:cs typeface="Arial"/>
              </a:rPr>
              <a:t>сырьевого</a:t>
            </a:r>
            <a:r>
              <a:rPr lang="ru-RU" sz="1500" b="1" spc="-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lang="ru-RU" sz="1500" b="1" spc="-10" dirty="0">
                <a:solidFill>
                  <a:srgbClr val="F04E23"/>
                </a:solidFill>
                <a:latin typeface="Arial"/>
                <a:cs typeface="Arial"/>
              </a:rPr>
              <a:t>обеспечения</a:t>
            </a:r>
            <a:endParaRPr lang="ru-RU" sz="1500" dirty="0">
              <a:latin typeface="Arial"/>
              <a:cs typeface="Arial"/>
            </a:endParaRPr>
          </a:p>
          <a:p>
            <a:pPr marL="182563" lvl="1" indent="-182563">
              <a:lnSpc>
                <a:spcPct val="100000"/>
              </a:lnSpc>
              <a:spcBef>
                <a:spcPts val="850"/>
              </a:spcBef>
              <a:buAutoNum type="arabicPeriod"/>
            </a:pPr>
            <a:r>
              <a:rPr lang="ru-RU" sz="1500" dirty="0">
                <a:solidFill>
                  <a:srgbClr val="231F20"/>
                </a:solidFill>
                <a:latin typeface="Arial"/>
                <a:cs typeface="Arial"/>
              </a:rPr>
              <a:t> Визуальные примеры и интерьерные        решения</a:t>
            </a:r>
            <a:r>
              <a:rPr lang="ru-RU" sz="800" dirty="0">
                <a:solidFill>
                  <a:srgbClr val="231F20"/>
                </a:solidFill>
                <a:latin typeface="Arial"/>
                <a:cs typeface="Arial"/>
              </a:rPr>
              <a:t>  .  .  .  .  .  .  .  .  .  .  .  .  .  .  .  .   .  .  .  .  .  .  .  .  .  .  .  .  .  .  .  .  .  .  .  . </a:t>
            </a:r>
            <a:r>
              <a:rPr lang="ru-RU" sz="1500" dirty="0">
                <a:solidFill>
                  <a:srgbClr val="231F20"/>
                </a:solidFill>
                <a:latin typeface="Arial"/>
                <a:cs typeface="Arial"/>
              </a:rPr>
              <a:t>12</a:t>
            </a:r>
          </a:p>
          <a:p>
            <a:pPr lvl="1">
              <a:lnSpc>
                <a:spcPct val="100000"/>
              </a:lnSpc>
              <a:spcBef>
                <a:spcPts val="850"/>
              </a:spcBef>
              <a:buAutoNum type="arabicPeriod"/>
            </a:pPr>
            <a:r>
              <a:rPr lang="ru-RU" sz="1500" dirty="0">
                <a:solidFill>
                  <a:srgbClr val="231F20"/>
                </a:solidFill>
                <a:latin typeface="Arial"/>
                <a:cs typeface="Arial"/>
              </a:rPr>
              <a:t> Кадровый</a:t>
            </a:r>
            <a:r>
              <a:rPr lang="ru-RU" sz="15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500" dirty="0">
                <a:solidFill>
                  <a:srgbClr val="231F20"/>
                </a:solidFill>
                <a:latin typeface="Arial"/>
                <a:cs typeface="Arial"/>
              </a:rPr>
              <a:t>потенциал</a:t>
            </a:r>
            <a:r>
              <a:rPr lang="ru-RU" sz="1500" spc="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lang="ru-RU" sz="800" spc="20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lang="ru-RU" sz="800" spc="204" dirty="0">
                <a:solidFill>
                  <a:srgbClr val="231F20"/>
                </a:solidFill>
                <a:latin typeface="Arial"/>
                <a:cs typeface="Arial"/>
              </a:rPr>
              <a:t> . </a:t>
            </a:r>
            <a:r>
              <a:rPr lang="ru-RU"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lang="ru-RU"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lang="ru-RU" sz="800" spc="20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lang="ru-RU" sz="800" spc="20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lang="ru-RU"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lang="ru-RU" sz="800" spc="20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lang="ru-RU" sz="800" spc="20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lang="ru-RU"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lang="ru-RU" sz="800" spc="20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lang="ru-RU" sz="800" spc="20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lang="ru-RU"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lang="ru-RU" sz="800" spc="20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lang="ru-RU" sz="800" spc="20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lang="ru-RU"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lang="ru-RU" sz="800" spc="20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lang="ru-RU" sz="800" spc="20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lang="ru-RU"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lang="ru-RU" sz="800" spc="20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lang="ru-RU" sz="800" spc="204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lang="ru-RU"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lang="ru-RU" sz="800" spc="3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500" spc="-25" dirty="0">
                <a:solidFill>
                  <a:srgbClr val="231F20"/>
                </a:solidFill>
                <a:latin typeface="Arial"/>
                <a:cs typeface="Arial"/>
              </a:rPr>
              <a:t>13</a:t>
            </a:r>
            <a:endParaRPr lang="ru-RU"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lang="ru-RU" sz="1500" b="1" dirty="0">
              <a:solidFill>
                <a:srgbClr val="231F2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500" b="1" dirty="0" err="1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50" dirty="0">
                <a:solidFill>
                  <a:srgbClr val="231F20"/>
                </a:solidFill>
                <a:latin typeface="Arial"/>
                <a:cs typeface="Arial"/>
              </a:rPr>
              <a:t>4</a:t>
            </a: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Локализация</a:t>
            </a:r>
            <a:r>
              <a:rPr sz="1500" b="1" spc="-7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7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endParaRPr sz="1500" dirty="0">
              <a:latin typeface="Arial"/>
              <a:cs typeface="Arial"/>
            </a:endParaRPr>
          </a:p>
          <a:p>
            <a:pPr marL="182563" lvl="1" indent="-182563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lang="ru-RU" sz="15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0" dirty="0" err="1">
                <a:solidFill>
                  <a:srgbClr val="231F20"/>
                </a:solidFill>
                <a:latin typeface="Arial"/>
                <a:cs typeface="Arial"/>
              </a:rPr>
              <a:t>Возможные</a:t>
            </a:r>
            <a:r>
              <a:rPr sz="15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0" dirty="0" err="1">
                <a:solidFill>
                  <a:srgbClr val="231F20"/>
                </a:solidFill>
                <a:latin typeface="Arial"/>
                <a:cs typeface="Arial"/>
              </a:rPr>
              <a:t>территории</a:t>
            </a:r>
            <a:r>
              <a:rPr lang="ru-RU" sz="15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 err="1">
                <a:solidFill>
                  <a:srgbClr val="231F20"/>
                </a:solidFill>
                <a:latin typeface="Arial"/>
                <a:cs typeface="Arial"/>
              </a:rPr>
              <a:t>для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 err="1">
                <a:solidFill>
                  <a:srgbClr val="231F20"/>
                </a:solidFill>
                <a:latin typeface="Arial"/>
                <a:cs typeface="Arial"/>
              </a:rPr>
              <a:t>размещения</a:t>
            </a:r>
            <a:r>
              <a:rPr lang="ru-RU" sz="15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1500" spc="-25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lang="ru-RU" sz="1500" spc="-25" dirty="0">
                <a:solidFill>
                  <a:srgbClr val="231F20"/>
                </a:solidFill>
                <a:latin typeface="Arial"/>
                <a:cs typeface="Arial"/>
              </a:rPr>
              <a:t>4</a:t>
            </a:r>
          </a:p>
          <a:p>
            <a:pPr>
              <a:lnSpc>
                <a:spcPct val="100000"/>
              </a:lnSpc>
            </a:pPr>
            <a:r>
              <a:rPr lang="ru-RU" sz="15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endParaRPr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Раздел</a:t>
            </a:r>
            <a:r>
              <a:rPr sz="15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50" dirty="0">
                <a:solidFill>
                  <a:srgbClr val="231F20"/>
                </a:solidFill>
                <a:latin typeface="Arial"/>
                <a:cs typeface="Arial"/>
              </a:rPr>
              <a:t>5</a:t>
            </a:r>
            <a:endParaRPr sz="1500" dirty="0">
              <a:latin typeface="Arial"/>
              <a:cs typeface="Arial"/>
            </a:endParaRPr>
          </a:p>
          <a:p>
            <a:pPr marR="1628775">
              <a:lnSpc>
                <a:spcPct val="100000"/>
              </a:lnSpc>
            </a:pP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Иное</a:t>
            </a:r>
            <a:r>
              <a:rPr sz="15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 err="1">
                <a:solidFill>
                  <a:srgbClr val="F04E23"/>
                </a:solidFill>
                <a:latin typeface="Arial"/>
                <a:cs typeface="Arial"/>
              </a:rPr>
              <a:t>ресурсное</a:t>
            </a:r>
            <a:r>
              <a:rPr sz="15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 err="1">
                <a:solidFill>
                  <a:srgbClr val="F04E23"/>
                </a:solidFill>
                <a:latin typeface="Arial"/>
                <a:cs typeface="Arial"/>
              </a:rPr>
              <a:t>беспечение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500" b="1" spc="-8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endParaRPr sz="15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lang="ru-RU" sz="15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0" dirty="0" err="1">
                <a:solidFill>
                  <a:srgbClr val="231F20"/>
                </a:solidFill>
                <a:latin typeface="Arial"/>
                <a:cs typeface="Arial"/>
              </a:rPr>
              <a:t>Возможные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dirty="0" err="1">
                <a:solidFill>
                  <a:srgbClr val="231F20"/>
                </a:solidFill>
                <a:latin typeface="Arial"/>
                <a:cs typeface="Arial"/>
              </a:rPr>
              <a:t>меры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0" dirty="0" err="1">
                <a:solidFill>
                  <a:srgbClr val="231F20"/>
                </a:solidFill>
                <a:latin typeface="Arial"/>
                <a:cs typeface="Arial"/>
              </a:rPr>
              <a:t>поддержки</a:t>
            </a:r>
            <a:r>
              <a:rPr sz="1500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lang="ru-RU" sz="800" dirty="0">
                <a:solidFill>
                  <a:srgbClr val="231F20"/>
                </a:solidFill>
                <a:latin typeface="Arial"/>
                <a:cs typeface="Arial"/>
              </a:rPr>
              <a:t>  . 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3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500" spc="-25" dirty="0">
                <a:solidFill>
                  <a:srgbClr val="231F20"/>
                </a:solidFill>
                <a:latin typeface="Arial"/>
                <a:cs typeface="Arial"/>
              </a:rPr>
              <a:t>15</a:t>
            </a:r>
            <a:endParaRPr sz="15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850"/>
              </a:spcBef>
              <a:buFont typeface="Arial"/>
              <a:buAutoNum type="arabicPeriod"/>
              <a:tabLst>
                <a:tab pos="381635" algn="l"/>
              </a:tabLst>
            </a:pPr>
            <a:r>
              <a:rPr lang="ru-RU" sz="15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0" dirty="0" err="1">
                <a:solidFill>
                  <a:srgbClr val="231F20"/>
                </a:solidFill>
                <a:latin typeface="Arial"/>
                <a:cs typeface="Arial"/>
              </a:rPr>
              <a:t>Административная</a:t>
            </a:r>
            <a:r>
              <a:rPr sz="150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поддержка</a:t>
            </a:r>
            <a:endParaRPr sz="1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lang="ru-RU" sz="1500" spc="-20" dirty="0">
                <a:solidFill>
                  <a:srgbClr val="231F20"/>
                </a:solidFill>
                <a:latin typeface="Arial"/>
                <a:cs typeface="Arial"/>
              </a:rPr>
              <a:t>    </a:t>
            </a:r>
            <a:r>
              <a:rPr sz="1500" spc="-20" dirty="0" err="1">
                <a:solidFill>
                  <a:srgbClr val="231F20"/>
                </a:solidFill>
                <a:latin typeface="Arial"/>
                <a:cs typeface="Arial"/>
              </a:rPr>
              <a:t>бизнеса</a:t>
            </a:r>
            <a:r>
              <a:rPr sz="15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lang="ru-RU" sz="800" dirty="0">
                <a:solidFill>
                  <a:srgbClr val="231F20"/>
                </a:solidFill>
                <a:latin typeface="Arial"/>
                <a:cs typeface="Arial"/>
              </a:rPr>
              <a:t>  .  .  .  .  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sz="800" spc="22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231F20"/>
                </a:solidFill>
                <a:latin typeface="Arial"/>
                <a:cs typeface="Arial"/>
              </a:rPr>
              <a:t>.</a:t>
            </a:r>
            <a:r>
              <a:rPr lang="ru-RU" sz="1500" spc="-25" dirty="0">
                <a:solidFill>
                  <a:srgbClr val="231F20"/>
                </a:solidFill>
                <a:latin typeface="Arial"/>
                <a:cs typeface="Arial"/>
              </a:rPr>
              <a:t>16</a:t>
            </a:r>
            <a:endParaRPr sz="15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5424" rIns="0" bIns="0" rtlCol="0">
            <a:spAutoFit/>
          </a:bodyPr>
          <a:lstStyle/>
          <a:p>
            <a:pPr marL="304800">
              <a:lnSpc>
                <a:spcPct val="100000"/>
              </a:lnSpc>
              <a:spcBef>
                <a:spcPts val="100"/>
              </a:spcBef>
            </a:pPr>
            <a:r>
              <a:rPr sz="2400" spc="50" dirty="0"/>
              <a:t>ИНФОРМАЦИЯ</a:t>
            </a:r>
            <a:r>
              <a:rPr sz="2400" spc="100" dirty="0"/>
              <a:t> </a:t>
            </a:r>
            <a:r>
              <a:rPr sz="2400" dirty="0"/>
              <a:t>О</a:t>
            </a:r>
            <a:r>
              <a:rPr sz="2400" spc="105" dirty="0"/>
              <a:t> </a:t>
            </a:r>
            <a:r>
              <a:rPr sz="2400" spc="70" dirty="0"/>
              <a:t>ПРОЕКТЕ</a:t>
            </a:r>
            <a:endParaRPr sz="2400" dirty="0"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795058" y="1600200"/>
            <a:ext cx="4821745" cy="4059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/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Наименование</a:t>
            </a:r>
            <a:r>
              <a:rPr sz="17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700" b="1" spc="-5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проекта: </a:t>
            </a:r>
            <a:r>
              <a:rPr lang="ru-RU" dirty="0"/>
              <a:t>Создание производства по переработке плодово-ягодной продукции на территории Большереченского района Омской области</a:t>
            </a:r>
            <a:endParaRPr lang="ru-RU" spc="-10" dirty="0"/>
          </a:p>
          <a:p>
            <a:pPr marL="12700" marR="5080"/>
            <a:endParaRPr lang="ru-RU" sz="1700" b="1" dirty="0">
              <a:solidFill>
                <a:srgbClr val="F04E23"/>
              </a:solidFill>
              <a:latin typeface="Arial"/>
              <a:cs typeface="Arial"/>
            </a:endParaRPr>
          </a:p>
          <a:p>
            <a:pPr marL="12700" marR="5080"/>
            <a:r>
              <a:rPr sz="1700" b="1" dirty="0" err="1">
                <a:solidFill>
                  <a:srgbClr val="F04E23"/>
                </a:solidFill>
                <a:latin typeface="Arial"/>
                <a:cs typeface="Arial"/>
              </a:rPr>
              <a:t>Тип</a:t>
            </a:r>
            <a:r>
              <a:rPr sz="1700" b="1" spc="-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проекта:</a:t>
            </a:r>
            <a:endParaRPr sz="1700" dirty="0">
              <a:latin typeface="Arial"/>
              <a:cs typeface="Arial"/>
            </a:endParaRPr>
          </a:p>
          <a:p>
            <a:pPr marL="12700"/>
            <a:r>
              <a:rPr spc="-10" dirty="0"/>
              <a:t>Создание</a:t>
            </a:r>
            <a:r>
              <a:rPr spc="-85" dirty="0"/>
              <a:t> </a:t>
            </a:r>
            <a:r>
              <a:rPr dirty="0"/>
              <a:t>нового</a:t>
            </a:r>
            <a:r>
              <a:rPr spc="-85" dirty="0"/>
              <a:t> </a:t>
            </a:r>
            <a:r>
              <a:rPr spc="-10" dirty="0"/>
              <a:t>производства</a:t>
            </a:r>
            <a:r>
              <a:rPr spc="-80" dirty="0"/>
              <a:t> </a:t>
            </a:r>
            <a:r>
              <a:rPr spc="-10" dirty="0"/>
              <a:t>(Greenfield)</a:t>
            </a:r>
          </a:p>
          <a:p>
            <a:pPr marL="12700"/>
            <a:endParaRPr lang="ru-RU" sz="1700" b="1" dirty="0">
              <a:solidFill>
                <a:srgbClr val="F04E23"/>
              </a:solidFill>
              <a:latin typeface="Arial"/>
              <a:cs typeface="Arial"/>
            </a:endParaRPr>
          </a:p>
          <a:p>
            <a:pPr marL="12700"/>
            <a:r>
              <a:rPr sz="1700" b="1" dirty="0" err="1">
                <a:solidFill>
                  <a:srgbClr val="F04E23"/>
                </a:solidFill>
                <a:latin typeface="Arial"/>
                <a:cs typeface="Arial"/>
              </a:rPr>
              <a:t>Стадия</a:t>
            </a:r>
            <a:r>
              <a:rPr sz="1700" b="1" spc="-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инвестиционного</a:t>
            </a:r>
            <a:r>
              <a:rPr sz="1700" b="1" spc="-8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04E23"/>
                </a:solidFill>
                <a:latin typeface="Arial"/>
                <a:cs typeface="Arial"/>
              </a:rPr>
              <a:t>проекта</a:t>
            </a:r>
            <a:r>
              <a:rPr sz="1700" b="1" spc="-8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50" dirty="0">
                <a:solidFill>
                  <a:srgbClr val="F04E23"/>
                </a:solidFill>
                <a:latin typeface="Arial"/>
                <a:cs typeface="Arial"/>
              </a:rPr>
              <a:t>–</a:t>
            </a:r>
            <a:endParaRPr sz="1700" dirty="0">
              <a:latin typeface="Arial"/>
              <a:cs typeface="Arial"/>
            </a:endParaRPr>
          </a:p>
          <a:p>
            <a:pPr marL="12700" marR="1647825"/>
            <a:r>
              <a:rPr lang="ru-RU" spc="-10" dirty="0"/>
              <a:t>П</a:t>
            </a:r>
            <a:r>
              <a:rPr spc="-10" dirty="0" err="1"/>
              <a:t>ред</a:t>
            </a:r>
            <a:r>
              <a:rPr lang="ru-RU" spc="-10" dirty="0"/>
              <a:t>ы</a:t>
            </a:r>
            <a:r>
              <a:rPr spc="-10" dirty="0" err="1"/>
              <a:t>нвестиционная</a:t>
            </a:r>
            <a:r>
              <a:rPr spc="-10" dirty="0"/>
              <a:t> (инвестиционное</a:t>
            </a:r>
            <a:r>
              <a:rPr spc="-65" dirty="0"/>
              <a:t> </a:t>
            </a:r>
            <a:r>
              <a:rPr spc="-10" dirty="0"/>
              <a:t>предложение)</a:t>
            </a:r>
          </a:p>
          <a:p>
            <a:pPr marL="12700"/>
            <a:endParaRPr lang="ru-RU" sz="1700" b="1" dirty="0">
              <a:solidFill>
                <a:srgbClr val="F04E23"/>
              </a:solidFill>
              <a:latin typeface="Arial"/>
              <a:cs typeface="Arial"/>
            </a:endParaRPr>
          </a:p>
          <a:p>
            <a:pPr marL="12700"/>
            <a:r>
              <a:rPr sz="1700" b="1" dirty="0" err="1">
                <a:solidFill>
                  <a:srgbClr val="F04E23"/>
                </a:solidFill>
                <a:latin typeface="Arial"/>
                <a:cs typeface="Arial"/>
              </a:rPr>
              <a:t>Описание</a:t>
            </a:r>
            <a:r>
              <a:rPr sz="1700" b="1" spc="-9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04E23"/>
                </a:solidFill>
                <a:latin typeface="Arial"/>
                <a:cs typeface="Arial"/>
              </a:rPr>
              <a:t>проекта:</a:t>
            </a:r>
            <a:endParaRPr sz="1700" dirty="0">
              <a:latin typeface="Arial"/>
              <a:cs typeface="Arial"/>
            </a:endParaRPr>
          </a:p>
          <a:p>
            <a:r>
              <a:rPr lang="ru-RU" dirty="0"/>
              <a:t>Строительство быстровозводимого цеха из металлоконструкций с установкой холодильного и сушильного оборудования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616803" y="347688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5058" y="647623"/>
            <a:ext cx="10200640" cy="0"/>
          </a:xfrm>
          <a:custGeom>
            <a:avLst/>
            <a:gdLst/>
            <a:ahLst/>
            <a:cxnLst/>
            <a:rect l="l" t="t" r="r" b="b"/>
            <a:pathLst>
              <a:path w="10200640">
                <a:moveTo>
                  <a:pt x="1020015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sz="half" idx="3"/>
          </p:nvPr>
        </p:nvSpPr>
        <p:spPr>
          <a:xfrm>
            <a:off x="6096000" y="1515345"/>
            <a:ext cx="4899698" cy="4033797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r>
              <a:rPr dirty="0"/>
              <a:t>Цель</a:t>
            </a:r>
            <a:r>
              <a:rPr spc="-40" dirty="0"/>
              <a:t> </a:t>
            </a:r>
            <a:r>
              <a:rPr spc="-10" dirty="0"/>
              <a:t>инвестиционного</a:t>
            </a:r>
            <a:r>
              <a:rPr spc="-35" dirty="0"/>
              <a:t> </a:t>
            </a:r>
            <a:r>
              <a:rPr spc="-10" dirty="0"/>
              <a:t>проекта:</a:t>
            </a:r>
          </a:p>
          <a:p>
            <a:r>
              <a:rPr lang="ru-RU" sz="1600" b="0" spc="-10" dirty="0">
                <a:solidFill>
                  <a:srgbClr val="231F20"/>
                </a:solidFill>
              </a:rPr>
              <a:t>Создание современного, эффективного и экологически чистого производства по переработке плодово-ягодной продукции</a:t>
            </a:r>
          </a:p>
          <a:p>
            <a:endParaRPr sz="1600" dirty="0">
              <a:latin typeface="Arial"/>
              <a:cs typeface="Arial"/>
            </a:endParaRPr>
          </a:p>
          <a:p>
            <a:r>
              <a:rPr lang="ru-RU" sz="1600" dirty="0"/>
              <a:t>Отрасль</a:t>
            </a:r>
            <a:r>
              <a:rPr lang="ru-RU" sz="1600" spc="-75" dirty="0"/>
              <a:t> </a:t>
            </a:r>
            <a:r>
              <a:rPr lang="ru-RU" sz="1600" spc="-10" dirty="0"/>
              <a:t>экономики:</a:t>
            </a:r>
          </a:p>
          <a:p>
            <a:r>
              <a:rPr lang="ru-RU" sz="1600" b="0" spc="-10" dirty="0">
                <a:solidFill>
                  <a:srgbClr val="231F20"/>
                </a:solidFill>
              </a:rPr>
              <a:t>Прочие виды переработки и консервирования фруктов и овощей</a:t>
            </a:r>
          </a:p>
          <a:p>
            <a:r>
              <a:rPr lang="ru-RU" sz="1600" dirty="0"/>
              <a:t>ОКВЭД 10.39.2</a:t>
            </a:r>
            <a:r>
              <a:rPr sz="1600" b="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0" dirty="0">
                <a:solidFill>
                  <a:srgbClr val="231F20"/>
                </a:solidFill>
                <a:latin typeface="Arial"/>
                <a:cs typeface="Arial"/>
              </a:rPr>
              <a:t>–</a:t>
            </a:r>
            <a:r>
              <a:rPr sz="1600" b="0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600" b="0" dirty="0">
                <a:solidFill>
                  <a:srgbClr val="231F20"/>
                </a:solidFill>
                <a:latin typeface="Arial"/>
                <a:cs typeface="Arial"/>
              </a:rPr>
              <a:t>«</a:t>
            </a:r>
            <a:r>
              <a:rPr lang="ru-RU" sz="1600" b="0" dirty="0">
                <a:solidFill>
                  <a:srgbClr val="333333"/>
                </a:solidFill>
                <a:ea typeface="Times New Roman"/>
              </a:rPr>
              <a:t>Переработка и консервирование фруктов и орехов</a:t>
            </a:r>
            <a:r>
              <a:rPr sz="1600" b="0" spc="-10" dirty="0">
                <a:solidFill>
                  <a:srgbClr val="231F20"/>
                </a:solidFill>
                <a:latin typeface="Arial"/>
                <a:cs typeface="Arial"/>
              </a:rPr>
              <a:t>»</a:t>
            </a:r>
            <a:endParaRPr lang="ru-RU" sz="1600" b="0" spc="-10" dirty="0">
              <a:solidFill>
                <a:srgbClr val="231F20"/>
              </a:solidFill>
              <a:latin typeface="Arial"/>
              <a:cs typeface="Arial"/>
            </a:endParaRPr>
          </a:p>
          <a:p>
            <a:endParaRPr lang="ru-RU" sz="1600" b="0" spc="-20" dirty="0">
              <a:solidFill>
                <a:schemeClr val="tx1"/>
              </a:solidFill>
            </a:endParaRPr>
          </a:p>
          <a:p>
            <a:r>
              <a:rPr spc="-20" dirty="0" err="1"/>
              <a:t>Условия</a:t>
            </a:r>
            <a:r>
              <a:rPr spc="-70" dirty="0"/>
              <a:t> </a:t>
            </a:r>
            <a:r>
              <a:rPr dirty="0"/>
              <a:t>участия</a:t>
            </a:r>
            <a:r>
              <a:rPr spc="-65" dirty="0"/>
              <a:t> </a:t>
            </a:r>
            <a:r>
              <a:rPr dirty="0"/>
              <a:t>в</a:t>
            </a:r>
            <a:r>
              <a:rPr spc="-60" dirty="0"/>
              <a:t> </a:t>
            </a:r>
            <a:r>
              <a:rPr spc="-10" dirty="0"/>
              <a:t>проекте:</a:t>
            </a:r>
          </a:p>
          <a:p>
            <a:r>
              <a:rPr lang="ru-RU" sz="1600" b="0" spc="-10" dirty="0">
                <a:solidFill>
                  <a:srgbClr val="231F20"/>
                </a:solidFill>
              </a:rPr>
              <a:t>Собственные средства инвестора</a:t>
            </a:r>
            <a:endParaRPr lang="ru-RU" sz="1600" b="0" spc="-10" dirty="0">
              <a:solidFill>
                <a:srgbClr val="231F20"/>
              </a:solidFill>
              <a:latin typeface="Arial"/>
              <a:cs typeface="Arial"/>
            </a:endParaRPr>
          </a:p>
          <a:p>
            <a:endParaRPr lang="ru-RU" sz="1600" b="0" spc="-10" dirty="0">
              <a:solidFill>
                <a:srgbClr val="231F20"/>
              </a:solidFill>
              <a:latin typeface="Arial"/>
              <a:cs typeface="Arial"/>
            </a:endParaRPr>
          </a:p>
          <a:p>
            <a:r>
              <a:rPr spc="-10" dirty="0" err="1"/>
              <a:t>Производственная</a:t>
            </a:r>
            <a:r>
              <a:rPr spc="-110" dirty="0"/>
              <a:t> </a:t>
            </a:r>
            <a:r>
              <a:rPr spc="-10" dirty="0"/>
              <a:t>мощность:</a:t>
            </a:r>
          </a:p>
          <a:p>
            <a:r>
              <a:rPr lang="ru-RU" sz="1600" b="0" spc="-10" dirty="0">
                <a:solidFill>
                  <a:srgbClr val="231F20"/>
                </a:solidFill>
              </a:rPr>
              <a:t>До 3</a:t>
            </a:r>
            <a:r>
              <a:rPr lang="ru-RU" sz="1600" b="0" spc="-10" dirty="0">
                <a:solidFill>
                  <a:srgbClr val="231F20"/>
                </a:solidFill>
                <a:latin typeface="Arial"/>
                <a:cs typeface="Arial"/>
              </a:rPr>
              <a:t>00 кг </a:t>
            </a:r>
            <a:r>
              <a:rPr sz="1600" b="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600" b="0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600" b="0" dirty="0">
                <a:solidFill>
                  <a:srgbClr val="231F20"/>
                </a:solidFill>
              </a:rPr>
              <a:t>смену 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pPr marL="46355">
                <a:lnSpc>
                  <a:spcPct val="100000"/>
                </a:lnSpc>
                <a:spcBef>
                  <a:spcPts val="170"/>
                </a:spcBef>
              </a:pPr>
              <a:t>3</a:t>
            </a:fld>
            <a:endParaRPr spc="-50" dirty="0"/>
          </a:p>
        </p:txBody>
      </p:sp>
      <p:sp>
        <p:nvSpPr>
          <p:cNvPr id="14" name="object 11"/>
          <p:cNvSpPr/>
          <p:nvPr/>
        </p:nvSpPr>
        <p:spPr>
          <a:xfrm>
            <a:off x="487594" y="1665523"/>
            <a:ext cx="168910" cy="195580"/>
          </a:xfrm>
          <a:custGeom>
            <a:avLst/>
            <a:gdLst/>
            <a:ahLst/>
            <a:cxnLst/>
            <a:rect l="l" t="t" r="r" b="b"/>
            <a:pathLst>
              <a:path w="168909" h="195579">
                <a:moveTo>
                  <a:pt x="0" y="0"/>
                </a:moveTo>
                <a:lnTo>
                  <a:pt x="0" y="195021"/>
                </a:lnTo>
                <a:lnTo>
                  <a:pt x="168897" y="97510"/>
                </a:lnTo>
                <a:lnTo>
                  <a:pt x="0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1"/>
          <p:cNvSpPr/>
          <p:nvPr/>
        </p:nvSpPr>
        <p:spPr>
          <a:xfrm>
            <a:off x="487594" y="2902426"/>
            <a:ext cx="168910" cy="195580"/>
          </a:xfrm>
          <a:custGeom>
            <a:avLst/>
            <a:gdLst/>
            <a:ahLst/>
            <a:cxnLst/>
            <a:rect l="l" t="t" r="r" b="b"/>
            <a:pathLst>
              <a:path w="168909" h="195579">
                <a:moveTo>
                  <a:pt x="0" y="0"/>
                </a:moveTo>
                <a:lnTo>
                  <a:pt x="0" y="195021"/>
                </a:lnTo>
                <a:lnTo>
                  <a:pt x="168897" y="97510"/>
                </a:lnTo>
                <a:lnTo>
                  <a:pt x="0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1"/>
          <p:cNvSpPr/>
          <p:nvPr/>
        </p:nvSpPr>
        <p:spPr>
          <a:xfrm>
            <a:off x="504590" y="3662205"/>
            <a:ext cx="168910" cy="195580"/>
          </a:xfrm>
          <a:custGeom>
            <a:avLst/>
            <a:gdLst/>
            <a:ahLst/>
            <a:cxnLst/>
            <a:rect l="l" t="t" r="r" b="b"/>
            <a:pathLst>
              <a:path w="168909" h="195579">
                <a:moveTo>
                  <a:pt x="0" y="0"/>
                </a:moveTo>
                <a:lnTo>
                  <a:pt x="0" y="195021"/>
                </a:lnTo>
                <a:lnTo>
                  <a:pt x="168897" y="97510"/>
                </a:lnTo>
                <a:lnTo>
                  <a:pt x="0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487594" y="4648200"/>
            <a:ext cx="168910" cy="195580"/>
          </a:xfrm>
          <a:custGeom>
            <a:avLst/>
            <a:gdLst/>
            <a:ahLst/>
            <a:cxnLst/>
            <a:rect l="l" t="t" r="r" b="b"/>
            <a:pathLst>
              <a:path w="168909" h="195579">
                <a:moveTo>
                  <a:pt x="0" y="0"/>
                </a:moveTo>
                <a:lnTo>
                  <a:pt x="0" y="195021"/>
                </a:lnTo>
                <a:lnTo>
                  <a:pt x="168897" y="97510"/>
                </a:lnTo>
                <a:lnTo>
                  <a:pt x="0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1"/>
          <p:cNvSpPr/>
          <p:nvPr/>
        </p:nvSpPr>
        <p:spPr>
          <a:xfrm>
            <a:off x="5728037" y="1665523"/>
            <a:ext cx="168910" cy="195580"/>
          </a:xfrm>
          <a:custGeom>
            <a:avLst/>
            <a:gdLst/>
            <a:ahLst/>
            <a:cxnLst/>
            <a:rect l="l" t="t" r="r" b="b"/>
            <a:pathLst>
              <a:path w="168909" h="195579">
                <a:moveTo>
                  <a:pt x="0" y="0"/>
                </a:moveTo>
                <a:lnTo>
                  <a:pt x="0" y="195021"/>
                </a:lnTo>
                <a:lnTo>
                  <a:pt x="168897" y="97510"/>
                </a:lnTo>
                <a:lnTo>
                  <a:pt x="0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1"/>
          <p:cNvSpPr/>
          <p:nvPr/>
        </p:nvSpPr>
        <p:spPr>
          <a:xfrm>
            <a:off x="5728037" y="2868571"/>
            <a:ext cx="168910" cy="195580"/>
          </a:xfrm>
          <a:custGeom>
            <a:avLst/>
            <a:gdLst/>
            <a:ahLst/>
            <a:cxnLst/>
            <a:rect l="l" t="t" r="r" b="b"/>
            <a:pathLst>
              <a:path w="168909" h="195579">
                <a:moveTo>
                  <a:pt x="0" y="0"/>
                </a:moveTo>
                <a:lnTo>
                  <a:pt x="0" y="195021"/>
                </a:lnTo>
                <a:lnTo>
                  <a:pt x="168897" y="97510"/>
                </a:lnTo>
                <a:lnTo>
                  <a:pt x="0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1"/>
          <p:cNvSpPr/>
          <p:nvPr/>
        </p:nvSpPr>
        <p:spPr>
          <a:xfrm>
            <a:off x="5738361" y="5029200"/>
            <a:ext cx="168910" cy="195580"/>
          </a:xfrm>
          <a:custGeom>
            <a:avLst/>
            <a:gdLst/>
            <a:ahLst/>
            <a:cxnLst/>
            <a:rect l="l" t="t" r="r" b="b"/>
            <a:pathLst>
              <a:path w="168909" h="195579">
                <a:moveTo>
                  <a:pt x="0" y="0"/>
                </a:moveTo>
                <a:lnTo>
                  <a:pt x="0" y="195021"/>
                </a:lnTo>
                <a:lnTo>
                  <a:pt x="168897" y="97510"/>
                </a:lnTo>
                <a:lnTo>
                  <a:pt x="0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1"/>
          <p:cNvSpPr/>
          <p:nvPr/>
        </p:nvSpPr>
        <p:spPr>
          <a:xfrm>
            <a:off x="5738361" y="4267200"/>
            <a:ext cx="168910" cy="195580"/>
          </a:xfrm>
          <a:custGeom>
            <a:avLst/>
            <a:gdLst/>
            <a:ahLst/>
            <a:cxnLst/>
            <a:rect l="l" t="t" r="r" b="b"/>
            <a:pathLst>
              <a:path w="168909" h="195579">
                <a:moveTo>
                  <a:pt x="0" y="0"/>
                </a:moveTo>
                <a:lnTo>
                  <a:pt x="0" y="195021"/>
                </a:lnTo>
                <a:lnTo>
                  <a:pt x="168897" y="97510"/>
                </a:lnTo>
                <a:lnTo>
                  <a:pt x="0" y="0"/>
                </a:lnTo>
                <a:close/>
              </a:path>
            </a:pathLst>
          </a:custGeom>
          <a:solidFill>
            <a:srgbClr val="CC33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1501" y="4309592"/>
            <a:ext cx="33362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04E23"/>
                </a:solidFill>
                <a:latin typeface="Arial"/>
                <a:cs typeface="Arial"/>
              </a:rPr>
              <a:t>Срок</a:t>
            </a:r>
            <a:r>
              <a:rPr sz="1800" b="1" spc="-3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04E23"/>
                </a:solidFill>
                <a:latin typeface="Arial"/>
                <a:cs typeface="Arial"/>
              </a:rPr>
              <a:t>реализации:</a:t>
            </a:r>
            <a:r>
              <a:rPr sz="1800" b="1" spc="-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750" b="1" dirty="0">
                <a:solidFill>
                  <a:srgbClr val="231F20"/>
                </a:solidFill>
                <a:latin typeface="Arial"/>
                <a:cs typeface="Arial"/>
              </a:rPr>
              <a:t>до</a:t>
            </a:r>
            <a:r>
              <a:rPr sz="175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r>
              <a:rPr sz="1750" b="1" dirty="0">
                <a:solidFill>
                  <a:srgbClr val="231F20"/>
                </a:solidFill>
                <a:latin typeface="Arial"/>
                <a:cs typeface="Arial"/>
              </a:rPr>
              <a:t>-х</a:t>
            </a:r>
            <a:r>
              <a:rPr sz="175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5" dirty="0">
                <a:solidFill>
                  <a:srgbClr val="231F20"/>
                </a:solidFill>
                <a:latin typeface="Arial"/>
                <a:cs typeface="Arial"/>
              </a:rPr>
              <a:t>лет</a:t>
            </a:r>
            <a:endParaRPr sz="17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1501" y="5607267"/>
            <a:ext cx="20193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solidFill>
                  <a:srgbClr val="231F20"/>
                </a:solidFill>
                <a:latin typeface="Arial"/>
                <a:cs typeface="Arial"/>
              </a:rPr>
              <a:t>*новое</a:t>
            </a:r>
            <a:r>
              <a:rPr sz="1400" i="1" spc="-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400" i="1" spc="-10" dirty="0">
                <a:solidFill>
                  <a:srgbClr val="231F20"/>
                </a:solidFill>
                <a:latin typeface="Arial"/>
                <a:cs typeface="Arial"/>
              </a:rPr>
              <a:t>строительство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16803" y="347688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b="1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95058" y="647623"/>
            <a:ext cx="10200640" cy="0"/>
          </a:xfrm>
          <a:custGeom>
            <a:avLst/>
            <a:gdLst/>
            <a:ahLst/>
            <a:cxnLst/>
            <a:rect l="l" t="t" r="r" b="b"/>
            <a:pathLst>
              <a:path w="10200640">
                <a:moveTo>
                  <a:pt x="10200157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19358" y="2787125"/>
            <a:ext cx="1338041" cy="146258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36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10" dirty="0" err="1">
                <a:solidFill>
                  <a:srgbClr val="231F20"/>
                </a:solidFill>
                <a:latin typeface="Arial"/>
                <a:cs typeface="Arial"/>
              </a:rPr>
              <a:t>месяца</a:t>
            </a:r>
            <a:r>
              <a:rPr sz="1750" b="1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500" spc="-10" dirty="0">
                <a:solidFill>
                  <a:srgbClr val="231F20"/>
                </a:solidFill>
                <a:latin typeface="Arial"/>
                <a:cs typeface="Arial"/>
              </a:rPr>
              <a:t>Оформление аренды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 земельного участка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49614" y="2787125"/>
            <a:ext cx="1494155" cy="79565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0" dirty="0">
                <a:solidFill>
                  <a:srgbClr val="231F20"/>
                </a:solidFill>
                <a:latin typeface="Arial"/>
                <a:cs typeface="Arial"/>
              </a:rPr>
              <a:t>месяц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Проектирование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21175" y="2787125"/>
            <a:ext cx="1267460" cy="102171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>
              <a:lnSpc>
                <a:spcPct val="101299"/>
              </a:lnSpc>
              <a:spcBef>
                <a:spcPts val="33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6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10" dirty="0">
                <a:solidFill>
                  <a:srgbClr val="231F20"/>
                </a:solidFill>
                <a:latin typeface="Arial"/>
                <a:cs typeface="Arial"/>
              </a:rPr>
              <a:t>месяцев 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Получение </a:t>
            </a:r>
            <a:r>
              <a:rPr sz="1500" spc="-25" dirty="0">
                <a:solidFill>
                  <a:srgbClr val="231F20"/>
                </a:solidFill>
                <a:latin typeface="Arial"/>
                <a:cs typeface="Arial"/>
              </a:rPr>
              <a:t>РНС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36360" y="2787125"/>
            <a:ext cx="1351280" cy="79565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5" dirty="0">
                <a:solidFill>
                  <a:srgbClr val="231F20"/>
                </a:solidFill>
                <a:latin typeface="Arial"/>
                <a:cs typeface="Arial"/>
              </a:rPr>
              <a:t>год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Строительство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19771" y="2787125"/>
            <a:ext cx="1416685" cy="102171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0" dirty="0">
                <a:solidFill>
                  <a:srgbClr val="231F20"/>
                </a:solidFill>
                <a:latin typeface="Arial"/>
                <a:cs typeface="Arial"/>
              </a:rPr>
              <a:t>месяц</a:t>
            </a:r>
            <a:endParaRPr sz="1750">
              <a:latin typeface="Arial"/>
              <a:cs typeface="Arial"/>
            </a:endParaRPr>
          </a:p>
          <a:p>
            <a:pPr marL="12700">
              <a:lnSpc>
                <a:spcPts val="1789"/>
              </a:lnSpc>
              <a:spcBef>
                <a:spcPts val="135"/>
              </a:spcBef>
            </a:pPr>
            <a:r>
              <a:rPr sz="1500" spc="-20" dirty="0">
                <a:solidFill>
                  <a:srgbClr val="231F20"/>
                </a:solidFill>
                <a:latin typeface="Arial"/>
                <a:cs typeface="Arial"/>
              </a:rPr>
              <a:t>Ввод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1789"/>
              </a:lnSpc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в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эксплуатацию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390074" y="2787125"/>
            <a:ext cx="1238885" cy="102171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7145" marR="5080" indent="-5080">
              <a:lnSpc>
                <a:spcPct val="101299"/>
              </a:lnSpc>
              <a:spcBef>
                <a:spcPts val="335"/>
              </a:spcBef>
            </a:pPr>
            <a:r>
              <a:rPr sz="3200" b="1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3200" b="1" spc="-3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750" b="1" spc="-20" dirty="0">
                <a:solidFill>
                  <a:srgbClr val="231F20"/>
                </a:solidFill>
                <a:latin typeface="Arial"/>
                <a:cs typeface="Arial"/>
              </a:rPr>
              <a:t>месяц 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Запуск </a:t>
            </a:r>
            <a:r>
              <a:rPr sz="1500" spc="-20" dirty="0">
                <a:solidFill>
                  <a:srgbClr val="231F20"/>
                </a:solidFill>
                <a:latin typeface="Arial"/>
                <a:cs typeface="Arial"/>
              </a:rPr>
              <a:t>производства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31836" y="2161844"/>
            <a:ext cx="9245600" cy="591820"/>
            <a:chOff x="731836" y="2161844"/>
            <a:chExt cx="9245600" cy="591820"/>
          </a:xfrm>
        </p:grpSpPr>
        <p:sp>
          <p:nvSpPr>
            <p:cNvPr id="13" name="object 13"/>
            <p:cNvSpPr/>
            <p:nvPr/>
          </p:nvSpPr>
          <p:spPr>
            <a:xfrm>
              <a:off x="873156" y="2553690"/>
              <a:ext cx="8847455" cy="0"/>
            </a:xfrm>
            <a:custGeom>
              <a:avLst/>
              <a:gdLst/>
              <a:ahLst/>
              <a:cxnLst/>
              <a:rect l="l" t="t" r="r" b="b"/>
              <a:pathLst>
                <a:path w="8847455">
                  <a:moveTo>
                    <a:pt x="0" y="0"/>
                  </a:moveTo>
                  <a:lnTo>
                    <a:pt x="8846845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39773" y="2169782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39773" y="2169782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394075" y="2169782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394075" y="2169782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370023" y="2169782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70023" y="2169782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4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341596" y="2169782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41596" y="2169782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760717" y="1278051"/>
            <a:ext cx="5336540" cy="1438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ЭТАПЫ</a:t>
            </a:r>
            <a:r>
              <a:rPr sz="2400" b="1" spc="1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65" dirty="0">
                <a:solidFill>
                  <a:srgbClr val="F04E23"/>
                </a:solidFill>
                <a:latin typeface="Arial"/>
                <a:cs typeface="Arial"/>
              </a:rPr>
              <a:t>РЕАЛИЗАЦИИ</a:t>
            </a:r>
            <a:r>
              <a:rPr sz="2400" b="1" spc="12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F04E23"/>
                </a:solidFill>
                <a:latin typeface="Arial"/>
                <a:cs typeface="Arial"/>
              </a:rPr>
              <a:t>ПРОЕКТА*: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50"/>
              </a:spcBef>
            </a:pPr>
            <a:endParaRPr sz="2400" dirty="0">
              <a:latin typeface="Arial"/>
              <a:cs typeface="Arial"/>
            </a:endParaRPr>
          </a:p>
          <a:p>
            <a:pPr marL="139065">
              <a:lnSpc>
                <a:spcPct val="100000"/>
              </a:lnSpc>
              <a:tabLst>
                <a:tab pos="1769110" algn="l"/>
                <a:tab pos="3740785" algn="l"/>
              </a:tabLst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345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345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3450" dirty="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621752" y="2161844"/>
            <a:ext cx="591820" cy="591820"/>
            <a:chOff x="7621752" y="2161844"/>
            <a:chExt cx="591820" cy="591820"/>
          </a:xfrm>
        </p:grpSpPr>
        <p:sp>
          <p:nvSpPr>
            <p:cNvPr id="24" name="object 24"/>
            <p:cNvSpPr/>
            <p:nvPr/>
          </p:nvSpPr>
          <p:spPr>
            <a:xfrm>
              <a:off x="7629690" y="2169782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629690" y="2169782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777098" y="2166559"/>
            <a:ext cx="269240" cy="550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345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948845" y="2161844"/>
            <a:ext cx="591820" cy="591820"/>
            <a:chOff x="5948845" y="2161844"/>
            <a:chExt cx="591820" cy="591820"/>
          </a:xfrm>
        </p:grpSpPr>
        <p:sp>
          <p:nvSpPr>
            <p:cNvPr id="28" name="object 28"/>
            <p:cNvSpPr/>
            <p:nvPr/>
          </p:nvSpPr>
          <p:spPr>
            <a:xfrm>
              <a:off x="5956782" y="2169782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0"/>
                  </a:move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956782" y="2169782"/>
              <a:ext cx="575945" cy="575945"/>
            </a:xfrm>
            <a:custGeom>
              <a:avLst/>
              <a:gdLst/>
              <a:ahLst/>
              <a:cxnLst/>
              <a:rect l="l" t="t" r="r" b="b"/>
              <a:pathLst>
                <a:path w="575945" h="575944">
                  <a:moveTo>
                    <a:pt x="287667" y="575322"/>
                  </a:moveTo>
                  <a:lnTo>
                    <a:pt x="334329" y="571557"/>
                  </a:lnTo>
                  <a:lnTo>
                    <a:pt x="378593" y="560657"/>
                  </a:lnTo>
                  <a:lnTo>
                    <a:pt x="419868" y="543214"/>
                  </a:lnTo>
                  <a:lnTo>
                    <a:pt x="457561" y="519820"/>
                  </a:lnTo>
                  <a:lnTo>
                    <a:pt x="491080" y="491067"/>
                  </a:lnTo>
                  <a:lnTo>
                    <a:pt x="519832" y="457548"/>
                  </a:lnTo>
                  <a:lnTo>
                    <a:pt x="543226" y="419855"/>
                  </a:lnTo>
                  <a:lnTo>
                    <a:pt x="560670" y="378581"/>
                  </a:lnTo>
                  <a:lnTo>
                    <a:pt x="571570" y="334316"/>
                  </a:lnTo>
                  <a:lnTo>
                    <a:pt x="575335" y="287654"/>
                  </a:lnTo>
                  <a:lnTo>
                    <a:pt x="571570" y="240996"/>
                  </a:lnTo>
                  <a:lnTo>
                    <a:pt x="560670" y="196734"/>
                  </a:lnTo>
                  <a:lnTo>
                    <a:pt x="543226" y="155462"/>
                  </a:lnTo>
                  <a:lnTo>
                    <a:pt x="519832" y="117771"/>
                  </a:lnTo>
                  <a:lnTo>
                    <a:pt x="491080" y="84253"/>
                  </a:lnTo>
                  <a:lnTo>
                    <a:pt x="457561" y="55501"/>
                  </a:lnTo>
                  <a:lnTo>
                    <a:pt x="419868" y="32108"/>
                  </a:lnTo>
                  <a:lnTo>
                    <a:pt x="378593" y="14665"/>
                  </a:lnTo>
                  <a:lnTo>
                    <a:pt x="334329" y="3765"/>
                  </a:lnTo>
                  <a:lnTo>
                    <a:pt x="287667" y="0"/>
                  </a:lnTo>
                  <a:lnTo>
                    <a:pt x="241005" y="3765"/>
                  </a:lnTo>
                  <a:lnTo>
                    <a:pt x="196741" y="14665"/>
                  </a:lnTo>
                  <a:lnTo>
                    <a:pt x="155466" y="32108"/>
                  </a:lnTo>
                  <a:lnTo>
                    <a:pt x="117773" y="55501"/>
                  </a:lnTo>
                  <a:lnTo>
                    <a:pt x="84254" y="84253"/>
                  </a:lnTo>
                  <a:lnTo>
                    <a:pt x="55502" y="117771"/>
                  </a:lnTo>
                  <a:lnTo>
                    <a:pt x="32108" y="155462"/>
                  </a:lnTo>
                  <a:lnTo>
                    <a:pt x="14665" y="196734"/>
                  </a:lnTo>
                  <a:lnTo>
                    <a:pt x="3765" y="240996"/>
                  </a:lnTo>
                  <a:lnTo>
                    <a:pt x="0" y="287654"/>
                  </a:lnTo>
                  <a:lnTo>
                    <a:pt x="3765" y="334316"/>
                  </a:lnTo>
                  <a:lnTo>
                    <a:pt x="14665" y="378581"/>
                  </a:lnTo>
                  <a:lnTo>
                    <a:pt x="32108" y="419855"/>
                  </a:lnTo>
                  <a:lnTo>
                    <a:pt x="55502" y="457548"/>
                  </a:lnTo>
                  <a:lnTo>
                    <a:pt x="84254" y="491067"/>
                  </a:lnTo>
                  <a:lnTo>
                    <a:pt x="117773" y="519820"/>
                  </a:lnTo>
                  <a:lnTo>
                    <a:pt x="155466" y="543214"/>
                  </a:lnTo>
                  <a:lnTo>
                    <a:pt x="196741" y="560657"/>
                  </a:lnTo>
                  <a:lnTo>
                    <a:pt x="241005" y="571557"/>
                  </a:lnTo>
                  <a:lnTo>
                    <a:pt x="287667" y="575322"/>
                  </a:lnTo>
                  <a:close/>
                </a:path>
              </a:pathLst>
            </a:custGeom>
            <a:ln w="15443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104191" y="2166559"/>
            <a:ext cx="269240" cy="550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34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541497" y="2166559"/>
            <a:ext cx="269240" cy="550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50" b="1" spc="-5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345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769338" y="2490050"/>
            <a:ext cx="7336155" cy="127635"/>
            <a:chOff x="1769338" y="2490050"/>
            <a:chExt cx="7336155" cy="127635"/>
          </a:xfrm>
        </p:grpSpPr>
        <p:sp>
          <p:nvSpPr>
            <p:cNvPr id="33" name="object 33"/>
            <p:cNvSpPr/>
            <p:nvPr/>
          </p:nvSpPr>
          <p:spPr>
            <a:xfrm>
              <a:off x="1856003" y="2501379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80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679253" y="2501379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407202" y="2501379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013291" y="2501379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154684" y="2501379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80666" y="2501379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80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603929" y="2501379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331866" y="2501379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937955" y="2501379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079348" y="2501379"/>
              <a:ext cx="81280" cy="104775"/>
            </a:xfrm>
            <a:custGeom>
              <a:avLst/>
              <a:gdLst/>
              <a:ahLst/>
              <a:cxnLst/>
              <a:rect l="l" t="t" r="r" b="b"/>
              <a:pathLst>
                <a:path w="81279" h="104775">
                  <a:moveTo>
                    <a:pt x="0" y="104622"/>
                  </a:moveTo>
                  <a:lnTo>
                    <a:pt x="80873" y="52311"/>
                  </a:lnTo>
                  <a:lnTo>
                    <a:pt x="0" y="0"/>
                  </a:lnTo>
                </a:path>
              </a:pathLst>
            </a:custGeom>
            <a:ln w="22656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pPr marL="46355">
                <a:lnSpc>
                  <a:spcPct val="100000"/>
                </a:lnSpc>
                <a:spcBef>
                  <a:spcPts val="170"/>
                </a:spcBef>
              </a:pPr>
              <a:t>4</a:t>
            </a:fld>
            <a:endParaRPr spc="-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49858" y="892771"/>
            <a:ext cx="103270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0" dirty="0">
                <a:solidFill>
                  <a:srgbClr val="F04E23"/>
                </a:solidFill>
                <a:latin typeface="Arial"/>
                <a:cs typeface="Arial"/>
              </a:rPr>
              <a:t>ОПИСАНИЕ</a:t>
            </a:r>
            <a:r>
              <a:rPr sz="2400" b="1" spc="13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И</a:t>
            </a:r>
            <a:r>
              <a:rPr lang="ru-RU" sz="2400" b="1" spc="14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04E23"/>
                </a:solidFill>
                <a:latin typeface="Arial"/>
                <a:cs typeface="Arial"/>
              </a:rPr>
              <a:t>ВИДЫ</a:t>
            </a:r>
            <a:r>
              <a:rPr sz="2400" b="1" spc="13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lang="ru-RU" sz="2400" b="1" spc="60" dirty="0">
                <a:solidFill>
                  <a:srgbClr val="F04E23"/>
                </a:solidFill>
                <a:latin typeface="Arial"/>
                <a:cs typeface="Arial"/>
              </a:rPr>
              <a:t>ПРОДУКЦИИ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69844" y="1676401"/>
            <a:ext cx="9794460" cy="4572622"/>
            <a:chOff x="475200" y="2249157"/>
            <a:chExt cx="10538460" cy="3999865"/>
          </a:xfrm>
        </p:grpSpPr>
        <p:sp>
          <p:nvSpPr>
            <p:cNvPr id="8" name="object 8"/>
            <p:cNvSpPr/>
            <p:nvPr/>
          </p:nvSpPr>
          <p:spPr>
            <a:xfrm>
              <a:off x="5512727" y="2249157"/>
              <a:ext cx="0" cy="3999865"/>
            </a:xfrm>
            <a:custGeom>
              <a:avLst/>
              <a:gdLst/>
              <a:ahLst/>
              <a:cxnLst/>
              <a:rect l="l" t="t" r="r" b="b"/>
              <a:pathLst>
                <a:path h="3999865">
                  <a:moveTo>
                    <a:pt x="0" y="0"/>
                  </a:moveTo>
                  <a:lnTo>
                    <a:pt x="0" y="3999839"/>
                  </a:lnTo>
                </a:path>
              </a:pathLst>
            </a:custGeom>
            <a:ln w="4978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5200" y="4130636"/>
              <a:ext cx="10538460" cy="0"/>
            </a:xfrm>
            <a:custGeom>
              <a:avLst/>
              <a:gdLst/>
              <a:ahLst/>
              <a:cxnLst/>
              <a:rect l="l" t="t" r="r" b="b"/>
              <a:pathLst>
                <a:path w="10538460">
                  <a:moveTo>
                    <a:pt x="0" y="0"/>
                  </a:moveTo>
                  <a:lnTo>
                    <a:pt x="10538015" y="0"/>
                  </a:lnTo>
                </a:path>
              </a:pathLst>
            </a:custGeom>
            <a:ln w="4978">
              <a:solidFill>
                <a:srgbClr val="F04E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538398" y="1803932"/>
            <a:ext cx="2672715" cy="14696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4930">
              <a:lnSpc>
                <a:spcPct val="100000"/>
              </a:lnSpc>
              <a:spcBef>
                <a:spcPts val="100"/>
              </a:spcBef>
            </a:pPr>
            <a:r>
              <a:rPr lang="ru-RU" sz="1500" b="1" dirty="0">
                <a:solidFill>
                  <a:srgbClr val="F04E23"/>
                </a:solidFill>
                <a:latin typeface="Arial"/>
                <a:cs typeface="Arial"/>
              </a:rPr>
              <a:t>Производство замороженной плодово-ягодной продукции</a:t>
            </a:r>
            <a:endParaRPr sz="1500" dirty="0">
              <a:latin typeface="Arial"/>
              <a:cs typeface="Arial"/>
            </a:endParaRPr>
          </a:p>
          <a:p>
            <a:pPr marL="12700" marR="295910">
              <a:lnSpc>
                <a:spcPct val="100000"/>
              </a:lnSpc>
              <a:spcBef>
                <a:spcPts val="150"/>
              </a:spcBef>
            </a:pPr>
            <a:r>
              <a:rPr lang="ru-RU" sz="1200" dirty="0"/>
              <a:t>Производство замороженных ягод и фруктов для приготовления муссов, желе, начинки для выпечки</a:t>
            </a:r>
            <a:endParaRPr lang="ru-RU" sz="12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77200" y="1876759"/>
            <a:ext cx="2918460" cy="1838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3095">
              <a:lnSpc>
                <a:spcPct val="100000"/>
              </a:lnSpc>
              <a:spcBef>
                <a:spcPts val="100"/>
              </a:spcBef>
            </a:pPr>
            <a:r>
              <a:rPr lang="ru-RU" sz="1500" b="1" dirty="0">
                <a:solidFill>
                  <a:srgbClr val="F04E23"/>
                </a:solidFill>
                <a:latin typeface="Arial"/>
                <a:cs typeface="Arial"/>
              </a:rPr>
              <a:t>Производство сушеной плодово-ягодной продукции</a:t>
            </a:r>
            <a:endParaRPr lang="ru-RU" sz="1500" dirty="0">
              <a:latin typeface="Arial"/>
              <a:cs typeface="Arial"/>
            </a:endParaRPr>
          </a:p>
          <a:p>
            <a:pPr marL="12700" marR="175260" algn="just">
              <a:lnSpc>
                <a:spcPct val="100000"/>
              </a:lnSpc>
              <a:spcBef>
                <a:spcPts val="155"/>
              </a:spcBef>
            </a:pPr>
            <a:r>
              <a:rPr lang="ru-RU" sz="1200" dirty="0"/>
              <a:t>Производство сушеных плодов для приготовления компотов, фруктовых супов, запеканок с крупами и макаронными изделиями, начинок для пирогов, а также различных салатов</a:t>
            </a:r>
            <a:endParaRPr lang="ru-RU" sz="12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38399" y="4366488"/>
            <a:ext cx="3074961" cy="15141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3095">
              <a:lnSpc>
                <a:spcPct val="100000"/>
              </a:lnSpc>
              <a:spcBef>
                <a:spcPts val="100"/>
              </a:spcBef>
            </a:pPr>
            <a:r>
              <a:rPr lang="ru-RU" sz="1500" b="1" dirty="0">
                <a:solidFill>
                  <a:srgbClr val="F04E23"/>
                </a:solidFill>
                <a:latin typeface="Arial"/>
                <a:cs typeface="Arial"/>
              </a:rPr>
              <a:t>Производство сублимированной плодово-ягодной продукции</a:t>
            </a:r>
            <a:endParaRPr sz="1500" dirty="0">
              <a:latin typeface="Arial"/>
              <a:cs typeface="Arial"/>
            </a:endParaRPr>
          </a:p>
          <a:p>
            <a:pPr marL="12700" marR="441959">
              <a:lnSpc>
                <a:spcPct val="102400"/>
              </a:lnSpc>
              <a:spcBef>
                <a:spcPts val="114"/>
              </a:spcBef>
            </a:pPr>
            <a:r>
              <a:rPr lang="ru-RU" sz="1200" dirty="0"/>
              <a:t>Производство сублимированных  ягод и фруктов для длительного хранения</a:t>
            </a:r>
            <a:endParaRPr lang="ru-RU" sz="12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77200" y="4366488"/>
            <a:ext cx="2787104" cy="12554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320">
              <a:lnSpc>
                <a:spcPct val="100000"/>
              </a:lnSpc>
              <a:spcBef>
                <a:spcPts val="100"/>
              </a:spcBef>
            </a:pPr>
            <a:r>
              <a:rPr lang="ru-RU" sz="1500" b="1" dirty="0">
                <a:solidFill>
                  <a:srgbClr val="F04E23"/>
                </a:solidFill>
                <a:latin typeface="Arial"/>
                <a:cs typeface="Arial"/>
              </a:rPr>
              <a:t>Производство свежей плодово-ягодной продукции</a:t>
            </a:r>
            <a:endParaRPr sz="1500" dirty="0">
              <a:latin typeface="Arial"/>
              <a:cs typeface="Arial"/>
            </a:endParaRPr>
          </a:p>
          <a:p>
            <a:pPr marL="12700" marR="302260" algn="just">
              <a:lnSpc>
                <a:spcPct val="103600"/>
              </a:lnSpc>
              <a:spcBef>
                <a:spcPts val="90"/>
              </a:spcBef>
            </a:pPr>
            <a:r>
              <a:rPr lang="ru-RU" sz="1200" dirty="0"/>
              <a:t>Производство свежих ягод и фруктов для непосредственного употребления в пищу, а также приготовления различных блюд</a:t>
            </a:r>
            <a:endParaRPr lang="ru-RU" sz="12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616803" y="347688"/>
            <a:ext cx="53917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231F20"/>
                </a:solidFill>
                <a:latin typeface="Arial"/>
                <a:cs typeface="Arial"/>
              </a:rPr>
              <a:t>Основные</a:t>
            </a:r>
            <a:r>
              <a:rPr sz="15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231F20"/>
                </a:solidFill>
                <a:latin typeface="Arial"/>
                <a:cs typeface="Arial"/>
              </a:rPr>
              <a:t>характеристики</a:t>
            </a:r>
            <a:r>
              <a:rPr sz="1500" i="1" spc="-3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i="1" spc="-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i="1" spc="-10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57200" y="613600"/>
            <a:ext cx="10538460" cy="0"/>
          </a:xfrm>
          <a:custGeom>
            <a:avLst/>
            <a:gdLst/>
            <a:ahLst/>
            <a:cxnLst/>
            <a:rect l="l" t="t" r="r" b="b"/>
            <a:pathLst>
              <a:path w="10538460">
                <a:moveTo>
                  <a:pt x="10538015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pPr marL="46355">
                <a:lnSpc>
                  <a:spcPct val="100000"/>
                </a:lnSpc>
                <a:spcBef>
                  <a:spcPts val="170"/>
                </a:spcBef>
              </a:pPr>
              <a:t>5</a:t>
            </a:fld>
            <a:endParaRPr spc="-50" dirty="0"/>
          </a:p>
        </p:txBody>
      </p:sp>
      <p:pic>
        <p:nvPicPr>
          <p:cNvPr id="1229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28800"/>
            <a:ext cx="2057400" cy="1295400"/>
          </a:xfrm>
          <a:prstGeom prst="rect">
            <a:avLst/>
          </a:prstGeom>
          <a:noFill/>
        </p:spPr>
      </p:pic>
      <p:pic>
        <p:nvPicPr>
          <p:cNvPr id="12292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495800"/>
            <a:ext cx="2057400" cy="1219200"/>
          </a:xfrm>
          <a:prstGeom prst="rect">
            <a:avLst/>
          </a:prstGeom>
          <a:noFill/>
        </p:spPr>
      </p:pic>
      <p:pic>
        <p:nvPicPr>
          <p:cNvPr id="12294" name="Picture 6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4495800"/>
            <a:ext cx="1981200" cy="1143000"/>
          </a:xfrm>
          <a:prstGeom prst="rect">
            <a:avLst/>
          </a:prstGeom>
          <a:noFill/>
        </p:spPr>
      </p:pic>
      <p:pic>
        <p:nvPicPr>
          <p:cNvPr id="12296" name="Picture 8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1905001"/>
            <a:ext cx="1981200" cy="1165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7847" y="818260"/>
            <a:ext cx="71875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400" spc="75" dirty="0"/>
              <a:t>АКТУАЛЬНОСТЬ ПРОЕКТА</a:t>
            </a:r>
            <a:endParaRPr sz="2400" dirty="0"/>
          </a:p>
        </p:txBody>
      </p:sp>
      <p:sp>
        <p:nvSpPr>
          <p:cNvPr id="7" name="object 7"/>
          <p:cNvSpPr txBox="1"/>
          <p:nvPr/>
        </p:nvSpPr>
        <p:spPr>
          <a:xfrm>
            <a:off x="3892994" y="329691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55193" y="595591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46355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50" dirty="0"/>
              <a:pPr marL="46355">
                <a:lnSpc>
                  <a:spcPct val="100000"/>
                </a:lnSpc>
                <a:spcBef>
                  <a:spcPts val="170"/>
                </a:spcBef>
              </a:pPr>
              <a:t>6</a:t>
            </a:fld>
            <a:endParaRPr spc="-50" dirty="0"/>
          </a:p>
        </p:txBody>
      </p:sp>
      <p:sp>
        <p:nvSpPr>
          <p:cNvPr id="94" name="object 23"/>
          <p:cNvSpPr txBox="1"/>
          <p:nvPr/>
        </p:nvSpPr>
        <p:spPr>
          <a:xfrm>
            <a:off x="1447800" y="1447800"/>
            <a:ext cx="3801110" cy="24134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ru-RU" sz="1400" b="1" dirty="0"/>
              <a:t>Растущий спрос на натуральные и полезные продукты питания</a:t>
            </a: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ru-RU" sz="1400" b="1" dirty="0"/>
              <a:t>Использование местных ресурсов и региональное развитие</a:t>
            </a: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ru-RU" sz="1400" b="1" dirty="0"/>
              <a:t>Импортозамещение и продовольственная безопасность </a:t>
            </a: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lang="ru-RU" sz="1400" b="1" dirty="0"/>
              <a:t>Соответствие государственным инициативам</a:t>
            </a: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95" name="object 25"/>
          <p:cNvSpPr/>
          <p:nvPr/>
        </p:nvSpPr>
        <p:spPr>
          <a:xfrm>
            <a:off x="619479" y="2051995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405765" h="405764">
                <a:moveTo>
                  <a:pt x="202590" y="0"/>
                </a:moveTo>
                <a:lnTo>
                  <a:pt x="156138" y="5349"/>
                </a:lnTo>
                <a:lnTo>
                  <a:pt x="113496" y="20589"/>
                </a:lnTo>
                <a:lnTo>
                  <a:pt x="75880" y="44502"/>
                </a:lnTo>
                <a:lnTo>
                  <a:pt x="44507" y="75872"/>
                </a:lnTo>
                <a:lnTo>
                  <a:pt x="20591" y="113486"/>
                </a:lnTo>
                <a:lnTo>
                  <a:pt x="5350" y="156126"/>
                </a:lnTo>
                <a:lnTo>
                  <a:pt x="0" y="202577"/>
                </a:lnTo>
                <a:lnTo>
                  <a:pt x="5350" y="249029"/>
                </a:lnTo>
                <a:lnTo>
                  <a:pt x="20591" y="291671"/>
                </a:lnTo>
                <a:lnTo>
                  <a:pt x="44507" y="329287"/>
                </a:lnTo>
                <a:lnTo>
                  <a:pt x="75880" y="360661"/>
                </a:lnTo>
                <a:lnTo>
                  <a:pt x="113496" y="384576"/>
                </a:lnTo>
                <a:lnTo>
                  <a:pt x="156138" y="399817"/>
                </a:lnTo>
                <a:lnTo>
                  <a:pt x="202590" y="405168"/>
                </a:lnTo>
                <a:lnTo>
                  <a:pt x="249042" y="399817"/>
                </a:lnTo>
                <a:lnTo>
                  <a:pt x="291684" y="384576"/>
                </a:lnTo>
                <a:lnTo>
                  <a:pt x="329300" y="360661"/>
                </a:lnTo>
                <a:lnTo>
                  <a:pt x="360673" y="329287"/>
                </a:lnTo>
                <a:lnTo>
                  <a:pt x="384589" y="291671"/>
                </a:lnTo>
                <a:lnTo>
                  <a:pt x="399830" y="249029"/>
                </a:lnTo>
                <a:lnTo>
                  <a:pt x="405180" y="202577"/>
                </a:lnTo>
                <a:lnTo>
                  <a:pt x="399830" y="156126"/>
                </a:lnTo>
                <a:lnTo>
                  <a:pt x="384589" y="113486"/>
                </a:lnTo>
                <a:lnTo>
                  <a:pt x="360673" y="75872"/>
                </a:lnTo>
                <a:lnTo>
                  <a:pt x="329300" y="44502"/>
                </a:lnTo>
                <a:lnTo>
                  <a:pt x="291684" y="20589"/>
                </a:lnTo>
                <a:lnTo>
                  <a:pt x="249042" y="5349"/>
                </a:lnTo>
                <a:lnTo>
                  <a:pt x="202590" y="0"/>
                </a:lnTo>
                <a:close/>
              </a:path>
            </a:pathLst>
          </a:custGeom>
          <a:solidFill>
            <a:srgbClr val="E63B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26"/>
          <p:cNvSpPr/>
          <p:nvPr/>
        </p:nvSpPr>
        <p:spPr>
          <a:xfrm>
            <a:off x="619480" y="2634938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405765" h="405764">
                <a:moveTo>
                  <a:pt x="202590" y="0"/>
                </a:moveTo>
                <a:lnTo>
                  <a:pt x="156138" y="5349"/>
                </a:lnTo>
                <a:lnTo>
                  <a:pt x="113496" y="20589"/>
                </a:lnTo>
                <a:lnTo>
                  <a:pt x="75880" y="44502"/>
                </a:lnTo>
                <a:lnTo>
                  <a:pt x="44507" y="75872"/>
                </a:lnTo>
                <a:lnTo>
                  <a:pt x="20591" y="113486"/>
                </a:lnTo>
                <a:lnTo>
                  <a:pt x="5350" y="156126"/>
                </a:lnTo>
                <a:lnTo>
                  <a:pt x="0" y="202577"/>
                </a:lnTo>
                <a:lnTo>
                  <a:pt x="5350" y="249029"/>
                </a:lnTo>
                <a:lnTo>
                  <a:pt x="20591" y="291671"/>
                </a:lnTo>
                <a:lnTo>
                  <a:pt x="44507" y="329287"/>
                </a:lnTo>
                <a:lnTo>
                  <a:pt x="75880" y="360661"/>
                </a:lnTo>
                <a:lnTo>
                  <a:pt x="113496" y="384576"/>
                </a:lnTo>
                <a:lnTo>
                  <a:pt x="156138" y="399817"/>
                </a:lnTo>
                <a:lnTo>
                  <a:pt x="202590" y="405168"/>
                </a:lnTo>
                <a:lnTo>
                  <a:pt x="249042" y="399817"/>
                </a:lnTo>
                <a:lnTo>
                  <a:pt x="291684" y="384576"/>
                </a:lnTo>
                <a:lnTo>
                  <a:pt x="329300" y="360661"/>
                </a:lnTo>
                <a:lnTo>
                  <a:pt x="360673" y="329287"/>
                </a:lnTo>
                <a:lnTo>
                  <a:pt x="384589" y="291671"/>
                </a:lnTo>
                <a:lnTo>
                  <a:pt x="399830" y="249029"/>
                </a:lnTo>
                <a:lnTo>
                  <a:pt x="405180" y="202577"/>
                </a:lnTo>
                <a:lnTo>
                  <a:pt x="399830" y="156126"/>
                </a:lnTo>
                <a:lnTo>
                  <a:pt x="384589" y="113486"/>
                </a:lnTo>
                <a:lnTo>
                  <a:pt x="360673" y="75872"/>
                </a:lnTo>
                <a:lnTo>
                  <a:pt x="329300" y="44502"/>
                </a:lnTo>
                <a:lnTo>
                  <a:pt x="291684" y="20589"/>
                </a:lnTo>
                <a:lnTo>
                  <a:pt x="249042" y="5349"/>
                </a:lnTo>
                <a:lnTo>
                  <a:pt x="202590" y="0"/>
                </a:lnTo>
                <a:close/>
              </a:path>
            </a:pathLst>
          </a:custGeom>
          <a:solidFill>
            <a:srgbClr val="E63B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27"/>
          <p:cNvSpPr/>
          <p:nvPr/>
        </p:nvSpPr>
        <p:spPr>
          <a:xfrm>
            <a:off x="625346" y="3265875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405765" h="405764">
                <a:moveTo>
                  <a:pt x="202590" y="0"/>
                </a:moveTo>
                <a:lnTo>
                  <a:pt x="156138" y="5349"/>
                </a:lnTo>
                <a:lnTo>
                  <a:pt x="113496" y="20589"/>
                </a:lnTo>
                <a:lnTo>
                  <a:pt x="75880" y="44502"/>
                </a:lnTo>
                <a:lnTo>
                  <a:pt x="44507" y="75872"/>
                </a:lnTo>
                <a:lnTo>
                  <a:pt x="20591" y="113486"/>
                </a:lnTo>
                <a:lnTo>
                  <a:pt x="5350" y="156126"/>
                </a:lnTo>
                <a:lnTo>
                  <a:pt x="0" y="202577"/>
                </a:lnTo>
                <a:lnTo>
                  <a:pt x="5350" y="249029"/>
                </a:lnTo>
                <a:lnTo>
                  <a:pt x="20591" y="291671"/>
                </a:lnTo>
                <a:lnTo>
                  <a:pt x="44507" y="329287"/>
                </a:lnTo>
                <a:lnTo>
                  <a:pt x="75880" y="360661"/>
                </a:lnTo>
                <a:lnTo>
                  <a:pt x="113496" y="384576"/>
                </a:lnTo>
                <a:lnTo>
                  <a:pt x="156138" y="399817"/>
                </a:lnTo>
                <a:lnTo>
                  <a:pt x="202590" y="405168"/>
                </a:lnTo>
                <a:lnTo>
                  <a:pt x="249042" y="399817"/>
                </a:lnTo>
                <a:lnTo>
                  <a:pt x="291684" y="384576"/>
                </a:lnTo>
                <a:lnTo>
                  <a:pt x="329300" y="360661"/>
                </a:lnTo>
                <a:lnTo>
                  <a:pt x="360673" y="329287"/>
                </a:lnTo>
                <a:lnTo>
                  <a:pt x="384589" y="291671"/>
                </a:lnTo>
                <a:lnTo>
                  <a:pt x="399830" y="249029"/>
                </a:lnTo>
                <a:lnTo>
                  <a:pt x="405180" y="202577"/>
                </a:lnTo>
                <a:lnTo>
                  <a:pt x="399830" y="156126"/>
                </a:lnTo>
                <a:lnTo>
                  <a:pt x="384589" y="113486"/>
                </a:lnTo>
                <a:lnTo>
                  <a:pt x="360673" y="75872"/>
                </a:lnTo>
                <a:lnTo>
                  <a:pt x="329300" y="44502"/>
                </a:lnTo>
                <a:lnTo>
                  <a:pt x="291684" y="20589"/>
                </a:lnTo>
                <a:lnTo>
                  <a:pt x="249042" y="5349"/>
                </a:lnTo>
                <a:lnTo>
                  <a:pt x="202590" y="0"/>
                </a:lnTo>
                <a:close/>
              </a:path>
            </a:pathLst>
          </a:custGeom>
          <a:solidFill>
            <a:srgbClr val="E63B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55"/>
          <p:cNvSpPr txBox="1"/>
          <p:nvPr/>
        </p:nvSpPr>
        <p:spPr>
          <a:xfrm>
            <a:off x="733016" y="3290004"/>
            <a:ext cx="179705" cy="3238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00" name="object 24"/>
          <p:cNvSpPr/>
          <p:nvPr/>
        </p:nvSpPr>
        <p:spPr>
          <a:xfrm>
            <a:off x="625347" y="1418251"/>
            <a:ext cx="405765" cy="405765"/>
          </a:xfrm>
          <a:custGeom>
            <a:avLst/>
            <a:gdLst/>
            <a:ahLst/>
            <a:cxnLst/>
            <a:rect l="l" t="t" r="r" b="b"/>
            <a:pathLst>
              <a:path w="405765" h="405765">
                <a:moveTo>
                  <a:pt x="202590" y="0"/>
                </a:moveTo>
                <a:lnTo>
                  <a:pt x="156138" y="5349"/>
                </a:lnTo>
                <a:lnTo>
                  <a:pt x="113496" y="20589"/>
                </a:lnTo>
                <a:lnTo>
                  <a:pt x="75880" y="44502"/>
                </a:lnTo>
                <a:lnTo>
                  <a:pt x="44507" y="75872"/>
                </a:lnTo>
                <a:lnTo>
                  <a:pt x="20591" y="113486"/>
                </a:lnTo>
                <a:lnTo>
                  <a:pt x="5350" y="156126"/>
                </a:lnTo>
                <a:lnTo>
                  <a:pt x="0" y="202577"/>
                </a:lnTo>
                <a:lnTo>
                  <a:pt x="5350" y="249029"/>
                </a:lnTo>
                <a:lnTo>
                  <a:pt x="20591" y="291671"/>
                </a:lnTo>
                <a:lnTo>
                  <a:pt x="44507" y="329287"/>
                </a:lnTo>
                <a:lnTo>
                  <a:pt x="75880" y="360661"/>
                </a:lnTo>
                <a:lnTo>
                  <a:pt x="113496" y="384576"/>
                </a:lnTo>
                <a:lnTo>
                  <a:pt x="156138" y="399817"/>
                </a:lnTo>
                <a:lnTo>
                  <a:pt x="202590" y="405168"/>
                </a:lnTo>
                <a:lnTo>
                  <a:pt x="249042" y="399817"/>
                </a:lnTo>
                <a:lnTo>
                  <a:pt x="291684" y="384576"/>
                </a:lnTo>
                <a:lnTo>
                  <a:pt x="329300" y="360661"/>
                </a:lnTo>
                <a:lnTo>
                  <a:pt x="360673" y="329287"/>
                </a:lnTo>
                <a:lnTo>
                  <a:pt x="384589" y="291671"/>
                </a:lnTo>
                <a:lnTo>
                  <a:pt x="399830" y="249029"/>
                </a:lnTo>
                <a:lnTo>
                  <a:pt x="405180" y="202577"/>
                </a:lnTo>
                <a:lnTo>
                  <a:pt x="399830" y="156126"/>
                </a:lnTo>
                <a:lnTo>
                  <a:pt x="384589" y="113486"/>
                </a:lnTo>
                <a:lnTo>
                  <a:pt x="360673" y="75872"/>
                </a:lnTo>
                <a:lnTo>
                  <a:pt x="329300" y="44502"/>
                </a:lnTo>
                <a:lnTo>
                  <a:pt x="291684" y="20589"/>
                </a:lnTo>
                <a:lnTo>
                  <a:pt x="249042" y="5349"/>
                </a:lnTo>
                <a:lnTo>
                  <a:pt x="202590" y="0"/>
                </a:lnTo>
                <a:close/>
              </a:path>
            </a:pathLst>
          </a:custGeom>
          <a:solidFill>
            <a:srgbClr val="E63B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53"/>
          <p:cNvSpPr txBox="1"/>
          <p:nvPr/>
        </p:nvSpPr>
        <p:spPr>
          <a:xfrm>
            <a:off x="719568" y="1427317"/>
            <a:ext cx="205591" cy="3238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03" name="object 20"/>
          <p:cNvSpPr txBox="1"/>
          <p:nvPr/>
        </p:nvSpPr>
        <p:spPr>
          <a:xfrm>
            <a:off x="655193" y="4343400"/>
            <a:ext cx="547116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3300"/>
                </a:solidFill>
                <a:latin typeface="Arial"/>
                <a:cs typeface="Arial"/>
              </a:rPr>
              <a:t>Примерная</a:t>
            </a:r>
            <a:r>
              <a:rPr sz="2000" b="1" spc="-8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3300"/>
                </a:solidFill>
                <a:latin typeface="Arial"/>
                <a:cs typeface="Arial"/>
              </a:rPr>
              <a:t>стоимость</a:t>
            </a:r>
            <a:r>
              <a:rPr sz="2000" b="1" spc="-7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3300"/>
                </a:solidFill>
                <a:latin typeface="Arial"/>
                <a:cs typeface="Arial"/>
              </a:rPr>
              <a:t>капитальных</a:t>
            </a:r>
            <a:r>
              <a:rPr sz="2000" b="1" spc="-7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3300"/>
                </a:solidFill>
                <a:latin typeface="Arial"/>
                <a:cs typeface="Arial"/>
              </a:rPr>
              <a:t>затрат</a:t>
            </a:r>
            <a:endParaRPr sz="2000" dirty="0">
              <a:solidFill>
                <a:srgbClr val="FF3300"/>
              </a:solidFill>
              <a:latin typeface="Arial"/>
              <a:cs typeface="Arial"/>
            </a:endParaRPr>
          </a:p>
        </p:txBody>
      </p:sp>
      <p:sp>
        <p:nvSpPr>
          <p:cNvPr id="105" name="object 59"/>
          <p:cNvSpPr txBox="1"/>
          <p:nvPr/>
        </p:nvSpPr>
        <p:spPr>
          <a:xfrm>
            <a:off x="685800" y="4930988"/>
            <a:ext cx="7086599" cy="6796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00"/>
              </a:lnSpc>
              <a:spcBef>
                <a:spcPts val="100"/>
              </a:spcBef>
            </a:pPr>
            <a:r>
              <a:rPr lang="ru-RU" sz="1400" b="1" dirty="0">
                <a:solidFill>
                  <a:srgbClr val="231F20"/>
                </a:solidFill>
                <a:latin typeface="Arial"/>
                <a:cs typeface="Arial"/>
              </a:rPr>
              <a:t>Цех по переработке плодово-ягодной продукции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ts val="1839"/>
              </a:lnSpc>
            </a:pPr>
            <a:r>
              <a:rPr lang="ru-RU" sz="1200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00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кв.м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=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Arial"/>
                <a:cs typeface="Arial"/>
              </a:rPr>
              <a:t>10</a:t>
            </a:r>
            <a:r>
              <a:rPr sz="1600" b="1" spc="-114" dirty="0">
                <a:solidFill>
                  <a:srgbClr val="005735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31F20"/>
                </a:solidFill>
                <a:latin typeface="Arial"/>
                <a:cs typeface="Arial"/>
              </a:rPr>
              <a:t>миллионов</a:t>
            </a:r>
            <a:r>
              <a:rPr sz="12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spc="-20" dirty="0" err="1">
                <a:solidFill>
                  <a:srgbClr val="231F20"/>
                </a:solidFill>
                <a:latin typeface="Arial"/>
                <a:cs typeface="Arial"/>
              </a:rPr>
              <a:t>руб</a:t>
            </a:r>
            <a:r>
              <a:rPr lang="ru-RU" sz="1200" spc="-20" dirty="0">
                <a:solidFill>
                  <a:srgbClr val="231F20"/>
                </a:solidFill>
                <a:latin typeface="Arial"/>
                <a:cs typeface="Arial"/>
              </a:rPr>
              <a:t>лей</a:t>
            </a:r>
          </a:p>
          <a:p>
            <a:pPr marL="12700">
              <a:lnSpc>
                <a:spcPts val="1839"/>
              </a:lnSpc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18" name="object 55"/>
          <p:cNvSpPr txBox="1"/>
          <p:nvPr/>
        </p:nvSpPr>
        <p:spPr>
          <a:xfrm>
            <a:off x="732511" y="2675915"/>
            <a:ext cx="179705" cy="3238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200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9" name="object 55"/>
          <p:cNvSpPr txBox="1"/>
          <p:nvPr/>
        </p:nvSpPr>
        <p:spPr>
          <a:xfrm>
            <a:off x="731173" y="2064265"/>
            <a:ext cx="179705" cy="3238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200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11266" name="Picture 2" descr="https://avatars.mds.yandex.net/i?id=e105e23589ebd8b7422c048be36fe837de3a43ae-5233258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990600"/>
            <a:ext cx="4800600" cy="3200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56732" y="6378454"/>
            <a:ext cx="11683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1063" y="1373540"/>
            <a:ext cx="476884" cy="503555"/>
            <a:chOff x="655182" y="1291399"/>
            <a:chExt cx="476884" cy="503555"/>
          </a:xfrm>
        </p:grpSpPr>
        <p:sp>
          <p:nvSpPr>
            <p:cNvPr id="4" name="object 4"/>
            <p:cNvSpPr/>
            <p:nvPr/>
          </p:nvSpPr>
          <p:spPr>
            <a:xfrm>
              <a:off x="655182" y="1291399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55615" y="1375702"/>
              <a:ext cx="440055" cy="419734"/>
            </a:xfrm>
            <a:custGeom>
              <a:avLst/>
              <a:gdLst/>
              <a:ahLst/>
              <a:cxnLst/>
              <a:rect l="l" t="t" r="r" b="b"/>
              <a:pathLst>
                <a:path w="440055" h="419735">
                  <a:moveTo>
                    <a:pt x="105511" y="101117"/>
                  </a:moveTo>
                  <a:lnTo>
                    <a:pt x="91592" y="101117"/>
                  </a:lnTo>
                  <a:lnTo>
                    <a:pt x="91632" y="149291"/>
                  </a:lnTo>
                  <a:lnTo>
                    <a:pt x="91956" y="159665"/>
                  </a:lnTo>
                  <a:lnTo>
                    <a:pt x="92563" y="171713"/>
                  </a:lnTo>
                  <a:lnTo>
                    <a:pt x="92605" y="184675"/>
                  </a:lnTo>
                  <a:lnTo>
                    <a:pt x="91592" y="195630"/>
                  </a:lnTo>
                  <a:lnTo>
                    <a:pt x="89827" y="202107"/>
                  </a:lnTo>
                  <a:lnTo>
                    <a:pt x="86990" y="209156"/>
                  </a:lnTo>
                  <a:lnTo>
                    <a:pt x="83658" y="216516"/>
                  </a:lnTo>
                  <a:lnTo>
                    <a:pt x="80689" y="223293"/>
                  </a:lnTo>
                  <a:lnTo>
                    <a:pt x="60277" y="273005"/>
                  </a:lnTo>
                  <a:lnTo>
                    <a:pt x="19993" y="370403"/>
                  </a:lnTo>
                  <a:lnTo>
                    <a:pt x="113" y="418837"/>
                  </a:lnTo>
                  <a:lnTo>
                    <a:pt x="0" y="419112"/>
                  </a:lnTo>
                  <a:lnTo>
                    <a:pt x="341082" y="419112"/>
                  </a:lnTo>
                  <a:lnTo>
                    <a:pt x="439635" y="418376"/>
                  </a:lnTo>
                  <a:lnTo>
                    <a:pt x="434309" y="405917"/>
                  </a:lnTo>
                  <a:lnTo>
                    <a:pt x="20523" y="405917"/>
                  </a:lnTo>
                  <a:lnTo>
                    <a:pt x="39611" y="358387"/>
                  </a:lnTo>
                  <a:lnTo>
                    <a:pt x="58726" y="311037"/>
                  </a:lnTo>
                  <a:lnTo>
                    <a:pt x="77990" y="263667"/>
                  </a:lnTo>
                  <a:lnTo>
                    <a:pt x="97540" y="216044"/>
                  </a:lnTo>
                  <a:lnTo>
                    <a:pt x="117172" y="168772"/>
                  </a:lnTo>
                  <a:lnTo>
                    <a:pt x="119739" y="162674"/>
                  </a:lnTo>
                  <a:lnTo>
                    <a:pt x="104787" y="162674"/>
                  </a:lnTo>
                  <a:lnTo>
                    <a:pt x="104748" y="115920"/>
                  </a:lnTo>
                  <a:lnTo>
                    <a:pt x="105454" y="102229"/>
                  </a:lnTo>
                  <a:lnTo>
                    <a:pt x="105511" y="101117"/>
                  </a:lnTo>
                  <a:close/>
                </a:path>
                <a:path w="440055" h="419735">
                  <a:moveTo>
                    <a:pt x="178053" y="121627"/>
                  </a:moveTo>
                  <a:lnTo>
                    <a:pt x="163398" y="121627"/>
                  </a:lnTo>
                  <a:lnTo>
                    <a:pt x="150833" y="168772"/>
                  </a:lnTo>
                  <a:lnTo>
                    <a:pt x="137877" y="216516"/>
                  </a:lnTo>
                  <a:lnTo>
                    <a:pt x="111990" y="311037"/>
                  </a:lnTo>
                  <a:lnTo>
                    <a:pt x="99135" y="358387"/>
                  </a:lnTo>
                  <a:lnTo>
                    <a:pt x="86461" y="405917"/>
                  </a:lnTo>
                  <a:lnTo>
                    <a:pt x="100380" y="405917"/>
                  </a:lnTo>
                  <a:lnTo>
                    <a:pt x="113082" y="358387"/>
                  </a:lnTo>
                  <a:lnTo>
                    <a:pt x="125714" y="311403"/>
                  </a:lnTo>
                  <a:lnTo>
                    <a:pt x="138652" y="263667"/>
                  </a:lnTo>
                  <a:lnTo>
                    <a:pt x="151692" y="216044"/>
                  </a:lnTo>
                  <a:lnTo>
                    <a:pt x="164688" y="169163"/>
                  </a:lnTo>
                  <a:lnTo>
                    <a:pt x="177896" y="122186"/>
                  </a:lnTo>
                  <a:lnTo>
                    <a:pt x="177963" y="121951"/>
                  </a:lnTo>
                  <a:lnTo>
                    <a:pt x="178053" y="121627"/>
                  </a:lnTo>
                  <a:close/>
                </a:path>
                <a:path w="440055" h="419735">
                  <a:moveTo>
                    <a:pt x="276974" y="121627"/>
                  </a:moveTo>
                  <a:lnTo>
                    <a:pt x="262318" y="121627"/>
                  </a:lnTo>
                  <a:lnTo>
                    <a:pt x="274963" y="168772"/>
                  </a:lnTo>
                  <a:lnTo>
                    <a:pt x="289825" y="223293"/>
                  </a:lnTo>
                  <a:lnTo>
                    <a:pt x="300854" y="263515"/>
                  </a:lnTo>
                  <a:lnTo>
                    <a:pt x="313853" y="311037"/>
                  </a:lnTo>
                  <a:lnTo>
                    <a:pt x="326659" y="358387"/>
                  </a:lnTo>
                  <a:lnTo>
                    <a:pt x="339255" y="405917"/>
                  </a:lnTo>
                  <a:lnTo>
                    <a:pt x="353174" y="405917"/>
                  </a:lnTo>
                  <a:lnTo>
                    <a:pt x="340597" y="358387"/>
                  </a:lnTo>
                  <a:lnTo>
                    <a:pt x="327766" y="311403"/>
                  </a:lnTo>
                  <a:lnTo>
                    <a:pt x="314580" y="263667"/>
                  </a:lnTo>
                  <a:lnTo>
                    <a:pt x="301527" y="216044"/>
                  </a:lnTo>
                  <a:lnTo>
                    <a:pt x="289032" y="169163"/>
                  </a:lnTo>
                  <a:lnTo>
                    <a:pt x="277115" y="122186"/>
                  </a:lnTo>
                  <a:lnTo>
                    <a:pt x="277056" y="121951"/>
                  </a:lnTo>
                  <a:lnTo>
                    <a:pt x="276974" y="121627"/>
                  </a:lnTo>
                  <a:close/>
                </a:path>
                <a:path w="440055" h="419735">
                  <a:moveTo>
                    <a:pt x="317141" y="121627"/>
                  </a:moveTo>
                  <a:lnTo>
                    <a:pt x="303352" y="121627"/>
                  </a:lnTo>
                  <a:lnTo>
                    <a:pt x="322579" y="168772"/>
                  </a:lnTo>
                  <a:lnTo>
                    <a:pt x="361494" y="263515"/>
                  </a:lnTo>
                  <a:lnTo>
                    <a:pt x="380942" y="311037"/>
                  </a:lnTo>
                  <a:lnTo>
                    <a:pt x="400135" y="358387"/>
                  </a:lnTo>
                  <a:lnTo>
                    <a:pt x="419112" y="405917"/>
                  </a:lnTo>
                  <a:lnTo>
                    <a:pt x="434309" y="405917"/>
                  </a:lnTo>
                  <a:lnTo>
                    <a:pt x="426193" y="386936"/>
                  </a:lnTo>
                  <a:lnTo>
                    <a:pt x="400243" y="323128"/>
                  </a:lnTo>
                  <a:lnTo>
                    <a:pt x="386880" y="291617"/>
                  </a:lnTo>
                  <a:lnTo>
                    <a:pt x="390855" y="285838"/>
                  </a:lnTo>
                  <a:lnTo>
                    <a:pt x="389077" y="277698"/>
                  </a:lnTo>
                  <a:lnTo>
                    <a:pt x="389077" y="261581"/>
                  </a:lnTo>
                  <a:lnTo>
                    <a:pt x="375157" y="261581"/>
                  </a:lnTo>
                  <a:lnTo>
                    <a:pt x="359300" y="223481"/>
                  </a:lnTo>
                  <a:lnTo>
                    <a:pt x="343619" y="184675"/>
                  </a:lnTo>
                  <a:lnTo>
                    <a:pt x="327846" y="146226"/>
                  </a:lnTo>
                  <a:lnTo>
                    <a:pt x="317141" y="121627"/>
                  </a:lnTo>
                  <a:close/>
                </a:path>
                <a:path w="440055" h="419735">
                  <a:moveTo>
                    <a:pt x="226415" y="365620"/>
                  </a:moveTo>
                  <a:lnTo>
                    <a:pt x="213220" y="365620"/>
                  </a:lnTo>
                  <a:lnTo>
                    <a:pt x="213220" y="391998"/>
                  </a:lnTo>
                  <a:lnTo>
                    <a:pt x="226415" y="391998"/>
                  </a:lnTo>
                  <a:lnTo>
                    <a:pt x="226415" y="365620"/>
                  </a:lnTo>
                  <a:close/>
                </a:path>
                <a:path w="440055" h="419735">
                  <a:moveTo>
                    <a:pt x="226415" y="311403"/>
                  </a:moveTo>
                  <a:lnTo>
                    <a:pt x="213220" y="311403"/>
                  </a:lnTo>
                  <a:lnTo>
                    <a:pt x="213220" y="337781"/>
                  </a:lnTo>
                  <a:lnTo>
                    <a:pt x="226415" y="337781"/>
                  </a:lnTo>
                  <a:lnTo>
                    <a:pt x="226415" y="311403"/>
                  </a:lnTo>
                  <a:close/>
                </a:path>
                <a:path w="440055" h="419735">
                  <a:moveTo>
                    <a:pt x="226415" y="270370"/>
                  </a:moveTo>
                  <a:lnTo>
                    <a:pt x="213220" y="270370"/>
                  </a:lnTo>
                  <a:lnTo>
                    <a:pt x="213220" y="290893"/>
                  </a:lnTo>
                  <a:lnTo>
                    <a:pt x="226415" y="290893"/>
                  </a:lnTo>
                  <a:lnTo>
                    <a:pt x="226415" y="270370"/>
                  </a:lnTo>
                  <a:close/>
                </a:path>
                <a:path w="440055" h="419735">
                  <a:moveTo>
                    <a:pt x="375881" y="0"/>
                  </a:moveTo>
                  <a:lnTo>
                    <a:pt x="355312" y="6665"/>
                  </a:lnTo>
                  <a:lnTo>
                    <a:pt x="339748" y="20377"/>
                  </a:lnTo>
                  <a:lnTo>
                    <a:pt x="330345" y="38736"/>
                  </a:lnTo>
                  <a:lnTo>
                    <a:pt x="328256" y="59347"/>
                  </a:lnTo>
                  <a:lnTo>
                    <a:pt x="333189" y="77100"/>
                  </a:lnTo>
                  <a:lnTo>
                    <a:pt x="343587" y="91587"/>
                  </a:lnTo>
                  <a:lnTo>
                    <a:pt x="358226" y="102229"/>
                  </a:lnTo>
                  <a:lnTo>
                    <a:pt x="375881" y="108445"/>
                  </a:lnTo>
                  <a:lnTo>
                    <a:pt x="375812" y="230073"/>
                  </a:lnTo>
                  <a:lnTo>
                    <a:pt x="375157" y="261581"/>
                  </a:lnTo>
                  <a:lnTo>
                    <a:pt x="389077" y="261581"/>
                  </a:lnTo>
                  <a:lnTo>
                    <a:pt x="389077" y="107708"/>
                  </a:lnTo>
                  <a:lnTo>
                    <a:pt x="409167" y="100673"/>
                  </a:lnTo>
                  <a:lnTo>
                    <a:pt x="417041" y="93959"/>
                  </a:lnTo>
                  <a:lnTo>
                    <a:pt x="374258" y="93959"/>
                  </a:lnTo>
                  <a:lnTo>
                    <a:pt x="354579" y="83739"/>
                  </a:lnTo>
                  <a:lnTo>
                    <a:pt x="342808" y="64986"/>
                  </a:lnTo>
                  <a:lnTo>
                    <a:pt x="343649" y="41033"/>
                  </a:lnTo>
                  <a:lnTo>
                    <a:pt x="348145" y="31671"/>
                  </a:lnTo>
                  <a:lnTo>
                    <a:pt x="355052" y="23552"/>
                  </a:lnTo>
                  <a:lnTo>
                    <a:pt x="364500" y="17395"/>
                  </a:lnTo>
                  <a:lnTo>
                    <a:pt x="376618" y="13919"/>
                  </a:lnTo>
                  <a:lnTo>
                    <a:pt x="418666" y="13919"/>
                  </a:lnTo>
                  <a:lnTo>
                    <a:pt x="416953" y="11871"/>
                  </a:lnTo>
                  <a:lnTo>
                    <a:pt x="398550" y="2066"/>
                  </a:lnTo>
                  <a:lnTo>
                    <a:pt x="375881" y="0"/>
                  </a:lnTo>
                  <a:close/>
                </a:path>
                <a:path w="440055" h="419735">
                  <a:moveTo>
                    <a:pt x="226415" y="230073"/>
                  </a:moveTo>
                  <a:lnTo>
                    <a:pt x="213220" y="230073"/>
                  </a:lnTo>
                  <a:lnTo>
                    <a:pt x="213220" y="249859"/>
                  </a:lnTo>
                  <a:lnTo>
                    <a:pt x="226415" y="249859"/>
                  </a:lnTo>
                  <a:lnTo>
                    <a:pt x="226415" y="230073"/>
                  </a:lnTo>
                  <a:close/>
                </a:path>
                <a:path w="440055" h="419735">
                  <a:moveTo>
                    <a:pt x="226415" y="189039"/>
                  </a:moveTo>
                  <a:lnTo>
                    <a:pt x="213220" y="189039"/>
                  </a:lnTo>
                  <a:lnTo>
                    <a:pt x="213220" y="209549"/>
                  </a:lnTo>
                  <a:lnTo>
                    <a:pt x="226415" y="209549"/>
                  </a:lnTo>
                  <a:lnTo>
                    <a:pt x="226415" y="189039"/>
                  </a:lnTo>
                  <a:close/>
                </a:path>
                <a:path w="440055" h="419735">
                  <a:moveTo>
                    <a:pt x="226415" y="162674"/>
                  </a:moveTo>
                  <a:lnTo>
                    <a:pt x="213220" y="162674"/>
                  </a:lnTo>
                  <a:lnTo>
                    <a:pt x="213220" y="175856"/>
                  </a:lnTo>
                  <a:lnTo>
                    <a:pt x="226415" y="175856"/>
                  </a:lnTo>
                  <a:lnTo>
                    <a:pt x="226415" y="162674"/>
                  </a:lnTo>
                  <a:close/>
                </a:path>
                <a:path w="440055" h="419735">
                  <a:moveTo>
                    <a:pt x="311403" y="108445"/>
                  </a:moveTo>
                  <a:lnTo>
                    <a:pt x="127495" y="108445"/>
                  </a:lnTo>
                  <a:lnTo>
                    <a:pt x="121770" y="121951"/>
                  </a:lnTo>
                  <a:lnTo>
                    <a:pt x="116231" y="135643"/>
                  </a:lnTo>
                  <a:lnTo>
                    <a:pt x="110648" y="149291"/>
                  </a:lnTo>
                  <a:lnTo>
                    <a:pt x="104782" y="162674"/>
                  </a:lnTo>
                  <a:lnTo>
                    <a:pt x="119739" y="162674"/>
                  </a:lnTo>
                  <a:lnTo>
                    <a:pt x="137020" y="121627"/>
                  </a:lnTo>
                  <a:lnTo>
                    <a:pt x="211759" y="121627"/>
                  </a:lnTo>
                  <a:lnTo>
                    <a:pt x="214731" y="121348"/>
                  </a:lnTo>
                  <a:lnTo>
                    <a:pt x="317019" y="121348"/>
                  </a:lnTo>
                  <a:lnTo>
                    <a:pt x="311403" y="108445"/>
                  </a:lnTo>
                  <a:close/>
                </a:path>
                <a:path w="440055" h="419735">
                  <a:moveTo>
                    <a:pt x="226415" y="135643"/>
                  </a:moveTo>
                  <a:lnTo>
                    <a:pt x="213220" y="135643"/>
                  </a:lnTo>
                  <a:lnTo>
                    <a:pt x="213220" y="148742"/>
                  </a:lnTo>
                  <a:lnTo>
                    <a:pt x="226415" y="148742"/>
                  </a:lnTo>
                  <a:lnTo>
                    <a:pt x="226415" y="135643"/>
                  </a:lnTo>
                  <a:close/>
                </a:path>
                <a:path w="440055" h="419735">
                  <a:moveTo>
                    <a:pt x="317019" y="121348"/>
                  </a:moveTo>
                  <a:lnTo>
                    <a:pt x="214731" y="121348"/>
                  </a:lnTo>
                  <a:lnTo>
                    <a:pt x="212559" y="126199"/>
                  </a:lnTo>
                  <a:lnTo>
                    <a:pt x="213220" y="128219"/>
                  </a:lnTo>
                  <a:lnTo>
                    <a:pt x="225678" y="128219"/>
                  </a:lnTo>
                  <a:lnTo>
                    <a:pt x="227812" y="127673"/>
                  </a:lnTo>
                  <a:lnTo>
                    <a:pt x="225018" y="122186"/>
                  </a:lnTo>
                  <a:lnTo>
                    <a:pt x="227152" y="121627"/>
                  </a:lnTo>
                  <a:lnTo>
                    <a:pt x="317141" y="121627"/>
                  </a:lnTo>
                  <a:lnTo>
                    <a:pt x="317019" y="121348"/>
                  </a:lnTo>
                  <a:close/>
                </a:path>
                <a:path w="440055" h="419735">
                  <a:moveTo>
                    <a:pt x="138480" y="60807"/>
                  </a:moveTo>
                  <a:lnTo>
                    <a:pt x="57886" y="60807"/>
                  </a:lnTo>
                  <a:lnTo>
                    <a:pt x="57886" y="101117"/>
                  </a:lnTo>
                  <a:lnTo>
                    <a:pt x="138480" y="101117"/>
                  </a:lnTo>
                  <a:lnTo>
                    <a:pt x="138480" y="87922"/>
                  </a:lnTo>
                  <a:lnTo>
                    <a:pt x="71081" y="87922"/>
                  </a:lnTo>
                  <a:lnTo>
                    <a:pt x="71081" y="74002"/>
                  </a:lnTo>
                  <a:lnTo>
                    <a:pt x="138480" y="74002"/>
                  </a:lnTo>
                  <a:lnTo>
                    <a:pt x="138480" y="60807"/>
                  </a:lnTo>
                  <a:close/>
                </a:path>
                <a:path w="440055" h="419735">
                  <a:moveTo>
                    <a:pt x="418666" y="13919"/>
                  </a:moveTo>
                  <a:lnTo>
                    <a:pt x="376618" y="13919"/>
                  </a:lnTo>
                  <a:lnTo>
                    <a:pt x="396822" y="16390"/>
                  </a:lnTo>
                  <a:lnTo>
                    <a:pt x="413546" y="27984"/>
                  </a:lnTo>
                  <a:lnTo>
                    <a:pt x="422799" y="46283"/>
                  </a:lnTo>
                  <a:lnTo>
                    <a:pt x="420585" y="68872"/>
                  </a:lnTo>
                  <a:lnTo>
                    <a:pt x="416756" y="76132"/>
                  </a:lnTo>
                  <a:lnTo>
                    <a:pt x="411278" y="82823"/>
                  </a:lnTo>
                  <a:lnTo>
                    <a:pt x="404592" y="88399"/>
                  </a:lnTo>
                  <a:lnTo>
                    <a:pt x="397141" y="92316"/>
                  </a:lnTo>
                  <a:lnTo>
                    <a:pt x="374258" y="93959"/>
                  </a:lnTo>
                  <a:lnTo>
                    <a:pt x="417041" y="93959"/>
                  </a:lnTo>
                  <a:lnTo>
                    <a:pt x="424813" y="87333"/>
                  </a:lnTo>
                  <a:lnTo>
                    <a:pt x="434273" y="68872"/>
                  </a:lnTo>
                  <a:lnTo>
                    <a:pt x="434591" y="64986"/>
                  </a:lnTo>
                  <a:lnTo>
                    <a:pt x="435753" y="49072"/>
                  </a:lnTo>
                  <a:lnTo>
                    <a:pt x="435858" y="47624"/>
                  </a:lnTo>
                  <a:lnTo>
                    <a:pt x="435956" y="46283"/>
                  </a:lnTo>
                  <a:lnTo>
                    <a:pt x="434301" y="41033"/>
                  </a:lnTo>
                  <a:lnTo>
                    <a:pt x="429842" y="27281"/>
                  </a:lnTo>
                  <a:lnTo>
                    <a:pt x="418666" y="13919"/>
                  </a:lnTo>
                  <a:close/>
                </a:path>
                <a:path w="440055" h="419735">
                  <a:moveTo>
                    <a:pt x="138480" y="74002"/>
                  </a:moveTo>
                  <a:lnTo>
                    <a:pt x="125298" y="74002"/>
                  </a:lnTo>
                  <a:lnTo>
                    <a:pt x="125298" y="87922"/>
                  </a:lnTo>
                  <a:lnTo>
                    <a:pt x="138480" y="87922"/>
                  </a:lnTo>
                  <a:lnTo>
                    <a:pt x="138480" y="74002"/>
                  </a:lnTo>
                  <a:close/>
                </a:path>
                <a:path w="440055" h="419735">
                  <a:moveTo>
                    <a:pt x="388368" y="60439"/>
                  </a:moveTo>
                  <a:lnTo>
                    <a:pt x="380149" y="60439"/>
                  </a:lnTo>
                  <a:lnTo>
                    <a:pt x="385991" y="61633"/>
                  </a:lnTo>
                  <a:lnTo>
                    <a:pt x="388368" y="60439"/>
                  </a:lnTo>
                  <a:close/>
                </a:path>
                <a:path w="440055" h="419735">
                  <a:moveTo>
                    <a:pt x="415483" y="60439"/>
                  </a:moveTo>
                  <a:lnTo>
                    <a:pt x="407263" y="60439"/>
                  </a:lnTo>
                  <a:lnTo>
                    <a:pt x="413105" y="61633"/>
                  </a:lnTo>
                  <a:lnTo>
                    <a:pt x="415483" y="60439"/>
                  </a:lnTo>
                  <a:close/>
                </a:path>
                <a:path w="440055" h="419735">
                  <a:moveTo>
                    <a:pt x="361962" y="47624"/>
                  </a:moveTo>
                  <a:lnTo>
                    <a:pt x="348780" y="47624"/>
                  </a:lnTo>
                  <a:lnTo>
                    <a:pt x="348780" y="60807"/>
                  </a:lnTo>
                  <a:lnTo>
                    <a:pt x="361238" y="60807"/>
                  </a:lnTo>
                  <a:lnTo>
                    <a:pt x="362679" y="57950"/>
                  </a:lnTo>
                  <a:lnTo>
                    <a:pt x="362788" y="57734"/>
                  </a:lnTo>
                  <a:lnTo>
                    <a:pt x="361594" y="51892"/>
                  </a:lnTo>
                  <a:lnTo>
                    <a:pt x="361837" y="49072"/>
                  </a:lnTo>
                  <a:lnTo>
                    <a:pt x="361962" y="47624"/>
                  </a:lnTo>
                  <a:close/>
                </a:path>
                <a:path w="440055" h="419735">
                  <a:moveTo>
                    <a:pt x="377867" y="46283"/>
                  </a:moveTo>
                  <a:lnTo>
                    <a:pt x="377515" y="46283"/>
                  </a:lnTo>
                  <a:lnTo>
                    <a:pt x="375157" y="48361"/>
                  </a:lnTo>
                  <a:lnTo>
                    <a:pt x="376847" y="51066"/>
                  </a:lnTo>
                  <a:lnTo>
                    <a:pt x="375652" y="55918"/>
                  </a:lnTo>
                  <a:lnTo>
                    <a:pt x="375538" y="57950"/>
                  </a:lnTo>
                  <a:lnTo>
                    <a:pt x="375706" y="59347"/>
                  </a:lnTo>
                  <a:lnTo>
                    <a:pt x="375794" y="60083"/>
                  </a:lnTo>
                  <a:lnTo>
                    <a:pt x="375881" y="60807"/>
                  </a:lnTo>
                  <a:lnTo>
                    <a:pt x="380149" y="60439"/>
                  </a:lnTo>
                  <a:lnTo>
                    <a:pt x="388368" y="60439"/>
                  </a:lnTo>
                  <a:lnTo>
                    <a:pt x="389077" y="60083"/>
                  </a:lnTo>
                  <a:lnTo>
                    <a:pt x="388365" y="55918"/>
                  </a:lnTo>
                  <a:lnTo>
                    <a:pt x="390555" y="49072"/>
                  </a:lnTo>
                  <a:lnTo>
                    <a:pt x="385140" y="49072"/>
                  </a:lnTo>
                  <a:lnTo>
                    <a:pt x="377867" y="46283"/>
                  </a:lnTo>
                  <a:close/>
                </a:path>
                <a:path w="440055" h="419735">
                  <a:moveTo>
                    <a:pt x="406184" y="47155"/>
                  </a:moveTo>
                  <a:lnTo>
                    <a:pt x="402259" y="47624"/>
                  </a:lnTo>
                  <a:lnTo>
                    <a:pt x="402721" y="51066"/>
                  </a:lnTo>
                  <a:lnTo>
                    <a:pt x="402694" y="51892"/>
                  </a:lnTo>
                  <a:lnTo>
                    <a:pt x="401936" y="56895"/>
                  </a:lnTo>
                  <a:lnTo>
                    <a:pt x="401809" y="57734"/>
                  </a:lnTo>
                  <a:lnTo>
                    <a:pt x="401777" y="57950"/>
                  </a:lnTo>
                  <a:lnTo>
                    <a:pt x="402996" y="60807"/>
                  </a:lnTo>
                  <a:lnTo>
                    <a:pt x="407263" y="60439"/>
                  </a:lnTo>
                  <a:lnTo>
                    <a:pt x="415483" y="60439"/>
                  </a:lnTo>
                  <a:lnTo>
                    <a:pt x="416191" y="60083"/>
                  </a:lnTo>
                  <a:lnTo>
                    <a:pt x="415467" y="55918"/>
                  </a:lnTo>
                  <a:lnTo>
                    <a:pt x="417656" y="49072"/>
                  </a:lnTo>
                  <a:lnTo>
                    <a:pt x="417766" y="48729"/>
                  </a:lnTo>
                  <a:lnTo>
                    <a:pt x="417535" y="48590"/>
                  </a:lnTo>
                  <a:lnTo>
                    <a:pt x="412013" y="48590"/>
                  </a:lnTo>
                  <a:lnTo>
                    <a:pt x="406184" y="47155"/>
                  </a:lnTo>
                  <a:close/>
                </a:path>
                <a:path w="440055" h="419735">
                  <a:moveTo>
                    <a:pt x="387616" y="46888"/>
                  </a:moveTo>
                  <a:lnTo>
                    <a:pt x="385140" y="49072"/>
                  </a:lnTo>
                  <a:lnTo>
                    <a:pt x="390555" y="49072"/>
                  </a:lnTo>
                  <a:lnTo>
                    <a:pt x="390664" y="48729"/>
                  </a:lnTo>
                  <a:lnTo>
                    <a:pt x="387616" y="46888"/>
                  </a:lnTo>
                  <a:close/>
                </a:path>
                <a:path w="440055" h="419735">
                  <a:moveTo>
                    <a:pt x="414718" y="46888"/>
                  </a:moveTo>
                  <a:lnTo>
                    <a:pt x="412013" y="48590"/>
                  </a:lnTo>
                  <a:lnTo>
                    <a:pt x="417535" y="48590"/>
                  </a:lnTo>
                  <a:lnTo>
                    <a:pt x="414718" y="468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55182" y="5289092"/>
            <a:ext cx="476884" cy="476884"/>
            <a:chOff x="655182" y="5289092"/>
            <a:chExt cx="476884" cy="476884"/>
          </a:xfrm>
        </p:grpSpPr>
        <p:sp>
          <p:nvSpPr>
            <p:cNvPr id="13" name="object 13"/>
            <p:cNvSpPr/>
            <p:nvPr/>
          </p:nvSpPr>
          <p:spPr>
            <a:xfrm>
              <a:off x="655182" y="5289092"/>
              <a:ext cx="476884" cy="476884"/>
            </a:xfrm>
            <a:custGeom>
              <a:avLst/>
              <a:gdLst/>
              <a:ahLst/>
              <a:cxnLst/>
              <a:rect l="l" t="t" r="r" b="b"/>
              <a:pathLst>
                <a:path w="476884" h="476885">
                  <a:moveTo>
                    <a:pt x="238366" y="0"/>
                  </a:moveTo>
                  <a:lnTo>
                    <a:pt x="190326" y="4842"/>
                  </a:lnTo>
                  <a:lnTo>
                    <a:pt x="145582" y="18731"/>
                  </a:lnTo>
                  <a:lnTo>
                    <a:pt x="105092" y="40707"/>
                  </a:lnTo>
                  <a:lnTo>
                    <a:pt x="69815" y="69813"/>
                  </a:lnTo>
                  <a:lnTo>
                    <a:pt x="40708" y="105089"/>
                  </a:lnTo>
                  <a:lnTo>
                    <a:pt x="18731" y="145577"/>
                  </a:lnTo>
                  <a:lnTo>
                    <a:pt x="4842" y="190318"/>
                  </a:lnTo>
                  <a:lnTo>
                    <a:pt x="0" y="238353"/>
                  </a:lnTo>
                  <a:lnTo>
                    <a:pt x="4842" y="286393"/>
                  </a:lnTo>
                  <a:lnTo>
                    <a:pt x="18731" y="331137"/>
                  </a:lnTo>
                  <a:lnTo>
                    <a:pt x="40708" y="371627"/>
                  </a:lnTo>
                  <a:lnTo>
                    <a:pt x="69815" y="406904"/>
                  </a:lnTo>
                  <a:lnTo>
                    <a:pt x="105092" y="436011"/>
                  </a:lnTo>
                  <a:lnTo>
                    <a:pt x="145582" y="457988"/>
                  </a:lnTo>
                  <a:lnTo>
                    <a:pt x="190326" y="471877"/>
                  </a:lnTo>
                  <a:lnTo>
                    <a:pt x="238366" y="476719"/>
                  </a:lnTo>
                  <a:lnTo>
                    <a:pt x="286405" y="471877"/>
                  </a:lnTo>
                  <a:lnTo>
                    <a:pt x="331148" y="457988"/>
                  </a:lnTo>
                  <a:lnTo>
                    <a:pt x="371636" y="436011"/>
                  </a:lnTo>
                  <a:lnTo>
                    <a:pt x="406911" y="406904"/>
                  </a:lnTo>
                  <a:lnTo>
                    <a:pt x="436015" y="371627"/>
                  </a:lnTo>
                  <a:lnTo>
                    <a:pt x="457990" y="331137"/>
                  </a:lnTo>
                  <a:lnTo>
                    <a:pt x="471877" y="286393"/>
                  </a:lnTo>
                  <a:lnTo>
                    <a:pt x="476719" y="238353"/>
                  </a:lnTo>
                  <a:lnTo>
                    <a:pt x="471877" y="190318"/>
                  </a:lnTo>
                  <a:lnTo>
                    <a:pt x="457990" y="145577"/>
                  </a:lnTo>
                  <a:lnTo>
                    <a:pt x="436015" y="105089"/>
                  </a:lnTo>
                  <a:lnTo>
                    <a:pt x="406911" y="69813"/>
                  </a:lnTo>
                  <a:lnTo>
                    <a:pt x="371636" y="40707"/>
                  </a:lnTo>
                  <a:lnTo>
                    <a:pt x="331148" y="18731"/>
                  </a:lnTo>
                  <a:lnTo>
                    <a:pt x="286405" y="4842"/>
                  </a:lnTo>
                  <a:lnTo>
                    <a:pt x="238366" y="0"/>
                  </a:lnTo>
                  <a:close/>
                </a:path>
              </a:pathLst>
            </a:custGeom>
            <a:solidFill>
              <a:srgbClr val="F04E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9658" y="5423356"/>
              <a:ext cx="353695" cy="281940"/>
            </a:xfrm>
            <a:custGeom>
              <a:avLst/>
              <a:gdLst/>
              <a:ahLst/>
              <a:cxnLst/>
              <a:rect l="l" t="t" r="r" b="b"/>
              <a:pathLst>
                <a:path w="353694" h="281939">
                  <a:moveTo>
                    <a:pt x="112229" y="208762"/>
                  </a:moveTo>
                  <a:lnTo>
                    <a:pt x="111213" y="203631"/>
                  </a:lnTo>
                  <a:lnTo>
                    <a:pt x="100584" y="204711"/>
                  </a:lnTo>
                  <a:lnTo>
                    <a:pt x="84594" y="204711"/>
                  </a:lnTo>
                  <a:lnTo>
                    <a:pt x="72834" y="203530"/>
                  </a:lnTo>
                  <a:lnTo>
                    <a:pt x="68859" y="205295"/>
                  </a:lnTo>
                  <a:lnTo>
                    <a:pt x="66624" y="206286"/>
                  </a:lnTo>
                  <a:lnTo>
                    <a:pt x="64668" y="207632"/>
                  </a:lnTo>
                  <a:lnTo>
                    <a:pt x="65392" y="211658"/>
                  </a:lnTo>
                  <a:lnTo>
                    <a:pt x="68453" y="215176"/>
                  </a:lnTo>
                  <a:lnTo>
                    <a:pt x="74726" y="216458"/>
                  </a:lnTo>
                  <a:lnTo>
                    <a:pt x="82550" y="216496"/>
                  </a:lnTo>
                  <a:lnTo>
                    <a:pt x="90258" y="216281"/>
                  </a:lnTo>
                  <a:lnTo>
                    <a:pt x="98552" y="216420"/>
                  </a:lnTo>
                  <a:lnTo>
                    <a:pt x="106019" y="216014"/>
                  </a:lnTo>
                  <a:lnTo>
                    <a:pt x="111112" y="213868"/>
                  </a:lnTo>
                  <a:lnTo>
                    <a:pt x="112229" y="208762"/>
                  </a:lnTo>
                  <a:close/>
                </a:path>
                <a:path w="353694" h="281939">
                  <a:moveTo>
                    <a:pt x="113322" y="220319"/>
                  </a:moveTo>
                  <a:lnTo>
                    <a:pt x="102184" y="222059"/>
                  </a:lnTo>
                  <a:lnTo>
                    <a:pt x="85559" y="222059"/>
                  </a:lnTo>
                  <a:lnTo>
                    <a:pt x="74307" y="221195"/>
                  </a:lnTo>
                  <a:lnTo>
                    <a:pt x="70015" y="222643"/>
                  </a:lnTo>
                  <a:lnTo>
                    <a:pt x="67741" y="223405"/>
                  </a:lnTo>
                  <a:lnTo>
                    <a:pt x="64058" y="225539"/>
                  </a:lnTo>
                  <a:lnTo>
                    <a:pt x="67043" y="235889"/>
                  </a:lnTo>
                  <a:lnTo>
                    <a:pt x="81267" y="233629"/>
                  </a:lnTo>
                  <a:lnTo>
                    <a:pt x="97523" y="233629"/>
                  </a:lnTo>
                  <a:lnTo>
                    <a:pt x="111379" y="235775"/>
                  </a:lnTo>
                  <a:lnTo>
                    <a:pt x="113322" y="220319"/>
                  </a:lnTo>
                  <a:close/>
                </a:path>
                <a:path w="353694" h="281939">
                  <a:moveTo>
                    <a:pt x="136563" y="198602"/>
                  </a:moveTo>
                  <a:lnTo>
                    <a:pt x="135928" y="192570"/>
                  </a:lnTo>
                  <a:lnTo>
                    <a:pt x="135686" y="190195"/>
                  </a:lnTo>
                  <a:lnTo>
                    <a:pt x="135674" y="190068"/>
                  </a:lnTo>
                  <a:lnTo>
                    <a:pt x="132473" y="183896"/>
                  </a:lnTo>
                  <a:lnTo>
                    <a:pt x="125145" y="181000"/>
                  </a:lnTo>
                  <a:lnTo>
                    <a:pt x="123799" y="180924"/>
                  </a:lnTo>
                  <a:lnTo>
                    <a:pt x="123799" y="192570"/>
                  </a:lnTo>
                  <a:lnTo>
                    <a:pt x="123799" y="245783"/>
                  </a:lnTo>
                  <a:lnTo>
                    <a:pt x="53822" y="245783"/>
                  </a:lnTo>
                  <a:lnTo>
                    <a:pt x="53835" y="204711"/>
                  </a:lnTo>
                  <a:lnTo>
                    <a:pt x="54406" y="192570"/>
                  </a:lnTo>
                  <a:lnTo>
                    <a:pt x="123799" y="192570"/>
                  </a:lnTo>
                  <a:lnTo>
                    <a:pt x="123799" y="180924"/>
                  </a:lnTo>
                  <a:lnTo>
                    <a:pt x="114173" y="180276"/>
                  </a:lnTo>
                  <a:lnTo>
                    <a:pt x="93154" y="181000"/>
                  </a:lnTo>
                  <a:lnTo>
                    <a:pt x="82334" y="180657"/>
                  </a:lnTo>
                  <a:lnTo>
                    <a:pt x="74066" y="180276"/>
                  </a:lnTo>
                  <a:lnTo>
                    <a:pt x="59270" y="180276"/>
                  </a:lnTo>
                  <a:lnTo>
                    <a:pt x="41579" y="208178"/>
                  </a:lnTo>
                  <a:lnTo>
                    <a:pt x="40932" y="229425"/>
                  </a:lnTo>
                  <a:lnTo>
                    <a:pt x="40881" y="230987"/>
                  </a:lnTo>
                  <a:lnTo>
                    <a:pt x="41440" y="244030"/>
                  </a:lnTo>
                  <a:lnTo>
                    <a:pt x="43992" y="252717"/>
                  </a:lnTo>
                  <a:lnTo>
                    <a:pt x="48031" y="258343"/>
                  </a:lnTo>
                  <a:lnTo>
                    <a:pt x="57569" y="257340"/>
                  </a:lnTo>
                  <a:lnTo>
                    <a:pt x="88519" y="257340"/>
                  </a:lnTo>
                  <a:lnTo>
                    <a:pt x="111023" y="258165"/>
                  </a:lnTo>
                  <a:lnTo>
                    <a:pt x="122656" y="257784"/>
                  </a:lnTo>
                  <a:lnTo>
                    <a:pt x="124294" y="257340"/>
                  </a:lnTo>
                  <a:lnTo>
                    <a:pt x="130746" y="255612"/>
                  </a:lnTo>
                  <a:lnTo>
                    <a:pt x="134810" y="249847"/>
                  </a:lnTo>
                  <a:lnTo>
                    <a:pt x="135432" y="245783"/>
                  </a:lnTo>
                  <a:lnTo>
                    <a:pt x="136232" y="240677"/>
                  </a:lnTo>
                  <a:lnTo>
                    <a:pt x="136220" y="229425"/>
                  </a:lnTo>
                  <a:lnTo>
                    <a:pt x="135940" y="217436"/>
                  </a:lnTo>
                  <a:lnTo>
                    <a:pt x="136283" y="208178"/>
                  </a:lnTo>
                  <a:lnTo>
                    <a:pt x="136563" y="198602"/>
                  </a:lnTo>
                  <a:close/>
                </a:path>
                <a:path w="353694" h="281939">
                  <a:moveTo>
                    <a:pt x="143141" y="67437"/>
                  </a:moveTo>
                  <a:lnTo>
                    <a:pt x="139992" y="62445"/>
                  </a:lnTo>
                  <a:lnTo>
                    <a:pt x="133362" y="58407"/>
                  </a:lnTo>
                  <a:lnTo>
                    <a:pt x="130162" y="58000"/>
                  </a:lnTo>
                  <a:lnTo>
                    <a:pt x="130162" y="69392"/>
                  </a:lnTo>
                  <a:lnTo>
                    <a:pt x="130162" y="157289"/>
                  </a:lnTo>
                  <a:lnTo>
                    <a:pt x="112242" y="157289"/>
                  </a:lnTo>
                  <a:lnTo>
                    <a:pt x="111925" y="150952"/>
                  </a:lnTo>
                  <a:lnTo>
                    <a:pt x="111874" y="150037"/>
                  </a:lnTo>
                  <a:lnTo>
                    <a:pt x="112903" y="145770"/>
                  </a:lnTo>
                  <a:lnTo>
                    <a:pt x="112903" y="145148"/>
                  </a:lnTo>
                  <a:lnTo>
                    <a:pt x="111658" y="140525"/>
                  </a:lnTo>
                  <a:lnTo>
                    <a:pt x="110769" y="139496"/>
                  </a:lnTo>
                  <a:lnTo>
                    <a:pt x="103454" y="131051"/>
                  </a:lnTo>
                  <a:lnTo>
                    <a:pt x="101854" y="130632"/>
                  </a:lnTo>
                  <a:lnTo>
                    <a:pt x="101854" y="143002"/>
                  </a:lnTo>
                  <a:lnTo>
                    <a:pt x="100457" y="150952"/>
                  </a:lnTo>
                  <a:lnTo>
                    <a:pt x="100672" y="157289"/>
                  </a:lnTo>
                  <a:lnTo>
                    <a:pt x="76962" y="157289"/>
                  </a:lnTo>
                  <a:lnTo>
                    <a:pt x="76695" y="150952"/>
                  </a:lnTo>
                  <a:lnTo>
                    <a:pt x="76631" y="149453"/>
                  </a:lnTo>
                  <a:lnTo>
                    <a:pt x="76542" y="147205"/>
                  </a:lnTo>
                  <a:lnTo>
                    <a:pt x="80276" y="141503"/>
                  </a:lnTo>
                  <a:lnTo>
                    <a:pt x="87566" y="139496"/>
                  </a:lnTo>
                  <a:lnTo>
                    <a:pt x="97777" y="140525"/>
                  </a:lnTo>
                  <a:lnTo>
                    <a:pt x="101854" y="143002"/>
                  </a:lnTo>
                  <a:lnTo>
                    <a:pt x="101854" y="130632"/>
                  </a:lnTo>
                  <a:lnTo>
                    <a:pt x="89242" y="127254"/>
                  </a:lnTo>
                  <a:lnTo>
                    <a:pt x="74815" y="129959"/>
                  </a:lnTo>
                  <a:lnTo>
                    <a:pt x="65976" y="139941"/>
                  </a:lnTo>
                  <a:lnTo>
                    <a:pt x="64439" y="145148"/>
                  </a:lnTo>
                  <a:lnTo>
                    <a:pt x="65913" y="149453"/>
                  </a:lnTo>
                  <a:lnTo>
                    <a:pt x="65392" y="157289"/>
                  </a:lnTo>
                  <a:lnTo>
                    <a:pt x="47472" y="157289"/>
                  </a:lnTo>
                  <a:lnTo>
                    <a:pt x="47523" y="87896"/>
                  </a:lnTo>
                  <a:lnTo>
                    <a:pt x="48044" y="69392"/>
                  </a:lnTo>
                  <a:lnTo>
                    <a:pt x="130162" y="69392"/>
                  </a:lnTo>
                  <a:lnTo>
                    <a:pt x="130162" y="58000"/>
                  </a:lnTo>
                  <a:lnTo>
                    <a:pt x="124333" y="57238"/>
                  </a:lnTo>
                  <a:lnTo>
                    <a:pt x="122555" y="57010"/>
                  </a:lnTo>
                  <a:lnTo>
                    <a:pt x="107721" y="57010"/>
                  </a:lnTo>
                  <a:lnTo>
                    <a:pt x="96621" y="57238"/>
                  </a:lnTo>
                  <a:lnTo>
                    <a:pt x="73825" y="56769"/>
                  </a:lnTo>
                  <a:lnTo>
                    <a:pt x="57696" y="56769"/>
                  </a:lnTo>
                  <a:lnTo>
                    <a:pt x="46888" y="57823"/>
                  </a:lnTo>
                  <a:lnTo>
                    <a:pt x="39319" y="61595"/>
                  </a:lnTo>
                  <a:lnTo>
                    <a:pt x="36195" y="68541"/>
                  </a:lnTo>
                  <a:lnTo>
                    <a:pt x="35674" y="77647"/>
                  </a:lnTo>
                  <a:lnTo>
                    <a:pt x="35636" y="150952"/>
                  </a:lnTo>
                  <a:lnTo>
                    <a:pt x="35318" y="157289"/>
                  </a:lnTo>
                  <a:lnTo>
                    <a:pt x="35204" y="159677"/>
                  </a:lnTo>
                  <a:lnTo>
                    <a:pt x="35166" y="160312"/>
                  </a:lnTo>
                  <a:lnTo>
                    <a:pt x="37630" y="164236"/>
                  </a:lnTo>
                  <a:lnTo>
                    <a:pt x="46101" y="168871"/>
                  </a:lnTo>
                  <a:lnTo>
                    <a:pt x="60185" y="170230"/>
                  </a:lnTo>
                  <a:lnTo>
                    <a:pt x="72491" y="169976"/>
                  </a:lnTo>
                  <a:lnTo>
                    <a:pt x="73812" y="169976"/>
                  </a:lnTo>
                  <a:lnTo>
                    <a:pt x="88531" y="169443"/>
                  </a:lnTo>
                  <a:lnTo>
                    <a:pt x="101765" y="169976"/>
                  </a:lnTo>
                  <a:lnTo>
                    <a:pt x="117386" y="170408"/>
                  </a:lnTo>
                  <a:lnTo>
                    <a:pt x="127457" y="169443"/>
                  </a:lnTo>
                  <a:lnTo>
                    <a:pt x="131432" y="169075"/>
                  </a:lnTo>
                  <a:lnTo>
                    <a:pt x="139992" y="164236"/>
                  </a:lnTo>
                  <a:lnTo>
                    <a:pt x="142875" y="159677"/>
                  </a:lnTo>
                  <a:lnTo>
                    <a:pt x="142595" y="157289"/>
                  </a:lnTo>
                  <a:lnTo>
                    <a:pt x="141846" y="150952"/>
                  </a:lnTo>
                  <a:lnTo>
                    <a:pt x="141732" y="82524"/>
                  </a:lnTo>
                  <a:lnTo>
                    <a:pt x="142963" y="69392"/>
                  </a:lnTo>
                  <a:lnTo>
                    <a:pt x="143040" y="68541"/>
                  </a:lnTo>
                  <a:lnTo>
                    <a:pt x="143141" y="67437"/>
                  </a:lnTo>
                  <a:close/>
                </a:path>
                <a:path w="353694" h="281939">
                  <a:moveTo>
                    <a:pt x="182791" y="178701"/>
                  </a:moveTo>
                  <a:lnTo>
                    <a:pt x="182194" y="176733"/>
                  </a:lnTo>
                  <a:lnTo>
                    <a:pt x="180314" y="174294"/>
                  </a:lnTo>
                  <a:lnTo>
                    <a:pt x="175272" y="175806"/>
                  </a:lnTo>
                  <a:lnTo>
                    <a:pt x="172986" y="176491"/>
                  </a:lnTo>
                  <a:lnTo>
                    <a:pt x="171678" y="177241"/>
                  </a:lnTo>
                  <a:lnTo>
                    <a:pt x="171221" y="178701"/>
                  </a:lnTo>
                  <a:lnTo>
                    <a:pt x="172085" y="184759"/>
                  </a:lnTo>
                  <a:lnTo>
                    <a:pt x="176974" y="186766"/>
                  </a:lnTo>
                  <a:lnTo>
                    <a:pt x="181876" y="184734"/>
                  </a:lnTo>
                  <a:lnTo>
                    <a:pt x="182791" y="178701"/>
                  </a:lnTo>
                  <a:close/>
                </a:path>
                <a:path w="353694" h="281939">
                  <a:moveTo>
                    <a:pt x="353301" y="19088"/>
                  </a:moveTo>
                  <a:lnTo>
                    <a:pt x="352907" y="18199"/>
                  </a:lnTo>
                  <a:lnTo>
                    <a:pt x="349554" y="11569"/>
                  </a:lnTo>
                  <a:lnTo>
                    <a:pt x="348195" y="8877"/>
                  </a:lnTo>
                  <a:lnTo>
                    <a:pt x="340741" y="3530"/>
                  </a:lnTo>
                  <a:lnTo>
                    <a:pt x="340741" y="24980"/>
                  </a:lnTo>
                  <a:lnTo>
                    <a:pt x="336765" y="34124"/>
                  </a:lnTo>
                  <a:lnTo>
                    <a:pt x="336613" y="34124"/>
                  </a:lnTo>
                  <a:lnTo>
                    <a:pt x="329692" y="39903"/>
                  </a:lnTo>
                  <a:lnTo>
                    <a:pt x="329653" y="19088"/>
                  </a:lnTo>
                  <a:lnTo>
                    <a:pt x="329768" y="16941"/>
                  </a:lnTo>
                  <a:lnTo>
                    <a:pt x="330098" y="13296"/>
                  </a:lnTo>
                  <a:lnTo>
                    <a:pt x="330212" y="12065"/>
                  </a:lnTo>
                  <a:lnTo>
                    <a:pt x="330263" y="11569"/>
                  </a:lnTo>
                  <a:lnTo>
                    <a:pt x="338836" y="16192"/>
                  </a:lnTo>
                  <a:lnTo>
                    <a:pt x="339242" y="16433"/>
                  </a:lnTo>
                  <a:lnTo>
                    <a:pt x="340652" y="24511"/>
                  </a:lnTo>
                  <a:lnTo>
                    <a:pt x="340741" y="24980"/>
                  </a:lnTo>
                  <a:lnTo>
                    <a:pt x="340741" y="3530"/>
                  </a:lnTo>
                  <a:lnTo>
                    <a:pt x="339026" y="2286"/>
                  </a:lnTo>
                  <a:lnTo>
                    <a:pt x="327952" y="0"/>
                  </a:lnTo>
                  <a:lnTo>
                    <a:pt x="320484" y="1892"/>
                  </a:lnTo>
                  <a:lnTo>
                    <a:pt x="318998" y="2882"/>
                  </a:lnTo>
                  <a:lnTo>
                    <a:pt x="318998" y="43472"/>
                  </a:lnTo>
                  <a:lnTo>
                    <a:pt x="318160" y="50495"/>
                  </a:lnTo>
                  <a:lnTo>
                    <a:pt x="318109" y="50939"/>
                  </a:lnTo>
                  <a:lnTo>
                    <a:pt x="317169" y="54368"/>
                  </a:lnTo>
                  <a:lnTo>
                    <a:pt x="317068" y="54737"/>
                  </a:lnTo>
                  <a:lnTo>
                    <a:pt x="309664" y="60502"/>
                  </a:lnTo>
                  <a:lnTo>
                    <a:pt x="302031" y="68135"/>
                  </a:lnTo>
                  <a:lnTo>
                    <a:pt x="298094" y="72161"/>
                  </a:lnTo>
                  <a:lnTo>
                    <a:pt x="294411" y="74599"/>
                  </a:lnTo>
                  <a:lnTo>
                    <a:pt x="294728" y="68135"/>
                  </a:lnTo>
                  <a:lnTo>
                    <a:pt x="294830" y="66090"/>
                  </a:lnTo>
                  <a:lnTo>
                    <a:pt x="294360" y="60502"/>
                  </a:lnTo>
                  <a:lnTo>
                    <a:pt x="293903" y="54737"/>
                  </a:lnTo>
                  <a:lnTo>
                    <a:pt x="293878" y="54368"/>
                  </a:lnTo>
                  <a:lnTo>
                    <a:pt x="293751" y="52628"/>
                  </a:lnTo>
                  <a:lnTo>
                    <a:pt x="293636" y="50939"/>
                  </a:lnTo>
                  <a:lnTo>
                    <a:pt x="293598" y="50495"/>
                  </a:lnTo>
                  <a:lnTo>
                    <a:pt x="294398" y="43472"/>
                  </a:lnTo>
                  <a:lnTo>
                    <a:pt x="295059" y="42430"/>
                  </a:lnTo>
                  <a:lnTo>
                    <a:pt x="298373" y="37680"/>
                  </a:lnTo>
                  <a:lnTo>
                    <a:pt x="305574" y="31051"/>
                  </a:lnTo>
                  <a:lnTo>
                    <a:pt x="312978" y="24511"/>
                  </a:lnTo>
                  <a:lnTo>
                    <a:pt x="317538" y="19088"/>
                  </a:lnTo>
                  <a:lnTo>
                    <a:pt x="317601" y="23723"/>
                  </a:lnTo>
                  <a:lnTo>
                    <a:pt x="317690" y="27800"/>
                  </a:lnTo>
                  <a:lnTo>
                    <a:pt x="317842" y="29210"/>
                  </a:lnTo>
                  <a:lnTo>
                    <a:pt x="317931" y="30124"/>
                  </a:lnTo>
                  <a:lnTo>
                    <a:pt x="318033" y="31051"/>
                  </a:lnTo>
                  <a:lnTo>
                    <a:pt x="318109" y="31813"/>
                  </a:lnTo>
                  <a:lnTo>
                    <a:pt x="318223" y="32969"/>
                  </a:lnTo>
                  <a:lnTo>
                    <a:pt x="318338" y="34124"/>
                  </a:lnTo>
                  <a:lnTo>
                    <a:pt x="318376" y="34404"/>
                  </a:lnTo>
                  <a:lnTo>
                    <a:pt x="318490" y="35509"/>
                  </a:lnTo>
                  <a:lnTo>
                    <a:pt x="318770" y="39903"/>
                  </a:lnTo>
                  <a:lnTo>
                    <a:pt x="318897" y="41846"/>
                  </a:lnTo>
                  <a:lnTo>
                    <a:pt x="318998" y="43472"/>
                  </a:lnTo>
                  <a:lnTo>
                    <a:pt x="318998" y="2882"/>
                  </a:lnTo>
                  <a:lnTo>
                    <a:pt x="313664" y="6413"/>
                  </a:lnTo>
                  <a:lnTo>
                    <a:pt x="307619" y="12065"/>
                  </a:lnTo>
                  <a:lnTo>
                    <a:pt x="302501" y="17348"/>
                  </a:lnTo>
                  <a:lnTo>
                    <a:pt x="283718" y="36309"/>
                  </a:lnTo>
                  <a:lnTo>
                    <a:pt x="283718" y="78778"/>
                  </a:lnTo>
                  <a:lnTo>
                    <a:pt x="282879" y="85775"/>
                  </a:lnTo>
                  <a:lnTo>
                    <a:pt x="282841" y="86169"/>
                  </a:lnTo>
                  <a:lnTo>
                    <a:pt x="281711" y="90284"/>
                  </a:lnTo>
                  <a:lnTo>
                    <a:pt x="277088" y="93332"/>
                  </a:lnTo>
                  <a:lnTo>
                    <a:pt x="274523" y="95072"/>
                  </a:lnTo>
                  <a:lnTo>
                    <a:pt x="266801" y="102793"/>
                  </a:lnTo>
                  <a:lnTo>
                    <a:pt x="263398" y="107492"/>
                  </a:lnTo>
                  <a:lnTo>
                    <a:pt x="259130" y="109880"/>
                  </a:lnTo>
                  <a:lnTo>
                    <a:pt x="259486" y="102793"/>
                  </a:lnTo>
                  <a:lnTo>
                    <a:pt x="259549" y="101358"/>
                  </a:lnTo>
                  <a:lnTo>
                    <a:pt x="258876" y="93332"/>
                  </a:lnTo>
                  <a:lnTo>
                    <a:pt x="258648" y="90284"/>
                  </a:lnTo>
                  <a:lnTo>
                    <a:pt x="258597" y="89636"/>
                  </a:lnTo>
                  <a:lnTo>
                    <a:pt x="258343" y="86169"/>
                  </a:lnTo>
                  <a:lnTo>
                    <a:pt x="258318" y="85775"/>
                  </a:lnTo>
                  <a:lnTo>
                    <a:pt x="259105" y="78778"/>
                  </a:lnTo>
                  <a:lnTo>
                    <a:pt x="261950" y="74599"/>
                  </a:lnTo>
                  <a:lnTo>
                    <a:pt x="263093" y="72961"/>
                  </a:lnTo>
                  <a:lnTo>
                    <a:pt x="270306" y="66332"/>
                  </a:lnTo>
                  <a:lnTo>
                    <a:pt x="277710" y="59791"/>
                  </a:lnTo>
                  <a:lnTo>
                    <a:pt x="282270" y="54368"/>
                  </a:lnTo>
                  <a:lnTo>
                    <a:pt x="282371" y="62560"/>
                  </a:lnTo>
                  <a:lnTo>
                    <a:pt x="283210" y="70802"/>
                  </a:lnTo>
                  <a:lnTo>
                    <a:pt x="283718" y="78778"/>
                  </a:lnTo>
                  <a:lnTo>
                    <a:pt x="283718" y="36309"/>
                  </a:lnTo>
                  <a:lnTo>
                    <a:pt x="248437" y="71907"/>
                  </a:lnTo>
                  <a:lnTo>
                    <a:pt x="248437" y="114020"/>
                  </a:lnTo>
                  <a:lnTo>
                    <a:pt x="247599" y="121056"/>
                  </a:lnTo>
                  <a:lnTo>
                    <a:pt x="247561" y="121450"/>
                  </a:lnTo>
                  <a:lnTo>
                    <a:pt x="246608" y="124917"/>
                  </a:lnTo>
                  <a:lnTo>
                    <a:pt x="246507" y="125298"/>
                  </a:lnTo>
                  <a:lnTo>
                    <a:pt x="239102" y="131064"/>
                  </a:lnTo>
                  <a:lnTo>
                    <a:pt x="227520" y="142684"/>
                  </a:lnTo>
                  <a:lnTo>
                    <a:pt x="223850" y="145161"/>
                  </a:lnTo>
                  <a:lnTo>
                    <a:pt x="223964" y="142684"/>
                  </a:lnTo>
                  <a:lnTo>
                    <a:pt x="224040" y="141135"/>
                  </a:lnTo>
                  <a:lnTo>
                    <a:pt x="224167" y="138709"/>
                  </a:lnTo>
                  <a:lnTo>
                    <a:pt x="224269" y="136639"/>
                  </a:lnTo>
                  <a:lnTo>
                    <a:pt x="223596" y="128612"/>
                  </a:lnTo>
                  <a:lnTo>
                    <a:pt x="223354" y="125298"/>
                  </a:lnTo>
                  <a:lnTo>
                    <a:pt x="223316" y="124917"/>
                  </a:lnTo>
                  <a:lnTo>
                    <a:pt x="223062" y="121450"/>
                  </a:lnTo>
                  <a:lnTo>
                    <a:pt x="223037" y="121056"/>
                  </a:lnTo>
                  <a:lnTo>
                    <a:pt x="223837" y="114020"/>
                  </a:lnTo>
                  <a:lnTo>
                    <a:pt x="226682" y="109880"/>
                  </a:lnTo>
                  <a:lnTo>
                    <a:pt x="227825" y="108242"/>
                  </a:lnTo>
                  <a:lnTo>
                    <a:pt x="235026" y="101612"/>
                  </a:lnTo>
                  <a:lnTo>
                    <a:pt x="242430" y="95072"/>
                  </a:lnTo>
                  <a:lnTo>
                    <a:pt x="246989" y="89636"/>
                  </a:lnTo>
                  <a:lnTo>
                    <a:pt x="247091" y="97840"/>
                  </a:lnTo>
                  <a:lnTo>
                    <a:pt x="247929" y="106057"/>
                  </a:lnTo>
                  <a:lnTo>
                    <a:pt x="248437" y="114020"/>
                  </a:lnTo>
                  <a:lnTo>
                    <a:pt x="248437" y="71907"/>
                  </a:lnTo>
                  <a:lnTo>
                    <a:pt x="213182" y="107467"/>
                  </a:lnTo>
                  <a:lnTo>
                    <a:pt x="213182" y="149186"/>
                  </a:lnTo>
                  <a:lnTo>
                    <a:pt x="212293" y="156718"/>
                  </a:lnTo>
                  <a:lnTo>
                    <a:pt x="210604" y="162890"/>
                  </a:lnTo>
                  <a:lnTo>
                    <a:pt x="202653" y="165531"/>
                  </a:lnTo>
                  <a:lnTo>
                    <a:pt x="199567" y="169443"/>
                  </a:lnTo>
                  <a:lnTo>
                    <a:pt x="198018" y="163080"/>
                  </a:lnTo>
                  <a:lnTo>
                    <a:pt x="197535" y="161074"/>
                  </a:lnTo>
                  <a:lnTo>
                    <a:pt x="192620" y="155575"/>
                  </a:lnTo>
                  <a:lnTo>
                    <a:pt x="188747" y="154470"/>
                  </a:lnTo>
                  <a:lnTo>
                    <a:pt x="188747" y="182397"/>
                  </a:lnTo>
                  <a:lnTo>
                    <a:pt x="188696" y="186791"/>
                  </a:lnTo>
                  <a:lnTo>
                    <a:pt x="188582" y="268922"/>
                  </a:lnTo>
                  <a:lnTo>
                    <a:pt x="165442" y="268922"/>
                  </a:lnTo>
                  <a:lnTo>
                    <a:pt x="165392" y="192100"/>
                  </a:lnTo>
                  <a:lnTo>
                    <a:pt x="165290" y="182397"/>
                  </a:lnTo>
                  <a:lnTo>
                    <a:pt x="165823" y="173304"/>
                  </a:lnTo>
                  <a:lnTo>
                    <a:pt x="168960" y="166090"/>
                  </a:lnTo>
                  <a:lnTo>
                    <a:pt x="176428" y="163080"/>
                  </a:lnTo>
                  <a:lnTo>
                    <a:pt x="184607" y="165531"/>
                  </a:lnTo>
                  <a:lnTo>
                    <a:pt x="188074" y="172554"/>
                  </a:lnTo>
                  <a:lnTo>
                    <a:pt x="188747" y="182397"/>
                  </a:lnTo>
                  <a:lnTo>
                    <a:pt x="188747" y="154470"/>
                  </a:lnTo>
                  <a:lnTo>
                    <a:pt x="186296" y="153758"/>
                  </a:lnTo>
                  <a:lnTo>
                    <a:pt x="184531" y="153250"/>
                  </a:lnTo>
                  <a:lnTo>
                    <a:pt x="190995" y="145834"/>
                  </a:lnTo>
                  <a:lnTo>
                    <a:pt x="197929" y="138899"/>
                  </a:lnTo>
                  <a:lnTo>
                    <a:pt x="204965" y="132054"/>
                  </a:lnTo>
                  <a:lnTo>
                    <a:pt x="211709" y="124917"/>
                  </a:lnTo>
                  <a:lnTo>
                    <a:pt x="211797" y="132918"/>
                  </a:lnTo>
                  <a:lnTo>
                    <a:pt x="212648" y="141135"/>
                  </a:lnTo>
                  <a:lnTo>
                    <a:pt x="213182" y="149186"/>
                  </a:lnTo>
                  <a:lnTo>
                    <a:pt x="213182" y="107467"/>
                  </a:lnTo>
                  <a:lnTo>
                    <a:pt x="203060" y="117678"/>
                  </a:lnTo>
                  <a:lnTo>
                    <a:pt x="169037" y="151384"/>
                  </a:lnTo>
                  <a:lnTo>
                    <a:pt x="167411" y="153758"/>
                  </a:lnTo>
                  <a:lnTo>
                    <a:pt x="165442" y="153250"/>
                  </a:lnTo>
                  <a:lnTo>
                    <a:pt x="165442" y="45783"/>
                  </a:lnTo>
                  <a:lnTo>
                    <a:pt x="169113" y="41846"/>
                  </a:lnTo>
                  <a:lnTo>
                    <a:pt x="168922" y="41846"/>
                  </a:lnTo>
                  <a:lnTo>
                    <a:pt x="173240" y="40767"/>
                  </a:lnTo>
                  <a:lnTo>
                    <a:pt x="173558" y="40767"/>
                  </a:lnTo>
                  <a:lnTo>
                    <a:pt x="175653" y="34696"/>
                  </a:lnTo>
                  <a:lnTo>
                    <a:pt x="175755" y="34404"/>
                  </a:lnTo>
                  <a:lnTo>
                    <a:pt x="175856" y="34124"/>
                  </a:lnTo>
                  <a:lnTo>
                    <a:pt x="177152" y="27800"/>
                  </a:lnTo>
                  <a:lnTo>
                    <a:pt x="177025" y="16433"/>
                  </a:lnTo>
                  <a:lnTo>
                    <a:pt x="177012" y="16192"/>
                  </a:lnTo>
                  <a:lnTo>
                    <a:pt x="176796" y="13296"/>
                  </a:lnTo>
                  <a:lnTo>
                    <a:pt x="175856" y="6413"/>
                  </a:lnTo>
                  <a:lnTo>
                    <a:pt x="176212" y="6413"/>
                  </a:lnTo>
                  <a:lnTo>
                    <a:pt x="166077" y="4800"/>
                  </a:lnTo>
                  <a:lnTo>
                    <a:pt x="166077" y="30124"/>
                  </a:lnTo>
                  <a:lnTo>
                    <a:pt x="163131" y="32969"/>
                  </a:lnTo>
                  <a:lnTo>
                    <a:pt x="153301" y="33261"/>
                  </a:lnTo>
                  <a:lnTo>
                    <a:pt x="153301" y="45783"/>
                  </a:lnTo>
                  <a:lnTo>
                    <a:pt x="153301" y="268922"/>
                  </a:lnTo>
                  <a:lnTo>
                    <a:pt x="24333" y="268922"/>
                  </a:lnTo>
                  <a:lnTo>
                    <a:pt x="24244" y="45783"/>
                  </a:lnTo>
                  <a:lnTo>
                    <a:pt x="153301" y="45783"/>
                  </a:lnTo>
                  <a:lnTo>
                    <a:pt x="153301" y="33261"/>
                  </a:lnTo>
                  <a:lnTo>
                    <a:pt x="124117" y="34124"/>
                  </a:lnTo>
                  <a:lnTo>
                    <a:pt x="88811" y="34404"/>
                  </a:lnTo>
                  <a:lnTo>
                    <a:pt x="53505" y="34124"/>
                  </a:lnTo>
                  <a:lnTo>
                    <a:pt x="14503" y="32969"/>
                  </a:lnTo>
                  <a:lnTo>
                    <a:pt x="11569" y="30124"/>
                  </a:lnTo>
                  <a:lnTo>
                    <a:pt x="12052" y="24980"/>
                  </a:lnTo>
                  <a:lnTo>
                    <a:pt x="12166" y="16941"/>
                  </a:lnTo>
                  <a:lnTo>
                    <a:pt x="12623" y="16433"/>
                  </a:lnTo>
                  <a:lnTo>
                    <a:pt x="13347" y="16192"/>
                  </a:lnTo>
                  <a:lnTo>
                    <a:pt x="164871" y="16192"/>
                  </a:lnTo>
                  <a:lnTo>
                    <a:pt x="165976" y="21247"/>
                  </a:lnTo>
                  <a:lnTo>
                    <a:pt x="166077" y="30124"/>
                  </a:lnTo>
                  <a:lnTo>
                    <a:pt x="166077" y="4800"/>
                  </a:lnTo>
                  <a:lnTo>
                    <a:pt x="162267" y="4622"/>
                  </a:lnTo>
                  <a:lnTo>
                    <a:pt x="155498" y="4330"/>
                  </a:lnTo>
                  <a:lnTo>
                    <a:pt x="133642" y="4622"/>
                  </a:lnTo>
                  <a:lnTo>
                    <a:pt x="16408" y="4622"/>
                  </a:lnTo>
                  <a:lnTo>
                    <a:pt x="4318" y="3416"/>
                  </a:lnTo>
                  <a:lnTo>
                    <a:pt x="1765" y="6413"/>
                  </a:lnTo>
                  <a:lnTo>
                    <a:pt x="228" y="11569"/>
                  </a:lnTo>
                  <a:lnTo>
                    <a:pt x="114" y="12065"/>
                  </a:lnTo>
                  <a:lnTo>
                    <a:pt x="0" y="21247"/>
                  </a:lnTo>
                  <a:lnTo>
                    <a:pt x="520" y="27292"/>
                  </a:lnTo>
                  <a:lnTo>
                    <a:pt x="571" y="27800"/>
                  </a:lnTo>
                  <a:lnTo>
                    <a:pt x="685" y="29210"/>
                  </a:lnTo>
                  <a:lnTo>
                    <a:pt x="1676" y="34124"/>
                  </a:lnTo>
                  <a:lnTo>
                    <a:pt x="1790" y="34696"/>
                  </a:lnTo>
                  <a:lnTo>
                    <a:pt x="4038" y="40767"/>
                  </a:lnTo>
                  <a:lnTo>
                    <a:pt x="10807" y="41846"/>
                  </a:lnTo>
                  <a:lnTo>
                    <a:pt x="12192" y="46266"/>
                  </a:lnTo>
                  <a:lnTo>
                    <a:pt x="12788" y="50495"/>
                  </a:lnTo>
                  <a:lnTo>
                    <a:pt x="12700" y="62560"/>
                  </a:lnTo>
                  <a:lnTo>
                    <a:pt x="12496" y="66090"/>
                  </a:lnTo>
                  <a:lnTo>
                    <a:pt x="12407" y="68135"/>
                  </a:lnTo>
                  <a:lnTo>
                    <a:pt x="12306" y="70802"/>
                  </a:lnTo>
                  <a:lnTo>
                    <a:pt x="12192" y="268338"/>
                  </a:lnTo>
                  <a:lnTo>
                    <a:pt x="7493" y="269646"/>
                  </a:lnTo>
                  <a:lnTo>
                    <a:pt x="495" y="268338"/>
                  </a:lnTo>
                  <a:lnTo>
                    <a:pt x="622" y="275272"/>
                  </a:lnTo>
                  <a:lnTo>
                    <a:pt x="4902" y="280136"/>
                  </a:lnTo>
                  <a:lnTo>
                    <a:pt x="14770" y="281686"/>
                  </a:lnTo>
                  <a:lnTo>
                    <a:pt x="21551" y="281686"/>
                  </a:lnTo>
                  <a:lnTo>
                    <a:pt x="35902" y="281063"/>
                  </a:lnTo>
                  <a:lnTo>
                    <a:pt x="282841" y="281063"/>
                  </a:lnTo>
                  <a:lnTo>
                    <a:pt x="297916" y="281686"/>
                  </a:lnTo>
                  <a:lnTo>
                    <a:pt x="303377" y="281686"/>
                  </a:lnTo>
                  <a:lnTo>
                    <a:pt x="307035" y="281063"/>
                  </a:lnTo>
                  <a:lnTo>
                    <a:pt x="314071" y="279844"/>
                  </a:lnTo>
                  <a:lnTo>
                    <a:pt x="318122" y="274701"/>
                  </a:lnTo>
                  <a:lnTo>
                    <a:pt x="315112" y="270522"/>
                  </a:lnTo>
                  <a:lnTo>
                    <a:pt x="311429" y="269646"/>
                  </a:lnTo>
                  <a:lnTo>
                    <a:pt x="308394" y="268922"/>
                  </a:lnTo>
                  <a:lnTo>
                    <a:pt x="309308" y="268922"/>
                  </a:lnTo>
                  <a:lnTo>
                    <a:pt x="300189" y="268732"/>
                  </a:lnTo>
                  <a:lnTo>
                    <a:pt x="293255" y="268922"/>
                  </a:lnTo>
                  <a:lnTo>
                    <a:pt x="224955" y="268922"/>
                  </a:lnTo>
                  <a:lnTo>
                    <a:pt x="200723" y="268338"/>
                  </a:lnTo>
                  <a:lnTo>
                    <a:pt x="200723" y="200596"/>
                  </a:lnTo>
                  <a:lnTo>
                    <a:pt x="199263" y="192100"/>
                  </a:lnTo>
                  <a:lnTo>
                    <a:pt x="200723" y="186791"/>
                  </a:lnTo>
                  <a:lnTo>
                    <a:pt x="203415" y="182397"/>
                  </a:lnTo>
                  <a:lnTo>
                    <a:pt x="208445" y="177139"/>
                  </a:lnTo>
                  <a:lnTo>
                    <a:pt x="214236" y="171792"/>
                  </a:lnTo>
                  <a:lnTo>
                    <a:pt x="216750" y="169443"/>
                  </a:lnTo>
                  <a:lnTo>
                    <a:pt x="219227" y="167132"/>
                  </a:lnTo>
                  <a:lnTo>
                    <a:pt x="241261" y="145161"/>
                  </a:lnTo>
                  <a:lnTo>
                    <a:pt x="276758" y="109880"/>
                  </a:lnTo>
                  <a:lnTo>
                    <a:pt x="312267" y="74599"/>
                  </a:lnTo>
                  <a:lnTo>
                    <a:pt x="334314" y="52628"/>
                  </a:lnTo>
                  <a:lnTo>
                    <a:pt x="339280" y="47790"/>
                  </a:lnTo>
                  <a:lnTo>
                    <a:pt x="344627" y="42430"/>
                  </a:lnTo>
                  <a:lnTo>
                    <a:pt x="346786" y="39903"/>
                  </a:lnTo>
                  <a:lnTo>
                    <a:pt x="349300" y="36957"/>
                  </a:lnTo>
                  <a:lnTo>
                    <a:pt x="352247" y="31813"/>
                  </a:lnTo>
                  <a:lnTo>
                    <a:pt x="353301" y="19088"/>
                  </a:lnTo>
                  <a:close/>
                </a:path>
                <a:path w="353694" h="281939">
                  <a:moveTo>
                    <a:pt x="353606" y="267677"/>
                  </a:moveTo>
                  <a:lnTo>
                    <a:pt x="342417" y="267550"/>
                  </a:lnTo>
                  <a:lnTo>
                    <a:pt x="335470" y="269494"/>
                  </a:lnTo>
                  <a:lnTo>
                    <a:pt x="331063" y="270725"/>
                  </a:lnTo>
                  <a:lnTo>
                    <a:pt x="329603" y="272084"/>
                  </a:lnTo>
                  <a:lnTo>
                    <a:pt x="329692" y="275272"/>
                  </a:lnTo>
                  <a:lnTo>
                    <a:pt x="333451" y="280212"/>
                  </a:lnTo>
                  <a:lnTo>
                    <a:pt x="341528" y="281736"/>
                  </a:lnTo>
                  <a:lnTo>
                    <a:pt x="349618" y="280035"/>
                  </a:lnTo>
                  <a:lnTo>
                    <a:pt x="353402" y="275272"/>
                  </a:lnTo>
                  <a:lnTo>
                    <a:pt x="353606" y="2676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7239317" y="3450081"/>
            <a:ext cx="368935" cy="368935"/>
          </a:xfrm>
          <a:custGeom>
            <a:avLst/>
            <a:gdLst/>
            <a:ahLst/>
            <a:cxnLst/>
            <a:rect l="l" t="t" r="r" b="b"/>
            <a:pathLst>
              <a:path w="368934" h="368935">
                <a:moveTo>
                  <a:pt x="11518" y="0"/>
                </a:moveTo>
                <a:lnTo>
                  <a:pt x="4610" y="0"/>
                </a:lnTo>
                <a:lnTo>
                  <a:pt x="3568" y="2032"/>
                </a:lnTo>
                <a:lnTo>
                  <a:pt x="2032" y="3568"/>
                </a:lnTo>
                <a:lnTo>
                  <a:pt x="0" y="4610"/>
                </a:lnTo>
                <a:lnTo>
                  <a:pt x="0" y="10375"/>
                </a:lnTo>
                <a:lnTo>
                  <a:pt x="901" y="10617"/>
                </a:lnTo>
                <a:lnTo>
                  <a:pt x="1346" y="11341"/>
                </a:lnTo>
                <a:lnTo>
                  <a:pt x="1155" y="12674"/>
                </a:lnTo>
                <a:lnTo>
                  <a:pt x="3975" y="15341"/>
                </a:lnTo>
                <a:lnTo>
                  <a:pt x="10896" y="15697"/>
                </a:lnTo>
                <a:lnTo>
                  <a:pt x="14986" y="13830"/>
                </a:lnTo>
                <a:lnTo>
                  <a:pt x="18351" y="8496"/>
                </a:lnTo>
                <a:lnTo>
                  <a:pt x="16598" y="2667"/>
                </a:lnTo>
                <a:lnTo>
                  <a:pt x="11518" y="0"/>
                </a:lnTo>
                <a:close/>
              </a:path>
              <a:path w="368934" h="368935">
                <a:moveTo>
                  <a:pt x="94338" y="14422"/>
                </a:moveTo>
                <a:lnTo>
                  <a:pt x="62483" y="14422"/>
                </a:lnTo>
                <a:lnTo>
                  <a:pt x="74891" y="16129"/>
                </a:lnTo>
                <a:lnTo>
                  <a:pt x="80530" y="18389"/>
                </a:lnTo>
                <a:lnTo>
                  <a:pt x="84848" y="31534"/>
                </a:lnTo>
                <a:lnTo>
                  <a:pt x="91033" y="31115"/>
                </a:lnTo>
                <a:lnTo>
                  <a:pt x="97095" y="28290"/>
                </a:lnTo>
                <a:lnTo>
                  <a:pt x="97778" y="22713"/>
                </a:lnTo>
                <a:lnTo>
                  <a:pt x="95664" y="16727"/>
                </a:lnTo>
                <a:lnTo>
                  <a:pt x="94338" y="14422"/>
                </a:lnTo>
                <a:close/>
              </a:path>
              <a:path w="368934" h="368935">
                <a:moveTo>
                  <a:pt x="76047" y="0"/>
                </a:moveTo>
                <a:lnTo>
                  <a:pt x="35725" y="0"/>
                </a:lnTo>
                <a:lnTo>
                  <a:pt x="32842" y="1968"/>
                </a:lnTo>
                <a:lnTo>
                  <a:pt x="29438" y="4953"/>
                </a:lnTo>
                <a:lnTo>
                  <a:pt x="31115" y="10375"/>
                </a:lnTo>
                <a:lnTo>
                  <a:pt x="37546" y="15443"/>
                </a:lnTo>
                <a:lnTo>
                  <a:pt x="48955" y="15443"/>
                </a:lnTo>
                <a:lnTo>
                  <a:pt x="62483" y="14422"/>
                </a:lnTo>
                <a:lnTo>
                  <a:pt x="94338" y="14422"/>
                </a:lnTo>
                <a:lnTo>
                  <a:pt x="93332" y="12674"/>
                </a:lnTo>
                <a:lnTo>
                  <a:pt x="88671" y="5880"/>
                </a:lnTo>
                <a:lnTo>
                  <a:pt x="82804" y="2717"/>
                </a:lnTo>
                <a:lnTo>
                  <a:pt x="76047" y="0"/>
                </a:lnTo>
                <a:close/>
              </a:path>
              <a:path w="368934" h="368935">
                <a:moveTo>
                  <a:pt x="99090" y="44038"/>
                </a:moveTo>
                <a:lnTo>
                  <a:pt x="79724" y="45115"/>
                </a:lnTo>
                <a:lnTo>
                  <a:pt x="63129" y="50999"/>
                </a:lnTo>
                <a:lnTo>
                  <a:pt x="54152" y="62217"/>
                </a:lnTo>
                <a:lnTo>
                  <a:pt x="52968" y="72308"/>
                </a:lnTo>
                <a:lnTo>
                  <a:pt x="53738" y="81994"/>
                </a:lnTo>
                <a:lnTo>
                  <a:pt x="54715" y="93028"/>
                </a:lnTo>
                <a:lnTo>
                  <a:pt x="54168" y="106764"/>
                </a:lnTo>
                <a:lnTo>
                  <a:pt x="54152" y="107162"/>
                </a:lnTo>
                <a:lnTo>
                  <a:pt x="33523" y="111586"/>
                </a:lnTo>
                <a:lnTo>
                  <a:pt x="17946" y="121067"/>
                </a:lnTo>
                <a:lnTo>
                  <a:pt x="6934" y="135117"/>
                </a:lnTo>
                <a:lnTo>
                  <a:pt x="441" y="152095"/>
                </a:lnTo>
                <a:lnTo>
                  <a:pt x="0" y="153289"/>
                </a:lnTo>
                <a:lnTo>
                  <a:pt x="0" y="277698"/>
                </a:lnTo>
                <a:lnTo>
                  <a:pt x="3759" y="290038"/>
                </a:lnTo>
                <a:lnTo>
                  <a:pt x="3861" y="290372"/>
                </a:lnTo>
                <a:lnTo>
                  <a:pt x="8686" y="303282"/>
                </a:lnTo>
                <a:lnTo>
                  <a:pt x="16034" y="312741"/>
                </a:lnTo>
                <a:lnTo>
                  <a:pt x="27660" y="315722"/>
                </a:lnTo>
                <a:lnTo>
                  <a:pt x="29640" y="308549"/>
                </a:lnTo>
                <a:lnTo>
                  <a:pt x="26979" y="301328"/>
                </a:lnTo>
                <a:lnTo>
                  <a:pt x="22354" y="293813"/>
                </a:lnTo>
                <a:lnTo>
                  <a:pt x="18440" y="285762"/>
                </a:lnTo>
                <a:lnTo>
                  <a:pt x="15800" y="273366"/>
                </a:lnTo>
                <a:lnTo>
                  <a:pt x="14990" y="260913"/>
                </a:lnTo>
                <a:lnTo>
                  <a:pt x="14986" y="230454"/>
                </a:lnTo>
                <a:lnTo>
                  <a:pt x="368719" y="230454"/>
                </a:lnTo>
                <a:lnTo>
                  <a:pt x="368719" y="226999"/>
                </a:lnTo>
                <a:lnTo>
                  <a:pt x="360324" y="216789"/>
                </a:lnTo>
                <a:lnTo>
                  <a:pt x="357165" y="216477"/>
                </a:lnTo>
                <a:lnTo>
                  <a:pt x="323070" y="216477"/>
                </a:lnTo>
                <a:lnTo>
                  <a:pt x="308767" y="215662"/>
                </a:lnTo>
                <a:lnTo>
                  <a:pt x="119644" y="215662"/>
                </a:lnTo>
                <a:lnTo>
                  <a:pt x="72395" y="215507"/>
                </a:lnTo>
                <a:lnTo>
                  <a:pt x="14986" y="214312"/>
                </a:lnTo>
                <a:lnTo>
                  <a:pt x="15045" y="176288"/>
                </a:lnTo>
                <a:lnTo>
                  <a:pt x="16052" y="158432"/>
                </a:lnTo>
                <a:lnTo>
                  <a:pt x="16107" y="157457"/>
                </a:lnTo>
                <a:lnTo>
                  <a:pt x="16194" y="155919"/>
                </a:lnTo>
                <a:lnTo>
                  <a:pt x="25228" y="134447"/>
                </a:lnTo>
                <a:lnTo>
                  <a:pt x="47244" y="123291"/>
                </a:lnTo>
                <a:lnTo>
                  <a:pt x="63204" y="121941"/>
                </a:lnTo>
                <a:lnTo>
                  <a:pt x="149083" y="121941"/>
                </a:lnTo>
                <a:lnTo>
                  <a:pt x="152788" y="121748"/>
                </a:lnTo>
                <a:lnTo>
                  <a:pt x="170394" y="121555"/>
                </a:lnTo>
                <a:lnTo>
                  <a:pt x="209858" y="121555"/>
                </a:lnTo>
                <a:lnTo>
                  <a:pt x="208734" y="120378"/>
                </a:lnTo>
                <a:lnTo>
                  <a:pt x="201301" y="113870"/>
                </a:lnTo>
                <a:lnTo>
                  <a:pt x="193573" y="109461"/>
                </a:lnTo>
                <a:lnTo>
                  <a:pt x="184442" y="107580"/>
                </a:lnTo>
                <a:lnTo>
                  <a:pt x="149103" y="107580"/>
                </a:lnTo>
                <a:lnTo>
                  <a:pt x="130200" y="107162"/>
                </a:lnTo>
                <a:lnTo>
                  <a:pt x="69138" y="107162"/>
                </a:lnTo>
                <a:lnTo>
                  <a:pt x="69245" y="93028"/>
                </a:lnTo>
                <a:lnTo>
                  <a:pt x="68827" y="82656"/>
                </a:lnTo>
                <a:lnTo>
                  <a:pt x="69195" y="74322"/>
                </a:lnTo>
                <a:lnTo>
                  <a:pt x="69284" y="72308"/>
                </a:lnTo>
                <a:lnTo>
                  <a:pt x="69338" y="71067"/>
                </a:lnTo>
                <a:lnTo>
                  <a:pt x="72593" y="62217"/>
                </a:lnTo>
                <a:lnTo>
                  <a:pt x="82931" y="61290"/>
                </a:lnTo>
                <a:lnTo>
                  <a:pt x="94618" y="60748"/>
                </a:lnTo>
                <a:lnTo>
                  <a:pt x="128166" y="60748"/>
                </a:lnTo>
                <a:lnTo>
                  <a:pt x="127001" y="55893"/>
                </a:lnTo>
                <a:lnTo>
                  <a:pt x="116382" y="47244"/>
                </a:lnTo>
                <a:lnTo>
                  <a:pt x="99090" y="44038"/>
                </a:lnTo>
                <a:close/>
              </a:path>
              <a:path w="368934" h="368935">
                <a:moveTo>
                  <a:pt x="368719" y="230454"/>
                </a:moveTo>
                <a:lnTo>
                  <a:pt x="352590" y="230454"/>
                </a:lnTo>
                <a:lnTo>
                  <a:pt x="341461" y="245779"/>
                </a:lnTo>
                <a:lnTo>
                  <a:pt x="329396" y="260913"/>
                </a:lnTo>
                <a:lnTo>
                  <a:pt x="317117" y="275797"/>
                </a:lnTo>
                <a:lnTo>
                  <a:pt x="305346" y="290372"/>
                </a:lnTo>
                <a:lnTo>
                  <a:pt x="301389" y="295183"/>
                </a:lnTo>
                <a:lnTo>
                  <a:pt x="297484" y="300824"/>
                </a:lnTo>
                <a:lnTo>
                  <a:pt x="295494" y="306999"/>
                </a:lnTo>
                <a:lnTo>
                  <a:pt x="297281" y="313410"/>
                </a:lnTo>
                <a:lnTo>
                  <a:pt x="304592" y="313924"/>
                </a:lnTo>
                <a:lnTo>
                  <a:pt x="310495" y="310400"/>
                </a:lnTo>
                <a:lnTo>
                  <a:pt x="315265" y="304923"/>
                </a:lnTo>
                <a:lnTo>
                  <a:pt x="319176" y="299580"/>
                </a:lnTo>
                <a:lnTo>
                  <a:pt x="332059" y="283095"/>
                </a:lnTo>
                <a:lnTo>
                  <a:pt x="344752" y="266673"/>
                </a:lnTo>
                <a:lnTo>
                  <a:pt x="357043" y="250286"/>
                </a:lnTo>
                <a:lnTo>
                  <a:pt x="368719" y="233908"/>
                </a:lnTo>
                <a:lnTo>
                  <a:pt x="368719" y="230454"/>
                </a:lnTo>
                <a:close/>
              </a:path>
              <a:path w="368934" h="368935">
                <a:moveTo>
                  <a:pt x="116265" y="283721"/>
                </a:moveTo>
                <a:lnTo>
                  <a:pt x="105933" y="284130"/>
                </a:lnTo>
                <a:lnTo>
                  <a:pt x="96786" y="284607"/>
                </a:lnTo>
                <a:lnTo>
                  <a:pt x="58762" y="284607"/>
                </a:lnTo>
                <a:lnTo>
                  <a:pt x="53969" y="285762"/>
                </a:lnTo>
                <a:lnTo>
                  <a:pt x="54121" y="285762"/>
                </a:lnTo>
                <a:lnTo>
                  <a:pt x="52984" y="292531"/>
                </a:lnTo>
                <a:lnTo>
                  <a:pt x="55308" y="297281"/>
                </a:lnTo>
                <a:lnTo>
                  <a:pt x="63496" y="299285"/>
                </a:lnTo>
                <a:lnTo>
                  <a:pt x="74923" y="299989"/>
                </a:lnTo>
                <a:lnTo>
                  <a:pt x="107265" y="299989"/>
                </a:lnTo>
                <a:lnTo>
                  <a:pt x="96786" y="299580"/>
                </a:lnTo>
                <a:lnTo>
                  <a:pt x="120116" y="299580"/>
                </a:lnTo>
                <a:lnTo>
                  <a:pt x="128565" y="296922"/>
                </a:lnTo>
                <a:lnTo>
                  <a:pt x="130200" y="289217"/>
                </a:lnTo>
                <a:lnTo>
                  <a:pt x="125211" y="284907"/>
                </a:lnTo>
                <a:lnTo>
                  <a:pt x="116265" y="283721"/>
                </a:lnTo>
                <a:close/>
              </a:path>
              <a:path w="368934" h="368935">
                <a:moveTo>
                  <a:pt x="101692" y="299580"/>
                </a:moveTo>
                <a:lnTo>
                  <a:pt x="96786" y="299580"/>
                </a:lnTo>
                <a:lnTo>
                  <a:pt x="107265" y="299989"/>
                </a:lnTo>
                <a:lnTo>
                  <a:pt x="64576" y="299989"/>
                </a:lnTo>
                <a:lnTo>
                  <a:pt x="101692" y="299580"/>
                </a:lnTo>
                <a:close/>
              </a:path>
              <a:path w="368934" h="368935">
                <a:moveTo>
                  <a:pt x="120116" y="299580"/>
                </a:moveTo>
                <a:lnTo>
                  <a:pt x="101692" y="299580"/>
                </a:lnTo>
                <a:lnTo>
                  <a:pt x="64576" y="299989"/>
                </a:lnTo>
                <a:lnTo>
                  <a:pt x="118814" y="299989"/>
                </a:lnTo>
                <a:lnTo>
                  <a:pt x="120116" y="299580"/>
                </a:lnTo>
                <a:close/>
              </a:path>
              <a:path w="368934" h="368935">
                <a:moveTo>
                  <a:pt x="156912" y="284607"/>
                </a:moveTo>
                <a:lnTo>
                  <a:pt x="150372" y="285532"/>
                </a:lnTo>
                <a:lnTo>
                  <a:pt x="146152" y="290038"/>
                </a:lnTo>
                <a:lnTo>
                  <a:pt x="147419" y="296922"/>
                </a:lnTo>
                <a:lnTo>
                  <a:pt x="147485" y="297281"/>
                </a:lnTo>
                <a:lnTo>
                  <a:pt x="153037" y="299580"/>
                </a:lnTo>
                <a:lnTo>
                  <a:pt x="152350" y="299580"/>
                </a:lnTo>
                <a:lnTo>
                  <a:pt x="158392" y="298691"/>
                </a:lnTo>
                <a:lnTo>
                  <a:pt x="162220" y="294867"/>
                </a:lnTo>
                <a:lnTo>
                  <a:pt x="162306" y="292531"/>
                </a:lnTo>
                <a:lnTo>
                  <a:pt x="162428" y="289217"/>
                </a:lnTo>
                <a:lnTo>
                  <a:pt x="162471" y="288061"/>
                </a:lnTo>
                <a:lnTo>
                  <a:pt x="156912" y="284607"/>
                </a:lnTo>
                <a:close/>
              </a:path>
              <a:path w="368934" h="368935">
                <a:moveTo>
                  <a:pt x="343252" y="215099"/>
                </a:moveTo>
                <a:lnTo>
                  <a:pt x="323070" y="216477"/>
                </a:lnTo>
                <a:lnTo>
                  <a:pt x="357165" y="216477"/>
                </a:lnTo>
                <a:lnTo>
                  <a:pt x="343252" y="215099"/>
                </a:lnTo>
                <a:close/>
              </a:path>
              <a:path w="368934" h="368935">
                <a:moveTo>
                  <a:pt x="306038" y="215507"/>
                </a:moveTo>
                <a:lnTo>
                  <a:pt x="172802" y="215507"/>
                </a:lnTo>
                <a:lnTo>
                  <a:pt x="119644" y="215662"/>
                </a:lnTo>
                <a:lnTo>
                  <a:pt x="308767" y="215662"/>
                </a:lnTo>
                <a:lnTo>
                  <a:pt x="306038" y="215507"/>
                </a:lnTo>
                <a:close/>
              </a:path>
              <a:path w="368934" h="368935">
                <a:moveTo>
                  <a:pt x="277747" y="190255"/>
                </a:moveTo>
                <a:lnTo>
                  <a:pt x="237402" y="190255"/>
                </a:lnTo>
                <a:lnTo>
                  <a:pt x="255803" y="192430"/>
                </a:lnTo>
                <a:lnTo>
                  <a:pt x="263287" y="196244"/>
                </a:lnTo>
                <a:lnTo>
                  <a:pt x="269879" y="202644"/>
                </a:lnTo>
                <a:lnTo>
                  <a:pt x="275193" y="209696"/>
                </a:lnTo>
                <a:lnTo>
                  <a:pt x="278866" y="215507"/>
                </a:lnTo>
                <a:lnTo>
                  <a:pt x="305413" y="215507"/>
                </a:lnTo>
                <a:lnTo>
                  <a:pt x="298552" y="211478"/>
                </a:lnTo>
                <a:lnTo>
                  <a:pt x="290810" y="204258"/>
                </a:lnTo>
                <a:lnTo>
                  <a:pt x="277747" y="190255"/>
                </a:lnTo>
                <a:close/>
              </a:path>
              <a:path w="368934" h="368935">
                <a:moveTo>
                  <a:pt x="114388" y="176132"/>
                </a:moveTo>
                <a:lnTo>
                  <a:pt x="104395" y="176449"/>
                </a:lnTo>
                <a:lnTo>
                  <a:pt x="96072" y="178415"/>
                </a:lnTo>
                <a:lnTo>
                  <a:pt x="93761" y="181259"/>
                </a:lnTo>
                <a:lnTo>
                  <a:pt x="92220" y="183246"/>
                </a:lnTo>
                <a:lnTo>
                  <a:pt x="101496" y="190930"/>
                </a:lnTo>
                <a:lnTo>
                  <a:pt x="124739" y="193401"/>
                </a:lnTo>
                <a:lnTo>
                  <a:pt x="151001" y="193082"/>
                </a:lnTo>
                <a:lnTo>
                  <a:pt x="192238" y="191705"/>
                </a:lnTo>
                <a:lnTo>
                  <a:pt x="214234" y="190565"/>
                </a:lnTo>
                <a:lnTo>
                  <a:pt x="209341" y="190565"/>
                </a:lnTo>
                <a:lnTo>
                  <a:pt x="237402" y="190255"/>
                </a:lnTo>
                <a:lnTo>
                  <a:pt x="277747" y="190255"/>
                </a:lnTo>
                <a:lnTo>
                  <a:pt x="276542" y="188963"/>
                </a:lnTo>
                <a:lnTo>
                  <a:pt x="263809" y="176288"/>
                </a:lnTo>
                <a:lnTo>
                  <a:pt x="123291" y="176288"/>
                </a:lnTo>
                <a:lnTo>
                  <a:pt x="114388" y="176132"/>
                </a:lnTo>
                <a:close/>
              </a:path>
              <a:path w="368934" h="368935">
                <a:moveTo>
                  <a:pt x="36868" y="177444"/>
                </a:moveTo>
                <a:lnTo>
                  <a:pt x="32017" y="181259"/>
                </a:lnTo>
                <a:lnTo>
                  <a:pt x="31356" y="186237"/>
                </a:lnTo>
                <a:lnTo>
                  <a:pt x="34028" y="190565"/>
                </a:lnTo>
                <a:lnTo>
                  <a:pt x="39179" y="192430"/>
                </a:lnTo>
                <a:lnTo>
                  <a:pt x="45090" y="189469"/>
                </a:lnTo>
                <a:lnTo>
                  <a:pt x="46739" y="183246"/>
                </a:lnTo>
                <a:lnTo>
                  <a:pt x="44030" y="177869"/>
                </a:lnTo>
                <a:lnTo>
                  <a:pt x="36868" y="177444"/>
                </a:lnTo>
                <a:close/>
              </a:path>
              <a:path w="368934" h="368935">
                <a:moveTo>
                  <a:pt x="67844" y="176857"/>
                </a:moveTo>
                <a:lnTo>
                  <a:pt x="62323" y="180563"/>
                </a:lnTo>
                <a:lnTo>
                  <a:pt x="62217" y="188963"/>
                </a:lnTo>
                <a:lnTo>
                  <a:pt x="67714" y="191932"/>
                </a:lnTo>
                <a:lnTo>
                  <a:pt x="73155" y="191458"/>
                </a:lnTo>
                <a:lnTo>
                  <a:pt x="77162" y="188298"/>
                </a:lnTo>
                <a:lnTo>
                  <a:pt x="78350" y="183246"/>
                </a:lnTo>
                <a:lnTo>
                  <a:pt x="77008" y="181259"/>
                </a:lnTo>
                <a:lnTo>
                  <a:pt x="74660" y="177869"/>
                </a:lnTo>
                <a:lnTo>
                  <a:pt x="75361" y="177869"/>
                </a:lnTo>
                <a:lnTo>
                  <a:pt x="67844" y="176857"/>
                </a:lnTo>
                <a:close/>
              </a:path>
              <a:path w="368934" h="368935">
                <a:moveTo>
                  <a:pt x="209858" y="121555"/>
                </a:moveTo>
                <a:lnTo>
                  <a:pt x="170394" y="121555"/>
                </a:lnTo>
                <a:lnTo>
                  <a:pt x="185508" y="123291"/>
                </a:lnTo>
                <a:lnTo>
                  <a:pt x="193398" y="127087"/>
                </a:lnTo>
                <a:lnTo>
                  <a:pt x="200479" y="133469"/>
                </a:lnTo>
                <a:lnTo>
                  <a:pt x="206125" y="140524"/>
                </a:lnTo>
                <a:lnTo>
                  <a:pt x="209759" y="146413"/>
                </a:lnTo>
                <a:lnTo>
                  <a:pt x="81328" y="146413"/>
                </a:lnTo>
                <a:lnTo>
                  <a:pt x="73277" y="147992"/>
                </a:lnTo>
                <a:lnTo>
                  <a:pt x="69138" y="152095"/>
                </a:lnTo>
                <a:lnTo>
                  <a:pt x="71123" y="158432"/>
                </a:lnTo>
                <a:lnTo>
                  <a:pt x="79132" y="161160"/>
                </a:lnTo>
                <a:lnTo>
                  <a:pt x="204339" y="161160"/>
                </a:lnTo>
                <a:lnTo>
                  <a:pt x="221368" y="162148"/>
                </a:lnTo>
                <a:lnTo>
                  <a:pt x="234009" y="166464"/>
                </a:lnTo>
                <a:lnTo>
                  <a:pt x="240709" y="176132"/>
                </a:lnTo>
                <a:lnTo>
                  <a:pt x="240817" y="176288"/>
                </a:lnTo>
                <a:lnTo>
                  <a:pt x="263809" y="176288"/>
                </a:lnTo>
                <a:lnTo>
                  <a:pt x="236605" y="149210"/>
                </a:lnTo>
                <a:lnTo>
                  <a:pt x="222389" y="134810"/>
                </a:lnTo>
                <a:lnTo>
                  <a:pt x="215790" y="127765"/>
                </a:lnTo>
                <a:lnTo>
                  <a:pt x="209858" y="121555"/>
                </a:lnTo>
                <a:close/>
              </a:path>
              <a:path w="368934" h="368935">
                <a:moveTo>
                  <a:pt x="41764" y="146413"/>
                </a:moveTo>
                <a:lnTo>
                  <a:pt x="37258" y="151114"/>
                </a:lnTo>
                <a:lnTo>
                  <a:pt x="38034" y="157457"/>
                </a:lnTo>
                <a:lnTo>
                  <a:pt x="43789" y="161315"/>
                </a:lnTo>
                <a:lnTo>
                  <a:pt x="52120" y="162585"/>
                </a:lnTo>
                <a:lnTo>
                  <a:pt x="56692" y="153289"/>
                </a:lnTo>
                <a:lnTo>
                  <a:pt x="51854" y="147485"/>
                </a:lnTo>
                <a:lnTo>
                  <a:pt x="41764" y="146413"/>
                </a:lnTo>
                <a:close/>
              </a:path>
              <a:path w="368934" h="368935">
                <a:moveTo>
                  <a:pt x="204339" y="161160"/>
                </a:moveTo>
                <a:lnTo>
                  <a:pt x="81311" y="161160"/>
                </a:lnTo>
                <a:lnTo>
                  <a:pt x="89761" y="161507"/>
                </a:lnTo>
                <a:lnTo>
                  <a:pt x="101396" y="161315"/>
                </a:lnTo>
                <a:lnTo>
                  <a:pt x="184365" y="161315"/>
                </a:lnTo>
                <a:lnTo>
                  <a:pt x="204339" y="161160"/>
                </a:lnTo>
                <a:close/>
              </a:path>
              <a:path w="368934" h="368935">
                <a:moveTo>
                  <a:pt x="91102" y="146173"/>
                </a:moveTo>
                <a:lnTo>
                  <a:pt x="79474" y="146413"/>
                </a:lnTo>
                <a:lnTo>
                  <a:pt x="102476" y="146413"/>
                </a:lnTo>
                <a:lnTo>
                  <a:pt x="91102" y="146173"/>
                </a:lnTo>
                <a:close/>
              </a:path>
              <a:path w="368934" h="368935">
                <a:moveTo>
                  <a:pt x="149083" y="121941"/>
                </a:moveTo>
                <a:lnTo>
                  <a:pt x="63204" y="121941"/>
                </a:lnTo>
                <a:lnTo>
                  <a:pt x="80108" y="122091"/>
                </a:lnTo>
                <a:lnTo>
                  <a:pt x="97864" y="122841"/>
                </a:lnTo>
                <a:lnTo>
                  <a:pt x="116382" y="123291"/>
                </a:lnTo>
                <a:lnTo>
                  <a:pt x="134261" y="122712"/>
                </a:lnTo>
                <a:lnTo>
                  <a:pt x="149083" y="121941"/>
                </a:lnTo>
                <a:close/>
              </a:path>
              <a:path w="368934" h="368935">
                <a:moveTo>
                  <a:pt x="180478" y="106764"/>
                </a:moveTo>
                <a:lnTo>
                  <a:pt x="165620" y="106764"/>
                </a:lnTo>
                <a:lnTo>
                  <a:pt x="149103" y="107580"/>
                </a:lnTo>
                <a:lnTo>
                  <a:pt x="184442" y="107580"/>
                </a:lnTo>
                <a:lnTo>
                  <a:pt x="180478" y="106764"/>
                </a:lnTo>
                <a:close/>
              </a:path>
              <a:path w="368934" h="368935">
                <a:moveTo>
                  <a:pt x="128166" y="60748"/>
                </a:moveTo>
                <a:lnTo>
                  <a:pt x="94618" y="60748"/>
                </a:lnTo>
                <a:lnTo>
                  <a:pt x="105661" y="61518"/>
                </a:lnTo>
                <a:lnTo>
                  <a:pt x="114071" y="64528"/>
                </a:lnTo>
                <a:lnTo>
                  <a:pt x="115221" y="74322"/>
                </a:lnTo>
                <a:lnTo>
                  <a:pt x="115227" y="107162"/>
                </a:lnTo>
                <a:lnTo>
                  <a:pt x="130200" y="107162"/>
                </a:lnTo>
                <a:lnTo>
                  <a:pt x="130319" y="72308"/>
                </a:lnTo>
                <a:lnTo>
                  <a:pt x="130344" y="69826"/>
                </a:lnTo>
                <a:lnTo>
                  <a:pt x="128166" y="60748"/>
                </a:lnTo>
                <a:close/>
              </a:path>
              <a:path w="368934" h="368935">
                <a:moveTo>
                  <a:pt x="8178" y="329641"/>
                </a:moveTo>
                <a:lnTo>
                  <a:pt x="7785" y="329641"/>
                </a:lnTo>
                <a:lnTo>
                  <a:pt x="0" y="334149"/>
                </a:lnTo>
                <a:lnTo>
                  <a:pt x="29868" y="364543"/>
                </a:lnTo>
                <a:lnTo>
                  <a:pt x="43789" y="368719"/>
                </a:lnTo>
                <a:lnTo>
                  <a:pt x="59918" y="368719"/>
                </a:lnTo>
                <a:lnTo>
                  <a:pt x="91876" y="353701"/>
                </a:lnTo>
                <a:lnTo>
                  <a:pt x="53245" y="353701"/>
                </a:lnTo>
                <a:lnTo>
                  <a:pt x="45276" y="353234"/>
                </a:lnTo>
                <a:lnTo>
                  <a:pt x="44665" y="353234"/>
                </a:lnTo>
                <a:lnTo>
                  <a:pt x="35960" y="350934"/>
                </a:lnTo>
                <a:lnTo>
                  <a:pt x="27660" y="346824"/>
                </a:lnTo>
                <a:lnTo>
                  <a:pt x="21699" y="340877"/>
                </a:lnTo>
                <a:lnTo>
                  <a:pt x="15173" y="333443"/>
                </a:lnTo>
                <a:lnTo>
                  <a:pt x="8178" y="329641"/>
                </a:lnTo>
                <a:close/>
              </a:path>
              <a:path w="368934" h="368935">
                <a:moveTo>
                  <a:pt x="122794" y="350278"/>
                </a:moveTo>
                <a:lnTo>
                  <a:pt x="96786" y="350278"/>
                </a:lnTo>
                <a:lnTo>
                  <a:pt x="103519" y="356362"/>
                </a:lnTo>
                <a:lnTo>
                  <a:pt x="131356" y="368719"/>
                </a:lnTo>
                <a:lnTo>
                  <a:pt x="148640" y="368719"/>
                </a:lnTo>
                <a:lnTo>
                  <a:pt x="159066" y="365752"/>
                </a:lnTo>
                <a:lnTo>
                  <a:pt x="159204" y="365752"/>
                </a:lnTo>
                <a:lnTo>
                  <a:pt x="168343" y="361370"/>
                </a:lnTo>
                <a:lnTo>
                  <a:pt x="173520" y="358193"/>
                </a:lnTo>
                <a:lnTo>
                  <a:pt x="177098" y="355956"/>
                </a:lnTo>
                <a:lnTo>
                  <a:pt x="180659" y="353557"/>
                </a:lnTo>
                <a:lnTo>
                  <a:pt x="142352" y="353557"/>
                </a:lnTo>
                <a:lnTo>
                  <a:pt x="136316" y="353234"/>
                </a:lnTo>
                <a:lnTo>
                  <a:pt x="134136" y="353234"/>
                </a:lnTo>
                <a:lnTo>
                  <a:pt x="124920" y="351205"/>
                </a:lnTo>
                <a:lnTo>
                  <a:pt x="122794" y="350278"/>
                </a:lnTo>
                <a:close/>
              </a:path>
              <a:path w="368934" h="368935">
                <a:moveTo>
                  <a:pt x="212196" y="350278"/>
                </a:moveTo>
                <a:lnTo>
                  <a:pt x="185508" y="350278"/>
                </a:lnTo>
                <a:lnTo>
                  <a:pt x="192403" y="356646"/>
                </a:lnTo>
                <a:lnTo>
                  <a:pt x="200536" y="361765"/>
                </a:lnTo>
                <a:lnTo>
                  <a:pt x="209797" y="365752"/>
                </a:lnTo>
                <a:lnTo>
                  <a:pt x="220078" y="368719"/>
                </a:lnTo>
                <a:lnTo>
                  <a:pt x="237363" y="368719"/>
                </a:lnTo>
                <a:lnTo>
                  <a:pt x="269227" y="353234"/>
                </a:lnTo>
                <a:lnTo>
                  <a:pt x="229885" y="353234"/>
                </a:lnTo>
                <a:lnTo>
                  <a:pt x="218532" y="352269"/>
                </a:lnTo>
                <a:lnTo>
                  <a:pt x="212196" y="350278"/>
                </a:lnTo>
                <a:close/>
              </a:path>
              <a:path w="368934" h="368935">
                <a:moveTo>
                  <a:pt x="303348" y="350278"/>
                </a:moveTo>
                <a:lnTo>
                  <a:pt x="273088" y="350278"/>
                </a:lnTo>
                <a:lnTo>
                  <a:pt x="280546" y="356362"/>
                </a:lnTo>
                <a:lnTo>
                  <a:pt x="283485" y="358193"/>
                </a:lnTo>
                <a:lnTo>
                  <a:pt x="288458" y="361370"/>
                </a:lnTo>
                <a:lnTo>
                  <a:pt x="298337" y="365752"/>
                </a:lnTo>
                <a:lnTo>
                  <a:pt x="308800" y="368719"/>
                </a:lnTo>
                <a:lnTo>
                  <a:pt x="324929" y="368719"/>
                </a:lnTo>
                <a:lnTo>
                  <a:pt x="338901" y="364543"/>
                </a:lnTo>
                <a:lnTo>
                  <a:pt x="350700" y="358193"/>
                </a:lnTo>
                <a:lnTo>
                  <a:pt x="357055" y="352853"/>
                </a:lnTo>
                <a:lnTo>
                  <a:pt x="313142" y="352853"/>
                </a:lnTo>
                <a:lnTo>
                  <a:pt x="303348" y="350278"/>
                </a:lnTo>
                <a:close/>
              </a:path>
              <a:path w="368934" h="368935">
                <a:moveTo>
                  <a:pt x="96978" y="329641"/>
                </a:moveTo>
                <a:lnTo>
                  <a:pt x="96553" y="329641"/>
                </a:lnTo>
                <a:lnTo>
                  <a:pt x="89506" y="332714"/>
                </a:lnTo>
                <a:lnTo>
                  <a:pt x="89643" y="332714"/>
                </a:lnTo>
                <a:lnTo>
                  <a:pt x="81254" y="339917"/>
                </a:lnTo>
                <a:lnTo>
                  <a:pt x="71847" y="347815"/>
                </a:lnTo>
                <a:lnTo>
                  <a:pt x="62217" y="352590"/>
                </a:lnTo>
                <a:lnTo>
                  <a:pt x="53245" y="353701"/>
                </a:lnTo>
                <a:lnTo>
                  <a:pt x="91876" y="353701"/>
                </a:lnTo>
                <a:lnTo>
                  <a:pt x="96786" y="350278"/>
                </a:lnTo>
                <a:lnTo>
                  <a:pt x="122794" y="350278"/>
                </a:lnTo>
                <a:lnTo>
                  <a:pt x="117525" y="347980"/>
                </a:lnTo>
                <a:lnTo>
                  <a:pt x="112542" y="343650"/>
                </a:lnTo>
                <a:lnTo>
                  <a:pt x="106994" y="337545"/>
                </a:lnTo>
                <a:lnTo>
                  <a:pt x="101527" y="332047"/>
                </a:lnTo>
                <a:lnTo>
                  <a:pt x="96978" y="329641"/>
                </a:lnTo>
                <a:close/>
              </a:path>
              <a:path w="368934" h="368935">
                <a:moveTo>
                  <a:pt x="185710" y="329641"/>
                </a:moveTo>
                <a:lnTo>
                  <a:pt x="185268" y="329641"/>
                </a:lnTo>
                <a:lnTo>
                  <a:pt x="178607" y="332453"/>
                </a:lnTo>
                <a:lnTo>
                  <a:pt x="170338" y="339736"/>
                </a:lnTo>
                <a:lnTo>
                  <a:pt x="161012" y="347682"/>
                </a:lnTo>
                <a:lnTo>
                  <a:pt x="150939" y="352590"/>
                </a:lnTo>
                <a:lnTo>
                  <a:pt x="142352" y="353557"/>
                </a:lnTo>
                <a:lnTo>
                  <a:pt x="180659" y="353557"/>
                </a:lnTo>
                <a:lnTo>
                  <a:pt x="185508" y="350278"/>
                </a:lnTo>
                <a:lnTo>
                  <a:pt x="212196" y="350278"/>
                </a:lnTo>
                <a:lnTo>
                  <a:pt x="208559" y="349135"/>
                </a:lnTo>
                <a:lnTo>
                  <a:pt x="203018" y="344759"/>
                </a:lnTo>
                <a:lnTo>
                  <a:pt x="197110" y="338318"/>
                </a:lnTo>
                <a:lnTo>
                  <a:pt x="191231" y="332453"/>
                </a:lnTo>
                <a:lnTo>
                  <a:pt x="190490" y="332047"/>
                </a:lnTo>
                <a:lnTo>
                  <a:pt x="185710" y="329641"/>
                </a:lnTo>
                <a:close/>
              </a:path>
              <a:path w="368934" h="368935">
                <a:moveTo>
                  <a:pt x="277736" y="329641"/>
                </a:moveTo>
                <a:lnTo>
                  <a:pt x="272845" y="329641"/>
                </a:lnTo>
                <a:lnTo>
                  <a:pt x="267547" y="331861"/>
                </a:lnTo>
                <a:lnTo>
                  <a:pt x="261745" y="337383"/>
                </a:lnTo>
                <a:lnTo>
                  <a:pt x="256076" y="343650"/>
                </a:lnTo>
                <a:lnTo>
                  <a:pt x="251193" y="347980"/>
                </a:lnTo>
                <a:lnTo>
                  <a:pt x="241234" y="351861"/>
                </a:lnTo>
                <a:lnTo>
                  <a:pt x="229885" y="353234"/>
                </a:lnTo>
                <a:lnTo>
                  <a:pt x="269227" y="353234"/>
                </a:lnTo>
                <a:lnTo>
                  <a:pt x="273088" y="350278"/>
                </a:lnTo>
                <a:lnTo>
                  <a:pt x="303348" y="350278"/>
                </a:lnTo>
                <a:lnTo>
                  <a:pt x="299610" y="349296"/>
                </a:lnTo>
                <a:lnTo>
                  <a:pt x="288061" y="342214"/>
                </a:lnTo>
                <a:lnTo>
                  <a:pt x="282168" y="337210"/>
                </a:lnTo>
                <a:lnTo>
                  <a:pt x="277736" y="329641"/>
                </a:lnTo>
                <a:close/>
              </a:path>
              <a:path w="368934" h="368935">
                <a:moveTo>
                  <a:pt x="361279" y="329139"/>
                </a:moveTo>
                <a:lnTo>
                  <a:pt x="354642" y="332714"/>
                </a:lnTo>
                <a:lnTo>
                  <a:pt x="348132" y="340175"/>
                </a:lnTo>
                <a:lnTo>
                  <a:pt x="341071" y="346824"/>
                </a:lnTo>
                <a:lnTo>
                  <a:pt x="327320" y="352269"/>
                </a:lnTo>
                <a:lnTo>
                  <a:pt x="326783" y="352269"/>
                </a:lnTo>
                <a:lnTo>
                  <a:pt x="313142" y="352853"/>
                </a:lnTo>
                <a:lnTo>
                  <a:pt x="357055" y="352853"/>
                </a:lnTo>
                <a:lnTo>
                  <a:pt x="360562" y="349906"/>
                </a:lnTo>
                <a:lnTo>
                  <a:pt x="368717" y="339917"/>
                </a:lnTo>
                <a:lnTo>
                  <a:pt x="368719" y="334149"/>
                </a:lnTo>
                <a:lnTo>
                  <a:pt x="361279" y="3291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892994" y="329691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55193" y="595591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5800" y="4724400"/>
            <a:ext cx="10340340" cy="0"/>
          </a:xfrm>
          <a:custGeom>
            <a:avLst/>
            <a:gdLst/>
            <a:ahLst/>
            <a:cxnLst/>
            <a:rect l="l" t="t" r="r" b="b"/>
            <a:pathLst>
              <a:path w="10340340">
                <a:moveTo>
                  <a:pt x="10340022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647400" y="645172"/>
            <a:ext cx="9817735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/>
              <a:t>ТРАНСПОРТНО-</a:t>
            </a:r>
            <a:r>
              <a:rPr sz="2200" spc="45" dirty="0"/>
              <a:t>ЛОГИСТИЧЕСКИЙ</a:t>
            </a:r>
            <a:r>
              <a:rPr sz="2200" spc="335" dirty="0"/>
              <a:t> </a:t>
            </a:r>
            <a:r>
              <a:rPr sz="2200" spc="55" dirty="0"/>
              <a:t>ПОТЕНЦИАЛ</a:t>
            </a:r>
            <a:r>
              <a:rPr sz="2200" spc="340" dirty="0"/>
              <a:t> </a:t>
            </a:r>
            <a:r>
              <a:rPr lang="ru-RU" sz="2200" dirty="0"/>
              <a:t>БОЛЬШЕРЕЧЕНСКОГО РАЙОНА </a:t>
            </a:r>
            <a:r>
              <a:rPr sz="2200" dirty="0"/>
              <a:t>ОМСКОЙ</a:t>
            </a:r>
            <a:r>
              <a:rPr sz="2200" spc="340" dirty="0"/>
              <a:t> </a:t>
            </a:r>
            <a:r>
              <a:rPr sz="2200" spc="-10" dirty="0"/>
              <a:t>ОБЛАСТИ</a:t>
            </a:r>
            <a:endParaRPr sz="2200" dirty="0"/>
          </a:p>
        </p:txBody>
      </p:sp>
      <p:sp>
        <p:nvSpPr>
          <p:cNvPr id="22" name="object 22"/>
          <p:cNvSpPr txBox="1">
            <a:spLocks noGrp="1"/>
          </p:cNvSpPr>
          <p:nvPr>
            <p:ph type="body" idx="1"/>
          </p:nvPr>
        </p:nvSpPr>
        <p:spPr>
          <a:xfrm>
            <a:off x="1237273" y="1440306"/>
            <a:ext cx="6535127" cy="30821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 err="1"/>
              <a:t>Автомобильные</a:t>
            </a:r>
            <a:r>
              <a:rPr spc="-10" dirty="0"/>
              <a:t> </a:t>
            </a:r>
            <a:r>
              <a:rPr dirty="0" err="1"/>
              <a:t>дороги</a:t>
            </a:r>
            <a:r>
              <a:rPr spc="-10" dirty="0"/>
              <a:t>:</a:t>
            </a:r>
          </a:p>
          <a:p>
            <a:pPr marL="99695" indent="-86995">
              <a:lnSpc>
                <a:spcPct val="100000"/>
              </a:lnSpc>
              <a:spcBef>
                <a:spcPts val="75"/>
              </a:spcBef>
              <a:tabLst>
                <a:tab pos="99695" algn="l"/>
              </a:tabLst>
            </a:pPr>
            <a:r>
              <a:rPr sz="1200" dirty="0" err="1">
                <a:solidFill>
                  <a:srgbClr val="231F20"/>
                </a:solidFill>
              </a:rPr>
              <a:t>Общая</a:t>
            </a:r>
            <a:r>
              <a:rPr sz="1200" spc="95" dirty="0">
                <a:solidFill>
                  <a:srgbClr val="231F20"/>
                </a:solidFill>
              </a:rPr>
              <a:t> </a:t>
            </a:r>
            <a:r>
              <a:rPr sz="1200" dirty="0" err="1">
                <a:solidFill>
                  <a:srgbClr val="231F20"/>
                </a:solidFill>
              </a:rPr>
              <a:t>протяженность</a:t>
            </a:r>
            <a:r>
              <a:rPr lang="ru-RU" sz="1200" dirty="0">
                <a:solidFill>
                  <a:srgbClr val="231F20"/>
                </a:solidFill>
              </a:rPr>
              <a:t> в Большереченском районе </a:t>
            </a:r>
            <a:r>
              <a:rPr lang="ru-RU" dirty="0"/>
              <a:t>593,4</a:t>
            </a:r>
            <a:r>
              <a:rPr sz="1200" spc="-50" dirty="0"/>
              <a:t> </a:t>
            </a:r>
            <a:r>
              <a:rPr sz="1200" b="0" spc="-25" dirty="0" err="1">
                <a:solidFill>
                  <a:srgbClr val="231F20"/>
                </a:solidFill>
                <a:latin typeface="Arial"/>
                <a:cs typeface="Arial"/>
              </a:rPr>
              <a:t>км</a:t>
            </a:r>
            <a:endParaRPr lang="ru-RU" sz="1200" b="0" spc="-25" dirty="0">
              <a:solidFill>
                <a:srgbClr val="231F20"/>
              </a:solidFill>
              <a:latin typeface="Arial"/>
              <a:cs typeface="Arial"/>
            </a:endParaRPr>
          </a:p>
          <a:p>
            <a:pPr marL="99695" indent="-86995">
              <a:lnSpc>
                <a:spcPct val="100000"/>
              </a:lnSpc>
              <a:spcBef>
                <a:spcPts val="75"/>
              </a:spcBef>
              <a:tabLst>
                <a:tab pos="99695" algn="l"/>
              </a:tabLst>
            </a:pPr>
            <a:endParaRPr lang="ru-RU" sz="800" b="0" spc="-25" dirty="0">
              <a:solidFill>
                <a:srgbClr val="231F20"/>
              </a:solidFill>
              <a:latin typeface="Arial"/>
              <a:cs typeface="Arial"/>
            </a:endParaRPr>
          </a:p>
          <a:p>
            <a:pPr marL="99695" indent="-86995">
              <a:lnSpc>
                <a:spcPct val="100000"/>
              </a:lnSpc>
              <a:spcBef>
                <a:spcPts val="75"/>
              </a:spcBef>
              <a:tabLst>
                <a:tab pos="99695" algn="l"/>
              </a:tabLst>
            </a:pPr>
            <a:r>
              <a:rPr lang="ru-RU" sz="1200" spc="-25" dirty="0">
                <a:solidFill>
                  <a:srgbClr val="231F20"/>
                </a:solidFill>
              </a:rPr>
              <a:t>Протяженность автомобильных дорог регионального и </a:t>
            </a:r>
          </a:p>
          <a:p>
            <a:pPr marL="99695" indent="-86995">
              <a:lnSpc>
                <a:spcPct val="100000"/>
              </a:lnSpc>
              <a:spcBef>
                <a:spcPts val="75"/>
              </a:spcBef>
              <a:tabLst>
                <a:tab pos="99695" algn="l"/>
              </a:tabLst>
            </a:pPr>
            <a:r>
              <a:rPr lang="ru-RU" sz="1200" spc="-25" dirty="0">
                <a:solidFill>
                  <a:srgbClr val="231F20"/>
                </a:solidFill>
              </a:rPr>
              <a:t>межмуниципального значения</a:t>
            </a:r>
            <a:r>
              <a:rPr lang="ru-RU" sz="1200" dirty="0"/>
              <a:t>  </a:t>
            </a:r>
            <a:r>
              <a:rPr lang="ru-RU" dirty="0"/>
              <a:t>244,9</a:t>
            </a:r>
            <a:r>
              <a:rPr lang="ru-RU" sz="1200" spc="-50" dirty="0"/>
              <a:t> </a:t>
            </a:r>
            <a:r>
              <a:rPr lang="ru-RU" sz="1200" b="0" spc="-25" dirty="0">
                <a:solidFill>
                  <a:srgbClr val="231F20"/>
                </a:solidFill>
              </a:rPr>
              <a:t>км</a:t>
            </a:r>
          </a:p>
          <a:p>
            <a:pPr marL="99695" indent="-86995">
              <a:lnSpc>
                <a:spcPct val="100000"/>
              </a:lnSpc>
              <a:spcBef>
                <a:spcPts val="75"/>
              </a:spcBef>
              <a:tabLst>
                <a:tab pos="99695" algn="l"/>
              </a:tabLst>
            </a:pPr>
            <a:endParaRPr lang="ru-RU" sz="800" b="0" spc="-25" dirty="0">
              <a:solidFill>
                <a:srgbClr val="231F20"/>
              </a:solidFill>
            </a:endParaRPr>
          </a:p>
          <a:p>
            <a:pPr marL="99695" indent="-86995">
              <a:spcBef>
                <a:spcPts val="75"/>
              </a:spcBef>
              <a:tabLst>
                <a:tab pos="99695" algn="l"/>
              </a:tabLst>
            </a:pPr>
            <a:r>
              <a:rPr lang="ru-RU" sz="1200" spc="-25" dirty="0">
                <a:solidFill>
                  <a:srgbClr val="231F20"/>
                </a:solidFill>
              </a:rPr>
              <a:t>Протяженность автомобильных дорог местного значения  </a:t>
            </a:r>
            <a:r>
              <a:rPr lang="ru-RU" dirty="0"/>
              <a:t>348,5 </a:t>
            </a:r>
            <a:r>
              <a:rPr lang="ru-RU" sz="1200" b="0" spc="-25" dirty="0">
                <a:solidFill>
                  <a:srgbClr val="231F20"/>
                </a:solidFill>
              </a:rPr>
              <a:t>км</a:t>
            </a:r>
          </a:p>
          <a:p>
            <a:pPr marL="99695" indent="-86995">
              <a:lnSpc>
                <a:spcPct val="100000"/>
              </a:lnSpc>
              <a:spcBef>
                <a:spcPts val="75"/>
              </a:spcBef>
              <a:tabLst>
                <a:tab pos="99695" algn="l"/>
              </a:tabLst>
            </a:pPr>
            <a:endParaRPr sz="800" b="0" spc="-25" dirty="0">
              <a:solidFill>
                <a:srgbClr val="231F20"/>
              </a:solidFill>
            </a:endParaRPr>
          </a:p>
          <a:p>
            <a:pPr marL="127000" indent="-114300">
              <a:lnSpc>
                <a:spcPct val="100000"/>
              </a:lnSpc>
              <a:spcBef>
                <a:spcPts val="385"/>
              </a:spcBef>
              <a:tabLst>
                <a:tab pos="127000" algn="l"/>
              </a:tabLst>
            </a:pPr>
            <a:r>
              <a:rPr sz="1200" dirty="0">
                <a:solidFill>
                  <a:srgbClr val="231F20"/>
                </a:solidFill>
              </a:rPr>
              <a:t>Крупные</a:t>
            </a:r>
            <a:r>
              <a:rPr sz="1200" spc="130" dirty="0">
                <a:solidFill>
                  <a:srgbClr val="231F20"/>
                </a:solidFill>
              </a:rPr>
              <a:t> </a:t>
            </a:r>
            <a:r>
              <a:rPr sz="1200" dirty="0">
                <a:solidFill>
                  <a:srgbClr val="231F20"/>
                </a:solidFill>
              </a:rPr>
              <a:t>федеральные</a:t>
            </a:r>
            <a:r>
              <a:rPr sz="1200" spc="130" dirty="0">
                <a:solidFill>
                  <a:srgbClr val="231F20"/>
                </a:solidFill>
              </a:rPr>
              <a:t> </a:t>
            </a:r>
            <a:r>
              <a:rPr sz="1200" dirty="0">
                <a:solidFill>
                  <a:srgbClr val="231F20"/>
                </a:solidFill>
              </a:rPr>
              <a:t>автомобильные</a:t>
            </a:r>
            <a:r>
              <a:rPr sz="1200" spc="130" dirty="0">
                <a:solidFill>
                  <a:srgbClr val="231F20"/>
                </a:solidFill>
              </a:rPr>
              <a:t> </a:t>
            </a:r>
            <a:r>
              <a:rPr sz="1200" spc="-10" dirty="0">
                <a:solidFill>
                  <a:srgbClr val="231F20"/>
                </a:solidFill>
              </a:rPr>
              <a:t>автомагистрали:</a:t>
            </a:r>
            <a:endParaRPr sz="1200" dirty="0"/>
          </a:p>
          <a:p>
            <a:pPr marL="128270" marR="565785">
              <a:lnSpc>
                <a:spcPct val="103200"/>
              </a:lnSpc>
              <a:spcBef>
                <a:spcPts val="155"/>
              </a:spcBef>
            </a:pPr>
            <a:r>
              <a:rPr sz="1200" dirty="0"/>
              <a:t>Р-</a:t>
            </a:r>
            <a:r>
              <a:rPr lang="ru-RU" sz="1200" dirty="0"/>
              <a:t>402</a:t>
            </a:r>
            <a:r>
              <a:rPr sz="1200" spc="70" dirty="0"/>
              <a:t> </a:t>
            </a:r>
            <a:r>
              <a:rPr lang="ru-RU" sz="1200" b="0" dirty="0">
                <a:solidFill>
                  <a:schemeClr val="tx1"/>
                </a:solidFill>
              </a:rPr>
              <a:t>автомобильная дорога федерального значения. Часть исторического Сибирского тракта. Проходит через Тюмень, Ялуторовск, Заводоуковск, Ишим, </a:t>
            </a:r>
            <a:r>
              <a:rPr lang="ru-RU" sz="1200" b="0" dirty="0" err="1">
                <a:solidFill>
                  <a:schemeClr val="tx1"/>
                </a:solidFill>
              </a:rPr>
              <a:t>Абатское</a:t>
            </a:r>
            <a:r>
              <a:rPr lang="ru-RU" sz="1200" b="0" dirty="0">
                <a:solidFill>
                  <a:schemeClr val="tx1"/>
                </a:solidFill>
              </a:rPr>
              <a:t>, Тюкалинск, Омск</a:t>
            </a:r>
            <a:endParaRPr lang="ru-RU" sz="1200" spc="-20" dirty="0">
              <a:solidFill>
                <a:schemeClr val="tx1"/>
              </a:solidFill>
            </a:endParaRPr>
          </a:p>
          <a:p>
            <a:r>
              <a:rPr lang="ru-RU" sz="1200" spc="-20" dirty="0">
                <a:solidFill>
                  <a:schemeClr val="tx1"/>
                </a:solidFill>
                <a:latin typeface="Arial"/>
                <a:cs typeface="Arial"/>
              </a:rPr>
              <a:t>Р</a:t>
            </a:r>
            <a:r>
              <a:rPr lang="ru-RU" sz="1200" spc="-20" dirty="0">
                <a:solidFill>
                  <a:srgbClr val="231F20"/>
                </a:solidFill>
                <a:latin typeface="Arial"/>
                <a:cs typeface="Arial"/>
              </a:rPr>
              <a:t>асстояние</a:t>
            </a:r>
            <a:r>
              <a:rPr lang="ru-RU" sz="1200" b="0" spc="-20" dirty="0">
                <a:solidFill>
                  <a:srgbClr val="231F20"/>
                </a:solidFill>
                <a:latin typeface="Arial"/>
                <a:cs typeface="Arial"/>
              </a:rPr>
              <a:t> от р.п. Большеречье до федеральной трассы составляет </a:t>
            </a:r>
            <a:r>
              <a:rPr lang="ru-RU" spc="-20" dirty="0">
                <a:solidFill>
                  <a:srgbClr val="FF3300"/>
                </a:solidFill>
              </a:rPr>
              <a:t>150</a:t>
            </a:r>
            <a:r>
              <a:rPr lang="ru-RU" sz="1200" b="0" spc="-20" dirty="0">
                <a:solidFill>
                  <a:srgbClr val="231F20"/>
                </a:solidFill>
                <a:latin typeface="Arial"/>
                <a:cs typeface="Arial"/>
              </a:rPr>
              <a:t> км</a:t>
            </a:r>
          </a:p>
          <a:p>
            <a:endParaRPr lang="ru-RU" sz="1200" dirty="0">
              <a:solidFill>
                <a:schemeClr val="tx1"/>
              </a:solidFill>
            </a:endParaRPr>
          </a:p>
          <a:p>
            <a:r>
              <a:rPr lang="ru-RU" sz="1200" dirty="0">
                <a:solidFill>
                  <a:schemeClr val="tx1"/>
                </a:solidFill>
              </a:rPr>
              <a:t>Автомобильная дорога регионального значения Омск-Тара</a:t>
            </a:r>
            <a:endParaRPr lang="ru-RU" sz="1200" b="0" spc="-20" dirty="0">
              <a:solidFill>
                <a:srgbClr val="231F20"/>
              </a:solidFill>
            </a:endParaRPr>
          </a:p>
          <a:p>
            <a:endParaRPr sz="95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35646" y="4724400"/>
            <a:ext cx="6435090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300" b="1" spc="-20" dirty="0">
                <a:solidFill>
                  <a:srgbClr val="231F20"/>
                </a:solidFill>
                <a:latin typeface="Arial"/>
                <a:cs typeface="Arial"/>
              </a:rPr>
              <a:t>Расположение</a:t>
            </a:r>
            <a:r>
              <a:rPr sz="1300" b="1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300" b="1" spc="-15" dirty="0">
                <a:solidFill>
                  <a:srgbClr val="231F20"/>
                </a:solidFill>
                <a:latin typeface="Arial"/>
                <a:cs typeface="Arial"/>
              </a:rPr>
              <a:t>района 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447800" y="4953001"/>
            <a:ext cx="7315200" cy="1222771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39370">
              <a:lnSpc>
                <a:spcPts val="1610"/>
              </a:lnSpc>
              <a:spcBef>
                <a:spcPts val="335"/>
              </a:spcBef>
            </a:pPr>
            <a:r>
              <a:rPr sz="1200" dirty="0" err="1">
                <a:solidFill>
                  <a:srgbClr val="231F20"/>
                </a:solidFill>
                <a:latin typeface="Arial"/>
                <a:cs typeface="Arial"/>
              </a:rPr>
              <a:t>Граничит</a:t>
            </a:r>
            <a:r>
              <a:rPr lang="ru-RU" sz="1200" dirty="0">
                <a:solidFill>
                  <a:srgbClr val="231F20"/>
                </a:solidFill>
                <a:latin typeface="Arial"/>
                <a:cs typeface="Arial"/>
              </a:rPr>
              <a:t> :</a:t>
            </a:r>
          </a:p>
          <a:p>
            <a:pPr marL="184150" marR="39370" indent="-171450">
              <a:lnSpc>
                <a:spcPts val="1610"/>
              </a:lnSpc>
              <a:spcBef>
                <a:spcPts val="335"/>
              </a:spcBef>
              <a:buFontTx/>
              <a:buChar char="-"/>
            </a:pP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с </a:t>
            </a:r>
            <a:r>
              <a:rPr lang="ru-RU" sz="1200" spc="-10" dirty="0">
                <a:solidFill>
                  <a:srgbClr val="231F20"/>
                </a:solidFill>
                <a:latin typeface="Arial"/>
                <a:cs typeface="Arial"/>
              </a:rPr>
              <a:t>востока с </a:t>
            </a:r>
            <a:r>
              <a:rPr lang="ru-RU" sz="1200" spc="-10" dirty="0" err="1">
                <a:solidFill>
                  <a:srgbClr val="231F20"/>
                </a:solidFill>
                <a:latin typeface="Arial"/>
                <a:cs typeface="Arial"/>
              </a:rPr>
              <a:t>Муромцевским</a:t>
            </a:r>
            <a:r>
              <a:rPr lang="ru-RU" sz="1200" spc="-10" dirty="0">
                <a:solidFill>
                  <a:srgbClr val="231F20"/>
                </a:solidFill>
                <a:latin typeface="Arial"/>
                <a:cs typeface="Arial"/>
              </a:rPr>
              <a:t> и </a:t>
            </a:r>
            <a:r>
              <a:rPr lang="ru-RU" sz="1200" spc="-10" dirty="0" err="1">
                <a:solidFill>
                  <a:srgbClr val="231F20"/>
                </a:solidFill>
                <a:latin typeface="Arial"/>
                <a:cs typeface="Arial"/>
              </a:rPr>
              <a:t>Нижнеомским</a:t>
            </a:r>
            <a:r>
              <a:rPr lang="ru-RU" sz="1200" spc="-10" dirty="0">
                <a:solidFill>
                  <a:srgbClr val="231F20"/>
                </a:solidFill>
                <a:latin typeface="Arial"/>
                <a:cs typeface="Arial"/>
              </a:rPr>
              <a:t> районами </a:t>
            </a:r>
            <a:r>
              <a:rPr sz="1200" dirty="0">
                <a:solidFill>
                  <a:srgbClr val="231F20"/>
                </a:solidFill>
                <a:latin typeface="Arial"/>
                <a:cs typeface="Arial"/>
              </a:rPr>
              <a:t>(</a:t>
            </a:r>
            <a:r>
              <a:rPr lang="ru-RU" sz="1200" b="1" dirty="0">
                <a:solidFill>
                  <a:srgbClr val="F04E23"/>
                </a:solidFill>
                <a:latin typeface="Arial"/>
                <a:cs typeface="Arial"/>
              </a:rPr>
              <a:t>40</a:t>
            </a:r>
            <a:r>
              <a:rPr sz="1200" b="1" dirty="0">
                <a:solidFill>
                  <a:srgbClr val="F04E23"/>
                </a:solidFill>
                <a:latin typeface="Arial"/>
                <a:cs typeface="Arial"/>
              </a:rPr>
              <a:t>%</a:t>
            </a:r>
            <a:r>
              <a:rPr sz="1200" b="1" spc="-7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1200" dirty="0" err="1">
                <a:solidFill>
                  <a:srgbClr val="231F20"/>
                </a:solidFill>
                <a:latin typeface="Arial"/>
                <a:cs typeface="Arial"/>
              </a:rPr>
              <a:t>границы</a:t>
            </a:r>
            <a:r>
              <a:rPr sz="1200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200" spc="-10" dirty="0">
                <a:solidFill>
                  <a:srgbClr val="231F20"/>
                </a:solidFill>
                <a:latin typeface="Arial"/>
                <a:cs typeface="Arial"/>
              </a:rPr>
              <a:t>района</a:t>
            </a:r>
            <a:r>
              <a:rPr sz="1200" spc="-10" dirty="0">
                <a:solidFill>
                  <a:srgbClr val="231F20"/>
                </a:solidFill>
                <a:latin typeface="Arial"/>
                <a:cs typeface="Arial"/>
              </a:rPr>
              <a:t>)</a:t>
            </a:r>
            <a:r>
              <a:rPr lang="ru-RU" sz="1200" spc="-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184150" marR="39370" indent="-171450">
              <a:lnSpc>
                <a:spcPts val="1610"/>
              </a:lnSpc>
              <a:spcBef>
                <a:spcPts val="335"/>
              </a:spcBef>
            </a:pPr>
            <a:r>
              <a:rPr lang="ru-RU" sz="1200" spc="-10" dirty="0">
                <a:solidFill>
                  <a:srgbClr val="231F20"/>
                </a:solidFill>
                <a:latin typeface="Arial"/>
                <a:cs typeface="Arial"/>
              </a:rPr>
              <a:t>-   с запада  с Колосовским и Саргатским районами (</a:t>
            </a:r>
            <a:r>
              <a:rPr lang="ru-RU" sz="1200" b="1" dirty="0">
                <a:solidFill>
                  <a:srgbClr val="F04E23"/>
                </a:solidFill>
                <a:latin typeface="Arial"/>
                <a:cs typeface="Arial"/>
              </a:rPr>
              <a:t>35%</a:t>
            </a:r>
            <a:r>
              <a:rPr lang="ru-RU" sz="1200" b="1" spc="-7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31F20"/>
                </a:solidFill>
                <a:latin typeface="Arial"/>
                <a:cs typeface="Arial"/>
              </a:rPr>
              <a:t>границы</a:t>
            </a:r>
            <a:r>
              <a:rPr lang="ru-RU" sz="1200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200" spc="-10" dirty="0">
                <a:solidFill>
                  <a:srgbClr val="231F20"/>
                </a:solidFill>
                <a:latin typeface="Arial"/>
                <a:cs typeface="Arial"/>
              </a:rPr>
              <a:t>района)</a:t>
            </a:r>
          </a:p>
          <a:p>
            <a:pPr marL="184150" marR="39370" indent="-171450">
              <a:lnSpc>
                <a:spcPts val="1610"/>
              </a:lnSpc>
              <a:spcBef>
                <a:spcPts val="335"/>
              </a:spcBef>
              <a:buFontTx/>
              <a:buChar char="-"/>
            </a:pPr>
            <a:r>
              <a:rPr lang="ru-RU" sz="1200" spc="-10" dirty="0">
                <a:solidFill>
                  <a:srgbClr val="231F20"/>
                </a:solidFill>
                <a:latin typeface="Arial"/>
                <a:cs typeface="Arial"/>
              </a:rPr>
              <a:t>с севера с Тарским районом (</a:t>
            </a:r>
            <a:r>
              <a:rPr lang="ru-RU" sz="1200" b="1" dirty="0">
                <a:solidFill>
                  <a:srgbClr val="F04E23"/>
                </a:solidFill>
                <a:latin typeface="Arial"/>
                <a:cs typeface="Arial"/>
              </a:rPr>
              <a:t>15%</a:t>
            </a:r>
            <a:r>
              <a:rPr lang="ru-RU" sz="1200" spc="-10" dirty="0">
                <a:solidFill>
                  <a:srgbClr val="231F20"/>
                </a:solidFill>
                <a:latin typeface="Arial"/>
                <a:cs typeface="Arial"/>
              </a:rPr>
              <a:t> границы района)</a:t>
            </a:r>
          </a:p>
          <a:p>
            <a:pPr marL="184150" marR="39370" indent="-171450">
              <a:lnSpc>
                <a:spcPts val="1610"/>
              </a:lnSpc>
              <a:spcBef>
                <a:spcPts val="335"/>
              </a:spcBef>
              <a:buFontTx/>
              <a:buChar char="-"/>
            </a:pPr>
            <a:r>
              <a:rPr lang="ru-RU" sz="1200" spc="-10" dirty="0">
                <a:solidFill>
                  <a:srgbClr val="231F20"/>
                </a:solidFill>
                <a:latin typeface="Arial"/>
                <a:cs typeface="Arial"/>
              </a:rPr>
              <a:t>с юга с Горьковским районом (</a:t>
            </a:r>
            <a:r>
              <a:rPr lang="ru-RU" sz="1200" b="1" dirty="0">
                <a:solidFill>
                  <a:srgbClr val="F04E23"/>
                </a:solidFill>
                <a:latin typeface="Arial"/>
                <a:cs typeface="Arial"/>
              </a:rPr>
              <a:t>10%</a:t>
            </a:r>
            <a:r>
              <a:rPr lang="ru-RU" sz="1200" b="1" spc="-7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231F20"/>
                </a:solidFill>
                <a:latin typeface="Arial"/>
                <a:cs typeface="Arial"/>
              </a:rPr>
              <a:t>границы</a:t>
            </a:r>
            <a:r>
              <a:rPr lang="ru-RU" sz="1200" spc="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1200" spc="-10" dirty="0">
                <a:solidFill>
                  <a:srgbClr val="231F20"/>
                </a:solidFill>
                <a:latin typeface="Arial"/>
                <a:cs typeface="Arial"/>
              </a:rPr>
              <a:t>района)</a:t>
            </a:r>
          </a:p>
        </p:txBody>
      </p:sp>
      <p:sp>
        <p:nvSpPr>
          <p:cNvPr id="30" name="object 30"/>
          <p:cNvSpPr/>
          <p:nvPr/>
        </p:nvSpPr>
        <p:spPr>
          <a:xfrm flipV="1">
            <a:off x="1143001" y="5943600"/>
            <a:ext cx="152399" cy="22860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4" t="36595" r="3111" b="1873"/>
          <a:stretch/>
        </p:blipFill>
        <p:spPr bwMode="auto">
          <a:xfrm>
            <a:off x="8077200" y="1371600"/>
            <a:ext cx="2495820" cy="322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9448800" y="1600200"/>
            <a:ext cx="586020" cy="293733"/>
          </a:xfrm>
          <a:prstGeom prst="straightConnector1">
            <a:avLst/>
          </a:prstGeom>
          <a:ln w="3810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915400" y="1981200"/>
            <a:ext cx="12192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>
                <a:latin typeface="Arial Black" pitchFamily="34" charset="0"/>
              </a:rPr>
              <a:t>Большереченский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915400" y="1371600"/>
            <a:ext cx="762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>
                <a:latin typeface="Arial Black" pitchFamily="34" charset="0"/>
              </a:rPr>
              <a:t>Тарский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525000" y="2514600"/>
            <a:ext cx="83819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 err="1">
                <a:latin typeface="Arial Black" pitchFamily="34" charset="0"/>
              </a:rPr>
              <a:t>Нижнеомский</a:t>
            </a:r>
            <a:endParaRPr lang="ru-RU" sz="600" dirty="0">
              <a:latin typeface="Arial Black" pitchFamily="34" charset="0"/>
            </a:endParaRPr>
          </a:p>
        </p:txBody>
      </p:sp>
      <p:sp>
        <p:nvSpPr>
          <p:cNvPr id="38" name="object 31"/>
          <p:cNvSpPr/>
          <p:nvPr/>
        </p:nvSpPr>
        <p:spPr>
          <a:xfrm>
            <a:off x="1143000" y="5715000"/>
            <a:ext cx="152400" cy="22860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0"/>
          <p:cNvSpPr/>
          <p:nvPr/>
        </p:nvSpPr>
        <p:spPr>
          <a:xfrm flipV="1">
            <a:off x="1143000" y="5257800"/>
            <a:ext cx="152399" cy="22860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30"/>
          <p:cNvSpPr/>
          <p:nvPr/>
        </p:nvSpPr>
        <p:spPr>
          <a:xfrm flipV="1">
            <a:off x="1143000" y="5486400"/>
            <a:ext cx="152399" cy="228600"/>
          </a:xfrm>
          <a:custGeom>
            <a:avLst/>
            <a:gdLst/>
            <a:ahLst/>
            <a:cxnLst/>
            <a:rect l="l" t="t" r="r" b="b"/>
            <a:pathLst>
              <a:path w="78740" h="78739">
                <a:moveTo>
                  <a:pt x="0" y="0"/>
                </a:moveTo>
                <a:lnTo>
                  <a:pt x="0" y="78409"/>
                </a:lnTo>
                <a:lnTo>
                  <a:pt x="78397" y="39204"/>
                </a:lnTo>
                <a:lnTo>
                  <a:pt x="0" y="0"/>
                </a:lnTo>
                <a:close/>
              </a:path>
            </a:pathLst>
          </a:custGeom>
          <a:solidFill>
            <a:srgbClr val="F04E2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381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60" dirty="0"/>
              <a:t>АНАЛИЗ</a:t>
            </a:r>
            <a:r>
              <a:rPr sz="2400" spc="95" dirty="0"/>
              <a:t> </a:t>
            </a:r>
            <a:r>
              <a:rPr sz="2400" spc="50" dirty="0"/>
              <a:t>РЫНКА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3896486" y="380733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" y="646645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734493" y="1295400"/>
            <a:ext cx="6390707" cy="5993307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600" b="1" dirty="0">
                <a:solidFill>
                  <a:srgbClr val="F04E23"/>
                </a:solidFill>
                <a:latin typeface="Arial"/>
                <a:cs typeface="Arial"/>
              </a:rPr>
              <a:t>В Большереченском районе</a:t>
            </a:r>
            <a:r>
              <a:rPr lang="ru-RU" sz="1600" b="1" spc="-10" dirty="0">
                <a:solidFill>
                  <a:srgbClr val="F04E23"/>
                </a:solidFill>
                <a:latin typeface="Arial"/>
                <a:cs typeface="Arial"/>
              </a:rPr>
              <a:t>:</a:t>
            </a:r>
            <a:endParaRPr lang="ru-RU" sz="1600" dirty="0">
              <a:latin typeface="Arial"/>
              <a:cs typeface="Arial"/>
            </a:endParaRPr>
          </a:p>
          <a:p>
            <a:pPr>
              <a:lnSpc>
                <a:spcPts val="1585"/>
              </a:lnSpc>
            </a:pPr>
            <a:r>
              <a:rPr lang="ru-RU" sz="1400" dirty="0">
                <a:solidFill>
                  <a:srgbClr val="231F20"/>
                </a:solidFill>
                <a:latin typeface="Arial"/>
                <a:cs typeface="Arial"/>
              </a:rPr>
              <a:t>Предприятия по переработке плодово-ягодной продукции отсутствуют</a:t>
            </a:r>
            <a:endParaRPr lang="ru-RU" sz="1200" dirty="0">
              <a:solidFill>
                <a:srgbClr val="231F20"/>
              </a:solidFill>
              <a:latin typeface="Arial"/>
              <a:cs typeface="Arial"/>
            </a:endParaRPr>
          </a:p>
          <a:p>
            <a:pPr>
              <a:spcBef>
                <a:spcPts val="600"/>
              </a:spcBef>
            </a:pPr>
            <a:r>
              <a:rPr lang="ru-RU" sz="1600" b="1" dirty="0">
                <a:solidFill>
                  <a:srgbClr val="F04E23"/>
                </a:solidFill>
                <a:latin typeface="Arial"/>
                <a:cs typeface="Arial"/>
              </a:rPr>
              <a:t>В Омском районе</a:t>
            </a:r>
            <a:r>
              <a:rPr sz="1600" b="1" spc="-10" dirty="0">
                <a:solidFill>
                  <a:srgbClr val="F04E23"/>
                </a:solidFill>
                <a:latin typeface="Arial"/>
                <a:cs typeface="Arial"/>
              </a:rPr>
              <a:t>:</a:t>
            </a:r>
            <a:endParaRPr sz="1600" dirty="0">
              <a:latin typeface="Arial"/>
              <a:cs typeface="Arial"/>
            </a:endParaRPr>
          </a:p>
          <a:p>
            <a:r>
              <a:rPr lang="ru-RU" sz="1400" dirty="0"/>
              <a:t>Общество с ограниченной ответственностью "С-Фрукт Сибирь" работает с 2014 года в сфере переработки и консервирования овощей</a:t>
            </a:r>
          </a:p>
          <a:p>
            <a:endParaRPr lang="ru-RU" sz="1400" dirty="0"/>
          </a:p>
          <a:p>
            <a:r>
              <a:rPr lang="ru-RU" sz="1600" b="1" dirty="0">
                <a:solidFill>
                  <a:srgbClr val="F04E23"/>
                </a:solidFill>
                <a:latin typeface="Arial"/>
                <a:cs typeface="Arial"/>
              </a:rPr>
              <a:t>В Саргатском районе</a:t>
            </a:r>
            <a:r>
              <a:rPr lang="ru-RU" sz="1600" b="1" spc="-10" dirty="0">
                <a:solidFill>
                  <a:srgbClr val="F04E23"/>
                </a:solidFill>
                <a:latin typeface="Arial"/>
                <a:cs typeface="Arial"/>
              </a:rPr>
              <a:t>:</a:t>
            </a:r>
            <a:endParaRPr lang="ru-RU" sz="1600" dirty="0">
              <a:latin typeface="Arial"/>
              <a:cs typeface="Arial"/>
            </a:endParaRPr>
          </a:p>
          <a:p>
            <a:r>
              <a:rPr lang="ru-RU" sz="1400" dirty="0"/>
              <a:t>Общество с ограниченной ответственностью «Зеленый След» работает с 2011 года в сфере переработки и консервирования фруктов и овощей</a:t>
            </a:r>
          </a:p>
          <a:p>
            <a:endParaRPr lang="ru-RU" sz="1400" dirty="0"/>
          </a:p>
          <a:p>
            <a:r>
              <a:rPr lang="ru-RU" sz="1600" b="1" dirty="0">
                <a:solidFill>
                  <a:srgbClr val="F04E23"/>
                </a:solidFill>
                <a:latin typeface="Arial"/>
                <a:cs typeface="Arial"/>
              </a:rPr>
              <a:t>В </a:t>
            </a:r>
            <a:r>
              <a:rPr lang="ru-RU" sz="1600" b="1" dirty="0" err="1">
                <a:solidFill>
                  <a:srgbClr val="F04E23"/>
                </a:solidFill>
                <a:latin typeface="Arial"/>
                <a:cs typeface="Arial"/>
              </a:rPr>
              <a:t>Нижнеомском</a:t>
            </a:r>
            <a:r>
              <a:rPr lang="ru-RU" sz="1600" b="1" dirty="0">
                <a:solidFill>
                  <a:srgbClr val="F04E23"/>
                </a:solidFill>
                <a:latin typeface="Arial"/>
                <a:cs typeface="Arial"/>
              </a:rPr>
              <a:t> районе</a:t>
            </a:r>
            <a:r>
              <a:rPr lang="ru-RU" sz="1600" b="1" spc="-10" dirty="0">
                <a:solidFill>
                  <a:srgbClr val="F04E23"/>
                </a:solidFill>
                <a:latin typeface="Arial"/>
                <a:cs typeface="Arial"/>
              </a:rPr>
              <a:t>:</a:t>
            </a:r>
          </a:p>
          <a:p>
            <a:r>
              <a:rPr lang="ru-RU" sz="1400" dirty="0"/>
              <a:t>Сельскохозяйственный потребительский заготовительный, перерабатывающий и сбытовой кооператив «Аграрий»  работает с 2014 года в сфере переработки и консервирования овощей, фруктов </a:t>
            </a:r>
          </a:p>
          <a:p>
            <a:endParaRPr lang="ru-RU" sz="160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ru-RU" sz="1600" b="1" spc="-20" dirty="0">
                <a:solidFill>
                  <a:srgbClr val="F04E23"/>
                </a:solidFill>
                <a:latin typeface="Arial"/>
                <a:cs typeface="Arial"/>
              </a:rPr>
              <a:t>В городе Омск</a:t>
            </a:r>
            <a:r>
              <a:rPr lang="ru-RU" sz="1600" b="1" spc="-10" dirty="0">
                <a:solidFill>
                  <a:srgbClr val="F04E23"/>
                </a:solidFill>
                <a:latin typeface="Arial"/>
                <a:cs typeface="Arial"/>
              </a:rPr>
              <a:t>:</a:t>
            </a:r>
            <a:endParaRPr lang="ru-RU" sz="1600" dirty="0">
              <a:latin typeface="Arial"/>
              <a:cs typeface="Arial"/>
            </a:endParaRPr>
          </a:p>
          <a:p>
            <a:r>
              <a:rPr lang="ru-RU" sz="1400" dirty="0">
                <a:solidFill>
                  <a:srgbClr val="231F20"/>
                </a:solidFill>
                <a:latin typeface="Arial"/>
                <a:cs typeface="Arial"/>
              </a:rPr>
              <a:t>Расстояние до города Омска от </a:t>
            </a:r>
            <a:r>
              <a:rPr lang="ru-RU" sz="1400" dirty="0" err="1">
                <a:solidFill>
                  <a:srgbClr val="231F20"/>
                </a:solidFill>
                <a:latin typeface="Arial"/>
                <a:cs typeface="Arial"/>
              </a:rPr>
              <a:t>р.п</a:t>
            </a:r>
            <a:r>
              <a:rPr lang="ru-RU" sz="1400" dirty="0">
                <a:solidFill>
                  <a:srgbClr val="231F20"/>
                </a:solidFill>
                <a:latin typeface="Arial"/>
                <a:cs typeface="Arial"/>
              </a:rPr>
              <a:t>. Большеречье составляет </a:t>
            </a:r>
            <a:r>
              <a:rPr lang="ru-RU" sz="1400" b="1" spc="-20" dirty="0">
                <a:solidFill>
                  <a:srgbClr val="F04E23"/>
                </a:solidFill>
                <a:latin typeface="Arial"/>
                <a:cs typeface="Arial"/>
              </a:rPr>
              <a:t>200</a:t>
            </a:r>
            <a:r>
              <a:rPr lang="ru-RU" sz="1400" dirty="0">
                <a:solidFill>
                  <a:srgbClr val="231F20"/>
                </a:solidFill>
                <a:latin typeface="Arial"/>
                <a:cs typeface="Arial"/>
              </a:rPr>
              <a:t> км,</a:t>
            </a:r>
            <a:endParaRPr lang="ru-RU" sz="1400" dirty="0"/>
          </a:p>
          <a:p>
            <a:r>
              <a:rPr lang="ru-RU" sz="1400" dirty="0"/>
              <a:t>Общество с ограниченной ответственность «Производственно-заготовительная база» работает с 2004 года в сфере переработки и консервирования фруктов и орехов</a:t>
            </a:r>
          </a:p>
          <a:p>
            <a:endParaRPr lang="ru-RU" sz="1400" dirty="0"/>
          </a:p>
          <a:p>
            <a:r>
              <a:rPr lang="ru-RU" sz="1400" dirty="0"/>
              <a:t>Общество с ограниченной ответственностью «Грин </a:t>
            </a:r>
            <a:r>
              <a:rPr lang="ru-RU" sz="1400" dirty="0" err="1"/>
              <a:t>Лайн</a:t>
            </a:r>
            <a:r>
              <a:rPr lang="ru-RU" sz="1400" dirty="0"/>
              <a:t>» работает с 2015 года в сфере переработки и консервирования фруктов и овощей</a:t>
            </a:r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pPr marL="12700">
                <a:lnSpc>
                  <a:spcPct val="100000"/>
                </a:lnSpc>
                <a:spcBef>
                  <a:spcPts val="170"/>
                </a:spcBef>
              </a:pPr>
              <a:t>8</a:t>
            </a:fld>
            <a:endParaRPr spc="-85" dirty="0"/>
          </a:p>
        </p:txBody>
      </p:sp>
      <p:pic>
        <p:nvPicPr>
          <p:cNvPr id="9220" name="Picture 4" descr="C:\Users\Ибрагимова ИА\Desktop\karta-omskoj-oblasti-po-rajonam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4227072" cy="4652902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667000" y="4572000"/>
            <a:ext cx="9144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latin typeface="Bahnschrift" pitchFamily="34" charset="0"/>
              </a:rPr>
              <a:t>Большереченский</a:t>
            </a:r>
            <a:endParaRPr lang="ru-RU" sz="600" dirty="0"/>
          </a:p>
        </p:txBody>
      </p:sp>
      <p:sp>
        <p:nvSpPr>
          <p:cNvPr id="21" name="TextBox 20"/>
          <p:cNvSpPr txBox="1"/>
          <p:nvPr/>
        </p:nvSpPr>
        <p:spPr>
          <a:xfrm>
            <a:off x="3200400" y="5105400"/>
            <a:ext cx="762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 err="1">
                <a:latin typeface="Bahnschrift" pitchFamily="34" charset="0"/>
              </a:rPr>
              <a:t>Нижнеомский</a:t>
            </a:r>
            <a:endParaRPr lang="ru-RU" sz="600" dirty="0"/>
          </a:p>
        </p:txBody>
      </p:sp>
      <p:sp>
        <p:nvSpPr>
          <p:cNvPr id="14" name="object 48"/>
          <p:cNvSpPr/>
          <p:nvPr/>
        </p:nvSpPr>
        <p:spPr>
          <a:xfrm>
            <a:off x="2286000" y="5638800"/>
            <a:ext cx="114300" cy="224472"/>
          </a:xfrm>
          <a:custGeom>
            <a:avLst/>
            <a:gdLst/>
            <a:ahLst/>
            <a:cxnLst/>
            <a:rect l="l" t="t" r="r" b="b"/>
            <a:pathLst>
              <a:path w="313689" h="448945">
                <a:moveTo>
                  <a:pt x="147977" y="0"/>
                </a:moveTo>
                <a:lnTo>
                  <a:pt x="108254" y="7159"/>
                </a:lnTo>
                <a:lnTo>
                  <a:pt x="47211" y="43909"/>
                </a:lnTo>
                <a:lnTo>
                  <a:pt x="17282" y="83590"/>
                </a:lnTo>
                <a:lnTo>
                  <a:pt x="594" y="137047"/>
                </a:lnTo>
                <a:lnTo>
                  <a:pt x="0" y="158193"/>
                </a:lnTo>
                <a:lnTo>
                  <a:pt x="2497" y="178241"/>
                </a:lnTo>
                <a:lnTo>
                  <a:pt x="13992" y="215493"/>
                </a:lnTo>
                <a:lnTo>
                  <a:pt x="36154" y="263318"/>
                </a:lnTo>
                <a:lnTo>
                  <a:pt x="61806" y="308865"/>
                </a:lnTo>
                <a:lnTo>
                  <a:pt x="89446" y="352433"/>
                </a:lnTo>
                <a:lnTo>
                  <a:pt x="127021" y="408478"/>
                </a:lnTo>
                <a:lnTo>
                  <a:pt x="157769" y="448322"/>
                </a:lnTo>
                <a:lnTo>
                  <a:pt x="177879" y="420555"/>
                </a:lnTo>
                <a:lnTo>
                  <a:pt x="217200" y="363531"/>
                </a:lnTo>
                <a:lnTo>
                  <a:pt x="254362" y="304294"/>
                </a:lnTo>
                <a:lnTo>
                  <a:pt x="287852" y="241367"/>
                </a:lnTo>
                <a:lnTo>
                  <a:pt x="302245" y="207352"/>
                </a:lnTo>
                <a:lnTo>
                  <a:pt x="150555" y="207352"/>
                </a:lnTo>
                <a:lnTo>
                  <a:pt x="136093" y="204695"/>
                </a:lnTo>
                <a:lnTo>
                  <a:pt x="103146" y="183908"/>
                </a:lnTo>
                <a:lnTo>
                  <a:pt x="84919" y="148675"/>
                </a:lnTo>
                <a:lnTo>
                  <a:pt x="83563" y="132969"/>
                </a:lnTo>
                <a:lnTo>
                  <a:pt x="85314" y="117508"/>
                </a:lnTo>
                <a:lnTo>
                  <a:pt x="89934" y="104708"/>
                </a:lnTo>
                <a:lnTo>
                  <a:pt x="90035" y="104428"/>
                </a:lnTo>
                <a:lnTo>
                  <a:pt x="126086" y="69151"/>
                </a:lnTo>
                <a:lnTo>
                  <a:pt x="155712" y="62661"/>
                </a:lnTo>
                <a:lnTo>
                  <a:pt x="283125" y="62661"/>
                </a:lnTo>
                <a:lnTo>
                  <a:pt x="281442" y="60109"/>
                </a:lnTo>
                <a:lnTo>
                  <a:pt x="258130" y="35813"/>
                </a:lnTo>
                <a:lnTo>
                  <a:pt x="228035" y="15990"/>
                </a:lnTo>
                <a:lnTo>
                  <a:pt x="191277" y="3200"/>
                </a:lnTo>
                <a:lnTo>
                  <a:pt x="147977" y="0"/>
                </a:lnTo>
                <a:close/>
              </a:path>
              <a:path w="313689" h="448945">
                <a:moveTo>
                  <a:pt x="283125" y="62661"/>
                </a:moveTo>
                <a:lnTo>
                  <a:pt x="155712" y="62661"/>
                </a:lnTo>
                <a:lnTo>
                  <a:pt x="173733" y="64580"/>
                </a:lnTo>
                <a:lnTo>
                  <a:pt x="189424" y="70019"/>
                </a:lnTo>
                <a:lnTo>
                  <a:pt x="218711" y="95761"/>
                </a:lnTo>
                <a:lnTo>
                  <a:pt x="229918" y="126847"/>
                </a:lnTo>
                <a:lnTo>
                  <a:pt x="225765" y="159688"/>
                </a:lnTo>
                <a:lnTo>
                  <a:pt x="209468" y="186002"/>
                </a:lnTo>
                <a:lnTo>
                  <a:pt x="183555" y="202866"/>
                </a:lnTo>
                <a:lnTo>
                  <a:pt x="150555" y="207352"/>
                </a:lnTo>
                <a:lnTo>
                  <a:pt x="302245" y="207352"/>
                </a:lnTo>
                <a:lnTo>
                  <a:pt x="312874" y="170662"/>
                </a:lnTo>
                <a:lnTo>
                  <a:pt x="313294" y="137047"/>
                </a:lnTo>
                <a:lnTo>
                  <a:pt x="306888" y="107308"/>
                </a:lnTo>
                <a:lnTo>
                  <a:pt x="295617" y="81608"/>
                </a:lnTo>
                <a:lnTo>
                  <a:pt x="283125" y="62661"/>
                </a:lnTo>
                <a:close/>
              </a:path>
            </a:pathLst>
          </a:custGeom>
          <a:solidFill>
            <a:srgbClr val="E63B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48"/>
          <p:cNvSpPr/>
          <p:nvPr/>
        </p:nvSpPr>
        <p:spPr>
          <a:xfrm>
            <a:off x="2438400" y="5715000"/>
            <a:ext cx="114300" cy="224472"/>
          </a:xfrm>
          <a:custGeom>
            <a:avLst/>
            <a:gdLst/>
            <a:ahLst/>
            <a:cxnLst/>
            <a:rect l="l" t="t" r="r" b="b"/>
            <a:pathLst>
              <a:path w="313689" h="448945">
                <a:moveTo>
                  <a:pt x="147977" y="0"/>
                </a:moveTo>
                <a:lnTo>
                  <a:pt x="108254" y="7159"/>
                </a:lnTo>
                <a:lnTo>
                  <a:pt x="47211" y="43909"/>
                </a:lnTo>
                <a:lnTo>
                  <a:pt x="17282" y="83590"/>
                </a:lnTo>
                <a:lnTo>
                  <a:pt x="594" y="137047"/>
                </a:lnTo>
                <a:lnTo>
                  <a:pt x="0" y="158193"/>
                </a:lnTo>
                <a:lnTo>
                  <a:pt x="2497" y="178241"/>
                </a:lnTo>
                <a:lnTo>
                  <a:pt x="13992" y="215493"/>
                </a:lnTo>
                <a:lnTo>
                  <a:pt x="36154" y="263318"/>
                </a:lnTo>
                <a:lnTo>
                  <a:pt x="61806" y="308865"/>
                </a:lnTo>
                <a:lnTo>
                  <a:pt x="89446" y="352433"/>
                </a:lnTo>
                <a:lnTo>
                  <a:pt x="127021" y="408478"/>
                </a:lnTo>
                <a:lnTo>
                  <a:pt x="157769" y="448322"/>
                </a:lnTo>
                <a:lnTo>
                  <a:pt x="177879" y="420555"/>
                </a:lnTo>
                <a:lnTo>
                  <a:pt x="217200" y="363531"/>
                </a:lnTo>
                <a:lnTo>
                  <a:pt x="254362" y="304294"/>
                </a:lnTo>
                <a:lnTo>
                  <a:pt x="287852" y="241367"/>
                </a:lnTo>
                <a:lnTo>
                  <a:pt x="302245" y="207352"/>
                </a:lnTo>
                <a:lnTo>
                  <a:pt x="150555" y="207352"/>
                </a:lnTo>
                <a:lnTo>
                  <a:pt x="136093" y="204695"/>
                </a:lnTo>
                <a:lnTo>
                  <a:pt x="103146" y="183908"/>
                </a:lnTo>
                <a:lnTo>
                  <a:pt x="84919" y="148675"/>
                </a:lnTo>
                <a:lnTo>
                  <a:pt x="83563" y="132969"/>
                </a:lnTo>
                <a:lnTo>
                  <a:pt x="85314" y="117508"/>
                </a:lnTo>
                <a:lnTo>
                  <a:pt x="89934" y="104708"/>
                </a:lnTo>
                <a:lnTo>
                  <a:pt x="90035" y="104428"/>
                </a:lnTo>
                <a:lnTo>
                  <a:pt x="126086" y="69151"/>
                </a:lnTo>
                <a:lnTo>
                  <a:pt x="155712" y="62661"/>
                </a:lnTo>
                <a:lnTo>
                  <a:pt x="283125" y="62661"/>
                </a:lnTo>
                <a:lnTo>
                  <a:pt x="281442" y="60109"/>
                </a:lnTo>
                <a:lnTo>
                  <a:pt x="258130" y="35813"/>
                </a:lnTo>
                <a:lnTo>
                  <a:pt x="228035" y="15990"/>
                </a:lnTo>
                <a:lnTo>
                  <a:pt x="191277" y="3200"/>
                </a:lnTo>
                <a:lnTo>
                  <a:pt x="147977" y="0"/>
                </a:lnTo>
                <a:close/>
              </a:path>
              <a:path w="313689" h="448945">
                <a:moveTo>
                  <a:pt x="283125" y="62661"/>
                </a:moveTo>
                <a:lnTo>
                  <a:pt x="155712" y="62661"/>
                </a:lnTo>
                <a:lnTo>
                  <a:pt x="173733" y="64580"/>
                </a:lnTo>
                <a:lnTo>
                  <a:pt x="189424" y="70019"/>
                </a:lnTo>
                <a:lnTo>
                  <a:pt x="218711" y="95761"/>
                </a:lnTo>
                <a:lnTo>
                  <a:pt x="229918" y="126847"/>
                </a:lnTo>
                <a:lnTo>
                  <a:pt x="225765" y="159688"/>
                </a:lnTo>
                <a:lnTo>
                  <a:pt x="209468" y="186002"/>
                </a:lnTo>
                <a:lnTo>
                  <a:pt x="183555" y="202866"/>
                </a:lnTo>
                <a:lnTo>
                  <a:pt x="150555" y="207352"/>
                </a:lnTo>
                <a:lnTo>
                  <a:pt x="302245" y="207352"/>
                </a:lnTo>
                <a:lnTo>
                  <a:pt x="312874" y="170662"/>
                </a:lnTo>
                <a:lnTo>
                  <a:pt x="313294" y="137047"/>
                </a:lnTo>
                <a:lnTo>
                  <a:pt x="306888" y="107308"/>
                </a:lnTo>
                <a:lnTo>
                  <a:pt x="295617" y="81608"/>
                </a:lnTo>
                <a:lnTo>
                  <a:pt x="283125" y="62661"/>
                </a:lnTo>
                <a:close/>
              </a:path>
            </a:pathLst>
          </a:custGeom>
          <a:solidFill>
            <a:srgbClr val="E63B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48"/>
          <p:cNvSpPr/>
          <p:nvPr/>
        </p:nvSpPr>
        <p:spPr>
          <a:xfrm>
            <a:off x="3429000" y="4724400"/>
            <a:ext cx="114300" cy="224472"/>
          </a:xfrm>
          <a:custGeom>
            <a:avLst/>
            <a:gdLst/>
            <a:ahLst/>
            <a:cxnLst/>
            <a:rect l="l" t="t" r="r" b="b"/>
            <a:pathLst>
              <a:path w="313689" h="448945">
                <a:moveTo>
                  <a:pt x="147977" y="0"/>
                </a:moveTo>
                <a:lnTo>
                  <a:pt x="108254" y="7159"/>
                </a:lnTo>
                <a:lnTo>
                  <a:pt x="47211" y="43909"/>
                </a:lnTo>
                <a:lnTo>
                  <a:pt x="17282" y="83590"/>
                </a:lnTo>
                <a:lnTo>
                  <a:pt x="594" y="137047"/>
                </a:lnTo>
                <a:lnTo>
                  <a:pt x="0" y="158193"/>
                </a:lnTo>
                <a:lnTo>
                  <a:pt x="2497" y="178241"/>
                </a:lnTo>
                <a:lnTo>
                  <a:pt x="13992" y="215493"/>
                </a:lnTo>
                <a:lnTo>
                  <a:pt x="36154" y="263318"/>
                </a:lnTo>
                <a:lnTo>
                  <a:pt x="61806" y="308865"/>
                </a:lnTo>
                <a:lnTo>
                  <a:pt x="89446" y="352433"/>
                </a:lnTo>
                <a:lnTo>
                  <a:pt x="127021" y="408478"/>
                </a:lnTo>
                <a:lnTo>
                  <a:pt x="157769" y="448322"/>
                </a:lnTo>
                <a:lnTo>
                  <a:pt x="177879" y="420555"/>
                </a:lnTo>
                <a:lnTo>
                  <a:pt x="217200" y="363531"/>
                </a:lnTo>
                <a:lnTo>
                  <a:pt x="254362" y="304294"/>
                </a:lnTo>
                <a:lnTo>
                  <a:pt x="287852" y="241367"/>
                </a:lnTo>
                <a:lnTo>
                  <a:pt x="302245" y="207352"/>
                </a:lnTo>
                <a:lnTo>
                  <a:pt x="150555" y="207352"/>
                </a:lnTo>
                <a:lnTo>
                  <a:pt x="136093" y="204695"/>
                </a:lnTo>
                <a:lnTo>
                  <a:pt x="103146" y="183908"/>
                </a:lnTo>
                <a:lnTo>
                  <a:pt x="84919" y="148675"/>
                </a:lnTo>
                <a:lnTo>
                  <a:pt x="83563" y="132969"/>
                </a:lnTo>
                <a:lnTo>
                  <a:pt x="85314" y="117508"/>
                </a:lnTo>
                <a:lnTo>
                  <a:pt x="89934" y="104708"/>
                </a:lnTo>
                <a:lnTo>
                  <a:pt x="90035" y="104428"/>
                </a:lnTo>
                <a:lnTo>
                  <a:pt x="126086" y="69151"/>
                </a:lnTo>
                <a:lnTo>
                  <a:pt x="155712" y="62661"/>
                </a:lnTo>
                <a:lnTo>
                  <a:pt x="283125" y="62661"/>
                </a:lnTo>
                <a:lnTo>
                  <a:pt x="281442" y="60109"/>
                </a:lnTo>
                <a:lnTo>
                  <a:pt x="258130" y="35813"/>
                </a:lnTo>
                <a:lnTo>
                  <a:pt x="228035" y="15990"/>
                </a:lnTo>
                <a:lnTo>
                  <a:pt x="191277" y="3200"/>
                </a:lnTo>
                <a:lnTo>
                  <a:pt x="147977" y="0"/>
                </a:lnTo>
                <a:close/>
              </a:path>
              <a:path w="313689" h="448945">
                <a:moveTo>
                  <a:pt x="283125" y="62661"/>
                </a:moveTo>
                <a:lnTo>
                  <a:pt x="155712" y="62661"/>
                </a:lnTo>
                <a:lnTo>
                  <a:pt x="173733" y="64580"/>
                </a:lnTo>
                <a:lnTo>
                  <a:pt x="189424" y="70019"/>
                </a:lnTo>
                <a:lnTo>
                  <a:pt x="218711" y="95761"/>
                </a:lnTo>
                <a:lnTo>
                  <a:pt x="229918" y="126847"/>
                </a:lnTo>
                <a:lnTo>
                  <a:pt x="225765" y="159688"/>
                </a:lnTo>
                <a:lnTo>
                  <a:pt x="209468" y="186002"/>
                </a:lnTo>
                <a:lnTo>
                  <a:pt x="183555" y="202866"/>
                </a:lnTo>
                <a:lnTo>
                  <a:pt x="150555" y="207352"/>
                </a:lnTo>
                <a:lnTo>
                  <a:pt x="302245" y="207352"/>
                </a:lnTo>
                <a:lnTo>
                  <a:pt x="312874" y="170662"/>
                </a:lnTo>
                <a:lnTo>
                  <a:pt x="313294" y="137047"/>
                </a:lnTo>
                <a:lnTo>
                  <a:pt x="306888" y="107308"/>
                </a:lnTo>
                <a:lnTo>
                  <a:pt x="295617" y="81608"/>
                </a:lnTo>
                <a:lnTo>
                  <a:pt x="283125" y="62661"/>
                </a:lnTo>
                <a:close/>
              </a:path>
            </a:pathLst>
          </a:custGeom>
          <a:solidFill>
            <a:srgbClr val="E63B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48"/>
          <p:cNvSpPr/>
          <p:nvPr/>
        </p:nvSpPr>
        <p:spPr>
          <a:xfrm>
            <a:off x="2438400" y="4495800"/>
            <a:ext cx="114300" cy="224472"/>
          </a:xfrm>
          <a:custGeom>
            <a:avLst/>
            <a:gdLst/>
            <a:ahLst/>
            <a:cxnLst/>
            <a:rect l="l" t="t" r="r" b="b"/>
            <a:pathLst>
              <a:path w="313689" h="448945">
                <a:moveTo>
                  <a:pt x="147977" y="0"/>
                </a:moveTo>
                <a:lnTo>
                  <a:pt x="108254" y="7159"/>
                </a:lnTo>
                <a:lnTo>
                  <a:pt x="47211" y="43909"/>
                </a:lnTo>
                <a:lnTo>
                  <a:pt x="17282" y="83590"/>
                </a:lnTo>
                <a:lnTo>
                  <a:pt x="594" y="137047"/>
                </a:lnTo>
                <a:lnTo>
                  <a:pt x="0" y="158193"/>
                </a:lnTo>
                <a:lnTo>
                  <a:pt x="2497" y="178241"/>
                </a:lnTo>
                <a:lnTo>
                  <a:pt x="13992" y="215493"/>
                </a:lnTo>
                <a:lnTo>
                  <a:pt x="36154" y="263318"/>
                </a:lnTo>
                <a:lnTo>
                  <a:pt x="61806" y="308865"/>
                </a:lnTo>
                <a:lnTo>
                  <a:pt x="89446" y="352433"/>
                </a:lnTo>
                <a:lnTo>
                  <a:pt x="127021" y="408478"/>
                </a:lnTo>
                <a:lnTo>
                  <a:pt x="157769" y="448322"/>
                </a:lnTo>
                <a:lnTo>
                  <a:pt x="177879" y="420555"/>
                </a:lnTo>
                <a:lnTo>
                  <a:pt x="217200" y="363531"/>
                </a:lnTo>
                <a:lnTo>
                  <a:pt x="254362" y="304294"/>
                </a:lnTo>
                <a:lnTo>
                  <a:pt x="287852" y="241367"/>
                </a:lnTo>
                <a:lnTo>
                  <a:pt x="302245" y="207352"/>
                </a:lnTo>
                <a:lnTo>
                  <a:pt x="150555" y="207352"/>
                </a:lnTo>
                <a:lnTo>
                  <a:pt x="136093" y="204695"/>
                </a:lnTo>
                <a:lnTo>
                  <a:pt x="103146" y="183908"/>
                </a:lnTo>
                <a:lnTo>
                  <a:pt x="84919" y="148675"/>
                </a:lnTo>
                <a:lnTo>
                  <a:pt x="83563" y="132969"/>
                </a:lnTo>
                <a:lnTo>
                  <a:pt x="85314" y="117508"/>
                </a:lnTo>
                <a:lnTo>
                  <a:pt x="89934" y="104708"/>
                </a:lnTo>
                <a:lnTo>
                  <a:pt x="90035" y="104428"/>
                </a:lnTo>
                <a:lnTo>
                  <a:pt x="126086" y="69151"/>
                </a:lnTo>
                <a:lnTo>
                  <a:pt x="155712" y="62661"/>
                </a:lnTo>
                <a:lnTo>
                  <a:pt x="283125" y="62661"/>
                </a:lnTo>
                <a:lnTo>
                  <a:pt x="281442" y="60109"/>
                </a:lnTo>
                <a:lnTo>
                  <a:pt x="258130" y="35813"/>
                </a:lnTo>
                <a:lnTo>
                  <a:pt x="228035" y="15990"/>
                </a:lnTo>
                <a:lnTo>
                  <a:pt x="191277" y="3200"/>
                </a:lnTo>
                <a:lnTo>
                  <a:pt x="147977" y="0"/>
                </a:lnTo>
                <a:close/>
              </a:path>
              <a:path w="313689" h="448945">
                <a:moveTo>
                  <a:pt x="283125" y="62661"/>
                </a:moveTo>
                <a:lnTo>
                  <a:pt x="155712" y="62661"/>
                </a:lnTo>
                <a:lnTo>
                  <a:pt x="173733" y="64580"/>
                </a:lnTo>
                <a:lnTo>
                  <a:pt x="189424" y="70019"/>
                </a:lnTo>
                <a:lnTo>
                  <a:pt x="218711" y="95761"/>
                </a:lnTo>
                <a:lnTo>
                  <a:pt x="229918" y="126847"/>
                </a:lnTo>
                <a:lnTo>
                  <a:pt x="225765" y="159688"/>
                </a:lnTo>
                <a:lnTo>
                  <a:pt x="209468" y="186002"/>
                </a:lnTo>
                <a:lnTo>
                  <a:pt x="183555" y="202866"/>
                </a:lnTo>
                <a:lnTo>
                  <a:pt x="150555" y="207352"/>
                </a:lnTo>
                <a:lnTo>
                  <a:pt x="302245" y="207352"/>
                </a:lnTo>
                <a:lnTo>
                  <a:pt x="312874" y="170662"/>
                </a:lnTo>
                <a:lnTo>
                  <a:pt x="313294" y="137047"/>
                </a:lnTo>
                <a:lnTo>
                  <a:pt x="306888" y="107308"/>
                </a:lnTo>
                <a:lnTo>
                  <a:pt x="295617" y="81608"/>
                </a:lnTo>
                <a:lnTo>
                  <a:pt x="283125" y="62661"/>
                </a:lnTo>
                <a:close/>
              </a:path>
            </a:pathLst>
          </a:custGeom>
          <a:solidFill>
            <a:srgbClr val="E63B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48"/>
          <p:cNvSpPr/>
          <p:nvPr/>
        </p:nvSpPr>
        <p:spPr>
          <a:xfrm>
            <a:off x="2438400" y="5181600"/>
            <a:ext cx="114300" cy="224472"/>
          </a:xfrm>
          <a:custGeom>
            <a:avLst/>
            <a:gdLst/>
            <a:ahLst/>
            <a:cxnLst/>
            <a:rect l="l" t="t" r="r" b="b"/>
            <a:pathLst>
              <a:path w="313689" h="448945">
                <a:moveTo>
                  <a:pt x="147977" y="0"/>
                </a:moveTo>
                <a:lnTo>
                  <a:pt x="108254" y="7159"/>
                </a:lnTo>
                <a:lnTo>
                  <a:pt x="47211" y="43909"/>
                </a:lnTo>
                <a:lnTo>
                  <a:pt x="17282" y="83590"/>
                </a:lnTo>
                <a:lnTo>
                  <a:pt x="594" y="137047"/>
                </a:lnTo>
                <a:lnTo>
                  <a:pt x="0" y="158193"/>
                </a:lnTo>
                <a:lnTo>
                  <a:pt x="2497" y="178241"/>
                </a:lnTo>
                <a:lnTo>
                  <a:pt x="13992" y="215493"/>
                </a:lnTo>
                <a:lnTo>
                  <a:pt x="36154" y="263318"/>
                </a:lnTo>
                <a:lnTo>
                  <a:pt x="61806" y="308865"/>
                </a:lnTo>
                <a:lnTo>
                  <a:pt x="89446" y="352433"/>
                </a:lnTo>
                <a:lnTo>
                  <a:pt x="127021" y="408478"/>
                </a:lnTo>
                <a:lnTo>
                  <a:pt x="157769" y="448322"/>
                </a:lnTo>
                <a:lnTo>
                  <a:pt x="177879" y="420555"/>
                </a:lnTo>
                <a:lnTo>
                  <a:pt x="217200" y="363531"/>
                </a:lnTo>
                <a:lnTo>
                  <a:pt x="254362" y="304294"/>
                </a:lnTo>
                <a:lnTo>
                  <a:pt x="287852" y="241367"/>
                </a:lnTo>
                <a:lnTo>
                  <a:pt x="302245" y="207352"/>
                </a:lnTo>
                <a:lnTo>
                  <a:pt x="150555" y="207352"/>
                </a:lnTo>
                <a:lnTo>
                  <a:pt x="136093" y="204695"/>
                </a:lnTo>
                <a:lnTo>
                  <a:pt x="103146" y="183908"/>
                </a:lnTo>
                <a:lnTo>
                  <a:pt x="84919" y="148675"/>
                </a:lnTo>
                <a:lnTo>
                  <a:pt x="83563" y="132969"/>
                </a:lnTo>
                <a:lnTo>
                  <a:pt x="85314" y="117508"/>
                </a:lnTo>
                <a:lnTo>
                  <a:pt x="89934" y="104708"/>
                </a:lnTo>
                <a:lnTo>
                  <a:pt x="90035" y="104428"/>
                </a:lnTo>
                <a:lnTo>
                  <a:pt x="126086" y="69151"/>
                </a:lnTo>
                <a:lnTo>
                  <a:pt x="155712" y="62661"/>
                </a:lnTo>
                <a:lnTo>
                  <a:pt x="283125" y="62661"/>
                </a:lnTo>
                <a:lnTo>
                  <a:pt x="281442" y="60109"/>
                </a:lnTo>
                <a:lnTo>
                  <a:pt x="258130" y="35813"/>
                </a:lnTo>
                <a:lnTo>
                  <a:pt x="228035" y="15990"/>
                </a:lnTo>
                <a:lnTo>
                  <a:pt x="191277" y="3200"/>
                </a:lnTo>
                <a:lnTo>
                  <a:pt x="147977" y="0"/>
                </a:lnTo>
                <a:close/>
              </a:path>
              <a:path w="313689" h="448945">
                <a:moveTo>
                  <a:pt x="283125" y="62661"/>
                </a:moveTo>
                <a:lnTo>
                  <a:pt x="155712" y="62661"/>
                </a:lnTo>
                <a:lnTo>
                  <a:pt x="173733" y="64580"/>
                </a:lnTo>
                <a:lnTo>
                  <a:pt x="189424" y="70019"/>
                </a:lnTo>
                <a:lnTo>
                  <a:pt x="218711" y="95761"/>
                </a:lnTo>
                <a:lnTo>
                  <a:pt x="229918" y="126847"/>
                </a:lnTo>
                <a:lnTo>
                  <a:pt x="225765" y="159688"/>
                </a:lnTo>
                <a:lnTo>
                  <a:pt x="209468" y="186002"/>
                </a:lnTo>
                <a:lnTo>
                  <a:pt x="183555" y="202866"/>
                </a:lnTo>
                <a:lnTo>
                  <a:pt x="150555" y="207352"/>
                </a:lnTo>
                <a:lnTo>
                  <a:pt x="302245" y="207352"/>
                </a:lnTo>
                <a:lnTo>
                  <a:pt x="312874" y="170662"/>
                </a:lnTo>
                <a:lnTo>
                  <a:pt x="313294" y="137047"/>
                </a:lnTo>
                <a:lnTo>
                  <a:pt x="306888" y="107308"/>
                </a:lnTo>
                <a:lnTo>
                  <a:pt x="295617" y="81608"/>
                </a:lnTo>
                <a:lnTo>
                  <a:pt x="283125" y="62661"/>
                </a:lnTo>
                <a:close/>
              </a:path>
            </a:pathLst>
          </a:custGeom>
          <a:solidFill>
            <a:srgbClr val="E63B0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457200" y="658596"/>
            <a:ext cx="10541635" cy="0"/>
          </a:xfrm>
          <a:custGeom>
            <a:avLst/>
            <a:gdLst/>
            <a:ahLst/>
            <a:cxnLst/>
            <a:rect l="l" t="t" r="r" b="b"/>
            <a:pathLst>
              <a:path w="10541635">
                <a:moveTo>
                  <a:pt x="10541508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04E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68124" y="698182"/>
            <a:ext cx="1075118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sz="2400" dirty="0"/>
              <a:t>РЫНОК СБЫТА</a:t>
            </a:r>
            <a:endParaRPr sz="2400" dirty="0"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fld id="{81D60167-4931-47E6-BA6A-407CBD079E47}" type="slidenum">
              <a:rPr spc="-85" dirty="0"/>
              <a:pPr marL="12700">
                <a:lnSpc>
                  <a:spcPct val="100000"/>
                </a:lnSpc>
                <a:spcBef>
                  <a:spcPts val="170"/>
                </a:spcBef>
              </a:pPr>
              <a:t>9</a:t>
            </a:fld>
            <a:endParaRPr spc="-85" dirty="0"/>
          </a:p>
        </p:txBody>
      </p:sp>
      <p:sp>
        <p:nvSpPr>
          <p:cNvPr id="21" name="object 3"/>
          <p:cNvSpPr txBox="1"/>
          <p:nvPr/>
        </p:nvSpPr>
        <p:spPr>
          <a:xfrm>
            <a:off x="457200" y="1182522"/>
            <a:ext cx="5270817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spc="45" dirty="0">
                <a:solidFill>
                  <a:srgbClr val="F04E23"/>
                </a:solidFill>
                <a:latin typeface="Arial"/>
                <a:cs typeface="Arial"/>
              </a:rPr>
              <a:t>ПОТЕНЦИАЛЬНЫЕ</a:t>
            </a:r>
            <a:r>
              <a:rPr sz="2000" b="1" spc="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000" b="1" spc="70" dirty="0">
                <a:solidFill>
                  <a:srgbClr val="F04E23"/>
                </a:solidFill>
                <a:latin typeface="Arial"/>
                <a:cs typeface="Arial"/>
              </a:rPr>
              <a:t>ПОТРЕБИТЕЛИ</a:t>
            </a:r>
            <a:r>
              <a:rPr sz="2000" b="1" spc="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endParaRPr lang="ru-RU" sz="2000" b="1" spc="90" dirty="0">
              <a:solidFill>
                <a:srgbClr val="F04E23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04E23"/>
                </a:solidFill>
                <a:latin typeface="Arial"/>
                <a:cs typeface="Arial"/>
              </a:rPr>
              <a:t>В</a:t>
            </a:r>
            <a:r>
              <a:rPr sz="2000" b="1" spc="9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000" b="1" spc="70" dirty="0">
                <a:solidFill>
                  <a:srgbClr val="F04E23"/>
                </a:solidFill>
                <a:latin typeface="Arial"/>
                <a:cs typeface="Arial"/>
              </a:rPr>
              <a:t>Р</a:t>
            </a:r>
            <a:r>
              <a:rPr lang="ru-RU" sz="2000" b="1" spc="70" dirty="0">
                <a:solidFill>
                  <a:srgbClr val="F04E23"/>
                </a:solidFill>
                <a:latin typeface="Arial"/>
                <a:cs typeface="Arial"/>
              </a:rPr>
              <a:t>АЙОНЕ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2" name="object 3"/>
          <p:cNvSpPr txBox="1"/>
          <p:nvPr/>
        </p:nvSpPr>
        <p:spPr>
          <a:xfrm>
            <a:off x="6095999" y="1174620"/>
            <a:ext cx="5270817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spc="45" dirty="0">
                <a:solidFill>
                  <a:srgbClr val="F04E23"/>
                </a:solidFill>
                <a:latin typeface="Arial"/>
                <a:cs typeface="Arial"/>
              </a:rPr>
              <a:t>ПОТЕНЦИАЛЬНЫЕ</a:t>
            </a:r>
            <a:r>
              <a:rPr sz="2000" b="1" spc="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000" b="1" spc="70" dirty="0">
                <a:solidFill>
                  <a:srgbClr val="F04E23"/>
                </a:solidFill>
                <a:latin typeface="Arial"/>
                <a:cs typeface="Arial"/>
              </a:rPr>
              <a:t>ПОТРЕБИТЕЛИ</a:t>
            </a:r>
            <a:r>
              <a:rPr sz="2000" b="1" spc="90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04E23"/>
                </a:solidFill>
                <a:latin typeface="Arial"/>
                <a:cs typeface="Arial"/>
              </a:rPr>
              <a:t>В</a:t>
            </a:r>
            <a:r>
              <a:rPr sz="2000" b="1" spc="95" dirty="0">
                <a:solidFill>
                  <a:srgbClr val="F04E23"/>
                </a:solidFill>
                <a:latin typeface="Arial"/>
                <a:cs typeface="Arial"/>
              </a:rPr>
              <a:t> </a:t>
            </a:r>
            <a:endParaRPr lang="ru-RU" sz="2000" b="1" spc="95" dirty="0">
              <a:solidFill>
                <a:srgbClr val="F04E23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spc="95" dirty="0">
                <a:solidFill>
                  <a:srgbClr val="F04E23"/>
                </a:solidFill>
                <a:latin typeface="Arial"/>
                <a:cs typeface="Arial"/>
              </a:rPr>
              <a:t>ОМСКОЙ ОБЛАСТИ</a:t>
            </a:r>
            <a:endParaRPr sz="2000" dirty="0">
              <a:latin typeface="Arial"/>
              <a:cs typeface="Arial"/>
            </a:endParaRPr>
          </a:p>
        </p:txBody>
      </p:sp>
      <p:cxnSp>
        <p:nvCxnSpPr>
          <p:cNvPr id="24" name="Прямая соединительная линия 23"/>
          <p:cNvCxnSpPr>
            <a:cxnSpLocks/>
          </p:cNvCxnSpPr>
          <p:nvPr/>
        </p:nvCxnSpPr>
        <p:spPr>
          <a:xfrm>
            <a:off x="5728017" y="1115631"/>
            <a:ext cx="0" cy="5182985"/>
          </a:xfrm>
          <a:prstGeom prst="line">
            <a:avLst/>
          </a:prstGeom>
          <a:ln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bject 9"/>
          <p:cNvSpPr txBox="1"/>
          <p:nvPr/>
        </p:nvSpPr>
        <p:spPr>
          <a:xfrm>
            <a:off x="6172200" y="2106317"/>
            <a:ext cx="4826635" cy="375282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200"/>
              </a:spcBef>
              <a:buFontTx/>
              <a:buChar char="-"/>
            </a:pPr>
            <a:r>
              <a:rPr lang="ru-RU" dirty="0"/>
              <a:t> Население Омской области и других регионов</a:t>
            </a:r>
          </a:p>
          <a:p>
            <a:pPr marL="12700" marR="5080">
              <a:lnSpc>
                <a:spcPts val="2000"/>
              </a:lnSpc>
              <a:spcBef>
                <a:spcPts val="200"/>
              </a:spcBef>
              <a:buFontTx/>
              <a:buChar char="-"/>
            </a:pPr>
            <a:endParaRPr lang="ru-RU" dirty="0"/>
          </a:p>
          <a:p>
            <a:pPr marL="12700" marR="5080">
              <a:lnSpc>
                <a:spcPts val="2000"/>
              </a:lnSpc>
              <a:spcBef>
                <a:spcPts val="200"/>
              </a:spcBef>
              <a:buFontTx/>
              <a:buChar char="-"/>
            </a:pPr>
            <a:r>
              <a:rPr lang="ru-RU" dirty="0"/>
              <a:t> Розничные сети</a:t>
            </a:r>
          </a:p>
          <a:p>
            <a:pPr marL="12700" marR="5080">
              <a:lnSpc>
                <a:spcPts val="2000"/>
              </a:lnSpc>
              <a:spcBef>
                <a:spcPts val="200"/>
              </a:spcBef>
              <a:buFontTx/>
              <a:buChar char="-"/>
            </a:pPr>
            <a:endParaRPr lang="ru-RU" dirty="0"/>
          </a:p>
          <a:p>
            <a:pPr marL="12700" marR="5080">
              <a:lnSpc>
                <a:spcPts val="2000"/>
              </a:lnSpc>
              <a:spcBef>
                <a:spcPts val="200"/>
              </a:spcBef>
              <a:buFontTx/>
              <a:buChar char="-"/>
            </a:pPr>
            <a:r>
              <a:rPr lang="ru-RU" dirty="0"/>
              <a:t> Оптовые компании</a:t>
            </a:r>
          </a:p>
          <a:p>
            <a:pPr marL="12700" marR="5080">
              <a:lnSpc>
                <a:spcPts val="2000"/>
              </a:lnSpc>
              <a:spcBef>
                <a:spcPts val="200"/>
              </a:spcBef>
              <a:buFontTx/>
              <a:buChar char="-"/>
            </a:pPr>
            <a:endParaRPr lang="ru-RU" dirty="0"/>
          </a:p>
          <a:p>
            <a:pPr marL="12700" marR="5080">
              <a:lnSpc>
                <a:spcPts val="2000"/>
              </a:lnSpc>
              <a:spcBef>
                <a:spcPts val="200"/>
              </a:spcBef>
              <a:buFontTx/>
              <a:buChar char="-"/>
            </a:pPr>
            <a:r>
              <a:rPr lang="ru-RU" dirty="0"/>
              <a:t> Предприятия пищевой промышленности</a:t>
            </a:r>
          </a:p>
          <a:p>
            <a:pPr marL="12700" marR="5080">
              <a:lnSpc>
                <a:spcPts val="2000"/>
              </a:lnSpc>
              <a:spcBef>
                <a:spcPts val="200"/>
              </a:spcBef>
              <a:buFontTx/>
              <a:buChar char="-"/>
            </a:pPr>
            <a:endParaRPr lang="ru-RU" dirty="0"/>
          </a:p>
          <a:p>
            <a:pPr marL="12700" marR="5080">
              <a:lnSpc>
                <a:spcPts val="2000"/>
              </a:lnSpc>
              <a:spcBef>
                <a:spcPts val="200"/>
              </a:spcBef>
              <a:buFontTx/>
              <a:buChar char="-"/>
            </a:pPr>
            <a:r>
              <a:rPr lang="ru-RU" dirty="0"/>
              <a:t> Предприятия общественного питания</a:t>
            </a:r>
          </a:p>
          <a:p>
            <a:pPr marL="12700" marR="5080">
              <a:lnSpc>
                <a:spcPts val="2000"/>
              </a:lnSpc>
              <a:spcBef>
                <a:spcPts val="200"/>
              </a:spcBef>
              <a:buFontTx/>
              <a:buChar char="-"/>
            </a:pPr>
            <a:endParaRPr lang="ru-RU" dirty="0"/>
          </a:p>
          <a:p>
            <a:pPr marL="12700" marR="5080">
              <a:lnSpc>
                <a:spcPts val="2000"/>
              </a:lnSpc>
              <a:spcBef>
                <a:spcPts val="200"/>
              </a:spcBef>
              <a:buFontTx/>
              <a:buChar char="-"/>
            </a:pPr>
            <a:r>
              <a:rPr lang="ru-RU" dirty="0"/>
              <a:t> Учреждения социальной сферы</a:t>
            </a:r>
          </a:p>
          <a:p>
            <a:pPr marL="12700">
              <a:lnSpc>
                <a:spcPts val="3635"/>
              </a:lnSpc>
              <a:buFontTx/>
              <a:buChar char="-"/>
            </a:pPr>
            <a:endParaRPr lang="ru-RU" sz="1600" b="1" spc="70" dirty="0">
              <a:solidFill>
                <a:srgbClr val="F04E23"/>
              </a:solidFill>
              <a:latin typeface="Arial"/>
              <a:cs typeface="Arial"/>
            </a:endParaRPr>
          </a:p>
        </p:txBody>
      </p:sp>
      <p:sp>
        <p:nvSpPr>
          <p:cNvPr id="17" name="object 3"/>
          <p:cNvSpPr txBox="1"/>
          <p:nvPr/>
        </p:nvSpPr>
        <p:spPr>
          <a:xfrm>
            <a:off x="3896486" y="408889"/>
            <a:ext cx="7115809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Анализ</a:t>
            </a:r>
            <a:r>
              <a:rPr sz="1500" b="1" i="1" spc="-5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экономической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отрасли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инвестиционного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проекта</a:t>
            </a:r>
            <a:r>
              <a:rPr sz="1500" b="1" i="1" spc="-4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dirty="0">
                <a:solidFill>
                  <a:srgbClr val="231F20"/>
                </a:solidFill>
                <a:latin typeface="Arial"/>
                <a:cs typeface="Arial"/>
              </a:rPr>
              <a:t>и</a:t>
            </a:r>
            <a:r>
              <a:rPr sz="1500" b="1" i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i="1" spc="-10" dirty="0">
                <a:solidFill>
                  <a:srgbClr val="231F20"/>
                </a:solidFill>
                <a:latin typeface="Arial"/>
                <a:cs typeface="Arial"/>
              </a:rPr>
              <a:t>маркетинг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2057400"/>
            <a:ext cx="4953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200"/>
              </a:spcBef>
              <a:buFontTx/>
              <a:buChar char="-"/>
            </a:pPr>
            <a:r>
              <a:rPr lang="ru-RU" dirty="0"/>
              <a:t> Население Большереченского района</a:t>
            </a:r>
          </a:p>
          <a:p>
            <a:pPr marL="12700" marR="5080">
              <a:lnSpc>
                <a:spcPts val="2000"/>
              </a:lnSpc>
              <a:spcBef>
                <a:spcPts val="200"/>
              </a:spcBef>
              <a:buFontTx/>
              <a:buChar char="-"/>
            </a:pPr>
            <a:endParaRPr lang="ru-RU" dirty="0"/>
          </a:p>
          <a:p>
            <a:pPr marL="12700" marR="5080">
              <a:lnSpc>
                <a:spcPts val="2000"/>
              </a:lnSpc>
              <a:spcBef>
                <a:spcPts val="200"/>
              </a:spcBef>
              <a:buFontTx/>
              <a:buChar char="-"/>
            </a:pPr>
            <a:r>
              <a:rPr lang="ru-RU" dirty="0"/>
              <a:t> Розничные сети</a:t>
            </a:r>
          </a:p>
          <a:p>
            <a:pPr marL="12700" marR="5080">
              <a:lnSpc>
                <a:spcPts val="2000"/>
              </a:lnSpc>
              <a:spcBef>
                <a:spcPts val="200"/>
              </a:spcBef>
              <a:buFontTx/>
              <a:buChar char="-"/>
            </a:pPr>
            <a:endParaRPr lang="ru-RU" dirty="0"/>
          </a:p>
          <a:p>
            <a:pPr marL="12700" marR="5080">
              <a:lnSpc>
                <a:spcPts val="2000"/>
              </a:lnSpc>
              <a:spcBef>
                <a:spcPts val="200"/>
              </a:spcBef>
              <a:buFontTx/>
              <a:buChar char="-"/>
            </a:pPr>
            <a:r>
              <a:rPr lang="ru-RU" dirty="0"/>
              <a:t> Оптовые компании</a:t>
            </a:r>
          </a:p>
          <a:p>
            <a:pPr marL="12700" marR="5080">
              <a:lnSpc>
                <a:spcPts val="2000"/>
              </a:lnSpc>
              <a:spcBef>
                <a:spcPts val="200"/>
              </a:spcBef>
              <a:buFontTx/>
              <a:buChar char="-"/>
            </a:pPr>
            <a:endParaRPr lang="ru-RU" dirty="0"/>
          </a:p>
          <a:p>
            <a:pPr marL="12700" marR="5080">
              <a:lnSpc>
                <a:spcPts val="2000"/>
              </a:lnSpc>
              <a:spcBef>
                <a:spcPts val="200"/>
              </a:spcBef>
              <a:buFontTx/>
              <a:buChar char="-"/>
            </a:pPr>
            <a:r>
              <a:rPr lang="ru-RU" dirty="0"/>
              <a:t> Предприятия пищевой промышленности</a:t>
            </a:r>
          </a:p>
          <a:p>
            <a:pPr marL="12700" marR="5080">
              <a:lnSpc>
                <a:spcPts val="2000"/>
              </a:lnSpc>
              <a:spcBef>
                <a:spcPts val="200"/>
              </a:spcBef>
              <a:buFontTx/>
              <a:buChar char="-"/>
            </a:pPr>
            <a:endParaRPr lang="ru-RU" dirty="0"/>
          </a:p>
          <a:p>
            <a:pPr marL="12700" marR="5080">
              <a:lnSpc>
                <a:spcPts val="2000"/>
              </a:lnSpc>
              <a:spcBef>
                <a:spcPts val="200"/>
              </a:spcBef>
              <a:buFontTx/>
              <a:buChar char="-"/>
            </a:pPr>
            <a:r>
              <a:rPr lang="ru-RU" dirty="0"/>
              <a:t> Предприятия общественного питания</a:t>
            </a:r>
          </a:p>
          <a:p>
            <a:pPr marL="12700" marR="5080">
              <a:lnSpc>
                <a:spcPts val="2000"/>
              </a:lnSpc>
              <a:spcBef>
                <a:spcPts val="200"/>
              </a:spcBef>
              <a:buFontTx/>
              <a:buChar char="-"/>
            </a:pPr>
            <a:endParaRPr lang="ru-RU" dirty="0"/>
          </a:p>
          <a:p>
            <a:pPr marL="12700" marR="5080">
              <a:lnSpc>
                <a:spcPts val="2000"/>
              </a:lnSpc>
              <a:spcBef>
                <a:spcPts val="200"/>
              </a:spcBef>
              <a:buFontTx/>
              <a:buChar char="-"/>
            </a:pPr>
            <a:r>
              <a:rPr lang="ru-RU" dirty="0"/>
              <a:t> Учреждения социальной сферы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3341</TotalTime>
  <Words>2108</Words>
  <Application>Microsoft Office PowerPoint</Application>
  <PresentationFormat>Широкоэкранный</PresentationFormat>
  <Paragraphs>328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Bahnschrift</vt:lpstr>
      <vt:lpstr>Tahoma</vt:lpstr>
      <vt:lpstr>Times New Roman</vt:lpstr>
      <vt:lpstr>Office Theme</vt:lpstr>
      <vt:lpstr>СОЗДАНИЕ ПРОИЗВОДСТВА ПО ПЕРЕРАБОТКЕ ПЛОДОВО-ЯГОДНОЙ ПРОДУКЦИИ НА ТЕРРИТОРИИ БОЛЬШЕРЕЧЕНСКОГО РАЙОНА ОМСКОЙ ОБЛАСТИ</vt:lpstr>
      <vt:lpstr>СОДЕРЖАНИЕ:</vt:lpstr>
      <vt:lpstr>ИНФОРМАЦИЯ О ПРОЕКТЕ</vt:lpstr>
      <vt:lpstr>Презентация PowerPoint</vt:lpstr>
      <vt:lpstr>Основные характеристики инвестиционного проекта</vt:lpstr>
      <vt:lpstr>АКТУАЛЬНОСТЬ ПРОЕКТА</vt:lpstr>
      <vt:lpstr>ТРАНСПОРТНО-ЛОГИСТИЧЕСКИЙ ПОТЕНЦИАЛ БОЛЬШЕРЕЧЕНСКОГО РАЙОНА ОМСКОЙ ОБЛАСТИ</vt:lpstr>
      <vt:lpstr>АНАЛИЗ РЫНКА</vt:lpstr>
      <vt:lpstr>РЫНОК СБЫТА</vt:lpstr>
      <vt:lpstr>ЦЕЛЕСООБРАЗНОСТЬ СОЗДАНИЯ ПРОИЗВОДСТВА ПО ПЕРЕРАБОТКЕ ПЛОДОВО-ЯГОДНОЙ ПРОДУКЦИИ</vt:lpstr>
      <vt:lpstr>ПЛАН МАРКЕТИНГА</vt:lpstr>
      <vt:lpstr>ВИЗУАЛЬНЫЕ ПРИМЕРЫ И ИНТЕРЬЕРНЫЕ РЕШЕНИЯ</vt:lpstr>
      <vt:lpstr>Презентация PowerPoint</vt:lpstr>
      <vt:lpstr>ВОЗМОЖНЫЕ ТЕРРИТОРИИ ДЛЯ РАЗМЕЩЕНИЯ</vt:lpstr>
      <vt:lpstr>ВОЗМОЖНЫЕ МЕРЫ ПОДДЕРЖКИ</vt:lpstr>
      <vt:lpstr>АДМИНИСТРАТИВНАЯ ПОДДЕРЖКА БИЗНЕСА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СРОИТЕЛЬСТВО СТАНЦИИ ТЕХНИЧЕСКОГО ОБСЛУЖИВАНИЯ И РЕМОНТА ТРАНСПОРТНЫХ СРЕДСТВ В Р.П. ОКОНЕШНИКОВО ОМСКОЙ ОБЛАСТИ</dc:title>
  <dc:creator>Econom</dc:creator>
  <cp:lastModifiedBy>User</cp:lastModifiedBy>
  <cp:revision>221</cp:revision>
  <cp:lastPrinted>2025-08-04T10:14:34Z</cp:lastPrinted>
  <dcterms:created xsi:type="dcterms:W3CDTF">2025-07-07T04:10:29Z</dcterms:created>
  <dcterms:modified xsi:type="dcterms:W3CDTF">2026-03-30T08:15:31Z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2025-04-28T00:00:00Z</vt:filetime>
  </property>
  <property fmtid="{D5CDD505-2E9C-101B-9397-08002B2CF9AE}" pid="3" name="Creator">
    <vt:lpwstr>Adobe InDesign CC 13.1 (Windows)</vt:lpwstr>
  </property>
  <property fmtid="{D5CDD505-2E9C-101B-9397-08002B2CF9AE}" pid="4" name="LastSaved">
    <vt:filetime>2025-07-07T00:00:00Z</vt:filetime>
  </property>
  <property fmtid="{D5CDD505-2E9C-101B-9397-08002B2CF9AE}" pid="5" name="Producer">
    <vt:lpwstr>3-Heights(TM) PDF Security Shell 4.8.25.2 (http://www.pdf-tools.com)</vt:lpwstr>
  </property>
</Properties>
</file>