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1" r:id="rId7"/>
    <p:sldId id="280" r:id="rId8"/>
    <p:sldId id="281" r:id="rId9"/>
    <p:sldId id="263" r:id="rId10"/>
    <p:sldId id="264" r:id="rId11"/>
    <p:sldId id="266" r:id="rId12"/>
    <p:sldId id="288" r:id="rId13"/>
    <p:sldId id="268" r:id="rId14"/>
    <p:sldId id="269" r:id="rId15"/>
    <p:sldId id="272" r:id="rId16"/>
    <p:sldId id="287" r:id="rId17"/>
    <p:sldId id="276" r:id="rId18"/>
  </p:sldIdLst>
  <p:sldSz cx="12192000" cy="6858000"/>
  <p:notesSz cx="9929813" cy="680878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4660"/>
  </p:normalViewPr>
  <p:slideViewPr>
    <p:cSldViewPr>
      <p:cViewPr varScale="1">
        <p:scale>
          <a:sx n="108" d="100"/>
          <a:sy n="108" d="100"/>
        </p:scale>
        <p:origin x="36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7" Type="http://schemas.openxmlformats.org/officeDocument/2006/relationships/image" Target="../media/image81.jpg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116373"/>
            <a:ext cx="8729345" cy="1315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lang="ru-RU" sz="3100" spc="85" dirty="0">
                <a:solidFill>
                  <a:srgbClr val="FFFFFF"/>
                </a:solidFill>
              </a:rPr>
              <a:t>СОЗДАНИЕ ПРОИЗВОДСТВА ПО ПЕРЕРАБОТКЕ САПРОПЕЛЕЙ</a:t>
            </a:r>
            <a:br>
              <a:rPr lang="ru-RU" sz="3100" spc="85" dirty="0">
                <a:solidFill>
                  <a:srgbClr val="FFFFFF"/>
                </a:solidFill>
              </a:rPr>
            </a:br>
            <a:r>
              <a:rPr lang="ru-RU" sz="2000" b="0" spc="85" dirty="0">
                <a:solidFill>
                  <a:srgbClr val="FFFFFF"/>
                </a:solidFill>
              </a:rPr>
              <a:t>ТАРСКИЙ РАЙОН</a:t>
            </a:r>
            <a:endParaRPr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371600" y="1588560"/>
            <a:ext cx="2775585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spcBef>
                <a:spcPts val="100"/>
              </a:spcBef>
            </a:pPr>
            <a:r>
              <a:rPr lang="ru-RU" sz="1700" b="1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Грязелечебницы, санатории</a:t>
            </a:r>
          </a:p>
          <a:p>
            <a:pPr marL="15875">
              <a:spcBef>
                <a:spcPts val="100"/>
              </a:spcBef>
            </a:pPr>
            <a:endParaRPr lang="ru-RU" sz="1200" spc="35" dirty="0">
              <a:solidFill>
                <a:srgbClr val="231F2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6881" y="5104078"/>
            <a:ext cx="346646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Производители удобрений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10</a:t>
            </a:fld>
            <a:endParaRPr spc="-85" dirty="0"/>
          </a:p>
        </p:txBody>
      </p:sp>
      <p:sp>
        <p:nvSpPr>
          <p:cNvPr id="43" name="object 5"/>
          <p:cNvSpPr txBox="1"/>
          <p:nvPr/>
        </p:nvSpPr>
        <p:spPr>
          <a:xfrm>
            <a:off x="1371600" y="2936180"/>
            <a:ext cx="346646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КФХ, агрофирмы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80641" y="1610723"/>
            <a:ext cx="622886" cy="599440"/>
            <a:chOff x="433750" y="1311003"/>
            <a:chExt cx="622886" cy="599440"/>
          </a:xfrm>
        </p:grpSpPr>
        <p:sp>
          <p:nvSpPr>
            <p:cNvPr id="7" name="object 7"/>
            <p:cNvSpPr/>
            <p:nvPr/>
          </p:nvSpPr>
          <p:spPr>
            <a:xfrm>
              <a:off x="457196" y="1311003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39">
                  <a:moveTo>
                    <a:pt x="299669" y="0"/>
                  </a:moveTo>
                  <a:lnTo>
                    <a:pt x="251060" y="3922"/>
                  </a:lnTo>
                  <a:lnTo>
                    <a:pt x="204949" y="15276"/>
                  </a:lnTo>
                  <a:lnTo>
                    <a:pt x="161952" y="33447"/>
                  </a:lnTo>
                  <a:lnTo>
                    <a:pt x="122686" y="57816"/>
                  </a:lnTo>
                  <a:lnTo>
                    <a:pt x="87769" y="87768"/>
                  </a:lnTo>
                  <a:lnTo>
                    <a:pt x="57817" y="122684"/>
                  </a:lnTo>
                  <a:lnTo>
                    <a:pt x="33447" y="161947"/>
                  </a:lnTo>
                  <a:lnTo>
                    <a:pt x="15276" y="204942"/>
                  </a:lnTo>
                  <a:lnTo>
                    <a:pt x="3922" y="251051"/>
                  </a:lnTo>
                  <a:lnTo>
                    <a:pt x="0" y="299656"/>
                  </a:lnTo>
                  <a:lnTo>
                    <a:pt x="3922" y="348265"/>
                  </a:lnTo>
                  <a:lnTo>
                    <a:pt x="15276" y="394376"/>
                  </a:lnTo>
                  <a:lnTo>
                    <a:pt x="33447" y="437373"/>
                  </a:lnTo>
                  <a:lnTo>
                    <a:pt x="57817" y="476638"/>
                  </a:lnTo>
                  <a:lnTo>
                    <a:pt x="87769" y="511555"/>
                  </a:lnTo>
                  <a:lnTo>
                    <a:pt x="122686" y="541507"/>
                  </a:lnTo>
                  <a:lnTo>
                    <a:pt x="161952" y="565877"/>
                  </a:lnTo>
                  <a:lnTo>
                    <a:pt x="204949" y="584048"/>
                  </a:lnTo>
                  <a:lnTo>
                    <a:pt x="251060" y="595403"/>
                  </a:lnTo>
                  <a:lnTo>
                    <a:pt x="299669" y="599325"/>
                  </a:lnTo>
                  <a:lnTo>
                    <a:pt x="348277" y="595403"/>
                  </a:lnTo>
                  <a:lnTo>
                    <a:pt x="394389" y="584048"/>
                  </a:lnTo>
                  <a:lnTo>
                    <a:pt x="437386" y="565877"/>
                  </a:lnTo>
                  <a:lnTo>
                    <a:pt x="476651" y="541507"/>
                  </a:lnTo>
                  <a:lnTo>
                    <a:pt x="511568" y="511555"/>
                  </a:lnTo>
                  <a:lnTo>
                    <a:pt x="541520" y="476638"/>
                  </a:lnTo>
                  <a:lnTo>
                    <a:pt x="565890" y="437373"/>
                  </a:lnTo>
                  <a:lnTo>
                    <a:pt x="584061" y="394376"/>
                  </a:lnTo>
                  <a:lnTo>
                    <a:pt x="595416" y="348265"/>
                  </a:lnTo>
                  <a:lnTo>
                    <a:pt x="599338" y="299656"/>
                  </a:lnTo>
                  <a:lnTo>
                    <a:pt x="595416" y="251051"/>
                  </a:lnTo>
                  <a:lnTo>
                    <a:pt x="584061" y="204942"/>
                  </a:lnTo>
                  <a:lnTo>
                    <a:pt x="565890" y="161947"/>
                  </a:lnTo>
                  <a:lnTo>
                    <a:pt x="541520" y="122684"/>
                  </a:lnTo>
                  <a:lnTo>
                    <a:pt x="511568" y="87768"/>
                  </a:lnTo>
                  <a:lnTo>
                    <a:pt x="476651" y="57816"/>
                  </a:lnTo>
                  <a:lnTo>
                    <a:pt x="437386" y="33447"/>
                  </a:lnTo>
                  <a:lnTo>
                    <a:pt x="394389" y="15276"/>
                  </a:lnTo>
                  <a:lnTo>
                    <a:pt x="348277" y="3922"/>
                  </a:lnTo>
                  <a:lnTo>
                    <a:pt x="299669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3750" y="142605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480640" y="5063316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669" y="0"/>
                </a:moveTo>
                <a:lnTo>
                  <a:pt x="251060" y="3922"/>
                </a:lnTo>
                <a:lnTo>
                  <a:pt x="204949" y="15276"/>
                </a:lnTo>
                <a:lnTo>
                  <a:pt x="161952" y="33447"/>
                </a:lnTo>
                <a:lnTo>
                  <a:pt x="122686" y="57816"/>
                </a:lnTo>
                <a:lnTo>
                  <a:pt x="87769" y="87768"/>
                </a:lnTo>
                <a:lnTo>
                  <a:pt x="57817" y="122684"/>
                </a:lnTo>
                <a:lnTo>
                  <a:pt x="33447" y="161947"/>
                </a:lnTo>
                <a:lnTo>
                  <a:pt x="15276" y="204942"/>
                </a:lnTo>
                <a:lnTo>
                  <a:pt x="3922" y="251051"/>
                </a:lnTo>
                <a:lnTo>
                  <a:pt x="0" y="299656"/>
                </a:lnTo>
                <a:lnTo>
                  <a:pt x="3922" y="348265"/>
                </a:lnTo>
                <a:lnTo>
                  <a:pt x="15276" y="394376"/>
                </a:lnTo>
                <a:lnTo>
                  <a:pt x="33447" y="437373"/>
                </a:lnTo>
                <a:lnTo>
                  <a:pt x="57817" y="476638"/>
                </a:lnTo>
                <a:lnTo>
                  <a:pt x="87769" y="511556"/>
                </a:lnTo>
                <a:lnTo>
                  <a:pt x="122686" y="541507"/>
                </a:lnTo>
                <a:lnTo>
                  <a:pt x="161952" y="565877"/>
                </a:lnTo>
                <a:lnTo>
                  <a:pt x="204949" y="584048"/>
                </a:lnTo>
                <a:lnTo>
                  <a:pt x="251060" y="595403"/>
                </a:lnTo>
                <a:lnTo>
                  <a:pt x="299669" y="599325"/>
                </a:lnTo>
                <a:lnTo>
                  <a:pt x="348277" y="595403"/>
                </a:lnTo>
                <a:lnTo>
                  <a:pt x="394389" y="584048"/>
                </a:lnTo>
                <a:lnTo>
                  <a:pt x="437386" y="565877"/>
                </a:lnTo>
                <a:lnTo>
                  <a:pt x="476651" y="541507"/>
                </a:lnTo>
                <a:lnTo>
                  <a:pt x="511568" y="511556"/>
                </a:lnTo>
                <a:lnTo>
                  <a:pt x="541520" y="476638"/>
                </a:lnTo>
                <a:lnTo>
                  <a:pt x="565890" y="437373"/>
                </a:lnTo>
                <a:lnTo>
                  <a:pt x="584061" y="394376"/>
                </a:lnTo>
                <a:lnTo>
                  <a:pt x="595416" y="348265"/>
                </a:lnTo>
                <a:lnTo>
                  <a:pt x="599338" y="299656"/>
                </a:lnTo>
                <a:lnTo>
                  <a:pt x="595416" y="251051"/>
                </a:lnTo>
                <a:lnTo>
                  <a:pt x="584061" y="204942"/>
                </a:lnTo>
                <a:lnTo>
                  <a:pt x="565890" y="161947"/>
                </a:lnTo>
                <a:lnTo>
                  <a:pt x="541520" y="122684"/>
                </a:lnTo>
                <a:lnTo>
                  <a:pt x="511568" y="87768"/>
                </a:lnTo>
                <a:lnTo>
                  <a:pt x="476651" y="57816"/>
                </a:lnTo>
                <a:lnTo>
                  <a:pt x="437386" y="33447"/>
                </a:lnTo>
                <a:lnTo>
                  <a:pt x="394389" y="15276"/>
                </a:lnTo>
                <a:lnTo>
                  <a:pt x="348277" y="3922"/>
                </a:lnTo>
                <a:lnTo>
                  <a:pt x="29966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7"/>
          <p:cNvSpPr/>
          <p:nvPr/>
        </p:nvSpPr>
        <p:spPr>
          <a:xfrm>
            <a:off x="480643" y="2773677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669" y="0"/>
                </a:moveTo>
                <a:lnTo>
                  <a:pt x="251060" y="3922"/>
                </a:lnTo>
                <a:lnTo>
                  <a:pt x="204949" y="15276"/>
                </a:lnTo>
                <a:lnTo>
                  <a:pt x="161952" y="33447"/>
                </a:lnTo>
                <a:lnTo>
                  <a:pt x="122686" y="57816"/>
                </a:lnTo>
                <a:lnTo>
                  <a:pt x="87769" y="87768"/>
                </a:lnTo>
                <a:lnTo>
                  <a:pt x="57817" y="122684"/>
                </a:lnTo>
                <a:lnTo>
                  <a:pt x="33447" y="161947"/>
                </a:lnTo>
                <a:lnTo>
                  <a:pt x="15276" y="204942"/>
                </a:lnTo>
                <a:lnTo>
                  <a:pt x="3922" y="251051"/>
                </a:lnTo>
                <a:lnTo>
                  <a:pt x="0" y="299656"/>
                </a:lnTo>
                <a:lnTo>
                  <a:pt x="3922" y="348265"/>
                </a:lnTo>
                <a:lnTo>
                  <a:pt x="15276" y="394376"/>
                </a:lnTo>
                <a:lnTo>
                  <a:pt x="33447" y="437373"/>
                </a:lnTo>
                <a:lnTo>
                  <a:pt x="57817" y="476638"/>
                </a:lnTo>
                <a:lnTo>
                  <a:pt x="87769" y="511555"/>
                </a:lnTo>
                <a:lnTo>
                  <a:pt x="122686" y="541507"/>
                </a:lnTo>
                <a:lnTo>
                  <a:pt x="161952" y="565877"/>
                </a:lnTo>
                <a:lnTo>
                  <a:pt x="204949" y="584048"/>
                </a:lnTo>
                <a:lnTo>
                  <a:pt x="251060" y="595403"/>
                </a:lnTo>
                <a:lnTo>
                  <a:pt x="299669" y="599325"/>
                </a:lnTo>
                <a:lnTo>
                  <a:pt x="348277" y="595403"/>
                </a:lnTo>
                <a:lnTo>
                  <a:pt x="394389" y="584048"/>
                </a:lnTo>
                <a:lnTo>
                  <a:pt x="437386" y="565877"/>
                </a:lnTo>
                <a:lnTo>
                  <a:pt x="476651" y="541507"/>
                </a:lnTo>
                <a:lnTo>
                  <a:pt x="511568" y="511555"/>
                </a:lnTo>
                <a:lnTo>
                  <a:pt x="541520" y="476638"/>
                </a:lnTo>
                <a:lnTo>
                  <a:pt x="565890" y="437373"/>
                </a:lnTo>
                <a:lnTo>
                  <a:pt x="584061" y="394376"/>
                </a:lnTo>
                <a:lnTo>
                  <a:pt x="595416" y="348265"/>
                </a:lnTo>
                <a:lnTo>
                  <a:pt x="599338" y="299656"/>
                </a:lnTo>
                <a:lnTo>
                  <a:pt x="595416" y="251051"/>
                </a:lnTo>
                <a:lnTo>
                  <a:pt x="584061" y="204942"/>
                </a:lnTo>
                <a:lnTo>
                  <a:pt x="565890" y="161947"/>
                </a:lnTo>
                <a:lnTo>
                  <a:pt x="541520" y="122684"/>
                </a:lnTo>
                <a:lnTo>
                  <a:pt x="511568" y="87768"/>
                </a:lnTo>
                <a:lnTo>
                  <a:pt x="476651" y="57816"/>
                </a:lnTo>
                <a:lnTo>
                  <a:pt x="437386" y="33447"/>
                </a:lnTo>
                <a:lnTo>
                  <a:pt x="394389" y="15276"/>
                </a:lnTo>
                <a:lnTo>
                  <a:pt x="348277" y="3922"/>
                </a:lnTo>
                <a:lnTo>
                  <a:pt x="29966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D97694E2-6029-F0CF-441E-9297AA6E5FA6}"/>
              </a:ext>
            </a:extLst>
          </p:cNvPr>
          <p:cNvSpPr/>
          <p:nvPr/>
        </p:nvSpPr>
        <p:spPr>
          <a:xfrm>
            <a:off x="480643" y="3898921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669" y="0"/>
                </a:moveTo>
                <a:lnTo>
                  <a:pt x="251060" y="3922"/>
                </a:lnTo>
                <a:lnTo>
                  <a:pt x="204949" y="15276"/>
                </a:lnTo>
                <a:lnTo>
                  <a:pt x="161952" y="33447"/>
                </a:lnTo>
                <a:lnTo>
                  <a:pt x="122686" y="57816"/>
                </a:lnTo>
                <a:lnTo>
                  <a:pt x="87769" y="87768"/>
                </a:lnTo>
                <a:lnTo>
                  <a:pt x="57817" y="122684"/>
                </a:lnTo>
                <a:lnTo>
                  <a:pt x="33447" y="161947"/>
                </a:lnTo>
                <a:lnTo>
                  <a:pt x="15276" y="204942"/>
                </a:lnTo>
                <a:lnTo>
                  <a:pt x="3922" y="251051"/>
                </a:lnTo>
                <a:lnTo>
                  <a:pt x="0" y="299656"/>
                </a:lnTo>
                <a:lnTo>
                  <a:pt x="3922" y="348265"/>
                </a:lnTo>
                <a:lnTo>
                  <a:pt x="15276" y="394376"/>
                </a:lnTo>
                <a:lnTo>
                  <a:pt x="33447" y="437373"/>
                </a:lnTo>
                <a:lnTo>
                  <a:pt x="57817" y="476638"/>
                </a:lnTo>
                <a:lnTo>
                  <a:pt x="87769" y="511555"/>
                </a:lnTo>
                <a:lnTo>
                  <a:pt x="122686" y="541507"/>
                </a:lnTo>
                <a:lnTo>
                  <a:pt x="161952" y="565877"/>
                </a:lnTo>
                <a:lnTo>
                  <a:pt x="204949" y="584048"/>
                </a:lnTo>
                <a:lnTo>
                  <a:pt x="251060" y="595403"/>
                </a:lnTo>
                <a:lnTo>
                  <a:pt x="299669" y="599325"/>
                </a:lnTo>
                <a:lnTo>
                  <a:pt x="348277" y="595403"/>
                </a:lnTo>
                <a:lnTo>
                  <a:pt x="394389" y="584048"/>
                </a:lnTo>
                <a:lnTo>
                  <a:pt x="437386" y="565877"/>
                </a:lnTo>
                <a:lnTo>
                  <a:pt x="476651" y="541507"/>
                </a:lnTo>
                <a:lnTo>
                  <a:pt x="511568" y="511555"/>
                </a:lnTo>
                <a:lnTo>
                  <a:pt x="541520" y="476638"/>
                </a:lnTo>
                <a:lnTo>
                  <a:pt x="565890" y="437373"/>
                </a:lnTo>
                <a:lnTo>
                  <a:pt x="584061" y="394376"/>
                </a:lnTo>
                <a:lnTo>
                  <a:pt x="595416" y="348265"/>
                </a:lnTo>
                <a:lnTo>
                  <a:pt x="599338" y="299656"/>
                </a:lnTo>
                <a:lnTo>
                  <a:pt x="595416" y="251051"/>
                </a:lnTo>
                <a:lnTo>
                  <a:pt x="584061" y="204942"/>
                </a:lnTo>
                <a:lnTo>
                  <a:pt x="565890" y="161947"/>
                </a:lnTo>
                <a:lnTo>
                  <a:pt x="541520" y="122684"/>
                </a:lnTo>
                <a:lnTo>
                  <a:pt x="511568" y="87768"/>
                </a:lnTo>
                <a:lnTo>
                  <a:pt x="476651" y="57816"/>
                </a:lnTo>
                <a:lnTo>
                  <a:pt x="437386" y="33447"/>
                </a:lnTo>
                <a:lnTo>
                  <a:pt x="394389" y="15276"/>
                </a:lnTo>
                <a:lnTo>
                  <a:pt x="348277" y="3922"/>
                </a:lnTo>
                <a:lnTo>
                  <a:pt x="29966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58D70DF-A3E8-BED3-3155-EA1C38CC507E}"/>
              </a:ext>
            </a:extLst>
          </p:cNvPr>
          <p:cNvSpPr txBox="1"/>
          <p:nvPr/>
        </p:nvSpPr>
        <p:spPr>
          <a:xfrm>
            <a:off x="1371599" y="4049653"/>
            <a:ext cx="346646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Экспорт</a:t>
            </a:r>
          </a:p>
        </p:txBody>
      </p:sp>
      <p:pic>
        <p:nvPicPr>
          <p:cNvPr id="15" name="Рисунок 14" descr="Изображение выглядит как на открытом воздухе, птица, человек, рептил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20FD6E7-3564-FD24-9208-108F824F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674" y="765040"/>
            <a:ext cx="3247177" cy="244557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мля, растение, на открытом воздухе, овощ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866B9EE-41C0-A268-4B4B-BCCBEF562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72" y="3373116"/>
            <a:ext cx="3194484" cy="255106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кот, крупный рогатый скот, земля, на открытом воздух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7BA7ECA-1925-1FEE-2821-724AF373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642" y="738568"/>
            <a:ext cx="3194484" cy="244796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вощи, салат, растение, трав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A58D38B-B7E9-BD5F-5803-A96A61C92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678" y="3373116"/>
            <a:ext cx="3247177" cy="23121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498497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r>
              <a:rPr lang="ru-RU" sz="2400" spc="-10" dirty="0"/>
              <a:t> ПО ПЕРЕРАБОТКЕ САПРОПЕЛЕЙ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4168387" y="1661460"/>
            <a:ext cx="0" cy="4663237"/>
          </a:xfrm>
          <a:custGeom>
            <a:avLst/>
            <a:gdLst/>
            <a:ahLst/>
            <a:cxnLst/>
            <a:rect l="l" t="t" r="r" b="b"/>
            <a:pathLst>
              <a:path h="4600575">
                <a:moveTo>
                  <a:pt x="0" y="4600524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022" y="3065606"/>
            <a:ext cx="9803642" cy="0"/>
          </a:xfrm>
          <a:custGeom>
            <a:avLst/>
            <a:gdLst/>
            <a:ahLst/>
            <a:cxnLst/>
            <a:rect l="l" t="t" r="r" b="b"/>
            <a:pathLst>
              <a:path w="9798685">
                <a:moveTo>
                  <a:pt x="0" y="0"/>
                </a:moveTo>
                <a:lnTo>
                  <a:pt x="9798646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022" y="4569978"/>
            <a:ext cx="9803642" cy="0"/>
          </a:xfrm>
          <a:custGeom>
            <a:avLst/>
            <a:gdLst/>
            <a:ahLst/>
            <a:cxnLst/>
            <a:rect l="l" t="t" r="r" b="b"/>
            <a:pathLst>
              <a:path w="9798685">
                <a:moveTo>
                  <a:pt x="0" y="0"/>
                </a:moveTo>
                <a:lnTo>
                  <a:pt x="9798646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8142" y="1661460"/>
            <a:ext cx="0" cy="4610458"/>
          </a:xfrm>
          <a:custGeom>
            <a:avLst/>
            <a:gdLst/>
            <a:ahLst/>
            <a:cxnLst/>
            <a:rect l="l" t="t" r="r" b="b"/>
            <a:pathLst>
              <a:path h="4548505">
                <a:moveTo>
                  <a:pt x="0" y="4548073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3846" y="1661460"/>
            <a:ext cx="0" cy="4610458"/>
          </a:xfrm>
          <a:custGeom>
            <a:avLst/>
            <a:gdLst/>
            <a:ahLst/>
            <a:cxnLst/>
            <a:rect l="l" t="t" r="r" b="b"/>
            <a:pathLst>
              <a:path h="4548505">
                <a:moveTo>
                  <a:pt x="0" y="4548073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684" y="1510348"/>
            <a:ext cx="7228685" cy="3663007"/>
          </a:xfrm>
          <a:custGeom>
            <a:avLst/>
            <a:gdLst/>
            <a:ahLst/>
            <a:cxnLst/>
            <a:rect l="l" t="t" r="r" b="b"/>
            <a:pathLst>
              <a:path w="7225030" h="3613785">
                <a:moveTo>
                  <a:pt x="433730" y="3396640"/>
                </a:moveTo>
                <a:lnTo>
                  <a:pt x="428002" y="3346907"/>
                </a:lnTo>
                <a:lnTo>
                  <a:pt x="411695" y="3301263"/>
                </a:lnTo>
                <a:lnTo>
                  <a:pt x="386092" y="3261004"/>
                </a:lnTo>
                <a:lnTo>
                  <a:pt x="352513" y="3227413"/>
                </a:lnTo>
                <a:lnTo>
                  <a:pt x="312242" y="3201809"/>
                </a:lnTo>
                <a:lnTo>
                  <a:pt x="266598" y="3185503"/>
                </a:lnTo>
                <a:lnTo>
                  <a:pt x="216865" y="3179775"/>
                </a:lnTo>
                <a:lnTo>
                  <a:pt x="167144" y="3185503"/>
                </a:lnTo>
                <a:lnTo>
                  <a:pt x="121500" y="3201809"/>
                </a:lnTo>
                <a:lnTo>
                  <a:pt x="81229" y="3227413"/>
                </a:lnTo>
                <a:lnTo>
                  <a:pt x="47650" y="3261004"/>
                </a:lnTo>
                <a:lnTo>
                  <a:pt x="22047" y="3301263"/>
                </a:lnTo>
                <a:lnTo>
                  <a:pt x="5727" y="3346907"/>
                </a:lnTo>
                <a:lnTo>
                  <a:pt x="0" y="3396640"/>
                </a:lnTo>
                <a:lnTo>
                  <a:pt x="5727" y="3446361"/>
                </a:lnTo>
                <a:lnTo>
                  <a:pt x="22047" y="3492017"/>
                </a:lnTo>
                <a:lnTo>
                  <a:pt x="47650" y="3532276"/>
                </a:lnTo>
                <a:lnTo>
                  <a:pt x="81229" y="3565868"/>
                </a:lnTo>
                <a:lnTo>
                  <a:pt x="121500" y="3591458"/>
                </a:lnTo>
                <a:lnTo>
                  <a:pt x="167144" y="3607778"/>
                </a:lnTo>
                <a:lnTo>
                  <a:pt x="216865" y="3613505"/>
                </a:lnTo>
                <a:lnTo>
                  <a:pt x="266598" y="3607778"/>
                </a:lnTo>
                <a:lnTo>
                  <a:pt x="312242" y="3591458"/>
                </a:lnTo>
                <a:lnTo>
                  <a:pt x="352513" y="3565868"/>
                </a:lnTo>
                <a:lnTo>
                  <a:pt x="386092" y="3532276"/>
                </a:lnTo>
                <a:lnTo>
                  <a:pt x="411695" y="3492017"/>
                </a:lnTo>
                <a:lnTo>
                  <a:pt x="428002" y="3446361"/>
                </a:lnTo>
                <a:lnTo>
                  <a:pt x="433730" y="3396640"/>
                </a:lnTo>
                <a:close/>
              </a:path>
              <a:path w="7225030" h="3613785">
                <a:moveTo>
                  <a:pt x="433730" y="1892249"/>
                </a:moveTo>
                <a:lnTo>
                  <a:pt x="428002" y="1842528"/>
                </a:lnTo>
                <a:lnTo>
                  <a:pt x="411695" y="1796872"/>
                </a:lnTo>
                <a:lnTo>
                  <a:pt x="386092" y="1756613"/>
                </a:lnTo>
                <a:lnTo>
                  <a:pt x="352513" y="1723021"/>
                </a:lnTo>
                <a:lnTo>
                  <a:pt x="312242" y="1697431"/>
                </a:lnTo>
                <a:lnTo>
                  <a:pt x="266598" y="1681111"/>
                </a:lnTo>
                <a:lnTo>
                  <a:pt x="216865" y="1675384"/>
                </a:lnTo>
                <a:lnTo>
                  <a:pt x="167144" y="1681111"/>
                </a:lnTo>
                <a:lnTo>
                  <a:pt x="121500" y="1697431"/>
                </a:lnTo>
                <a:lnTo>
                  <a:pt x="81229" y="1723021"/>
                </a:lnTo>
                <a:lnTo>
                  <a:pt x="47650" y="1756613"/>
                </a:lnTo>
                <a:lnTo>
                  <a:pt x="22047" y="1796872"/>
                </a:lnTo>
                <a:lnTo>
                  <a:pt x="5727" y="1842528"/>
                </a:lnTo>
                <a:lnTo>
                  <a:pt x="0" y="1892249"/>
                </a:lnTo>
                <a:lnTo>
                  <a:pt x="5727" y="1941982"/>
                </a:lnTo>
                <a:lnTo>
                  <a:pt x="22047" y="1987626"/>
                </a:lnTo>
                <a:lnTo>
                  <a:pt x="47650" y="2027885"/>
                </a:lnTo>
                <a:lnTo>
                  <a:pt x="81229" y="2061476"/>
                </a:lnTo>
                <a:lnTo>
                  <a:pt x="121500" y="2087079"/>
                </a:lnTo>
                <a:lnTo>
                  <a:pt x="167144" y="2103386"/>
                </a:lnTo>
                <a:lnTo>
                  <a:pt x="216865" y="2109114"/>
                </a:lnTo>
                <a:lnTo>
                  <a:pt x="266598" y="2103386"/>
                </a:lnTo>
                <a:lnTo>
                  <a:pt x="312242" y="2087079"/>
                </a:lnTo>
                <a:lnTo>
                  <a:pt x="352513" y="2061476"/>
                </a:lnTo>
                <a:lnTo>
                  <a:pt x="386092" y="2027885"/>
                </a:lnTo>
                <a:lnTo>
                  <a:pt x="411695" y="1987626"/>
                </a:lnTo>
                <a:lnTo>
                  <a:pt x="428002" y="1941982"/>
                </a:lnTo>
                <a:lnTo>
                  <a:pt x="433730" y="1892249"/>
                </a:lnTo>
                <a:close/>
              </a:path>
              <a:path w="7225030" h="3613785">
                <a:moveTo>
                  <a:pt x="433730" y="216865"/>
                </a:moveTo>
                <a:lnTo>
                  <a:pt x="428002" y="167132"/>
                </a:lnTo>
                <a:lnTo>
                  <a:pt x="411695" y="121488"/>
                </a:lnTo>
                <a:lnTo>
                  <a:pt x="386092" y="81229"/>
                </a:lnTo>
                <a:lnTo>
                  <a:pt x="352513" y="47637"/>
                </a:lnTo>
                <a:lnTo>
                  <a:pt x="312242" y="22034"/>
                </a:lnTo>
                <a:lnTo>
                  <a:pt x="266598" y="5727"/>
                </a:lnTo>
                <a:lnTo>
                  <a:pt x="216865" y="0"/>
                </a:lnTo>
                <a:lnTo>
                  <a:pt x="167144" y="5727"/>
                </a:lnTo>
                <a:lnTo>
                  <a:pt x="121500" y="22034"/>
                </a:lnTo>
                <a:lnTo>
                  <a:pt x="81229" y="47637"/>
                </a:lnTo>
                <a:lnTo>
                  <a:pt x="47650" y="81229"/>
                </a:lnTo>
                <a:lnTo>
                  <a:pt x="22047" y="121488"/>
                </a:lnTo>
                <a:lnTo>
                  <a:pt x="5727" y="167132"/>
                </a:lnTo>
                <a:lnTo>
                  <a:pt x="0" y="216865"/>
                </a:lnTo>
                <a:lnTo>
                  <a:pt x="5727" y="266585"/>
                </a:lnTo>
                <a:lnTo>
                  <a:pt x="22047" y="312242"/>
                </a:lnTo>
                <a:lnTo>
                  <a:pt x="47650" y="352501"/>
                </a:lnTo>
                <a:lnTo>
                  <a:pt x="81229" y="386092"/>
                </a:lnTo>
                <a:lnTo>
                  <a:pt x="121500" y="411683"/>
                </a:lnTo>
                <a:lnTo>
                  <a:pt x="167144" y="428002"/>
                </a:lnTo>
                <a:lnTo>
                  <a:pt x="216865" y="433730"/>
                </a:lnTo>
                <a:lnTo>
                  <a:pt x="266598" y="428002"/>
                </a:lnTo>
                <a:lnTo>
                  <a:pt x="312242" y="411683"/>
                </a:lnTo>
                <a:lnTo>
                  <a:pt x="352513" y="386092"/>
                </a:lnTo>
                <a:lnTo>
                  <a:pt x="386092" y="352501"/>
                </a:lnTo>
                <a:lnTo>
                  <a:pt x="411695" y="312242"/>
                </a:lnTo>
                <a:lnTo>
                  <a:pt x="428002" y="266585"/>
                </a:lnTo>
                <a:lnTo>
                  <a:pt x="433730" y="216865"/>
                </a:lnTo>
                <a:close/>
              </a:path>
              <a:path w="7225030" h="3613785">
                <a:moveTo>
                  <a:pt x="3756596" y="3396640"/>
                </a:moveTo>
                <a:lnTo>
                  <a:pt x="3750868" y="3346907"/>
                </a:lnTo>
                <a:lnTo>
                  <a:pt x="3734549" y="3301263"/>
                </a:lnTo>
                <a:lnTo>
                  <a:pt x="3708946" y="3261004"/>
                </a:lnTo>
                <a:lnTo>
                  <a:pt x="3675367" y="3227413"/>
                </a:lnTo>
                <a:lnTo>
                  <a:pt x="3635095" y="3201809"/>
                </a:lnTo>
                <a:lnTo>
                  <a:pt x="3589451" y="3185503"/>
                </a:lnTo>
                <a:lnTo>
                  <a:pt x="3539731" y="3179775"/>
                </a:lnTo>
                <a:lnTo>
                  <a:pt x="3489998" y="3185503"/>
                </a:lnTo>
                <a:lnTo>
                  <a:pt x="3444354" y="3201809"/>
                </a:lnTo>
                <a:lnTo>
                  <a:pt x="3404095" y="3227413"/>
                </a:lnTo>
                <a:lnTo>
                  <a:pt x="3370503" y="3261004"/>
                </a:lnTo>
                <a:lnTo>
                  <a:pt x="3344900" y="3301263"/>
                </a:lnTo>
                <a:lnTo>
                  <a:pt x="3328593" y="3346907"/>
                </a:lnTo>
                <a:lnTo>
                  <a:pt x="3322866" y="3396640"/>
                </a:lnTo>
                <a:lnTo>
                  <a:pt x="3328593" y="3446361"/>
                </a:lnTo>
                <a:lnTo>
                  <a:pt x="3344900" y="3492017"/>
                </a:lnTo>
                <a:lnTo>
                  <a:pt x="3370503" y="3532276"/>
                </a:lnTo>
                <a:lnTo>
                  <a:pt x="3404095" y="3565868"/>
                </a:lnTo>
                <a:lnTo>
                  <a:pt x="3444354" y="3591458"/>
                </a:lnTo>
                <a:lnTo>
                  <a:pt x="3489998" y="3607778"/>
                </a:lnTo>
                <a:lnTo>
                  <a:pt x="3539731" y="3613505"/>
                </a:lnTo>
                <a:lnTo>
                  <a:pt x="3589451" y="3607778"/>
                </a:lnTo>
                <a:lnTo>
                  <a:pt x="3635095" y="3591458"/>
                </a:lnTo>
                <a:lnTo>
                  <a:pt x="3675367" y="3565868"/>
                </a:lnTo>
                <a:lnTo>
                  <a:pt x="3708946" y="3532276"/>
                </a:lnTo>
                <a:lnTo>
                  <a:pt x="3734549" y="3492017"/>
                </a:lnTo>
                <a:lnTo>
                  <a:pt x="3750868" y="3446361"/>
                </a:lnTo>
                <a:lnTo>
                  <a:pt x="3756596" y="3396640"/>
                </a:lnTo>
                <a:close/>
              </a:path>
              <a:path w="7225030" h="3613785">
                <a:moveTo>
                  <a:pt x="3756596" y="1892249"/>
                </a:moveTo>
                <a:lnTo>
                  <a:pt x="3750868" y="1842528"/>
                </a:lnTo>
                <a:lnTo>
                  <a:pt x="3734549" y="1796872"/>
                </a:lnTo>
                <a:lnTo>
                  <a:pt x="3708946" y="1756613"/>
                </a:lnTo>
                <a:lnTo>
                  <a:pt x="3675367" y="1723021"/>
                </a:lnTo>
                <a:lnTo>
                  <a:pt x="3635095" y="1697431"/>
                </a:lnTo>
                <a:lnTo>
                  <a:pt x="3589451" y="1681111"/>
                </a:lnTo>
                <a:lnTo>
                  <a:pt x="3539731" y="1675384"/>
                </a:lnTo>
                <a:lnTo>
                  <a:pt x="3489998" y="1681111"/>
                </a:lnTo>
                <a:lnTo>
                  <a:pt x="3444354" y="1697431"/>
                </a:lnTo>
                <a:lnTo>
                  <a:pt x="3404095" y="1723021"/>
                </a:lnTo>
                <a:lnTo>
                  <a:pt x="3370503" y="1756613"/>
                </a:lnTo>
                <a:lnTo>
                  <a:pt x="3344900" y="1796872"/>
                </a:lnTo>
                <a:lnTo>
                  <a:pt x="3328593" y="1842528"/>
                </a:lnTo>
                <a:lnTo>
                  <a:pt x="3322866" y="1892249"/>
                </a:lnTo>
                <a:lnTo>
                  <a:pt x="3328593" y="1941982"/>
                </a:lnTo>
                <a:lnTo>
                  <a:pt x="3344900" y="1987626"/>
                </a:lnTo>
                <a:lnTo>
                  <a:pt x="3370503" y="2027885"/>
                </a:lnTo>
                <a:lnTo>
                  <a:pt x="3404095" y="2061476"/>
                </a:lnTo>
                <a:lnTo>
                  <a:pt x="3444354" y="2087079"/>
                </a:lnTo>
                <a:lnTo>
                  <a:pt x="3489998" y="2103386"/>
                </a:lnTo>
                <a:lnTo>
                  <a:pt x="3539731" y="2109114"/>
                </a:lnTo>
                <a:lnTo>
                  <a:pt x="3589451" y="2103386"/>
                </a:lnTo>
                <a:lnTo>
                  <a:pt x="3635095" y="2087079"/>
                </a:lnTo>
                <a:lnTo>
                  <a:pt x="3675367" y="2061476"/>
                </a:lnTo>
                <a:lnTo>
                  <a:pt x="3708946" y="2027885"/>
                </a:lnTo>
                <a:lnTo>
                  <a:pt x="3734549" y="1987626"/>
                </a:lnTo>
                <a:lnTo>
                  <a:pt x="3750868" y="1941982"/>
                </a:lnTo>
                <a:lnTo>
                  <a:pt x="3756596" y="1892249"/>
                </a:lnTo>
                <a:close/>
              </a:path>
              <a:path w="7225030" h="3613785">
                <a:moveTo>
                  <a:pt x="3756596" y="216865"/>
                </a:moveTo>
                <a:lnTo>
                  <a:pt x="3750868" y="167132"/>
                </a:lnTo>
                <a:lnTo>
                  <a:pt x="3734549" y="121488"/>
                </a:lnTo>
                <a:lnTo>
                  <a:pt x="3708946" y="81229"/>
                </a:lnTo>
                <a:lnTo>
                  <a:pt x="3675367" y="47637"/>
                </a:lnTo>
                <a:lnTo>
                  <a:pt x="3635095" y="22034"/>
                </a:lnTo>
                <a:lnTo>
                  <a:pt x="3589451" y="5727"/>
                </a:lnTo>
                <a:lnTo>
                  <a:pt x="3539731" y="0"/>
                </a:lnTo>
                <a:lnTo>
                  <a:pt x="3489998" y="5727"/>
                </a:lnTo>
                <a:lnTo>
                  <a:pt x="3444354" y="22034"/>
                </a:lnTo>
                <a:lnTo>
                  <a:pt x="3404095" y="47637"/>
                </a:lnTo>
                <a:lnTo>
                  <a:pt x="3370503" y="81229"/>
                </a:lnTo>
                <a:lnTo>
                  <a:pt x="3344900" y="121488"/>
                </a:lnTo>
                <a:lnTo>
                  <a:pt x="3328593" y="167132"/>
                </a:lnTo>
                <a:lnTo>
                  <a:pt x="3322866" y="216865"/>
                </a:lnTo>
                <a:lnTo>
                  <a:pt x="3328593" y="266585"/>
                </a:lnTo>
                <a:lnTo>
                  <a:pt x="3344900" y="312242"/>
                </a:lnTo>
                <a:lnTo>
                  <a:pt x="3370503" y="352501"/>
                </a:lnTo>
                <a:lnTo>
                  <a:pt x="3404095" y="386092"/>
                </a:lnTo>
                <a:lnTo>
                  <a:pt x="3444354" y="411683"/>
                </a:lnTo>
                <a:lnTo>
                  <a:pt x="3489998" y="428002"/>
                </a:lnTo>
                <a:lnTo>
                  <a:pt x="3539731" y="433730"/>
                </a:lnTo>
                <a:lnTo>
                  <a:pt x="3589451" y="428002"/>
                </a:lnTo>
                <a:lnTo>
                  <a:pt x="3635095" y="411683"/>
                </a:lnTo>
                <a:lnTo>
                  <a:pt x="3675367" y="386092"/>
                </a:lnTo>
                <a:lnTo>
                  <a:pt x="3708946" y="352501"/>
                </a:lnTo>
                <a:lnTo>
                  <a:pt x="3734549" y="312242"/>
                </a:lnTo>
                <a:lnTo>
                  <a:pt x="3750868" y="266585"/>
                </a:lnTo>
                <a:lnTo>
                  <a:pt x="3756596" y="216865"/>
                </a:lnTo>
                <a:close/>
              </a:path>
              <a:path w="7225030" h="3613785">
                <a:moveTo>
                  <a:pt x="7224598" y="1892249"/>
                </a:moveTo>
                <a:lnTo>
                  <a:pt x="7218870" y="1842528"/>
                </a:lnTo>
                <a:lnTo>
                  <a:pt x="7202551" y="1796872"/>
                </a:lnTo>
                <a:lnTo>
                  <a:pt x="7176948" y="1756613"/>
                </a:lnTo>
                <a:lnTo>
                  <a:pt x="7143369" y="1723021"/>
                </a:lnTo>
                <a:lnTo>
                  <a:pt x="7103097" y="1697431"/>
                </a:lnTo>
                <a:lnTo>
                  <a:pt x="7057453" y="1681111"/>
                </a:lnTo>
                <a:lnTo>
                  <a:pt x="7007733" y="1675384"/>
                </a:lnTo>
                <a:lnTo>
                  <a:pt x="6958000" y="1681111"/>
                </a:lnTo>
                <a:lnTo>
                  <a:pt x="6912356" y="1697431"/>
                </a:lnTo>
                <a:lnTo>
                  <a:pt x="6872084" y="1723021"/>
                </a:lnTo>
                <a:lnTo>
                  <a:pt x="6838505" y="1756613"/>
                </a:lnTo>
                <a:lnTo>
                  <a:pt x="6812902" y="1796872"/>
                </a:lnTo>
                <a:lnTo>
                  <a:pt x="6796595" y="1842528"/>
                </a:lnTo>
                <a:lnTo>
                  <a:pt x="6790868" y="1892249"/>
                </a:lnTo>
                <a:lnTo>
                  <a:pt x="6796595" y="1941982"/>
                </a:lnTo>
                <a:lnTo>
                  <a:pt x="6812902" y="1987626"/>
                </a:lnTo>
                <a:lnTo>
                  <a:pt x="6838505" y="2027885"/>
                </a:lnTo>
                <a:lnTo>
                  <a:pt x="6872084" y="2061476"/>
                </a:lnTo>
                <a:lnTo>
                  <a:pt x="6912356" y="2087079"/>
                </a:lnTo>
                <a:lnTo>
                  <a:pt x="6958000" y="2103386"/>
                </a:lnTo>
                <a:lnTo>
                  <a:pt x="7007733" y="2109114"/>
                </a:lnTo>
                <a:lnTo>
                  <a:pt x="7057453" y="2103386"/>
                </a:lnTo>
                <a:lnTo>
                  <a:pt x="7103097" y="2087079"/>
                </a:lnTo>
                <a:lnTo>
                  <a:pt x="7143369" y="2061476"/>
                </a:lnTo>
                <a:lnTo>
                  <a:pt x="7176948" y="2027885"/>
                </a:lnTo>
                <a:lnTo>
                  <a:pt x="7202551" y="1987626"/>
                </a:lnTo>
                <a:lnTo>
                  <a:pt x="7218870" y="1941982"/>
                </a:lnTo>
                <a:lnTo>
                  <a:pt x="7224598" y="1892249"/>
                </a:lnTo>
                <a:close/>
              </a:path>
              <a:path w="7225030" h="3613785">
                <a:moveTo>
                  <a:pt x="7224598" y="216865"/>
                </a:moveTo>
                <a:lnTo>
                  <a:pt x="7218870" y="167132"/>
                </a:lnTo>
                <a:lnTo>
                  <a:pt x="7202551" y="121488"/>
                </a:lnTo>
                <a:lnTo>
                  <a:pt x="7176948" y="81229"/>
                </a:lnTo>
                <a:lnTo>
                  <a:pt x="7143369" y="47637"/>
                </a:lnTo>
                <a:lnTo>
                  <a:pt x="7103097" y="22034"/>
                </a:lnTo>
                <a:lnTo>
                  <a:pt x="7057453" y="5727"/>
                </a:lnTo>
                <a:lnTo>
                  <a:pt x="7007733" y="0"/>
                </a:lnTo>
                <a:lnTo>
                  <a:pt x="6958000" y="5727"/>
                </a:lnTo>
                <a:lnTo>
                  <a:pt x="6912356" y="22034"/>
                </a:lnTo>
                <a:lnTo>
                  <a:pt x="6872084" y="47637"/>
                </a:lnTo>
                <a:lnTo>
                  <a:pt x="6838505" y="81229"/>
                </a:lnTo>
                <a:lnTo>
                  <a:pt x="6812902" y="121488"/>
                </a:lnTo>
                <a:lnTo>
                  <a:pt x="6796595" y="167132"/>
                </a:lnTo>
                <a:lnTo>
                  <a:pt x="6790868" y="216865"/>
                </a:lnTo>
                <a:lnTo>
                  <a:pt x="6796595" y="266585"/>
                </a:lnTo>
                <a:lnTo>
                  <a:pt x="6812902" y="312242"/>
                </a:lnTo>
                <a:lnTo>
                  <a:pt x="6838505" y="352501"/>
                </a:lnTo>
                <a:lnTo>
                  <a:pt x="6872084" y="386092"/>
                </a:lnTo>
                <a:lnTo>
                  <a:pt x="6912356" y="411683"/>
                </a:lnTo>
                <a:lnTo>
                  <a:pt x="6958000" y="428002"/>
                </a:lnTo>
                <a:lnTo>
                  <a:pt x="7007733" y="433730"/>
                </a:lnTo>
                <a:lnTo>
                  <a:pt x="7057453" y="428002"/>
                </a:lnTo>
                <a:lnTo>
                  <a:pt x="7103097" y="411683"/>
                </a:lnTo>
                <a:lnTo>
                  <a:pt x="7143369" y="386092"/>
                </a:lnTo>
                <a:lnTo>
                  <a:pt x="7176948" y="352501"/>
                </a:lnTo>
                <a:lnTo>
                  <a:pt x="7202551" y="312242"/>
                </a:lnTo>
                <a:lnTo>
                  <a:pt x="7218870" y="266585"/>
                </a:lnTo>
                <a:lnTo>
                  <a:pt x="7224598" y="216865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7830" y="1375038"/>
            <a:ext cx="2813106" cy="168353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Добыча сырья.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b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Добыча (шнековый насос) → Очистка на грохоте → Транспортировка по пульпопроводу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3599" y="3117750"/>
            <a:ext cx="2426970" cy="139890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ЭТАП</a:t>
            </a: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algn="l">
              <a:lnSpc>
                <a:spcPct val="101200"/>
              </a:lnSpc>
              <a:spcBef>
                <a:spcPts val="400"/>
              </a:spcBef>
            </a:pP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Производство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сыпучих удобрений и грунтов; Инновационные технологии переработки; Производство комбинированных удобрений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155" y="1390363"/>
            <a:ext cx="2938499" cy="152811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Первичная переработка и обезвоживание</a:t>
            </a: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Усреднение состава → Механическое обезвоживание → Промежуточное хранение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363" y="3121176"/>
            <a:ext cx="3106384" cy="1108252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ЭТАП</a:t>
            </a: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Фасовка и складирование</a:t>
            </a: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Упаковка; </a:t>
            </a:r>
            <a:b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Складирование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666365" cy="134158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Измельчение</a:t>
            </a: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Дисковый измельчитель) ← При необходимости дополнительной сушки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940154" y="3177784"/>
            <a:ext cx="2710815" cy="273152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253659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торговыми сетями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Постоянная работа с оптовиками (средний, мелкий опт)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Формирование фирменной сети магазинов (павильонов)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Заключение контрактов на поставку продукции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13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07" y="1324724"/>
            <a:ext cx="354965" cy="4583458"/>
            <a:chOff x="811707" y="1324724"/>
            <a:chExt cx="354965" cy="4583458"/>
          </a:xfrm>
        </p:grpSpPr>
        <p:sp>
          <p:nvSpPr>
            <p:cNvPr id="8" name="object 8"/>
            <p:cNvSpPr/>
            <p:nvPr/>
          </p:nvSpPr>
          <p:spPr>
            <a:xfrm>
              <a:off x="990600" y="1359677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89255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Оценка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 dirty="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88541" y="191022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12</a:t>
            </a:fld>
            <a:endParaRPr spc="-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15696" y="1378102"/>
            <a:ext cx="57150" cy="3727298"/>
          </a:xfrm>
          <a:custGeom>
            <a:avLst/>
            <a:gdLst/>
            <a:ahLst/>
            <a:cxnLst/>
            <a:rect l="l" t="t" r="r" b="b"/>
            <a:pathLst>
              <a:path w="57150" h="3609975">
                <a:moveTo>
                  <a:pt x="56591" y="0"/>
                </a:moveTo>
                <a:lnTo>
                  <a:pt x="0" y="0"/>
                </a:lnTo>
                <a:lnTo>
                  <a:pt x="0" y="3609505"/>
                </a:lnTo>
                <a:lnTo>
                  <a:pt x="56591" y="3609505"/>
                </a:lnTo>
                <a:lnTo>
                  <a:pt x="56591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РЕСУРСНАЯ</a:t>
            </a:r>
            <a:r>
              <a:rPr sz="2400" spc="345" dirty="0"/>
              <a:t> </a:t>
            </a:r>
            <a:r>
              <a:rPr sz="2400" dirty="0"/>
              <a:t>БАЗА</a:t>
            </a:r>
            <a:r>
              <a:rPr lang="ru-RU" sz="2400" dirty="0"/>
              <a:t> РАЙОНА</a:t>
            </a:r>
            <a:endParaRPr sz="2400" dirty="0"/>
          </a:p>
        </p:txBody>
      </p:sp>
      <p:sp>
        <p:nvSpPr>
          <p:cNvPr id="9" name="object 9"/>
          <p:cNvSpPr txBox="1"/>
          <p:nvPr/>
        </p:nvSpPr>
        <p:spPr>
          <a:xfrm>
            <a:off x="762000" y="1523901"/>
            <a:ext cx="4543363" cy="31143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ru-RU" sz="3200" b="1" spc="-10" dirty="0">
                <a:solidFill>
                  <a:srgbClr val="F04E23"/>
                </a:solidFill>
                <a:latin typeface="Arial"/>
                <a:cs typeface="Arial"/>
              </a:rPr>
              <a:t>27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ru-RU" sz="1700" b="1" spc="-30" dirty="0">
                <a:solidFill>
                  <a:srgbClr val="231F20"/>
                </a:solidFill>
                <a:latin typeface="Arial"/>
                <a:cs typeface="Arial"/>
              </a:rPr>
              <a:t>месторождений сапропели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8036" y="2278892"/>
            <a:ext cx="8255297" cy="249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Озера, исследованные геологами (есть научные данные):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Фрунзенское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— пойменное озеро, гидрологический памятник природы местного значения (объем воды 1,86 млн куб. м) 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Кривое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— крупное озеро в пойме Иртыша, соединено с озером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Бурян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Бурян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— крупное озеро в пойме Иртыша 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Тептерь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— озеро площадью 43 га, (координаты: 56°38'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с.ш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74°40'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в.д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.) 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13</a:t>
            </a:fld>
            <a:endParaRPr spc="-85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A3884A7-B082-83CC-D950-D1857DF6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49" y="4804776"/>
            <a:ext cx="6356333" cy="19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894" y="1371600"/>
            <a:ext cx="10574703" cy="1611787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174115">
              <a:lnSpc>
                <a:spcPts val="2100"/>
              </a:lnSpc>
              <a:spcBef>
                <a:spcPts val="219"/>
              </a:spcBef>
            </a:pPr>
            <a:r>
              <a:rPr lang="ru-RU" sz="1800" b="1" dirty="0">
                <a:solidFill>
                  <a:srgbClr val="231F20"/>
                </a:solidFill>
                <a:latin typeface="Arial"/>
                <a:cs typeface="Arial"/>
              </a:rPr>
              <a:t>Сапропель – </a:t>
            </a:r>
            <a:r>
              <a:rPr lang="ru-RU" sz="1200" b="1" dirty="0">
                <a:solidFill>
                  <a:srgbClr val="231F20"/>
                </a:solidFill>
                <a:latin typeface="Arial"/>
                <a:cs typeface="Arial"/>
              </a:rPr>
              <a:t>это отложения пресноводных водоемов, образующиеся из остатков растительных и животных организмов, минеральных веществ биохимического и геохимического происхождения и минеральных компонентов </a:t>
            </a:r>
            <a:r>
              <a:rPr lang="ru-RU" sz="1200" b="1" dirty="0" err="1">
                <a:solidFill>
                  <a:srgbClr val="231F20"/>
                </a:solidFill>
                <a:latin typeface="Arial"/>
                <a:cs typeface="Arial"/>
              </a:rPr>
              <a:t>привносного</a:t>
            </a:r>
            <a:r>
              <a:rPr lang="ru-RU" sz="1200" b="1" dirty="0">
                <a:solidFill>
                  <a:srgbClr val="231F20"/>
                </a:solidFill>
                <a:latin typeface="Arial"/>
                <a:cs typeface="Arial"/>
              </a:rPr>
              <a:t> характера. Помимо собственно органического вещества, сапропели обогащены кальцием, фосфором, железом; содержат белки, жиры, протеин, биологически активные вещества, в том числе витамины, стимуляторы роста, ферменты, гормоны и т. д. В основном сапропель отмечается в озерах, приуроченных к болотным системам: к озеру, как правило, примыкает торфяная залежь. Встречаются сапропелевые залежи, погребенные под слоем торфа.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СЫРЬЕ</a:t>
            </a:r>
            <a:r>
              <a:rPr sz="2400" spc="195" dirty="0"/>
              <a:t> </a:t>
            </a:r>
            <a:r>
              <a:rPr sz="2400" dirty="0"/>
              <a:t>ДЛЯ</a:t>
            </a:r>
            <a:r>
              <a:rPr sz="2400" spc="200" dirty="0"/>
              <a:t> </a:t>
            </a:r>
            <a:r>
              <a:rPr sz="2400" spc="55" dirty="0"/>
              <a:t>ОБЕСПЕЧЕНИЯ</a:t>
            </a:r>
            <a:r>
              <a:rPr sz="2400" spc="200" dirty="0"/>
              <a:t> </a:t>
            </a:r>
            <a:r>
              <a:rPr sz="2400" spc="-10" dirty="0"/>
              <a:t>ПРОИЗВОДСТВА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14</a:t>
            </a:fld>
            <a:endParaRPr spc="-85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1" y="3810000"/>
            <a:ext cx="29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 органо-силикатному классу относится более половины запасов сапропеля Тарского района.</a:t>
            </a:r>
          </a:p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AFADE-1F61-8892-CD15-DB0C0682CC4A}"/>
              </a:ext>
            </a:extLst>
          </p:cNvPr>
          <p:cNvSpPr txBox="1"/>
          <p:nvPr/>
        </p:nvSpPr>
        <p:spPr>
          <a:xfrm>
            <a:off x="609600" y="3298154"/>
            <a:ext cx="609750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130"/>
              </a:lnSpc>
            </a:pPr>
            <a:r>
              <a:rPr lang="ru-RU" sz="1800" b="1" spc="-10" dirty="0">
                <a:solidFill>
                  <a:srgbClr val="F04E23"/>
                </a:solidFill>
                <a:latin typeface="Arial"/>
                <a:cs typeface="Arial"/>
              </a:rPr>
              <a:t>Преимущества:</a:t>
            </a:r>
            <a:endParaRPr lang="ru-RU" sz="1800" dirty="0">
              <a:latin typeface="Arial"/>
              <a:cs typeface="Arial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3AA51DE-CCD3-6639-CB1F-8C04C940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83550"/>
            <a:ext cx="7293578" cy="343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857" y="785502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ВОЗМОЖНЫЕ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ТЕРРИТОРИИ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РАЗМЕЩЕНИЯ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1927" y="373758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3966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1306" y="1743768"/>
            <a:ext cx="9949092" cy="27430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lang="ru-RU" sz="1800" dirty="0"/>
              <a:t>55:27:080815</a:t>
            </a:r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4550" y="1415116"/>
            <a:ext cx="0" cy="4728210"/>
          </a:xfrm>
          <a:custGeom>
            <a:avLst/>
            <a:gdLst/>
            <a:ahLst/>
            <a:cxnLst/>
            <a:rect l="l" t="t" r="r" b="b"/>
            <a:pathLst>
              <a:path h="4728210">
                <a:moveTo>
                  <a:pt x="0" y="4727765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697282" y="6369564"/>
            <a:ext cx="249554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105677-1377-FE50-512D-E112C9C66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557711"/>
            <a:ext cx="4368338" cy="35856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23,095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 err="1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 err="1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lang="ru-RU" sz="13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Тарский район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450" b="1" dirty="0">
                <a:solidFill>
                  <a:srgbClr val="F04E23"/>
                </a:solidFill>
                <a:latin typeface="Arial"/>
                <a:cs typeface="Arial"/>
              </a:rPr>
              <a:t>49 200 </a:t>
            </a:r>
            <a:r>
              <a:rPr sz="1550" b="1" spc="-20" dirty="0" err="1">
                <a:solidFill>
                  <a:srgbClr val="F04E23"/>
                </a:solidFill>
                <a:latin typeface="Arial"/>
                <a:cs typeface="Arial"/>
              </a:rPr>
              <a:t>руб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35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Омская область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64 428 </a:t>
            </a:r>
            <a:r>
              <a:rPr sz="135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руб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773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35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lang="ru-RU"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lang="ru-RU"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35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руб</a:t>
            </a:r>
            <a:endParaRPr lang="ru-RU"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1500"/>
              </a:lnSpc>
              <a:spcBef>
                <a:spcPts val="135"/>
              </a:spcBef>
            </a:pP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584407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 err="1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spc="-50" dirty="0">
                <a:solidFill>
                  <a:srgbClr val="231F20"/>
                </a:solidFill>
                <a:latin typeface="Arial"/>
                <a:cs typeface="Arial"/>
              </a:rPr>
              <a:t>Тарского района </a:t>
            </a: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39,223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 err="1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65819" y="2807004"/>
            <a:ext cx="1068705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женщины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мужчины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53198" y="4924546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3198" y="5579157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3198" y="6040362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3198" y="4330787"/>
            <a:ext cx="4133693" cy="21676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 err="1">
                <a:solidFill>
                  <a:srgbClr val="F04E23"/>
                </a:solidFill>
                <a:latin typeface="Arial"/>
                <a:cs typeface="Arial"/>
              </a:rPr>
              <a:t>Образование</a:t>
            </a:r>
            <a:r>
              <a:rPr lang="ru-RU" sz="2000" b="1" spc="-10" dirty="0">
                <a:solidFill>
                  <a:srgbClr val="F04E23"/>
                </a:solidFill>
                <a:latin typeface="Arial"/>
                <a:cs typeface="Arial"/>
              </a:rPr>
              <a:t> в Омской области</a:t>
            </a: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spc="-1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СУЗов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34300" y="4468266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1434" y="5757607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solidFill>
                  <a:srgbClr val="231F20"/>
                </a:solidFill>
                <a:latin typeface="Tahoma"/>
                <a:cs typeface="Tahoma"/>
              </a:rPr>
              <a:t>туризм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lang="ru-RU" sz="2550" b="1" spc="-50" dirty="0">
                <a:solidFill>
                  <a:srgbClr val="231F20"/>
                </a:solidFill>
                <a:latin typeface="Tahoma"/>
                <a:cs typeface="Tahoma"/>
              </a:rPr>
              <a:t>130</a:t>
            </a:r>
            <a:endParaRPr sz="2550" dirty="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spc="-10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15928" y="5756820"/>
            <a:ext cx="3021690" cy="761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solidFill>
                  <a:srgbClr val="231F20"/>
                </a:solidFill>
                <a:latin typeface="Tahoma"/>
                <a:cs typeface="Tahoma"/>
              </a:rPr>
              <a:t>торговля и общественное питание :</a:t>
            </a:r>
            <a:endParaRPr sz="1000" dirty="0">
              <a:latin typeface="Tahoma"/>
              <a:cs typeface="Tahoma"/>
            </a:endParaRPr>
          </a:p>
          <a:p>
            <a:pPr marL="12700" algn="l">
              <a:lnSpc>
                <a:spcPts val="2985"/>
              </a:lnSpc>
              <a:spcBef>
                <a:spcPts val="45"/>
              </a:spcBef>
            </a:pPr>
            <a:r>
              <a:rPr lang="ru-RU" sz="2550" b="1" spc="-25" dirty="0">
                <a:solidFill>
                  <a:srgbClr val="231F20"/>
                </a:solidFill>
                <a:latin typeface="Tahoma"/>
                <a:cs typeface="Tahoma"/>
              </a:rPr>
              <a:t>450</a:t>
            </a:r>
            <a:endParaRPr sz="2550" dirty="0">
              <a:latin typeface="Tahoma"/>
              <a:cs typeface="Tahoma"/>
            </a:endParaRPr>
          </a:p>
          <a:p>
            <a:pPr marL="12700" algn="l">
              <a:lnSpc>
                <a:spcPts val="1365"/>
              </a:lnSpc>
            </a:pPr>
            <a:r>
              <a:rPr sz="1200" spc="-10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17678" y="4847341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16</a:t>
            </a:fld>
            <a:endParaRPr sz="1400">
              <a:latin typeface="Arial MT"/>
              <a:cs typeface="Arial M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34" y="5026419"/>
            <a:ext cx="647023" cy="64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777" y="4983273"/>
            <a:ext cx="2267998" cy="6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27" y="4885867"/>
            <a:ext cx="9954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22"/>
          <p:cNvSpPr txBox="1"/>
          <p:nvPr/>
        </p:nvSpPr>
        <p:spPr>
          <a:xfrm>
            <a:off x="7345494" y="5756820"/>
            <a:ext cx="1454283" cy="761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solidFill>
                  <a:srgbClr val="231F20"/>
                </a:solidFill>
                <a:latin typeface="Tahoma"/>
                <a:cs typeface="Tahoma"/>
              </a:rPr>
              <a:t>гостиничное дело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lang="ru-RU" sz="2550" b="1" spc="-50" dirty="0">
                <a:solidFill>
                  <a:srgbClr val="231F20"/>
                </a:solidFill>
                <a:latin typeface="Tahoma"/>
                <a:cs typeface="Tahoma"/>
              </a:rPr>
              <a:t>50</a:t>
            </a:r>
            <a:endParaRPr sz="2550" dirty="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spc="-10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502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14"/>
          <p:cNvSpPr/>
          <p:nvPr/>
        </p:nvSpPr>
        <p:spPr>
          <a:xfrm>
            <a:off x="1223625" y="2945530"/>
            <a:ext cx="1196439" cy="1130221"/>
          </a:xfrm>
          <a:custGeom>
            <a:avLst/>
            <a:gdLst/>
            <a:ahLst/>
            <a:cxnLst/>
            <a:rect l="l" t="t" r="r" b="b"/>
            <a:pathLst>
              <a:path w="791844" h="792479">
                <a:moveTo>
                  <a:pt x="395922" y="0"/>
                </a:moveTo>
                <a:lnTo>
                  <a:pt x="349748" y="2663"/>
                </a:lnTo>
                <a:lnTo>
                  <a:pt x="305139" y="10456"/>
                </a:lnTo>
                <a:lnTo>
                  <a:pt x="262391" y="23082"/>
                </a:lnTo>
                <a:lnTo>
                  <a:pt x="221802" y="40243"/>
                </a:lnTo>
                <a:lnTo>
                  <a:pt x="183670" y="61642"/>
                </a:lnTo>
                <a:lnTo>
                  <a:pt x="148290" y="86982"/>
                </a:lnTo>
                <a:lnTo>
                  <a:pt x="115960" y="115966"/>
                </a:lnTo>
                <a:lnTo>
                  <a:pt x="86977" y="148298"/>
                </a:lnTo>
                <a:lnTo>
                  <a:pt x="61638" y="183679"/>
                </a:lnTo>
                <a:lnTo>
                  <a:pt x="40240" y="221813"/>
                </a:lnTo>
                <a:lnTo>
                  <a:pt x="23081" y="262402"/>
                </a:lnTo>
                <a:lnTo>
                  <a:pt x="10456" y="305151"/>
                </a:lnTo>
                <a:lnTo>
                  <a:pt x="2663" y="349760"/>
                </a:lnTo>
                <a:lnTo>
                  <a:pt x="0" y="395935"/>
                </a:lnTo>
                <a:lnTo>
                  <a:pt x="2663" y="442107"/>
                </a:lnTo>
                <a:lnTo>
                  <a:pt x="10456" y="486714"/>
                </a:lnTo>
                <a:lnTo>
                  <a:pt x="23081" y="529461"/>
                </a:lnTo>
                <a:lnTo>
                  <a:pt x="40240" y="570049"/>
                </a:lnTo>
                <a:lnTo>
                  <a:pt x="61638" y="608181"/>
                </a:lnTo>
                <a:lnTo>
                  <a:pt x="86977" y="643561"/>
                </a:lnTo>
                <a:lnTo>
                  <a:pt x="115960" y="675892"/>
                </a:lnTo>
                <a:lnTo>
                  <a:pt x="148290" y="704876"/>
                </a:lnTo>
                <a:lnTo>
                  <a:pt x="183670" y="730215"/>
                </a:lnTo>
                <a:lnTo>
                  <a:pt x="221802" y="751614"/>
                </a:lnTo>
                <a:lnTo>
                  <a:pt x="262391" y="768775"/>
                </a:lnTo>
                <a:lnTo>
                  <a:pt x="305139" y="781400"/>
                </a:lnTo>
                <a:lnTo>
                  <a:pt x="349748" y="789193"/>
                </a:lnTo>
                <a:lnTo>
                  <a:pt x="395922" y="791857"/>
                </a:lnTo>
                <a:lnTo>
                  <a:pt x="442096" y="789193"/>
                </a:lnTo>
                <a:lnTo>
                  <a:pt x="486705" y="781400"/>
                </a:lnTo>
                <a:lnTo>
                  <a:pt x="529453" y="768775"/>
                </a:lnTo>
                <a:lnTo>
                  <a:pt x="570042" y="751614"/>
                </a:lnTo>
                <a:lnTo>
                  <a:pt x="608174" y="730215"/>
                </a:lnTo>
                <a:lnTo>
                  <a:pt x="643554" y="704876"/>
                </a:lnTo>
                <a:lnTo>
                  <a:pt x="675884" y="675892"/>
                </a:lnTo>
                <a:lnTo>
                  <a:pt x="704867" y="643561"/>
                </a:lnTo>
                <a:lnTo>
                  <a:pt x="730206" y="608181"/>
                </a:lnTo>
                <a:lnTo>
                  <a:pt x="751604" y="570049"/>
                </a:lnTo>
                <a:lnTo>
                  <a:pt x="768763" y="529461"/>
                </a:lnTo>
                <a:lnTo>
                  <a:pt x="781388" y="486714"/>
                </a:lnTo>
                <a:lnTo>
                  <a:pt x="789181" y="442107"/>
                </a:lnTo>
                <a:lnTo>
                  <a:pt x="791844" y="395935"/>
                </a:lnTo>
                <a:lnTo>
                  <a:pt x="789181" y="349760"/>
                </a:lnTo>
                <a:lnTo>
                  <a:pt x="781388" y="305151"/>
                </a:lnTo>
                <a:lnTo>
                  <a:pt x="768763" y="262402"/>
                </a:lnTo>
                <a:lnTo>
                  <a:pt x="751604" y="221813"/>
                </a:lnTo>
                <a:lnTo>
                  <a:pt x="730206" y="183679"/>
                </a:lnTo>
                <a:lnTo>
                  <a:pt x="704867" y="148298"/>
                </a:lnTo>
                <a:lnTo>
                  <a:pt x="675884" y="115966"/>
                </a:lnTo>
                <a:lnTo>
                  <a:pt x="643554" y="86982"/>
                </a:lnTo>
                <a:lnTo>
                  <a:pt x="608174" y="61642"/>
                </a:lnTo>
                <a:lnTo>
                  <a:pt x="570042" y="40243"/>
                </a:lnTo>
                <a:lnTo>
                  <a:pt x="529453" y="23082"/>
                </a:lnTo>
                <a:lnTo>
                  <a:pt x="486705" y="10456"/>
                </a:lnTo>
                <a:lnTo>
                  <a:pt x="442096" y="2663"/>
                </a:lnTo>
                <a:lnTo>
                  <a:pt x="395922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667000" y="1557000"/>
            <a:ext cx="7875905" cy="3007233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 dirty="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lang="ru-RU"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1725" y="4632813"/>
            <a:ext cx="297180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0"/>
              </a:lnSpc>
            </a:pPr>
            <a:r>
              <a:rPr lang="en-US"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lang="en-US" sz="14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lang="ru-RU"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lang="ru-RU"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lang="ru-RU"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lang="ru-RU"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lang="ru-RU"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n-US"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lang="en-US"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lang="en-US"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 err="1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9"/>
          <p:cNvGrpSpPr/>
          <p:nvPr/>
        </p:nvGrpSpPr>
        <p:grpSpPr>
          <a:xfrm>
            <a:off x="1166309" y="1557000"/>
            <a:ext cx="1253755" cy="1078516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58056" y="4678602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2407" y="4521907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77400" y="4546277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248021" y="5697491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30309" y="5697142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17</a:t>
            </a:fld>
            <a:endParaRPr sz="1400" dirty="0">
              <a:latin typeface="Arial MT"/>
              <a:cs typeface="Arial MT"/>
            </a:endParaRPr>
          </a:p>
        </p:txBody>
      </p:sp>
      <p:pic>
        <p:nvPicPr>
          <p:cNvPr id="27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9733" y="3053919"/>
            <a:ext cx="370309" cy="43033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90644" y="3503267"/>
            <a:ext cx="10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</a:rPr>
              <a:t>Администрация </a:t>
            </a:r>
            <a:r>
              <a:rPr lang="ru-RU" sz="700" b="1" dirty="0" err="1">
                <a:solidFill>
                  <a:schemeClr val="bg1"/>
                </a:solidFill>
              </a:rPr>
              <a:t>Павлоградского</a:t>
            </a:r>
            <a:endParaRPr lang="ru-RU" sz="700" b="1" dirty="0">
              <a:solidFill>
                <a:schemeClr val="bg1"/>
              </a:solidFill>
            </a:endParaRPr>
          </a:p>
          <a:p>
            <a:pPr algn="ctr"/>
            <a:r>
              <a:rPr lang="ru-RU" sz="700" b="1" dirty="0">
                <a:solidFill>
                  <a:schemeClr val="bg1"/>
                </a:solidFill>
              </a:rPr>
              <a:t> муниципального район</a:t>
            </a:r>
            <a:r>
              <a:rPr lang="ru-RU" sz="6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2" name="object 4"/>
          <p:cNvSpPr txBox="1"/>
          <p:nvPr/>
        </p:nvSpPr>
        <p:spPr>
          <a:xfrm>
            <a:off x="4293525" y="4678602"/>
            <a:ext cx="3196590" cy="148181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235"/>
              </a:spcBef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ИНВЕСТИЦИОННЫЙ</a:t>
            </a:r>
            <a:r>
              <a:rPr sz="1200" b="1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УПОЛНОМОЧЕННЫЙ</a:t>
            </a:r>
            <a:endParaRPr lang="ru-RU" sz="1200" b="1" spc="-1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spcBef>
                <a:spcPts val="235"/>
              </a:spcBef>
            </a:pPr>
            <a:endParaRPr sz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spcBef>
                <a:spcPts val="204"/>
              </a:spcBef>
            </a:pPr>
            <a:r>
              <a:rPr lang="ru-RU" sz="1200" b="1" spc="-10" dirty="0">
                <a:solidFill>
                  <a:schemeClr val="tx1"/>
                </a:solidFill>
                <a:latin typeface="Arial"/>
                <a:cs typeface="Arial"/>
              </a:rPr>
              <a:t>Мартынова Елена Александровна</a:t>
            </a:r>
          </a:p>
          <a:p>
            <a:pPr marL="12700">
              <a:spcBef>
                <a:spcPts val="204"/>
              </a:spcBef>
            </a:pPr>
            <a:r>
              <a:rPr lang="ru-RU" sz="1000" b="1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Председатель Комитета по экономике и управлению муниципальной собственностью</a:t>
            </a:r>
            <a:br>
              <a:rPr lang="ru-RU" sz="1000" b="1" spc="-45" dirty="0">
                <a:solidFill>
                  <a:srgbClr val="231F20"/>
                </a:solidFill>
                <a:latin typeface="Lucida Sans Unicode"/>
                <a:cs typeface="Lucida Sans Unicode"/>
              </a:rPr>
            </a:br>
            <a:endParaRPr lang="ru-RU" sz="1000" b="1" spc="-45" dirty="0">
              <a:solidFill>
                <a:srgbClr val="231F20"/>
              </a:solidFill>
              <a:latin typeface="Lucida Sans Unicode"/>
              <a:cs typeface="Lucida Sans Unicode"/>
            </a:endParaRPr>
          </a:p>
          <a:p>
            <a:pPr marL="12700">
              <a:spcBef>
                <a:spcPts val="204"/>
              </a:spcBef>
            </a:pPr>
            <a:r>
              <a:rPr lang="en-US" sz="1000" b="1" spc="70" dirty="0">
                <a:solidFill>
                  <a:schemeClr val="tx1"/>
                </a:solidFill>
                <a:latin typeface="Arial"/>
                <a:cs typeface="Arial"/>
              </a:rPr>
              <a:t>tarsk@mr.omskportal.ru /</a:t>
            </a:r>
          </a:p>
          <a:p>
            <a:pPr marL="12700">
              <a:spcBef>
                <a:spcPts val="204"/>
              </a:spcBef>
            </a:pPr>
            <a:r>
              <a:rPr lang="en-US" sz="1000" b="1" spc="70" dirty="0">
                <a:solidFill>
                  <a:schemeClr val="tx1"/>
                </a:solidFill>
                <a:latin typeface="Arial"/>
                <a:cs typeface="Arial"/>
              </a:rPr>
              <a:t>(38171)2-11-82</a:t>
            </a:r>
            <a:endParaRPr sz="1200" b="1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116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434340" lvl="1" indent="-421640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434340" algn="l"/>
              </a:tabLst>
            </a:pP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</a:t>
            </a:r>
            <a:r>
              <a:rPr lang="ru-RU"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нциал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-8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  ...   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9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70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10</a:t>
            </a:r>
            <a:endParaRPr sz="1500" dirty="0">
              <a:latin typeface="Microsoft Sans Serif"/>
              <a:cs typeface="Microsoft Sans Serif"/>
            </a:endParaRPr>
          </a:p>
          <a:p>
            <a:pPr marR="46990" lvl="1" algn="r">
              <a:lnSpc>
                <a:spcPct val="100000"/>
              </a:lnSpc>
              <a:spcBef>
                <a:spcPts val="570"/>
              </a:spcBef>
              <a:tabLst>
                <a:tab pos="368935" algn="l"/>
              </a:tabLst>
            </a:pPr>
            <a:r>
              <a:rPr lang="ru-RU"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5.    </a:t>
            </a:r>
            <a:r>
              <a:rPr sz="15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6"/>
              <a:tabLst>
                <a:tab pos="3689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12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059" y="1332710"/>
            <a:ext cx="145415" cy="4976495"/>
            <a:chOff x="795059" y="1332710"/>
            <a:chExt cx="145415" cy="4976495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332712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60012" y="1332710"/>
            <a:ext cx="145415" cy="4976495"/>
            <a:chOff x="6460012" y="1332710"/>
            <a:chExt cx="145415" cy="4976495"/>
          </a:xfrm>
        </p:grpSpPr>
        <p:sp>
          <p:nvSpPr>
            <p:cNvPr id="8" name="object 8"/>
            <p:cNvSpPr/>
            <p:nvPr/>
          </p:nvSpPr>
          <p:spPr>
            <a:xfrm>
              <a:off x="6466362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469545" y="1332712"/>
              <a:ext cx="135890" cy="3055620"/>
            </a:xfrm>
            <a:custGeom>
              <a:avLst/>
              <a:gdLst/>
              <a:ahLst/>
              <a:cxnLst/>
              <a:rect l="l" t="t" r="r" b="b"/>
              <a:pathLst>
                <a:path w="135890" h="3055620">
                  <a:moveTo>
                    <a:pt x="135661" y="2974505"/>
                  </a:moveTo>
                  <a:lnTo>
                    <a:pt x="0" y="2893504"/>
                  </a:lnTo>
                  <a:lnTo>
                    <a:pt x="0" y="3055505"/>
                  </a:lnTo>
                  <a:lnTo>
                    <a:pt x="135661" y="2974505"/>
                  </a:lnTo>
                  <a:close/>
                </a:path>
                <a:path w="135890" h="3055620">
                  <a:moveTo>
                    <a:pt x="135661" y="1673288"/>
                  </a:moveTo>
                  <a:lnTo>
                    <a:pt x="0" y="1592287"/>
                  </a:lnTo>
                  <a:lnTo>
                    <a:pt x="0" y="1754289"/>
                  </a:lnTo>
                  <a:lnTo>
                    <a:pt x="135661" y="1673288"/>
                  </a:lnTo>
                  <a:close/>
                </a:path>
                <a:path w="135890" h="30556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08311" y="1295200"/>
            <a:ext cx="4432300" cy="4570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сырьевого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обеспечения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Ресурсная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база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Сырье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обеспечения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1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6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>
                <a:solidFill>
                  <a:srgbClr val="231F20"/>
                </a:solidFill>
                <a:latin typeface="Arial MT"/>
                <a:cs typeface="Microsoft Sans Serif"/>
              </a:rPr>
              <a:t>17</a:t>
            </a:r>
            <a:endParaRPr sz="1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5187219" cy="50243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 </a:t>
            </a:r>
            <a:r>
              <a:rPr lang="ru-RU" spc="-1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Создание производства по переработке сапропелей</a:t>
            </a:r>
            <a:endParaRPr lang="ru-RU"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ru-RU"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 err="1"/>
              <a:t>нового</a:t>
            </a:r>
            <a:r>
              <a:rPr spc="-45" dirty="0"/>
              <a:t> </a:t>
            </a:r>
            <a:r>
              <a:rPr spc="-20" dirty="0" err="1"/>
              <a:t>производства</a:t>
            </a:r>
            <a:endParaRPr lang="en-US" spc="-10" dirty="0"/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en-US" spc="-10" dirty="0"/>
          </a:p>
          <a:p>
            <a:pPr marL="12700">
              <a:lnSpc>
                <a:spcPct val="100000"/>
              </a:lnSpc>
            </a:pPr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pc="-10" dirty="0"/>
              <a:t>предынвестиционная (инвестиционное</a:t>
            </a:r>
            <a:r>
              <a:rPr spc="-50" dirty="0"/>
              <a:t> </a:t>
            </a:r>
            <a:r>
              <a:rPr spc="-10" dirty="0"/>
              <a:t>предложение)</a:t>
            </a: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en-US" dirty="0"/>
              <a:t>C</a:t>
            </a:r>
            <a:r>
              <a:rPr lang="ru-RU" dirty="0" err="1"/>
              <a:t>оздание</a:t>
            </a:r>
            <a:r>
              <a:rPr lang="ru-RU" dirty="0"/>
              <a:t> промышленного комплекса по добыче и переработке сапропеля. Это органоминеральное сырьё, используется для производства высокомаржинальной продукции: от органических удобрений и кормовых добавок до медицинских препаратов и сорбентов.</a:t>
            </a:r>
            <a:endParaRPr lang="ru-RU" sz="17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059" y="1696504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77000" y="1682169"/>
            <a:ext cx="145415" cy="4435475"/>
            <a:chOff x="6056360" y="1696504"/>
            <a:chExt cx="145415" cy="4435475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767199" y="1658154"/>
            <a:ext cx="4439284" cy="505202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Организация полного цикла переработки сапропеля для выпуска линейки продуктов с высокой добавленной стоимостью (от удобрений до косметики и медицинских препаратов).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Развитие Тарского района и создание новых рабочих мест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endParaRPr lang="ru-RU" sz="1600" b="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err="1"/>
              <a:t>Отрасль</a:t>
            </a:r>
            <a:r>
              <a:rPr spc="-75" dirty="0"/>
              <a:t> </a:t>
            </a:r>
            <a:r>
              <a:rPr spc="-10" dirty="0"/>
              <a:t>экономики: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Пищевая</a:t>
            </a:r>
            <a:r>
              <a:rPr sz="160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промышленность.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600" b="0" spc="-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ОКВЭД</a:t>
            </a:r>
            <a:r>
              <a:rPr sz="1600" b="0" spc="-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b="0" spc="-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20.15.8</a:t>
            </a:r>
            <a:r>
              <a:rPr sz="1600" b="0" spc="-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b="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«Производство удобрений животного или растительного происхождения»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pc="-20" dirty="0" err="1"/>
              <a:t>Условия</a:t>
            </a:r>
            <a:r>
              <a:rPr spc="-70" dirty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264 </a:t>
            </a:r>
            <a:r>
              <a:rPr sz="1600" b="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тонн</a:t>
            </a:r>
            <a:r>
              <a:rPr sz="1600" b="0" spc="-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>
                <a:solidFill>
                  <a:schemeClr val="tx1"/>
                </a:solidFill>
                <a:latin typeface="Microsoft Sans Serif"/>
                <a:cs typeface="Microsoft Sans Serif"/>
              </a:rPr>
              <a:t>в</a:t>
            </a:r>
            <a:r>
              <a:rPr sz="1600" b="0" spc="-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год</a:t>
            </a:r>
            <a:endParaRPr sz="16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0" y="4309590"/>
            <a:ext cx="4256039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 err="1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3200" b="1" spc="-1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lang="ru-RU" sz="1600" b="1" dirty="0">
                <a:solidFill>
                  <a:srgbClr val="231F20"/>
                </a:solidFill>
                <a:latin typeface="Arial"/>
                <a:cs typeface="Arial"/>
              </a:rPr>
              <a:t> лет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84602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362012" cy="10009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/>
                <a:cs typeface="Arial"/>
              </a:rPr>
              <a:t>6 </a:t>
            </a:r>
            <a:r>
              <a:rPr lang="ru-RU"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Проектирование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10163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/>
                <a:cs typeface="Arial"/>
              </a:rPr>
              <a:t>3 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лицензии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6524" y="2823296"/>
            <a:ext cx="1393819" cy="99116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Установка оборудования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5839" y="2794862"/>
            <a:ext cx="1351280" cy="10163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50" b="1" spc="-25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 в эксплуатацию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21381" y="2770716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 flipV="1">
            <a:off x="795059" y="2501459"/>
            <a:ext cx="7332471" cy="52311"/>
          </a:xfrm>
          <a:custGeom>
            <a:avLst/>
            <a:gdLst/>
            <a:ahLst/>
            <a:cxnLst/>
            <a:rect l="l" t="t" r="r" b="b"/>
            <a:pathLst>
              <a:path w="8847455">
                <a:moveTo>
                  <a:pt x="0" y="0"/>
                </a:moveTo>
                <a:lnTo>
                  <a:pt x="8846845" y="0"/>
                </a:lnTo>
              </a:path>
            </a:pathLst>
          </a:custGeom>
          <a:ln w="22656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773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4" h="575944">
                <a:moveTo>
                  <a:pt x="287667" y="0"/>
                </a:move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773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4" h="575944">
                <a:moveTo>
                  <a:pt x="287667" y="575322"/>
                </a:move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close/>
              </a:path>
            </a:pathLst>
          </a:custGeom>
          <a:ln w="15443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0028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4" h="575944">
                <a:moveTo>
                  <a:pt x="287667" y="0"/>
                </a:move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0028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4" h="575944">
                <a:moveTo>
                  <a:pt x="287667" y="575322"/>
                </a:move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close/>
              </a:path>
            </a:pathLst>
          </a:custGeom>
          <a:ln w="15443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1595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287667" y="0"/>
                </a:move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1595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287667" y="575322"/>
                </a:move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close/>
              </a:path>
            </a:pathLst>
          </a:custGeom>
          <a:ln w="15443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80669" y="2501383"/>
            <a:ext cx="5455297" cy="104775"/>
            <a:chOff x="1780669" y="2501383"/>
            <a:chExt cx="5455297" cy="10477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grpSp>
        <p:nvGrpSpPr>
          <p:cNvPr id="11" name="object 27">
            <a:extLst>
              <a:ext uri="{FF2B5EF4-FFF2-40B4-BE49-F238E27FC236}">
                <a16:creationId xmlns:a16="http://schemas.microsoft.com/office/drawing/2014/main" id="{C711A221-2487-5557-B6BE-4856673438D9}"/>
              </a:ext>
            </a:extLst>
          </p:cNvPr>
          <p:cNvGrpSpPr/>
          <p:nvPr/>
        </p:nvGrpSpPr>
        <p:grpSpPr>
          <a:xfrm>
            <a:off x="9081939" y="2205473"/>
            <a:ext cx="591820" cy="591820"/>
            <a:chOff x="5948839" y="2161843"/>
            <a:chExt cx="591820" cy="591820"/>
          </a:xfrm>
        </p:grpSpPr>
        <p:sp>
          <p:nvSpPr>
            <p:cNvPr id="12" name="object 28">
              <a:extLst>
                <a:ext uri="{FF2B5EF4-FFF2-40B4-BE49-F238E27FC236}">
                  <a16:creationId xmlns:a16="http://schemas.microsoft.com/office/drawing/2014/main" id="{FF91D0E6-3D19-A4D9-8BCC-CA6B5C8D58A7}"/>
                </a:ext>
              </a:extLst>
            </p:cNvPr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9">
              <a:extLst>
                <a:ext uri="{FF2B5EF4-FFF2-40B4-BE49-F238E27FC236}">
                  <a16:creationId xmlns:a16="http://schemas.microsoft.com/office/drawing/2014/main" id="{79F3A209-2D4C-0C81-515F-86328F6AFF1E}"/>
                </a:ext>
              </a:extLst>
            </p:cNvPr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3">
            <a:extLst>
              <a:ext uri="{FF2B5EF4-FFF2-40B4-BE49-F238E27FC236}">
                <a16:creationId xmlns:a16="http://schemas.microsoft.com/office/drawing/2014/main" id="{9507A554-118B-7D20-E89D-9C37D41EC7E7}"/>
              </a:ext>
            </a:extLst>
          </p:cNvPr>
          <p:cNvSpPr/>
          <p:nvPr/>
        </p:nvSpPr>
        <p:spPr>
          <a:xfrm flipV="1">
            <a:off x="8157691" y="2524225"/>
            <a:ext cx="1066800" cy="45719"/>
          </a:xfrm>
          <a:custGeom>
            <a:avLst/>
            <a:gdLst/>
            <a:ahLst/>
            <a:cxnLst/>
            <a:rect l="l" t="t" r="r" b="b"/>
            <a:pathLst>
              <a:path w="8847455">
                <a:moveTo>
                  <a:pt x="0" y="0"/>
                </a:moveTo>
                <a:lnTo>
                  <a:pt x="8846845" y="0"/>
                </a:lnTo>
              </a:path>
            </a:pathLst>
          </a:custGeom>
          <a:ln w="22656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55036104-26AA-3A2A-7809-9DE3589A790E}"/>
              </a:ext>
            </a:extLst>
          </p:cNvPr>
          <p:cNvSpPr txBox="1"/>
          <p:nvPr/>
        </p:nvSpPr>
        <p:spPr>
          <a:xfrm>
            <a:off x="9260484" y="2190654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5AD8EC49-E9DA-1DFC-4EA4-F8C8D9674E13}"/>
              </a:ext>
            </a:extLst>
          </p:cNvPr>
          <p:cNvSpPr txBox="1"/>
          <p:nvPr/>
        </p:nvSpPr>
        <p:spPr>
          <a:xfrm>
            <a:off x="3998031" y="2823296"/>
            <a:ext cx="1393819" cy="99116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/>
                <a:cs typeface="Arial"/>
              </a:rPr>
              <a:t>6 </a:t>
            </a:r>
            <a:r>
              <a:rPr lang="ru-RU"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 площадки</a:t>
            </a:r>
            <a:endParaRPr sz="15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881886" cy="1131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  <a:p>
            <a:pPr marL="14604" marR="5080">
              <a:lnSpc>
                <a:spcPct val="105600"/>
              </a:lnSpc>
              <a:spcBef>
                <a:spcPts val="1045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Сапропель </a:t>
            </a:r>
            <a:r>
              <a:rPr lang="ru-RU" sz="12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восстанавливает истощенные почвы, повышая урожайность и экологическую чистоту продуктов питания. В животноводстве он служит уникальной кормовой добавкой, укрепляющей иммунитет животных и позволяющей отказаться от синтетических антибиотиков и стимуляторов роста. Сапропель обладает целебными свойствами, используется в медицине и косметологии.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102" y="2111710"/>
            <a:ext cx="108415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Экстракт сапропеля (ЭС-2) - </a:t>
            </a:r>
            <a:r>
              <a:rPr lang="ru-RU" sz="12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это биологически активный препарат для крупного рогатого скота, свиней и птицы.</a:t>
            </a:r>
            <a:r>
              <a:rPr lang="ru-RU" sz="1200" spc="-1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sz="12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7985" y="3671815"/>
            <a:ext cx="10923759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Зеленая подкормка на основе сапропеля - </a:t>
            </a:r>
            <a:r>
              <a:rPr lang="ru-RU" sz="12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предназначена для профилактики гиповитаминозов, </a:t>
            </a:r>
            <a:r>
              <a:rPr lang="ru-RU" sz="1200" spc="-2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микроэлементозов</a:t>
            </a:r>
            <a:r>
              <a:rPr lang="ru-RU" sz="12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рахита, анемии в зимнее-стойловый период. Используется для молодняка крупного рогатого скота и свиней. Также показана для сухостойных коров с 5-го месяца стельности, так как позволяет сбалансировать </a:t>
            </a:r>
            <a:r>
              <a:rPr lang="ru-RU" sz="1200" spc="-2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кальцие</a:t>
            </a:r>
            <a:r>
              <a:rPr lang="ru-RU" sz="12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-фосфорное соотношение (1:1,94) и восполнить дефицит микроэлементов и витаминов. Зеленая подкормка повышает содержание гемоглобина в крови.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626" y="2450847"/>
            <a:ext cx="10841524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Сапропелевая кормовая добавка (гранулированная) - </a:t>
            </a:r>
            <a:r>
              <a:rPr lang="ru-RU" sz="120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кормовая добавка, сочетающая свойства </a:t>
            </a:r>
            <a:r>
              <a:rPr lang="ru-RU" sz="1200" spc="-3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ферментно</a:t>
            </a:r>
            <a:r>
              <a:rPr lang="ru-RU" sz="120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минеральной добавки и энтеросорбента. Содержит до 16% протеина, минеральные соли, аминокислоты и ферменты.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3556" y="5626439"/>
            <a:ext cx="1092375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Углеродный сорбент - </a:t>
            </a:r>
            <a:r>
              <a:rPr lang="ru-RU" sz="120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предназначен для сорбционной очистки воды от растворенных органических веществ и нефтепродуктов.</a:t>
            </a:r>
            <a:endParaRPr lang="ru-RU" sz="1500" b="1" dirty="0">
              <a:solidFill>
                <a:srgbClr val="F04E23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EE7B3176-95B1-893B-0645-45B5086C3DBA}"/>
              </a:ext>
            </a:extLst>
          </p:cNvPr>
          <p:cNvSpPr txBox="1"/>
          <p:nvPr/>
        </p:nvSpPr>
        <p:spPr>
          <a:xfrm>
            <a:off x="414095" y="2971805"/>
            <a:ext cx="10860586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Деготь сапропелевый - </a:t>
            </a:r>
            <a:r>
              <a:rPr lang="ru-RU" sz="120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представляет собой исключительно перспективное сырье для применения в медицине и получения химических продуктов для органического синтеза, а также в качестве сырья и реагента в химической деревообрабатывающей, фармацевтической промышленности и ветеринарии.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814431A9-BEBA-F10A-593E-ADB2CC031613}"/>
              </a:ext>
            </a:extLst>
          </p:cNvPr>
          <p:cNvSpPr txBox="1"/>
          <p:nvPr/>
        </p:nvSpPr>
        <p:spPr>
          <a:xfrm>
            <a:off x="392317" y="4511986"/>
            <a:ext cx="10872659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Органоминеральный сорбент Сибсорбент-1 - </a:t>
            </a:r>
            <a:r>
              <a:rPr lang="ru-RU" sz="12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предназначен для удаления нефти, масел, мазута и других нерастворимых в воде органических загрязнений как с поверхности воды, так и с любой твердой поверхности в широком диапазоне температур при любой толщине пленки нефтепродукта. Используется при локализации и сборе нефти и нефтепродуктов с поверхности водных объектов, для обезвреживания </a:t>
            </a:r>
            <a:r>
              <a:rPr lang="ru-RU" sz="1200" spc="-2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нефтезагрязненных</a:t>
            </a:r>
            <a:r>
              <a:rPr lang="ru-RU" sz="12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почв на местности без предварительного снятия загрязненного слоя и санации </a:t>
            </a:r>
            <a:r>
              <a:rPr lang="ru-RU" sz="1200" spc="-2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нефтезагрязненных</a:t>
            </a:r>
            <a:r>
              <a:rPr lang="ru-RU" sz="12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почв, а также для обезвреживания и герметизации </a:t>
            </a:r>
            <a:r>
              <a:rPr lang="ru-RU" sz="1200" spc="-2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нефте</a:t>
            </a:r>
            <a:r>
              <a:rPr lang="ru-RU" sz="12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- и </a:t>
            </a:r>
            <a:r>
              <a:rPr lang="ru-RU" sz="1200" spc="-2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маслоотходов</a:t>
            </a:r>
            <a:r>
              <a:rPr lang="ru-RU" sz="12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5A9D007D-27B5-AAE3-0FCD-6D97105E3655}"/>
              </a:ext>
            </a:extLst>
          </p:cNvPr>
          <p:cNvSpPr txBox="1"/>
          <p:nvPr/>
        </p:nvSpPr>
        <p:spPr>
          <a:xfrm>
            <a:off x="366766" y="6002228"/>
            <a:ext cx="10923759" cy="625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Удобрения на основе сапропеля - </a:t>
            </a:r>
            <a:r>
              <a:rPr lang="ru-RU" sz="120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применение сапропеля в качестве удобрения улучшает механическую структуру почв, их влажность и </a:t>
            </a:r>
            <a:r>
              <a:rPr lang="ru-RU" sz="1200" spc="-3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аэрорацию</a:t>
            </a:r>
            <a:r>
              <a:rPr lang="ru-RU" sz="120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Сапропелевое удобрение способствует мобилизации почвенного состава, приводит</a:t>
            </a:r>
          </a:p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20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 самоочищению от болезнетворных растений, грибков и вредных микроорганизмов.</a:t>
            </a:r>
            <a:endParaRPr lang="ru-RU" sz="1500" b="1" dirty="0">
              <a:solidFill>
                <a:srgbClr val="F04E23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lang="ru-RU" sz="2400" spc="55" dirty="0"/>
              <a:t> </a:t>
            </a:r>
            <a:endParaRPr sz="2400" dirty="0"/>
          </a:p>
        </p:txBody>
      </p:sp>
      <p:grpSp>
        <p:nvGrpSpPr>
          <p:cNvPr id="92" name="Группа 91"/>
          <p:cNvGrpSpPr/>
          <p:nvPr/>
        </p:nvGrpSpPr>
        <p:grpSpPr>
          <a:xfrm>
            <a:off x="1295400" y="1613010"/>
            <a:ext cx="4817745" cy="3736587"/>
            <a:chOff x="5901675" y="1613010"/>
            <a:chExt cx="4817745" cy="3736587"/>
          </a:xfrm>
        </p:grpSpPr>
        <p:sp>
          <p:nvSpPr>
            <p:cNvPr id="3" name="object 3"/>
            <p:cNvSpPr txBox="1"/>
            <p:nvPr/>
          </p:nvSpPr>
          <p:spPr>
            <a:xfrm>
              <a:off x="5912650" y="1613010"/>
              <a:ext cx="4552714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ru-RU" sz="16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Наличие животноводства на территории МР </a:t>
              </a: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5901675" y="2368930"/>
              <a:ext cx="4817745" cy="12208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ru-RU" sz="1600" dirty="0"/>
                <a:t>Избыточный объем первичного сырья, идущий на вывоз из МР</a:t>
              </a:r>
            </a:p>
            <a:p>
              <a:pPr marL="12700">
                <a:lnSpc>
                  <a:spcPct val="100000"/>
                </a:lnSpc>
                <a:spcBef>
                  <a:spcPts val="1475"/>
                </a:spcBef>
              </a:pPr>
              <a:r>
                <a:rPr lang="ru-RU"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Наличие учреждений 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 </a:t>
              </a:r>
              <a:r>
                <a:rPr sz="17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организаций</a:t>
              </a:r>
              <a:r>
                <a:rPr sz="17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для</a:t>
              </a:r>
              <a:r>
                <a:rPr sz="17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 err="1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сбыта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spc="-10" dirty="0" err="1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продукции</a:t>
              </a:r>
              <a:r>
                <a:rPr lang="ru-RU"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endParaRPr sz="1700" dirty="0">
                <a:latin typeface="Microsoft Sans Serif"/>
                <a:cs typeface="Microsoft Sans Serif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912650" y="3879583"/>
              <a:ext cx="4581525" cy="543995"/>
            </a:xfrm>
            <a:prstGeom prst="rect">
              <a:avLst/>
            </a:prstGeom>
          </p:spPr>
          <p:txBody>
            <a:bodyPr vert="horz" wrap="square" lIns="0" tIns="5080" rIns="0" bIns="0" rtlCol="0">
              <a:spAutoFit/>
            </a:bodyPr>
            <a:lstStyle/>
            <a:p>
              <a:pPr marL="12700" marR="5080">
                <a:lnSpc>
                  <a:spcPct val="102899"/>
                </a:lnSpc>
                <a:spcBef>
                  <a:spcPts val="40"/>
                </a:spcBef>
              </a:pP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Наличие</a:t>
              </a:r>
              <a:r>
                <a:rPr sz="1700" spc="-7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специальных</a:t>
              </a:r>
              <a:r>
                <a:rPr sz="1700" spc="-7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мер</a:t>
              </a:r>
              <a:r>
                <a:rPr sz="1700" spc="-7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spc="-10" dirty="0" err="1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поддержки</a:t>
              </a:r>
              <a:r>
                <a:rPr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lang="ru-RU"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сельхоз товаропроизводителей</a:t>
              </a:r>
              <a:endParaRPr sz="1700" dirty="0">
                <a:latin typeface="Microsoft Sans Serif"/>
                <a:cs typeface="Microsoft Sans Serif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5912650" y="4798417"/>
              <a:ext cx="4775200" cy="5511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Широкая</a:t>
              </a:r>
              <a:r>
                <a:rPr sz="17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линейка</a:t>
              </a:r>
              <a:r>
                <a:rPr sz="17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мер</a:t>
              </a:r>
              <a:r>
                <a:rPr sz="17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поддержки</a:t>
              </a:r>
              <a:endParaRPr sz="1700" dirty="0">
                <a:latin typeface="Microsoft Sans Serif"/>
                <a:cs typeface="Microsoft Sans Serif"/>
              </a:endParaRPr>
            </a:p>
            <a:p>
              <a:pPr marL="12700">
                <a:lnSpc>
                  <a:spcPct val="100000"/>
                </a:lnSpc>
                <a:spcBef>
                  <a:spcPts val="60"/>
                </a:spcBef>
              </a:pP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</a:t>
              </a:r>
              <a:r>
                <a:rPr sz="17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адаптивностью</a:t>
              </a:r>
              <a:r>
                <a:rPr sz="17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под</a:t>
              </a:r>
              <a:r>
                <a:rPr sz="17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инвестиционные</a:t>
              </a:r>
              <a:r>
                <a:rPr sz="17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проекты</a:t>
              </a:r>
              <a:endParaRPr sz="1700" dirty="0">
                <a:latin typeface="Microsoft Sans Serif"/>
                <a:cs typeface="Microsoft Sans Serif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4" name="object 28"/>
          <p:cNvSpPr/>
          <p:nvPr/>
        </p:nvSpPr>
        <p:spPr>
          <a:xfrm>
            <a:off x="992081" y="1710703"/>
            <a:ext cx="197442" cy="1549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8"/>
          <p:cNvSpPr/>
          <p:nvPr/>
        </p:nvSpPr>
        <p:spPr>
          <a:xfrm>
            <a:off x="992081" y="2438400"/>
            <a:ext cx="197442" cy="1549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8"/>
          <p:cNvSpPr/>
          <p:nvPr/>
        </p:nvSpPr>
        <p:spPr>
          <a:xfrm>
            <a:off x="992081" y="3145666"/>
            <a:ext cx="197442" cy="1549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8"/>
          <p:cNvSpPr/>
          <p:nvPr/>
        </p:nvSpPr>
        <p:spPr>
          <a:xfrm>
            <a:off x="992081" y="3966497"/>
            <a:ext cx="197442" cy="1549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8"/>
          <p:cNvSpPr/>
          <p:nvPr/>
        </p:nvSpPr>
        <p:spPr>
          <a:xfrm>
            <a:off x="992081" y="4802543"/>
            <a:ext cx="197442" cy="1549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8"/>
          <p:cNvSpPr/>
          <p:nvPr/>
        </p:nvSpPr>
        <p:spPr>
          <a:xfrm>
            <a:off x="992081" y="1613010"/>
            <a:ext cx="0" cy="3999865"/>
          </a:xfrm>
          <a:custGeom>
            <a:avLst/>
            <a:gdLst/>
            <a:ahLst/>
            <a:cxnLst/>
            <a:rect l="l" t="t" r="r" b="b"/>
            <a:pathLst>
              <a:path h="3999865">
                <a:moveTo>
                  <a:pt x="0" y="0"/>
                </a:moveTo>
                <a:lnTo>
                  <a:pt x="0" y="3999839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Рисунок 23" descr="Изображение выглядит как карта, текст, атлас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582FD5-5250-21DC-EF1F-0D347B50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64" y="998749"/>
            <a:ext cx="4922455" cy="53504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Автомобильные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дороги</a:t>
            </a:r>
            <a:r>
              <a:rPr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Омской</a:t>
            </a:r>
            <a:r>
              <a:rPr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Общая</a:t>
            </a:r>
            <a:r>
              <a:rPr sz="950" spc="9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729,9</a:t>
            </a:r>
            <a:r>
              <a:rPr sz="1500" spc="-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км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Крупные</a:t>
            </a:r>
            <a:r>
              <a:rPr sz="950" spc="1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автомагистрали: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Р-402</a:t>
            </a:r>
            <a:r>
              <a:rPr sz="950" spc="3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Р-254</a:t>
            </a:r>
            <a:r>
              <a:rPr sz="950" spc="3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AH6)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А-320</a:t>
            </a:r>
            <a:r>
              <a:rPr sz="950" spc="3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AH60)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Объем</a:t>
            </a:r>
            <a:r>
              <a:rPr sz="950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перевозимых</a:t>
            </a:r>
            <a:r>
              <a:rPr sz="95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грузов</a:t>
            </a:r>
            <a:r>
              <a:rPr sz="95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950" baseline="427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sz="1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18</a:t>
            </a:r>
            <a:r>
              <a:rPr sz="1500" spc="-7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тонн,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950" baseline="427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sz="1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</a:t>
            </a:r>
            <a:r>
              <a:rPr sz="1500" spc="-1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950" baseline="427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sz="1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</a:t>
            </a:r>
            <a:r>
              <a:rPr sz="1500" spc="-15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тонн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Заключено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соглашение</a:t>
            </a:r>
            <a:r>
              <a:rPr sz="950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дороги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«Северный</a:t>
            </a:r>
            <a:r>
              <a:rPr sz="950" spc="6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обход</a:t>
            </a:r>
            <a:r>
              <a:rPr sz="950" spc="6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города</a:t>
            </a:r>
            <a:r>
              <a:rPr sz="950" spc="6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Омска»,</a:t>
            </a:r>
            <a:r>
              <a:rPr sz="950" spc="5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М-</a:t>
            </a:r>
            <a:r>
              <a:rPr sz="950" spc="-2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12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Монголия)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635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магистраль:</a:t>
            </a:r>
            <a:endParaRPr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209</a:t>
            </a:r>
            <a:r>
              <a:rPr sz="1500" b="1" spc="-6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км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станций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страны</a:t>
            </a:r>
            <a:endParaRPr lang="ru-RU" sz="950" spc="-10" dirty="0">
              <a:solidFill>
                <a:srgbClr val="231F2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lang="ru-RU"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 города Тары Омской области до ближайшей ЖД станции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250</a:t>
            </a:r>
            <a:r>
              <a:rPr lang="ru-RU"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км</a:t>
            </a: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6234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Карбышева:</a:t>
            </a:r>
            <a:endParaRPr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аэропортов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почты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терминал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эстакадами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тонн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соглашение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Федоровка»</a:t>
            </a:r>
            <a:endParaRPr sz="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гг.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транспорт:</a:t>
            </a:r>
            <a:endParaRPr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Китаем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путь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регион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lang="ru-RU"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Тарский речной порт, обеспечивающий причал проходящим судам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региона,</a:t>
            </a:r>
            <a:endParaRPr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направлениям</a:t>
            </a:r>
            <a:endParaRPr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области)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округом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Азия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 dirty="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" y="697339"/>
            <a:ext cx="10751185" cy="924274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400" spc="60" dirty="0"/>
              <a:t>ТРАНСПОРТНО-ЛОГИСТИЧЕСКИЙ ПОТЕНЦИАЛ</a:t>
            </a:r>
            <a:br>
              <a:rPr lang="ru-RU" sz="2400" spc="60" dirty="0"/>
            </a:br>
            <a:r>
              <a:rPr lang="ru-RU" sz="2400" spc="60" dirty="0"/>
              <a:t>ТАРСКОГО РАЙОНА ОМСКОЙ ОБЛАСТИ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381000" y="1727151"/>
            <a:ext cx="4924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96" y="922285"/>
            <a:ext cx="375602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31" y="3397197"/>
            <a:ext cx="2998788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75" y="3358092"/>
            <a:ext cx="19812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57695"/>
            <a:ext cx="180975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2" y="3489325"/>
            <a:ext cx="4079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10" y="4809331"/>
            <a:ext cx="5302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8" y="4452460"/>
            <a:ext cx="530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638" y="4512786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398" y="6125369"/>
            <a:ext cx="5000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841659"/>
            <a:ext cx="152400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41659"/>
            <a:ext cx="4270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82" y="1786890"/>
            <a:ext cx="32861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826101"/>
            <a:ext cx="7191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39" y="2624554"/>
            <a:ext cx="4762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819400"/>
            <a:ext cx="2127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77" y="3331846"/>
            <a:ext cx="45719" cy="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942178" y="2789537"/>
            <a:ext cx="48293" cy="5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19" y="2515016"/>
            <a:ext cx="3349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2624554"/>
            <a:ext cx="4508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550" y="3320838"/>
            <a:ext cx="4016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90" y="3603254"/>
            <a:ext cx="4873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55" y="3266069"/>
            <a:ext cx="3603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3204738"/>
            <a:ext cx="3238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3540918"/>
            <a:ext cx="3651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6" y="3810000"/>
            <a:ext cx="35401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45" y="4267200"/>
            <a:ext cx="4016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98" y="4157662"/>
            <a:ext cx="3651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370" y="3430323"/>
            <a:ext cx="2746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11" y="3956843"/>
            <a:ext cx="3238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566" y="4212431"/>
            <a:ext cx="3841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81" y="4342922"/>
            <a:ext cx="35401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573" y="4665185"/>
            <a:ext cx="35401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77" y="4774035"/>
            <a:ext cx="3603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618" y="4876006"/>
            <a:ext cx="3968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232" y="4315407"/>
            <a:ext cx="31750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53" y="4718315"/>
            <a:ext cx="35401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56" y="4942681"/>
            <a:ext cx="4143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150" y="4656453"/>
            <a:ext cx="3905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75" y="4919927"/>
            <a:ext cx="4016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31" y="4750856"/>
            <a:ext cx="212725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152" y="5052219"/>
            <a:ext cx="4873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063" y="5562600"/>
            <a:ext cx="32861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883" y="5410200"/>
            <a:ext cx="3349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08" y="5300662"/>
            <a:ext cx="4333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2" y="5355431"/>
            <a:ext cx="35401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888" y="5106988"/>
            <a:ext cx="3841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639" y="5617369"/>
            <a:ext cx="2809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43" y="5672138"/>
            <a:ext cx="4206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69" y="6161881"/>
            <a:ext cx="49371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13" y="5788661"/>
            <a:ext cx="4635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24" y="1649412"/>
            <a:ext cx="31638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5996781"/>
            <a:ext cx="133350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08" y="6161881"/>
            <a:ext cx="3905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625" y="5434807"/>
            <a:ext cx="3238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843430"/>
            <a:ext cx="7381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22" y="5972493"/>
            <a:ext cx="152400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6" y="6161246"/>
            <a:ext cx="1524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792" y="6334468"/>
            <a:ext cx="117790" cy="12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6" y="211959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Автомобильная дорога регионального значения 52 ОП РЗ К-4 Омск-Тара</a:t>
            </a:r>
          </a:p>
          <a:p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Автомобильная дорога регионального значения 52 ОП РЗ К-17 Тобольск-Тара-Томск, участок Тара - Усть-Ишим</a:t>
            </a:r>
          </a:p>
          <a:p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Речная пристань, обеспечивающая причал проходящим судам</a:t>
            </a:r>
          </a:p>
          <a:p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Автостанция в г. Тара</a:t>
            </a:r>
          </a:p>
          <a:p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Вертолетная посадочная площадка на 13 мест</a:t>
            </a:r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6" y="221424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060281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6" y="4990336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5568950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71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175919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9D8439-6858-2682-81F9-FAE188DFFFF1}"/>
              </a:ext>
            </a:extLst>
          </p:cNvPr>
          <p:cNvCxnSpPr>
            <a:cxnSpLocks/>
          </p:cNvCxnSpPr>
          <p:nvPr/>
        </p:nvCxnSpPr>
        <p:spPr>
          <a:xfrm>
            <a:off x="302429" y="2214245"/>
            <a:ext cx="7614" cy="3406567"/>
          </a:xfrm>
          <a:prstGeom prst="line">
            <a:avLst/>
          </a:prstGeom>
          <a:ln>
            <a:solidFill>
              <a:srgbClr val="F4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РЫНКА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859703" y="37905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pic>
        <p:nvPicPr>
          <p:cNvPr id="2050" name="Picture 2" descr="C:\Users\Киселева ТИ\Documents\Documents\Инвестиции\Новая папка (2)\Райо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12" y="1201558"/>
            <a:ext cx="5514208" cy="55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352800" y="4419600"/>
            <a:ext cx="1846807" cy="447348"/>
          </a:xfrm>
          <a:prstGeom prst="wedgeRoundRectCallout">
            <a:avLst>
              <a:gd name="adj1" fmla="val 50925"/>
              <a:gd name="adj2" fmla="val -100530"/>
              <a:gd name="adj3" fmla="val 16667"/>
            </a:avLst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ysClr val="windowText" lastClr="000000"/>
                </a:solidFill>
              </a:rPr>
              <a:t>г. Тюкалинск ООО «РЕСПЕКТ»</a:t>
            </a:r>
          </a:p>
        </p:txBody>
      </p:sp>
      <p:sp>
        <p:nvSpPr>
          <p:cNvPr id="5" name="Скругленная прямоугольная выноска 20">
            <a:extLst>
              <a:ext uri="{FF2B5EF4-FFF2-40B4-BE49-F238E27FC236}">
                <a16:creationId xmlns:a16="http://schemas.microsoft.com/office/drawing/2014/main" id="{0F6F9E2F-6FBC-5CBA-B82B-473F98CFF826}"/>
              </a:ext>
            </a:extLst>
          </p:cNvPr>
          <p:cNvSpPr/>
          <p:nvPr/>
        </p:nvSpPr>
        <p:spPr>
          <a:xfrm>
            <a:off x="3299610" y="2304132"/>
            <a:ext cx="1846807" cy="447348"/>
          </a:xfrm>
          <a:prstGeom prst="wedgeRoundRectCallout">
            <a:avLst>
              <a:gd name="adj1" fmla="val -47611"/>
              <a:gd name="adj2" fmla="val -230053"/>
              <a:gd name="adj3" fmla="val 16667"/>
            </a:avLst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ysClr val="windowText" lastClr="000000"/>
                </a:solidFill>
              </a:rPr>
              <a:t>г. Тюмень ООО «</a:t>
            </a:r>
            <a:r>
              <a:rPr lang="ru-RU" sz="800" b="1" dirty="0" err="1">
                <a:solidFill>
                  <a:sysClr val="windowText" lastClr="000000"/>
                </a:solidFill>
              </a:rPr>
              <a:t>Сибевросервис</a:t>
            </a:r>
            <a:r>
              <a:rPr lang="ru-RU" sz="800" b="1" dirty="0">
                <a:solidFill>
                  <a:sysClr val="windowText" lastClr="000000"/>
                </a:solidFill>
              </a:rPr>
              <a:t>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2152</Words>
  <Application>Microsoft Office PowerPoint</Application>
  <PresentationFormat>Широкоэкранный</PresentationFormat>
  <Paragraphs>296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MT</vt:lpstr>
      <vt:lpstr>Calibri</vt:lpstr>
      <vt:lpstr>Lucida Sans Unicode</vt:lpstr>
      <vt:lpstr>Microsoft Sans Serif</vt:lpstr>
      <vt:lpstr>Tahoma</vt:lpstr>
      <vt:lpstr>Office Theme</vt:lpstr>
      <vt:lpstr>СОЗДАНИЕ ПРОИЗВОДСТВА ПО ПЕРЕРАБОТКЕ САПРОПЕЛЕЙ ТАРСКИЙ РАЙОН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</vt:lpstr>
      <vt:lpstr>ТРАНСПОРТНО-ЛОГИСТИЧЕСКИЙ ПОТЕНЦИАЛ ОМСКОЙ ОБЛАСТИ</vt:lpstr>
      <vt:lpstr>ТРАНСПОРТНО-ЛОГИСТИЧЕСКИЙ ПОТЕНЦИАЛ ТАРСКОГО РАЙОНА ОМСКОЙ ОБЛАСТИ</vt:lpstr>
      <vt:lpstr>АНАЛИЗ РЫНКА</vt:lpstr>
      <vt:lpstr>РЫНОК СБЫТА</vt:lpstr>
      <vt:lpstr>ТЕХНОЛОГИЯ ПРОИЗВОДСТВА ПО ПЕРЕРАБОТКЕ САПРОПЕЛЕЙ</vt:lpstr>
      <vt:lpstr>ПЛАН МАРКЕТИНГА</vt:lpstr>
      <vt:lpstr>РЕСУРСНАЯ БАЗА РАЙОНА</vt:lpstr>
      <vt:lpstr>СЫРЬЕ ДЛЯ ОБЕСПЕЧЕНИЯ ПРОИЗВОДСТВА</vt:lpstr>
      <vt:lpstr>Локализация инвестиционного проекта</vt:lpstr>
      <vt:lpstr>Презентация PowerPoint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МОЛОКА И КИСЛОМОЛОЧНОЙ ПРОДУКЦИИ</dc:title>
  <dc:creator>Софья Смирнова</dc:creator>
  <cp:lastModifiedBy>Admin</cp:lastModifiedBy>
  <cp:revision>180</cp:revision>
  <cp:lastPrinted>2025-07-23T03:42:04Z</cp:lastPrinted>
  <dcterms:created xsi:type="dcterms:W3CDTF">2025-07-17T12:03:33Z</dcterms:created>
  <dcterms:modified xsi:type="dcterms:W3CDTF">2026-04-21T06:14:26Z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2025-07-17T00:00:00Z</vt:filetime>
  </property>
  <property fmtid="{D5CDD505-2E9C-101B-9397-08002B2CF9AE}" pid="5" name="Producer">
    <vt:lpwstr>Adobe PDF Library 15.0</vt:lpwstr>
  </property>
</Properties>
</file>