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19"/>
  </p:notesMasterIdLst>
  <p:sldIdLst>
    <p:sldId id="256" r:id="rId4"/>
    <p:sldId id="257" r:id="rId5"/>
    <p:sldId id="258" r:id="rId6"/>
    <p:sldId id="280" r:id="rId7"/>
    <p:sldId id="260" r:id="rId8"/>
    <p:sldId id="262" r:id="rId9"/>
    <p:sldId id="263" r:id="rId10"/>
    <p:sldId id="264" r:id="rId11"/>
    <p:sldId id="266" r:id="rId12"/>
    <p:sldId id="267" r:id="rId13"/>
    <p:sldId id="281" r:id="rId14"/>
    <p:sldId id="282" r:id="rId15"/>
    <p:sldId id="274" r:id="rId16"/>
    <p:sldId id="275" r:id="rId17"/>
    <p:sldId id="276" r:id="rId18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3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9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2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spc="-50" dirty="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‹#›</a:t>
            </a:fld>
            <a:endParaRPr spc="-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garder@odes.omskportal.ru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</a:rPr>
              <a:t>СОЗДАНИЕ ПЛОДОПИТОМНИКА в Одесском районе Омской области</a:t>
            </a:r>
          </a:p>
          <a:p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8797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28524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крупн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ы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</a:pPr>
            <a:fld id="{81D60167-4931-47E6-BA6A-407CBD079E47}" type="slidenum">
              <a:rPr spc="-85" dirty="0">
                <a:solidFill>
                  <a:prstClr val="white"/>
                </a:solidFill>
              </a:rPr>
              <a:pPr marL="12700">
                <a:spcBef>
                  <a:spcPts val="170"/>
                </a:spcBef>
              </a:pPr>
              <a:t>11</a:t>
            </a:fld>
            <a:endParaRPr spc="-85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051926" y="1447800"/>
            <a:ext cx="44542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Омская область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Одесский район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восток от ЗУ 55:18:150202:169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Площадь: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20,53га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земли сельскохозяйственного назначения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 разрешенного использования: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Расположение: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рядом с населенным пунктом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с.Благодаровка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возможность подключения к сетям водо-, газо- и электроснабжения</a:t>
            </a:r>
          </a:p>
        </p:txBody>
      </p:sp>
      <p:pic>
        <p:nvPicPr>
          <p:cNvPr id="2050" name="Picture 2" descr="\\10.118.1.191\папка обмена экономический отдел\Гардер А.Н\2025\Декабрь\2025-12-15_17-12-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6" t="1892"/>
          <a:stretch/>
        </p:blipFill>
        <p:spPr bwMode="auto">
          <a:xfrm>
            <a:off x="1066800" y="1474498"/>
            <a:ext cx="5271181" cy="48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4437" y="304800"/>
            <a:ext cx="41444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lang="ru-RU"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lang="ru-RU"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lang="ru-RU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01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50" dirty="0"/>
              <a:t>ВОЗМОЖНЫЕ</a:t>
            </a:r>
            <a:r>
              <a:rPr lang="ru-RU" sz="2400" spc="120" dirty="0"/>
              <a:t> </a:t>
            </a:r>
            <a:r>
              <a:rPr lang="ru-RU" sz="2400" spc="65" dirty="0"/>
              <a:t>ТЕРРИТОРИИ</a:t>
            </a:r>
            <a:r>
              <a:rPr lang="ru-RU" sz="2400" spc="120" dirty="0"/>
              <a:t> </a:t>
            </a:r>
            <a:r>
              <a:rPr lang="ru-RU" sz="2400" dirty="0"/>
              <a:t>ДЛЯ</a:t>
            </a:r>
            <a:r>
              <a:rPr lang="ru-RU" sz="2400" spc="120" dirty="0"/>
              <a:t> </a:t>
            </a:r>
            <a:r>
              <a:rPr lang="ru-RU" sz="2400" spc="-10" dirty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  <a:defRPr/>
            </a:pPr>
            <a:fld id="{81D60167-4931-47E6-BA6A-407CBD079E47}" type="slidenum">
              <a:rPr spc="-85" dirty="0">
                <a:solidFill>
                  <a:prstClr val="white"/>
                </a:solidFill>
              </a:rPr>
              <a:pPr marL="12700">
                <a:spcBef>
                  <a:spcPts val="170"/>
                </a:spcBef>
                <a:defRPr/>
              </a:pPr>
              <a:t>12</a:t>
            </a:fld>
            <a:endParaRPr spc="-85" dirty="0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7C6EED-9F55-4761-B8AE-303F9D69B266}"/>
              </a:ext>
            </a:extLst>
          </p:cNvPr>
          <p:cNvSpPr txBox="1"/>
          <p:nvPr/>
        </p:nvSpPr>
        <p:spPr>
          <a:xfrm>
            <a:off x="7051927" y="990600"/>
            <a:ext cx="430187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2:</a:t>
            </a:r>
          </a:p>
          <a:p>
            <a:pPr>
              <a:defRPr/>
            </a:pPr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pPr>
              <a:defRPr/>
            </a:pPr>
            <a:r>
              <a:rPr lang="ru-RU" sz="1400" dirty="0"/>
              <a:t>Одесский район</a:t>
            </a:r>
            <a:endParaRPr lang="ru-RU" sz="1400" b="1" dirty="0"/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/>
              <a:t>Кадастровый номер:</a:t>
            </a:r>
          </a:p>
          <a:p>
            <a:pPr>
              <a:defRPr/>
            </a:pPr>
            <a:r>
              <a:rPr lang="ru-RU" sz="1400" dirty="0"/>
              <a:t>55:18:170302:1; 55:18:170302:421 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dirty="0"/>
              <a:t>Общая площадь: </a:t>
            </a:r>
            <a:r>
              <a:rPr lang="ru-RU" sz="1400" dirty="0"/>
              <a:t>28,1 га (комплекс земельных участков)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dirty="0"/>
              <a:t>Категория земель: </a:t>
            </a:r>
            <a:r>
              <a:rPr lang="ru-RU" sz="1400" dirty="0"/>
              <a:t>земли сельскохозяйственного назначения</a:t>
            </a:r>
          </a:p>
          <a:p>
            <a:pPr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 разрешенного использования: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Расположение: </a:t>
            </a:r>
            <a:r>
              <a:rPr lang="ru-RU" sz="1400" dirty="0">
                <a:solidFill>
                  <a:prstClr val="black"/>
                </a:solidFill>
              </a:rPr>
              <a:t>рядом с населенным пунктом </a:t>
            </a:r>
            <a:r>
              <a:rPr lang="ru-RU" sz="1400" dirty="0" err="1">
                <a:solidFill>
                  <a:prstClr val="black"/>
                </a:solidFill>
              </a:rPr>
              <a:t>с.Желанное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Есть возможность подключения к сетям водо-, газо- и электроснабжения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12965"/>
            <a:ext cx="5257800" cy="51937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8018" y="313180"/>
            <a:ext cx="41444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Локализация</a:t>
            </a:r>
            <a:r>
              <a:rPr kumimoji="0" lang="ru-RU" sz="1500" b="1" i="1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инвестиционного</a:t>
            </a:r>
            <a:r>
              <a:rPr kumimoji="0" lang="ru-RU" sz="1500" b="1" i="1" u="none" strike="noStrike" kern="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1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7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lang="ru-RU" sz="1500" spc="-10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sz="1500" spc="-10" dirty="0" err="1">
                <a:solidFill>
                  <a:srgbClr val="231F20"/>
                </a:solidFill>
                <a:latin typeface="Tahoma"/>
                <a:cs typeface="Tahoma"/>
              </a:rPr>
              <a:t>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13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13474"/>
              </p:ext>
            </p:extLst>
          </p:nvPr>
        </p:nvGraphicFramePr>
        <p:xfrm>
          <a:off x="359994" y="1151610"/>
          <a:ext cx="10638155" cy="3543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Присвоение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инвестиционному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проекту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статуса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масштабного инвестиционного</a:t>
                      </a:r>
                      <a:r>
                        <a:rPr sz="12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земельного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участка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аренду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строительства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r>
                        <a:rPr sz="1200" b="1" spc="-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оборудования,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относящегося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второй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амортизационным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группам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Микрозаймы</a:t>
                      </a:r>
                      <a:r>
                        <a:rPr sz="1200" b="1" spc="-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средств,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технологий,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инновационной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</a:t>
                      </a:r>
                      <a:r>
                        <a:rPr lang="ru-RU" sz="1200" b="1" i="0" dirty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сельскохозяйственным товаропроизводителям на закладку и уход за многолетними плодовыми и ягодными культурами </a:t>
                      </a:r>
                      <a:endParaRPr lang="en-US" sz="1200" b="1" i="0" dirty="0">
                        <a:solidFill>
                          <a:srgbClr val="333333"/>
                        </a:solidFill>
                        <a:effectLst/>
                        <a:latin typeface="YS Tex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финансовое обеспечение части затрат в расчете на 1 га: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- по закладке многолетних насаждений – 272154 руб.;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- по закладке питомников плодовых культур - 400000 руб.;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-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уходных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работ за многолетними насаждениями – 102312 руб.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 части затрат на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закладку и уход за многолетними плодовыми и ягодными культурами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Гарантийная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центром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(поручительство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1,25%)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Поручительство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обеспечение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СМСП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финансовыми организациями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1515790"/>
            <a:ext cx="7467600" cy="25917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«одного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доработка,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планов,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обоснований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моделей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консультационная,</a:t>
            </a:r>
            <a:r>
              <a:rPr sz="12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юридическая,</a:t>
            </a:r>
            <a:r>
              <a:rPr sz="12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консалтинговая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sz="12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13133" y="3999713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383" y="4928409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4822" y="4928409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149975" y="6217039"/>
            <a:ext cx="1615122" cy="46140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sz="9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sz="9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sz="9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9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investomsk.ru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133" y="6211700"/>
            <a:ext cx="1828800" cy="3157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95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r>
              <a:rPr sz="95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5423" y="3892452"/>
            <a:ext cx="435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investomsk.ru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Телефон: +7 (3812) 40-80-49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info@investomsk.ru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arvd@mail.ru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Омск, ул. 70 лет Октября, 25/2,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4-3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57" y="3916966"/>
            <a:ext cx="7921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705600" y="3892452"/>
            <a:ext cx="4419600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ru-RU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lang="ru-RU" sz="1200" b="1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ru-RU" sz="1200" b="1" spc="-3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Гардер</a:t>
            </a:r>
            <a:r>
              <a:rPr lang="ru-RU" sz="1200" b="1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  <a:r>
              <a:rPr lang="ru-RU" sz="1200" b="1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Николаевич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050">
              <a:lnSpc>
                <a:spcPct val="100000"/>
              </a:lnSpc>
              <a:spcBef>
                <a:spcPts val="160"/>
              </a:spcBef>
            </a:pPr>
            <a:r>
              <a:rPr lang="ru-RU" sz="1200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200" b="1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Одесского</a:t>
            </a:r>
            <a:r>
              <a:rPr lang="ru-RU" sz="12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lang="ru-RU" sz="1200" b="1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ru-RU" sz="1200" b="1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(38159)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200" b="1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ru-RU" sz="1200" b="1" u="sng" spc="-10" dirty="0">
                <a:solidFill>
                  <a:schemeClr val="tx1"/>
                </a:solidFill>
                <a:uFill>
                  <a:solidFill>
                    <a:srgbClr val="205E9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agarder@odes.omskportal.ru</a:t>
            </a:r>
            <a:endParaRPr lang="ru-RU" sz="1200" b="1" u="sng" spc="-10" dirty="0">
              <a:solidFill>
                <a:schemeClr val="tx1"/>
              </a:solidFill>
              <a:uFill>
                <a:solidFill>
                  <a:srgbClr val="205E9E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обл., Одесский р-н, Одесское с., Ленина ул.,</a:t>
            </a: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д., 302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6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8</a:t>
            </a:r>
            <a:r>
              <a:rPr lang="ru-RU" sz="1500" dirty="0">
                <a:latin typeface="Arial MT"/>
                <a:cs typeface="Microsoft Sans Serif"/>
              </a:rPr>
              <a:t> 4. 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9</a:t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5.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860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Создание плодопитомника в Одесском районе Омской области</a:t>
            </a:r>
            <a:endParaRPr sz="1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 lvl="0" indent="0" defTabSz="914400" eaLnBrk="1" fontAlgn="auto" latinLnBrk="0" hangingPunct="1">
              <a:lnSpc>
                <a:spcPts val="22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Открытие плодопитомника- посадка из растений, рано вступающих в плодоношение, причем приносящих большое количество плодов высокого качества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70100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411330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Открытие плодопитомника- посадка из растений, рано вступающих в плодоношение, причем приносящих большое количество плодов высокого качества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err="1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Сельское хозяйство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Растениеводство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spc="-1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ОКВЭД - 01.13.21 «Выращивание плодовых и ягодных культур»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 err="1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spc="-1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 20 тонн с гектара </a:t>
            </a:r>
            <a:r>
              <a:rPr lang="ru-RU" sz="1600" b="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sz="1600" b="0" spc="-4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год</a:t>
            </a:r>
            <a:endParaRPr lang="ru-RU" sz="16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78" y="1696504"/>
            <a:ext cx="153547" cy="46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0" y="4309590"/>
            <a:ext cx="4256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18 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месяцев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 err="1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3337" y="2759030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1468" y="2813794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600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93566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5090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9359" y="2133083"/>
            <a:ext cx="9290152" cy="605051"/>
            <a:chOff x="739773" y="2140675"/>
            <a:chExt cx="9290152" cy="605051"/>
          </a:xfrm>
        </p:grpSpPr>
        <p:sp>
          <p:nvSpPr>
            <p:cNvPr id="13" name="object 13"/>
            <p:cNvSpPr/>
            <p:nvPr/>
          </p:nvSpPr>
          <p:spPr>
            <a:xfrm>
              <a:off x="873156" y="2553694"/>
              <a:ext cx="9156769" cy="45719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8414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8414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63807" y="2140675"/>
              <a:ext cx="575706" cy="583578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3567" y="2148308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9359" y="1247089"/>
            <a:ext cx="5336540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450" b="1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450" b="1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906000" y="2125145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082676" y="2145782"/>
            <a:ext cx="524508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66330" y="2104507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27620" y="2112445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33600" y="2501383"/>
            <a:ext cx="6939280" cy="104775"/>
            <a:chOff x="2133600" y="2501383"/>
            <a:chExt cx="6939280" cy="104775"/>
          </a:xfrm>
        </p:grpSpPr>
        <p:sp>
          <p:nvSpPr>
            <p:cNvPr id="33" name="object 33"/>
            <p:cNvSpPr/>
            <p:nvPr/>
          </p:nvSpPr>
          <p:spPr>
            <a:xfrm>
              <a:off x="220980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452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7192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032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360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4340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4812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9160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89901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3360" y="228601"/>
            <a:ext cx="5435640" cy="228599"/>
          </a:xfrm>
        </p:spPr>
        <p:txBody>
          <a:bodyPr/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ru-RU" sz="1500" i="1" dirty="0">
                <a:solidFill>
                  <a:srgbClr val="231F20"/>
                </a:solidFill>
              </a:rPr>
              <a:t>Основные</a:t>
            </a:r>
            <a:r>
              <a:rPr lang="ru-RU" sz="1500" i="1" spc="-30" dirty="0">
                <a:solidFill>
                  <a:srgbClr val="231F20"/>
                </a:solidFill>
              </a:rPr>
              <a:t> </a:t>
            </a:r>
            <a:r>
              <a:rPr lang="ru-RU" sz="1500" i="1" spc="-10" dirty="0">
                <a:solidFill>
                  <a:srgbClr val="231F20"/>
                </a:solidFill>
              </a:rPr>
              <a:t>характеристики</a:t>
            </a:r>
            <a:r>
              <a:rPr lang="ru-RU" sz="1500" i="1" spc="-30" dirty="0">
                <a:solidFill>
                  <a:srgbClr val="231F20"/>
                </a:solidFill>
              </a:rPr>
              <a:t> </a:t>
            </a:r>
            <a:r>
              <a:rPr lang="ru-RU" sz="1500" i="1" dirty="0">
                <a:solidFill>
                  <a:srgbClr val="231F20"/>
                </a:solidFill>
              </a:rPr>
              <a:t>инвестиционного</a:t>
            </a:r>
            <a:r>
              <a:rPr lang="ru-RU" sz="1500" i="1" spc="-25" dirty="0">
                <a:solidFill>
                  <a:srgbClr val="231F20"/>
                </a:solidFill>
              </a:rPr>
              <a:t> </a:t>
            </a:r>
            <a:r>
              <a:rPr lang="ru-RU" sz="1500" i="1" spc="-10" dirty="0">
                <a:solidFill>
                  <a:srgbClr val="231F20"/>
                </a:solidFill>
              </a:rPr>
              <a:t>проекта</a:t>
            </a:r>
            <a:endParaRPr lang="ru-RU" sz="1500" b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609598" y="1303925"/>
            <a:ext cx="5003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плодово- ягодная продукция</a:t>
            </a:r>
            <a:r>
              <a:rPr lang="ru-RU" sz="1600" dirty="0"/>
              <a:t>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саженцы плодовых культур: яблони, груши, вишни, смородины, крыжовника, рябины, малины и садовой земляники;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черенки плодовых, ягодных культур и вегетативно размножаемых подвоев;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рассада плодовых и ягодных культур;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семена цветов;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/>
              <a:t>-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посадочный материал, например, ели (голубые</a:t>
            </a: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сибирские), акация, берёза, рябина.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2200" y="3995133"/>
            <a:ext cx="4823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86400" y="3995133"/>
            <a:ext cx="5638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критерии выбора сортов плодовых культур: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- устойчивость к болезням;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- </a:t>
            </a:r>
            <a:r>
              <a:rPr lang="ru-RU" sz="1600" dirty="0" err="1"/>
              <a:t>скороплодность</a:t>
            </a:r>
            <a:r>
              <a:rPr lang="ru-RU" sz="1600" dirty="0"/>
              <a:t> (раннее вступление в плодоношение);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- стабильная урожайность;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- транспортабельность плодов;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- адаптация к местному климату.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 Оптимальное решение - сочетание 3 - 4 сортов с разными сроками созревания.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8" y="3995133"/>
            <a:ext cx="244574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95133"/>
            <a:ext cx="2590800" cy="23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60" y="1303925"/>
            <a:ext cx="5511840" cy="26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/>
              <a:t>плодопитомников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8600" y="1481446"/>
            <a:ext cx="3150241" cy="462113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6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6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600" b="1" i="0" u="sng" dirty="0">
                <a:solidFill>
                  <a:srgbClr val="FF3300"/>
                </a:solidFill>
                <a:effectLst/>
                <a:latin typeface="YS Text"/>
              </a:rPr>
              <a:t>в саженцах плодово-ягодных культур </a:t>
            </a:r>
            <a:r>
              <a:rPr lang="ru-RU" sz="1600" b="1" u="sng" spc="-10" dirty="0">
                <a:solidFill>
                  <a:srgbClr val="FF3300"/>
                </a:solidFill>
                <a:latin typeface="Arial"/>
                <a:cs typeface="Arial"/>
              </a:rPr>
              <a:t>:</a:t>
            </a:r>
            <a:endParaRPr sz="1600" b="1" u="sng" dirty="0">
              <a:solidFill>
                <a:srgbClr val="FF3300"/>
              </a:solidFill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sz="1400" i="0" dirty="0">
                <a:solidFill>
                  <a:srgbClr val="333333"/>
                </a:solidFill>
                <a:effectLst/>
                <a:latin typeface="YS Text"/>
              </a:rPr>
              <a:t>не менее 24</a:t>
            </a:r>
            <a:r>
              <a:rPr kumimoji="0" lang="ru-RU" sz="140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млн.шт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в год </a:t>
            </a:r>
            <a:endParaRPr lang="ru-RU" sz="1400" b="1" i="0" dirty="0">
              <a:solidFill>
                <a:srgbClr val="333333"/>
              </a:solidFill>
              <a:effectLst/>
              <a:latin typeface="YS Text"/>
            </a:endParaRPr>
          </a:p>
          <a:p>
            <a:pPr marL="12700">
              <a:lnSpc>
                <a:spcPts val="3145"/>
              </a:lnSpc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6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6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6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Российская</a:t>
            </a:r>
            <a:r>
              <a:rPr kumimoji="0" lang="ru-RU" sz="14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Федерация</a:t>
            </a:r>
            <a:r>
              <a:rPr kumimoji="0" lang="ru-RU" sz="14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4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19 </a:t>
            </a:r>
            <a:r>
              <a:rPr lang="ru-RU" sz="1400" spc="-2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млн.шт</a:t>
            </a:r>
            <a:r>
              <a:rPr lang="ru-RU"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год </a:t>
            </a: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Тенденции:</a:t>
            </a:r>
            <a:r>
              <a:rPr lang="ru-RU" sz="1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рамках государственной поддержки агропромышленного комплекса сельскохозяйственным товаропроизводителям (СХТП)</a:t>
            </a:r>
            <a:r>
              <a:rPr lang="ru-RU"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выделяются субсидии на закладку и уход за многолетними плодовыми и ягодными насаждениями предоставляются</a:t>
            </a:r>
            <a:endParaRPr lang="ru-RU" sz="1400" spc="-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7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4686802" cy="2362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57206" y="3581400"/>
            <a:ext cx="723899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10 плодопитомников</a:t>
            </a:r>
            <a:r>
              <a:rPr lang="ru-RU" sz="1600" b="1" u="sng" spc="-20" dirty="0">
                <a:solidFill>
                  <a:srgbClr val="F04E23"/>
                </a:solidFill>
                <a:latin typeface="Arial"/>
                <a:cs typeface="Arial"/>
              </a:rPr>
              <a:t> в </a:t>
            </a:r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Российской Федерации: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Крестьянское хозяйство «Плодовое», Питомник «Прохладный», Пушкинское сельскохозяйственное предприятие , Питомник «Рождествено», Садовая компания «Садко», Плодопитомник «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Свободненский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Питомник «Совхоз имени Ленина», ЛПХ «Питомник Долбня»,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Энгельсский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Гагаринский плодопитомник,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Новоусманский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плодопитомник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600" b="1" u="sng" spc="-20" dirty="0">
                <a:solidFill>
                  <a:srgbClr val="F04E23"/>
                </a:solidFill>
                <a:latin typeface="Arial"/>
                <a:cs typeface="Arial"/>
              </a:rPr>
              <a:t>Топ 10 плодопитомников в Омской области: </a:t>
            </a:r>
          </a:p>
          <a:p>
            <a:pPr algn="l" fontAlgn="base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Омский центр природного земледелия «Живой сад» , Питомник крупномеров «Дриада», Питомник «Сад на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Оми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Питомник «Садовый хутор», </a:t>
            </a:r>
            <a:r>
              <a:rPr lang="ru-RU" sz="1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Плодопитомник Лисавенко, Садовый центр-питомник «Омский садовод»,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Агропитомник</a:t>
            </a:r>
            <a:r>
              <a:rPr lang="ru-RU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«Мечта садовода»,  Зеленая студия «Оазис», Кировский плодопитомник, </a:t>
            </a:r>
            <a:r>
              <a:rPr lang="ru-RU" sz="1400" i="0" dirty="0">
                <a:solidFill>
                  <a:srgbClr val="000000"/>
                </a:solidFill>
                <a:effectLst/>
                <a:latin typeface="PT Sans Caption"/>
              </a:rPr>
              <a:t>Садовый центр «Дивный сад»</a:t>
            </a:r>
          </a:p>
          <a:p>
            <a:pPr algn="l" fontAlgn="base"/>
            <a:endParaRPr lang="ru-RU" sz="14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ru-RU" sz="1400" b="0" i="0" dirty="0">
              <a:solidFill>
                <a:srgbClr val="000000"/>
              </a:solidFill>
              <a:effectLst/>
              <a:latin typeface="PT Sans Caption"/>
            </a:endParaRPr>
          </a:p>
          <a:p>
            <a:pPr algn="l" fontAlgn="base"/>
            <a:endParaRPr lang="ru-RU" sz="1400" b="0" i="0" dirty="0">
              <a:solidFill>
                <a:srgbClr val="333333"/>
              </a:solidFill>
              <a:effectLst/>
              <a:latin typeface="Arial"/>
            </a:endParaRPr>
          </a:p>
          <a:p>
            <a:pPr algn="l" fontAlgn="base"/>
            <a:endParaRPr lang="ru-RU" sz="1400" b="0" i="0" dirty="0">
              <a:solidFill>
                <a:srgbClr val="333333"/>
              </a:solidFill>
              <a:effectLst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108277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r>
              <a:rPr lang="ru-RU" sz="2400" b="1" spc="70" dirty="0">
                <a:solidFill>
                  <a:srgbClr val="F04E23"/>
                </a:solidFill>
                <a:latin typeface="Arial"/>
                <a:cs typeface="Arial"/>
              </a:rPr>
              <a:t>: </a:t>
            </a:r>
            <a:r>
              <a:rPr lang="ru-RU" sz="2400" b="1" spc="70" dirty="0">
                <a:solidFill>
                  <a:schemeClr val="tx1"/>
                </a:solidFill>
                <a:latin typeface="Arial"/>
                <a:cs typeface="Arial"/>
              </a:rPr>
              <a:t>население</a:t>
            </a:r>
            <a:r>
              <a:rPr lang="ru-RU" sz="2400" b="1" spc="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934300" cy="69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Ярмарки для садоводов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(магазины, павильоны, киоски по продаже саженцев, семян , рассады)</a:t>
            </a:r>
          </a:p>
          <a:p>
            <a:pPr marL="15875">
              <a:lnSpc>
                <a:spcPts val="2000"/>
              </a:lnSpc>
              <a:spcBef>
                <a:spcPts val="100"/>
              </a:spcBef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8581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8" y="2251780"/>
            <a:ext cx="596074" cy="551369"/>
          </a:xfrm>
          <a:prstGeom prst="rect">
            <a:avLst/>
          </a:prstGeom>
        </p:spPr>
      </p:pic>
      <p:pic>
        <p:nvPicPr>
          <p:cNvPr id="1026" name="Picture 2" descr="F:\Users\dns\Desktop\Яна\Инвестиции\Инвест.предложения\1_rass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8" y="3869872"/>
            <a:ext cx="4884142" cy="28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54" y="3877558"/>
            <a:ext cx="4862281" cy="28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49" y="1312521"/>
            <a:ext cx="702249" cy="566727"/>
          </a:xfrm>
          <a:prstGeom prst="rect">
            <a:avLst/>
          </a:prstGeom>
        </p:spPr>
      </p:pic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29" y="726165"/>
            <a:ext cx="4871806" cy="27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7300" y="2251780"/>
            <a:ext cx="44620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</a:t>
            </a:r>
            <a:r>
              <a:rPr lang="ru-RU" sz="1300" b="0" i="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астные лица, дачные и садовые товарищества, индивидуальные предприниматели и оптовые перекупщики</a:t>
            </a:r>
            <a:endParaRPr lang="ru-RU" sz="13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984" y="669952"/>
            <a:ext cx="10751185" cy="762000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23684" y="1523034"/>
            <a:ext cx="10021910" cy="4737141"/>
            <a:chOff x="623684" y="1523034"/>
            <a:chExt cx="10021910" cy="4737141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505198"/>
              <a:ext cx="9798685" cy="45719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flipV="1">
              <a:off x="846909" y="4800599"/>
              <a:ext cx="9798685" cy="45719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684" y="1523034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6020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algn="l"/>
            <a:r>
              <a:rPr lang="ru-RU" sz="1200" b="1" dirty="0">
                <a:solidFill>
                  <a:srgbClr val="333333"/>
                </a:solidFill>
                <a:effectLst/>
                <a:latin typeface="YS Text"/>
              </a:rPr>
              <a:t>Планирование и анализ рынка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7101" y="3505200"/>
            <a:ext cx="2540500" cy="104002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1200" b="1" dirty="0">
                <a:solidFill>
                  <a:srgbClr val="333333"/>
                </a:solidFill>
                <a:latin typeface="YS Text"/>
              </a:rPr>
              <a:t>Получение разрешений и   документов</a:t>
            </a: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endParaRPr lang="ru-RU" sz="12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6020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latin typeface="YS Text"/>
              </a:rPr>
              <a:t>. 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-apple-system"/>
              </a:rPr>
              <a:t>Регистрация бизнеса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endParaRPr lang="ru-RU" sz="12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505200"/>
            <a:ext cx="2766845" cy="76559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lang="ru-RU" sz="1200" b="1" dirty="0"/>
              <a:t>Обустройство территории и помещений</a:t>
            </a:r>
            <a:r>
              <a:rPr lang="ru-RU" sz="1200" b="1" spc="-20" dirty="0">
                <a:solidFill>
                  <a:srgbClr val="F04E23"/>
                </a:solidFill>
                <a:latin typeface="Arial"/>
                <a:cs typeface="Arial"/>
              </a:rPr>
              <a:t> 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106849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</a:rPr>
              <a:t>Выбор местоположения и подготовка территории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40154" y="3595910"/>
            <a:ext cx="2423046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ЭТАП 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dirty="0">
                <a:solidFill>
                  <a:srgbClr val="333333"/>
                </a:solidFill>
                <a:effectLst/>
                <a:latin typeface="-apple-system"/>
              </a:rPr>
              <a:t>Закупка оборудования и материалов, наём персонала</a:t>
            </a:r>
            <a:r>
              <a:rPr kumimoji="0" lang="ru-RU" sz="1200" b="1" i="0" u="none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2931" y="4936764"/>
            <a:ext cx="2198038" cy="98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ЭТАП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</a:rPr>
              <a:t>Маркетинг и продвижение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7101" y="4927209"/>
            <a:ext cx="2300630" cy="98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</a:rPr>
              <a:t>Организация производства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Arial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70185" y="3213556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92509" y="4721320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6565" y="4711765"/>
            <a:ext cx="348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lang="ru-RU"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3873</TotalTime>
  <Words>2072</Words>
  <Application>Microsoft Office PowerPoint</Application>
  <PresentationFormat>Широкоэкранный</PresentationFormat>
  <Paragraphs>325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-apple-system</vt:lpstr>
      <vt:lpstr>Arial</vt:lpstr>
      <vt:lpstr>Arial Black</vt:lpstr>
      <vt:lpstr>Arial MT</vt:lpstr>
      <vt:lpstr>Calibri</vt:lpstr>
      <vt:lpstr>Microsoft Sans Serif</vt:lpstr>
      <vt:lpstr>PT Sans Caption</vt:lpstr>
      <vt:lpstr>Tahoma</vt:lpstr>
      <vt:lpstr>YS Text</vt:lpstr>
      <vt:lpstr>Office Theme</vt:lpstr>
      <vt:lpstr>1_Office Theme</vt:lpstr>
      <vt:lpstr>2_Office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ТРАНСПОРТНО-ЛОГИСТИЧЕСКИЙ ПОТЕНЦИАЛ ОМСКОЙ ОБЛАСТИ</vt:lpstr>
      <vt:lpstr>АНАЛИЗ РЫНКА плодопитомников</vt:lpstr>
      <vt:lpstr>РЫНОК СБЫТА</vt:lpstr>
      <vt:lpstr>ТЕХНОЛОГИЯ ПРОИЗВОДСТВА</vt:lpstr>
      <vt:lpstr>ПЛАН МАРКЕТИНГА</vt:lpstr>
      <vt:lpstr>ВОЗМОЖНЫЕ ТЕРРИТОРИИ ДЛЯ РАЗМЕЩЕНИЯ*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User</cp:lastModifiedBy>
  <cp:revision>120</cp:revision>
  <cp:lastPrinted>2025-06-02T10:59:34Z</cp:lastPrinted>
  <dcterms:created xsi:type="dcterms:W3CDTF">2025-05-29T10:04:48Z</dcterms:created>
  <dcterms:modified xsi:type="dcterms:W3CDTF">2026-05-04T06:25:56Z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