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64" r:id="rId11"/>
    <p:sldId id="266" r:id="rId12"/>
    <p:sldId id="267" r:id="rId13"/>
    <p:sldId id="270" r:id="rId14"/>
    <p:sldId id="274" r:id="rId15"/>
    <p:sldId id="275" r:id="rId16"/>
    <p:sldId id="276" r:id="rId17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9" autoAdjust="0"/>
  </p:normalViewPr>
  <p:slideViewPr>
    <p:cSldViewPr>
      <p:cViewPr>
        <p:scale>
          <a:sx n="118" d="100"/>
          <a:sy n="118" d="100"/>
        </p:scale>
        <p:origin x="-2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B84A1-465A-477D-B059-966EF5E33864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885C-5CF3-4CA1-95A7-1F0635F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5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1543" cy="3414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20"/>
            <a:ext cx="4301543" cy="3414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5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6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6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39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vestomsk.ru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hyperlink" Target="mailto:arvd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СТРОИТЕЛЬСТВО ПТИЦЕФАБРИКИ по производству куриного мяса и яиц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в </a:t>
            </a:r>
            <a:r>
              <a:rPr lang="ru-RU" sz="2600" b="1" dirty="0">
                <a:solidFill>
                  <a:schemeClr val="bg1"/>
                </a:solidFill>
              </a:rPr>
              <a:t>Т</a:t>
            </a:r>
            <a:r>
              <a:rPr lang="ru-RU" sz="2600" b="1" dirty="0" smtClean="0">
                <a:solidFill>
                  <a:schemeClr val="bg1"/>
                </a:solidFill>
              </a:rPr>
              <a:t>юкалинском </a:t>
            </a:r>
            <a:r>
              <a:rPr lang="ru-RU" sz="2600" b="1" dirty="0">
                <a:solidFill>
                  <a:schemeClr val="bg1"/>
                </a:solidFill>
              </a:rPr>
              <a:t>районе Омской области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27027" y="4259714"/>
            <a:ext cx="64309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 smtClean="0">
                <a:solidFill>
                  <a:srgbClr val="231F20"/>
                </a:solidFill>
                <a:latin typeface="Arial"/>
                <a:cs typeface="Arial"/>
              </a:rPr>
              <a:t>РОЗНИЧНЫЕ МАГАЗИНЫ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специализированные мясные лавки</a:t>
            </a: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165294"/>
            <a:ext cx="3466465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 smtClean="0">
                <a:solidFill>
                  <a:srgbClr val="231F20"/>
                </a:solidFill>
                <a:latin typeface="Arial"/>
                <a:cs typeface="Arial"/>
              </a:rPr>
              <a:t>ПЕРЕРАБАТЫВАЮЩИЕ ПРЕДПРИЯТИЯ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предприятия по производству колбасных изделий и полуфабрикатов</a:t>
            </a: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lang="ru-RU" sz="13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ts val="1520"/>
              </a:lnSpc>
            </a:pP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ЛОКАЛЬНЫЙ СБЫТ </a:t>
            </a: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(мелкий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опт: локальные производственные рынки, небольшие магазины и торговые точки)</a:t>
            </a:r>
            <a:endParaRPr lang="ru-RU"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ФИРМЕННЫЕ И СПЕЦ. МАГАЗИНЫ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(фирменные магазины,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мясные 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павильоны,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киоски по продаже куриного мяса и яиц)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8AD7D73-9768-4B31-9B6D-1B40ED3B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731" y="4998549"/>
            <a:ext cx="2456294" cy="8534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9AAD3918-1B64-470B-8D4C-A7DF61DC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7" y="4964733"/>
            <a:ext cx="2362205" cy="8534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1B6961A-89C5-468A-ABB1-61643DF2A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5004541"/>
            <a:ext cx="2362204" cy="85343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9FC29792-22F7-4F23-8B6D-1FBC5BE9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528" y="4998549"/>
            <a:ext cx="2567860" cy="8594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41" y="2133600"/>
            <a:ext cx="702249" cy="5667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31E68C5-21F1-4BE0-98C7-57CB58DAB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9375" y="1338837"/>
            <a:ext cx="596074" cy="666201"/>
          </a:xfrm>
          <a:prstGeom prst="rect">
            <a:avLst/>
          </a:prstGeom>
        </p:spPr>
      </p:pic>
      <p:pic>
        <p:nvPicPr>
          <p:cNvPr id="2050" name="Picture 2" descr="D:\User\ДерябинаЛМ\Downloads\2025-08-20_10-12-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1" y="3172546"/>
            <a:ext cx="802139" cy="7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5"/>
          <p:cNvSpPr txBox="1"/>
          <p:nvPr/>
        </p:nvSpPr>
        <p:spPr>
          <a:xfrm>
            <a:off x="1247300" y="3124200"/>
            <a:ext cx="4152725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 smtClean="0">
                <a:solidFill>
                  <a:srgbClr val="231F20"/>
                </a:solidFill>
                <a:latin typeface="Arial"/>
                <a:cs typeface="Arial"/>
              </a:rPr>
              <a:t>ПРЕДПРИЯТИЯ ОБЩЕСТВЕННОГО ПИТАНИЯ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комбинаты питания, столовые, рестораны, кафе</a:t>
            </a: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498497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lang="ru-RU" sz="2400" spc="55" dirty="0" smtClean="0"/>
              <a:t>ТЕХНОЛОГИЯ ПРОИЗВОДСТВА</a:t>
            </a:r>
            <a:endParaRPr sz="2400" dirty="0"/>
          </a:p>
        </p:txBody>
      </p:sp>
      <p:sp>
        <p:nvSpPr>
          <p:cNvPr id="22" name="object 22"/>
          <p:cNvSpPr txBox="1"/>
          <p:nvPr/>
        </p:nvSpPr>
        <p:spPr>
          <a:xfrm>
            <a:off x="7696200" y="1597825"/>
            <a:ext cx="2666365" cy="11725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8589" t="27250" r="10411" b="7198"/>
          <a:stretch/>
        </p:blipFill>
        <p:spPr bwMode="auto">
          <a:xfrm>
            <a:off x="456565" y="1219200"/>
            <a:ext cx="99060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949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торговыми сетями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предприятия общественного питания (комбинаты питания, столовые, рестораны, 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 smtClean="0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6102069" y="1457914"/>
            <a:ext cx="502313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 smtClean="0">
                <a:solidFill>
                  <a:srgbClr val="F04E23"/>
                </a:solidFill>
                <a:latin typeface="Arial"/>
                <a:cs typeface="Arial"/>
              </a:rPr>
              <a:t>Локация:</a:t>
            </a:r>
            <a:endParaRPr lang="ru-RU" sz="18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/>
              <a:t>Омская область</a:t>
            </a:r>
            <a:r>
              <a:rPr lang="ru-RU" dirty="0"/>
              <a:t>, </a:t>
            </a:r>
          </a:p>
          <a:p>
            <a:r>
              <a:rPr lang="ru-RU" dirty="0" err="1" smtClean="0"/>
              <a:t>Тюкалинский</a:t>
            </a:r>
            <a:r>
              <a:rPr lang="ru-RU" dirty="0" smtClean="0"/>
              <a:t> район,  </a:t>
            </a:r>
            <a:r>
              <a:rPr lang="ru-RU" dirty="0" err="1" smtClean="0"/>
              <a:t>Валуевское</a:t>
            </a:r>
            <a:r>
              <a:rPr lang="ru-RU" dirty="0" smtClean="0"/>
              <a:t> сельское поселение </a:t>
            </a:r>
            <a:endParaRPr lang="ru-RU" b="1" dirty="0" smtClean="0"/>
          </a:p>
          <a:p>
            <a:r>
              <a:rPr lang="ru-RU" b="1" dirty="0" smtClean="0"/>
              <a:t>Площадь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земельный участок в рамках кадастрового квартала 55:29:041702, с предоставляемой площадью до 100 га</a:t>
            </a:r>
            <a:endParaRPr lang="ru-RU" dirty="0"/>
          </a:p>
          <a:p>
            <a:r>
              <a:rPr lang="ru-RU" b="1" dirty="0"/>
              <a:t>Категория земель: </a:t>
            </a:r>
            <a:r>
              <a:rPr lang="ru-RU" dirty="0"/>
              <a:t>земли сельскохозяйственного </a:t>
            </a:r>
            <a:r>
              <a:rPr lang="ru-RU" dirty="0" smtClean="0"/>
              <a:t>назначения</a:t>
            </a: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/>
                </a:solidFill>
              </a:rPr>
              <a:t>Расположение:</a:t>
            </a:r>
            <a:r>
              <a:rPr lang="ru-RU" dirty="0"/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20  метрах слева от региональной автотрассы Тюкалинск-Называевск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направлении с.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Валуевка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Есть возможность подключения к сетям газо- </a:t>
            </a:r>
            <a:r>
              <a:rPr lang="ru-RU" b="1" dirty="0"/>
              <a:t>и электроснабжения. </a:t>
            </a:r>
            <a:endParaRPr lang="ru-RU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Для </a:t>
            </a:r>
            <a:r>
              <a:rPr lang="ru-RU" sz="1400" dirty="0"/>
              <a:t>стабильного водоснабжения необходим собственный  водопровод (скважина)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" y="1281485"/>
            <a:ext cx="5610225" cy="506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3038"/>
              </p:ext>
            </p:extLst>
          </p:nvPr>
        </p:nvGraphicFramePr>
        <p:xfrm>
          <a:off x="380999" y="1151610"/>
          <a:ext cx="10617149" cy="347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9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птицеводства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300" b="1" dirty="0">
                        <a:latin typeface="Microsoft Sans Serif"/>
                        <a:cs typeface="Microsoft Sans Serif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Субсидия на возмещение части затрат на обеспечение инфраструктурой производственных объектов агропромышленного комплекса Омской области 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(90 % от понесенных затрат размер субсидии </a:t>
                      </a:r>
                      <a:r>
                        <a:rPr lang="ru-RU" sz="1100" b="0" dirty="0">
                          <a:latin typeface="Microsoft Sans Serif"/>
                          <a:cs typeface="Microsoft Sans Serif"/>
                        </a:rPr>
                        <a:t>не может быть более 100 млн. рублей на один производственный объект АПК)</a:t>
                      </a:r>
                      <a:endParaRPr sz="11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Возмещение части затрат на: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1) строительство (реконструкцию) объектов инфраструктуры: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2) оплату услуг технологического присоединения к сетям электроснабжения и (или) к централизованным системам водоснабжения и (или) водоотведения, и (или) к сетям газоснабжения (далее - технологическое присоединение);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3) выполнение проектно-изыскательских работ, включая разработку и экспертизу проектно-сметной документации для объектов инфраструктуры.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1499604"/>
            <a:ext cx="7875905" cy="300723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lang="ru-RU" sz="1500" spc="-25" dirty="0" smtClean="0">
                <a:solidFill>
                  <a:srgbClr val="231F20"/>
                </a:solidFill>
                <a:latin typeface="Arial"/>
                <a:cs typeface="Arial"/>
              </a:rPr>
              <a:t>Информационно-консультационная,</a:t>
            </a:r>
            <a:r>
              <a:rPr lang="ru-RU" sz="1500" spc="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Arial"/>
                <a:cs typeface="Arial"/>
              </a:rPr>
              <a:t>юридическая</a:t>
            </a:r>
            <a:r>
              <a:rPr lang="ru-RU" sz="1500" spc="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Arial"/>
                <a:cs typeface="Arial"/>
              </a:rPr>
              <a:t>помощь </a:t>
            </a:r>
            <a:r>
              <a:rPr lang="ru-RU" sz="1500" dirty="0" smtClean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lang="ru-RU" sz="1500" spc="-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Arial"/>
                <a:cs typeface="Arial"/>
              </a:rPr>
              <a:t>вопросам</a:t>
            </a:r>
            <a:r>
              <a:rPr lang="ru-RU" sz="1500" spc="-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0" dirty="0" smtClean="0">
                <a:solidFill>
                  <a:srgbClr val="231F20"/>
                </a:solidFill>
                <a:latin typeface="Arial"/>
                <a:cs typeface="Arial"/>
              </a:rPr>
              <a:t>получения</a:t>
            </a:r>
            <a:r>
              <a:rPr lang="ru-RU" sz="1500" spc="-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Arial"/>
                <a:cs typeface="Arial"/>
              </a:rPr>
              <a:t>мер</a:t>
            </a:r>
            <a:r>
              <a:rPr lang="ru-RU" sz="1500" spc="-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0" dirty="0" smtClean="0">
                <a:solidFill>
                  <a:srgbClr val="231F20"/>
                </a:solidFill>
                <a:latin typeface="Arial"/>
                <a:cs typeface="Arial"/>
              </a:rPr>
              <a:t>государственной</a:t>
            </a:r>
            <a:r>
              <a:rPr lang="ru-RU" sz="1500" spc="-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0" dirty="0" smtClean="0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  <a:r>
              <a:rPr lang="ru-RU" sz="1500" spc="-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lang="ru-RU" sz="1500" spc="-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Arial"/>
                <a:cs typeface="Arial"/>
              </a:rPr>
              <a:t>реализации </a:t>
            </a:r>
            <a:r>
              <a:rPr lang="ru-RU" sz="1500" spc="-20" dirty="0" smtClean="0">
                <a:solidFill>
                  <a:srgbClr val="231F20"/>
                </a:solidFill>
                <a:latin typeface="Arial"/>
                <a:cs typeface="Arial"/>
              </a:rPr>
              <a:t>инвестиционного </a:t>
            </a:r>
            <a:r>
              <a:rPr lang="ru-RU" sz="1500" spc="-10" dirty="0" smtClean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lang="ru-RU" sz="1500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lang="ru-RU" sz="1500" spc="-20" dirty="0" smtClean="0">
                <a:solidFill>
                  <a:srgbClr val="231F20"/>
                </a:solidFill>
                <a:latin typeface="Arial"/>
                <a:cs typeface="Arial"/>
              </a:rPr>
              <a:t> территории</a:t>
            </a:r>
            <a:r>
              <a:rPr lang="ru-RU" sz="1500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5" dirty="0" err="1" smtClean="0">
                <a:solidFill>
                  <a:srgbClr val="231F20"/>
                </a:solidFill>
                <a:latin typeface="Arial"/>
                <a:cs typeface="Arial"/>
              </a:rPr>
              <a:t>Тюкалинского</a:t>
            </a:r>
            <a:r>
              <a:rPr lang="ru-RU" sz="1500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Arial"/>
                <a:cs typeface="Arial"/>
              </a:rPr>
              <a:t>района</a:t>
            </a:r>
            <a:endParaRPr lang="ru-RU" sz="15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  <p:grpSp>
        <p:nvGrpSpPr>
          <p:cNvPr id="27" name="object 13"/>
          <p:cNvGrpSpPr/>
          <p:nvPr/>
        </p:nvGrpSpPr>
        <p:grpSpPr>
          <a:xfrm>
            <a:off x="1145425" y="4218311"/>
            <a:ext cx="791845" cy="792480"/>
            <a:chOff x="1553717" y="4398581"/>
            <a:chExt cx="791845" cy="792480"/>
          </a:xfrm>
        </p:grpSpPr>
        <p:sp>
          <p:nvSpPr>
            <p:cNvPr id="28" name="object 14"/>
            <p:cNvSpPr/>
            <p:nvPr/>
          </p:nvSpPr>
          <p:spPr>
            <a:xfrm>
              <a:off x="1553717" y="4398581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/>
            <p:cNvSpPr/>
            <p:nvPr/>
          </p:nvSpPr>
          <p:spPr>
            <a:xfrm>
              <a:off x="1746293" y="4614481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37270" y="4218241"/>
            <a:ext cx="3777730" cy="99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380"/>
              </a:lnSpc>
            </a:pPr>
            <a:r>
              <a:rPr lang="en-US" sz="1400" b="1" spc="-10" dirty="0" smtClean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lang="en-US" sz="1400" dirty="0" smtClean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lang="ru-RU"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1400" b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 smtClean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lang="ru-RU" sz="140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 smtClean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lang="ru-RU" sz="140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85" dirty="0" smtClean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lang="ru-RU" sz="1400" b="1" spc="-25" dirty="0" smtClean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lang="ru-RU" sz="1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1400" b="1" spc="-55" dirty="0" smtClean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info@investomsk.ru,</a:t>
            </a:r>
            <a:r>
              <a:rPr lang="en-US" sz="1400" b="1" spc="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400" b="1" spc="-10" dirty="0" smtClean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arvd@mail.ru</a:t>
            </a:r>
            <a:endParaRPr lang="en-US" sz="1400" dirty="0" smtClean="0">
              <a:latin typeface="Arial"/>
              <a:cs typeface="Arial"/>
            </a:endParaRPr>
          </a:p>
          <a:p>
            <a:endParaRPr lang="ru-RU" sz="1400" dirty="0"/>
          </a:p>
        </p:txBody>
      </p:sp>
      <p:grpSp>
        <p:nvGrpSpPr>
          <p:cNvPr id="31" name="object 13"/>
          <p:cNvGrpSpPr/>
          <p:nvPr/>
        </p:nvGrpSpPr>
        <p:grpSpPr>
          <a:xfrm>
            <a:off x="1101491" y="5374109"/>
            <a:ext cx="791845" cy="792480"/>
            <a:chOff x="1553717" y="4398581"/>
            <a:chExt cx="791845" cy="792480"/>
          </a:xfrm>
        </p:grpSpPr>
        <p:sp>
          <p:nvSpPr>
            <p:cNvPr id="32" name="object 14"/>
            <p:cNvSpPr/>
            <p:nvPr/>
          </p:nvSpPr>
          <p:spPr>
            <a:xfrm>
              <a:off x="1553717" y="4398581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/>
            <p:cNvSpPr/>
            <p:nvPr/>
          </p:nvSpPr>
          <p:spPr>
            <a:xfrm>
              <a:off x="1746293" y="4614481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4"/>
          <p:cNvSpPr txBox="1"/>
          <p:nvPr/>
        </p:nvSpPr>
        <p:spPr>
          <a:xfrm>
            <a:off x="1937270" y="5281047"/>
            <a:ext cx="3244330" cy="11612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</a:t>
            </a:r>
            <a:r>
              <a:rPr sz="1100" b="1" spc="-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</a:t>
            </a:r>
            <a:endParaRPr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ru-RU" sz="1100" b="1" spc="-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Юрченко Ирина </a:t>
            </a:r>
            <a:r>
              <a:rPr lang="ru-RU" sz="1100" b="1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100" b="1" spc="-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алентиновна</a:t>
            </a:r>
            <a:endParaRPr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 marR="217170">
              <a:lnSpc>
                <a:spcPct val="100000"/>
              </a:lnSpc>
              <a:spcBef>
                <a:spcPts val="160"/>
              </a:spcBef>
            </a:pPr>
            <a:r>
              <a:rPr sz="1100" spc="7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</a:t>
            </a:r>
            <a:r>
              <a:rPr sz="1100" spc="-3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8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Главы</a:t>
            </a:r>
            <a:r>
              <a:rPr sz="1100" spc="-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spc="55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Тюкалинского</a:t>
            </a:r>
            <a:r>
              <a:rPr sz="1100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6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</a:t>
            </a:r>
            <a:r>
              <a:rPr sz="1100" spc="-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6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района</a:t>
            </a:r>
            <a:r>
              <a:rPr sz="1100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5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Омской</a:t>
            </a:r>
            <a:r>
              <a:rPr sz="1100" spc="-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6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00" b="1" spc="1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1100" b="1" spc="-9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z="1100" b="1" spc="-9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100" b="1" spc="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381</a:t>
            </a:r>
            <a:r>
              <a:rPr lang="ru-RU" sz="1100" b="1" spc="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</a:t>
            </a:r>
            <a:r>
              <a:rPr sz="1100" b="1" spc="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sz="1100" b="1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100" b="1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-32-</a:t>
            </a:r>
            <a:r>
              <a:rPr sz="1100" b="1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100" b="1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lang="en-US" sz="1100" b="1" spc="45" dirty="0" smtClean="0">
                <a:solidFill>
                  <a:schemeClr val="tx1"/>
                </a:solidFill>
                <a:uFill>
                  <a:solidFill>
                    <a:srgbClr val="205E9E"/>
                  </a:solidFill>
                </a:uFill>
                <a:latin typeface="Arial" pitchFamily="34" charset="0"/>
                <a:cs typeface="Arial" pitchFamily="34" charset="0"/>
              </a:rPr>
              <a:t>irina.komitet38@yandex.ru</a:t>
            </a:r>
            <a:endParaRPr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object 16"/>
          <p:cNvGrpSpPr/>
          <p:nvPr/>
        </p:nvGrpSpPr>
        <p:grpSpPr>
          <a:xfrm>
            <a:off x="4923155" y="4218276"/>
            <a:ext cx="791845" cy="792480"/>
            <a:chOff x="1553717" y="5697142"/>
            <a:chExt cx="791845" cy="792480"/>
          </a:xfrm>
        </p:grpSpPr>
        <p:sp>
          <p:nvSpPr>
            <p:cNvPr id="36" name="object 17"/>
            <p:cNvSpPr/>
            <p:nvPr/>
          </p:nvSpPr>
          <p:spPr>
            <a:xfrm>
              <a:off x="1553717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8"/>
            <p:cNvSpPr/>
            <p:nvPr/>
          </p:nvSpPr>
          <p:spPr>
            <a:xfrm>
              <a:off x="1793185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"/>
          <p:cNvSpPr txBox="1"/>
          <p:nvPr/>
        </p:nvSpPr>
        <p:spPr>
          <a:xfrm>
            <a:off x="5867401" y="4388456"/>
            <a:ext cx="2209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9" name="object 16"/>
          <p:cNvGrpSpPr/>
          <p:nvPr/>
        </p:nvGrpSpPr>
        <p:grpSpPr>
          <a:xfrm>
            <a:off x="4892773" y="5352946"/>
            <a:ext cx="791845" cy="792480"/>
            <a:chOff x="1553717" y="5697142"/>
            <a:chExt cx="791845" cy="792480"/>
          </a:xfrm>
        </p:grpSpPr>
        <p:sp>
          <p:nvSpPr>
            <p:cNvPr id="40" name="object 17"/>
            <p:cNvSpPr/>
            <p:nvPr/>
          </p:nvSpPr>
          <p:spPr>
            <a:xfrm>
              <a:off x="1553717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8"/>
            <p:cNvSpPr/>
            <p:nvPr/>
          </p:nvSpPr>
          <p:spPr>
            <a:xfrm>
              <a:off x="1793185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3"/>
          <p:cNvSpPr txBox="1"/>
          <p:nvPr/>
        </p:nvSpPr>
        <p:spPr>
          <a:xfrm>
            <a:off x="5867400" y="5503159"/>
            <a:ext cx="2057399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spc="-70" dirty="0" smtClean="0">
                <a:solidFill>
                  <a:srgbClr val="231F20"/>
                </a:solidFill>
                <a:latin typeface="Arial"/>
                <a:cs typeface="Arial"/>
              </a:rPr>
              <a:t>Омская область,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b="1" spc="-70" dirty="0" smtClean="0">
                <a:solidFill>
                  <a:srgbClr val="231F20"/>
                </a:solidFill>
                <a:latin typeface="Arial"/>
                <a:cs typeface="Arial"/>
              </a:rPr>
              <a:t>г. Тюкалинск,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spc="-70" dirty="0" smtClean="0">
                <a:solidFill>
                  <a:srgbClr val="231F20"/>
                </a:solidFill>
                <a:latin typeface="Arial"/>
                <a:cs typeface="Arial"/>
              </a:rPr>
              <a:t>ул. Ленина, 28  </a:t>
            </a:r>
            <a:r>
              <a:rPr lang="ru-RU" sz="12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200" b="1" spc="-70" dirty="0" smtClean="0">
                <a:solidFill>
                  <a:srgbClr val="231F20"/>
                </a:solidFill>
                <a:latin typeface="Arial"/>
                <a:cs typeface="Arial"/>
              </a:rPr>
              <a:t>. 21</a:t>
            </a:r>
            <a:endParaRPr sz="1200" b="1" dirty="0">
              <a:latin typeface="Arial"/>
              <a:cs typeface="Arial"/>
            </a:endParaRPr>
          </a:p>
        </p:txBody>
      </p:sp>
      <p:pic>
        <p:nvPicPr>
          <p:cNvPr id="46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8200" y="4417411"/>
            <a:ext cx="779254" cy="702291"/>
          </a:xfrm>
          <a:prstGeom prst="rect">
            <a:avLst/>
          </a:prstGeom>
        </p:spPr>
      </p:pic>
      <p:sp>
        <p:nvSpPr>
          <p:cNvPr id="47" name="object 22"/>
          <p:cNvSpPr txBox="1"/>
          <p:nvPr/>
        </p:nvSpPr>
        <p:spPr>
          <a:xfrm>
            <a:off x="7848600" y="5215950"/>
            <a:ext cx="1905000" cy="31572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Агентство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инвестиций Омской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48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84957" y="4399144"/>
            <a:ext cx="715896" cy="703160"/>
          </a:xfrm>
          <a:prstGeom prst="rect">
            <a:avLst/>
          </a:prstGeom>
        </p:spPr>
      </p:pic>
      <p:sp>
        <p:nvSpPr>
          <p:cNvPr id="49" name="object 21"/>
          <p:cNvSpPr txBox="1"/>
          <p:nvPr/>
        </p:nvSpPr>
        <p:spPr>
          <a:xfrm>
            <a:off x="9753599" y="5215950"/>
            <a:ext cx="1533137" cy="5545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Инвестиционный</a:t>
            </a:r>
            <a:r>
              <a:rPr sz="95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интернет-портал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 области</a:t>
            </a:r>
            <a:endParaRPr sz="9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Этапы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3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8-9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/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10</a:t>
            </a:r>
            <a:r>
              <a:rPr lang="ru-RU" sz="1500" dirty="0" smtClean="0">
                <a:latin typeface="Arial MT"/>
                <a:cs typeface="Microsoft Sans Serif"/>
              </a:rPr>
              <a:t> </a:t>
            </a:r>
            <a:r>
              <a:rPr lang="ru-RU" sz="1500" dirty="0">
                <a:latin typeface="Arial MT"/>
                <a:cs typeface="Microsoft Sans Serif"/>
              </a:rPr>
              <a:t>5.    </a:t>
            </a:r>
            <a:r>
              <a:rPr lang="ru-RU" sz="15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 производства   </a:t>
            </a:r>
            <a:r>
              <a:rPr sz="8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latin typeface="Arial MT"/>
                <a:cs typeface="Arial MT"/>
              </a:rPr>
              <a:t/>
            </a:r>
            <a:br>
              <a:rPr lang="ru-RU" sz="1500" spc="-25" dirty="0">
                <a:latin typeface="Arial MT"/>
                <a:cs typeface="Arial MT"/>
              </a:rPr>
            </a:br>
            <a:r>
              <a:rPr lang="ru-RU" sz="1500" spc="-25" dirty="0">
                <a:latin typeface="Arial MT"/>
                <a:cs typeface="Arial MT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4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4738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 smtClean="0"/>
              <a:t>Строительство птицефабрики по производству куриного мяса и яиц</a:t>
            </a:r>
            <a:r>
              <a:rPr lang="ru-RU" spc="-20" dirty="0"/>
              <a:t> </a:t>
            </a:r>
            <a:r>
              <a:rPr lang="ru-RU" spc="-20" dirty="0" smtClean="0"/>
              <a:t>в Тюкалинском </a:t>
            </a:r>
            <a:r>
              <a:rPr lang="ru-RU" spc="-20" dirty="0"/>
              <a:t>районе Омской области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err="1" smtClean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lang="ru-RU" spc="-10" dirty="0" err="1" smtClean="0"/>
              <a:t>предынвестиционная</a:t>
            </a:r>
            <a:r>
              <a:rPr lang="ru-RU" spc="-10" dirty="0" smtClean="0"/>
              <a:t> фаза</a:t>
            </a:r>
            <a:r>
              <a:rPr spc="-10" dirty="0" smtClean="0"/>
              <a:t> </a:t>
            </a:r>
            <a:r>
              <a:rPr spc="-10" dirty="0"/>
              <a:t>(инвестиционное</a:t>
            </a:r>
            <a:r>
              <a:rPr spc="-50" dirty="0"/>
              <a:t> </a:t>
            </a:r>
            <a:r>
              <a:rPr spc="-10" dirty="0" err="1"/>
              <a:t>предложение</a:t>
            </a:r>
            <a:r>
              <a:rPr spc="-10" dirty="0"/>
              <a:t>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algn="l"/>
            <a:r>
              <a:rPr lang="ru-RU" dirty="0" smtClean="0">
                <a:solidFill>
                  <a:srgbClr val="34343C"/>
                </a:solidFill>
                <a:latin typeface="YS Text"/>
              </a:rPr>
              <a:t>Строительство птицефабрики с инженерными коммуникациями для круглогодичного выращивания птицы</a:t>
            </a:r>
            <a:endParaRPr lang="ru-RU" dirty="0">
              <a:solidFill>
                <a:srgbClr val="34343C"/>
              </a:solidFill>
              <a:latin typeface="YS Text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62069" y="185414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38640" y="1389462"/>
            <a:ext cx="145415" cy="4435475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00800" y="1447800"/>
            <a:ext cx="4469784" cy="427745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 algn="l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Круглогодичное обеспечение потребителей свежей и качественной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продукцией птицеводства, 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 том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числе </a:t>
            </a:r>
            <a:r>
              <a:rPr lang="ru-RU" sz="1600" b="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импортозамещение</a:t>
            </a:r>
            <a:endParaRPr lang="ru-RU" sz="1600" b="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algn="l">
              <a:lnSpc>
                <a:spcPct val="100000"/>
              </a:lnSpc>
              <a:spcBef>
                <a:spcPts val="260"/>
              </a:spcBef>
            </a:pPr>
            <a:r>
              <a:rPr dirty="0" err="1" smtClean="0"/>
              <a:t>Отрасль</a:t>
            </a:r>
            <a:r>
              <a:rPr lang="ru-RU" dirty="0" smtClean="0"/>
              <a:t> </a:t>
            </a:r>
            <a:r>
              <a:rPr lang="ru-RU" dirty="0"/>
              <a:t>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Сельское 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хозяйство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Птицеводство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ОКВЭД </a:t>
            </a:r>
            <a:r>
              <a:rPr lang="ru-RU" sz="1600" b="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600" b="0" dirty="0" smtClean="0">
                <a:solidFill>
                  <a:srgbClr val="333333"/>
                </a:solidFill>
                <a:latin typeface="YS Text"/>
              </a:rPr>
              <a:t>01.47</a:t>
            </a:r>
            <a:r>
              <a:rPr lang="ru-RU" sz="1600" b="0" dirty="0">
                <a:solidFill>
                  <a:srgbClr val="333333"/>
                </a:solidFill>
                <a:latin typeface="YS Text"/>
              </a:rPr>
              <a:t> — </a:t>
            </a:r>
            <a:r>
              <a:rPr lang="ru-RU" sz="1600" b="0" dirty="0" smtClean="0">
                <a:solidFill>
                  <a:srgbClr val="333333"/>
                </a:solidFill>
                <a:latin typeface="YS Text"/>
              </a:rPr>
              <a:t>«Разведение сельскохозяйственной птицы»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ru-RU" spc="-20" dirty="0" smtClean="0"/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pc="-20" dirty="0" err="1" smtClean="0"/>
              <a:t>Условия</a:t>
            </a:r>
            <a:r>
              <a:rPr spc="-70" dirty="0" smtClean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от 50 000 голов в </a:t>
            </a:r>
            <a:r>
              <a:rPr sz="1600" b="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(кур)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0" y="4309590"/>
            <a:ext cx="36056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 err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1,5</a:t>
            </a:r>
            <a:r>
              <a:rPr sz="1750" b="1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 err="1" smtClean="0">
                <a:solidFill>
                  <a:srgbClr val="231F20"/>
                </a:solidFill>
                <a:latin typeface="Arial"/>
                <a:cs typeface="Arial"/>
              </a:rPr>
              <a:t>месяцев</a:t>
            </a:r>
            <a:r>
              <a:rPr sz="1750" b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25" dirty="0" smtClean="0">
                <a:solidFill>
                  <a:srgbClr val="231F20"/>
                </a:solidFill>
                <a:latin typeface="Arial"/>
                <a:cs typeface="Arial"/>
              </a:rPr>
              <a:t>месяцев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354130" cy="100662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 err="1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производства</a:t>
            </a:r>
            <a:endParaRPr sz="15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6" y="1278055"/>
            <a:ext cx="10059684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00" b="1" spc="120" dirty="0" smtClean="0">
                <a:solidFill>
                  <a:srgbClr val="F04E23"/>
                </a:solidFill>
                <a:latin typeface="Arial"/>
                <a:cs typeface="Arial"/>
              </a:rPr>
              <a:t>ИНВЕСТИЦИОННОЙ ФАЗЫ </a:t>
            </a:r>
            <a:r>
              <a:rPr sz="2400" b="1" spc="-10" dirty="0" smtClean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371600"/>
            <a:ext cx="5410200" cy="544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330"/>
              </a:spcAft>
              <a:buClrTx/>
              <a:buSzTx/>
              <a:buFontTx/>
              <a:buNone/>
              <a:tabLst/>
              <a:defRPr/>
            </a:pPr>
            <a:r>
              <a:rPr lang="ru-RU" sz="145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Куриное мясо </a:t>
            </a:r>
            <a:r>
              <a:rPr lang="ru-RU" sz="1450" b="1" i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—</a:t>
            </a:r>
            <a:r>
              <a:rPr lang="ru-RU" sz="145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50" b="0" i="0" dirty="0" smtClean="0">
                <a:solidFill>
                  <a:srgbClr val="0A0A0A"/>
                </a:solidFill>
                <a:effectLst/>
                <a:latin typeface="Arial" pitchFamily="34" charset="0"/>
                <a:cs typeface="Arial" pitchFamily="34" charset="0"/>
              </a:rPr>
              <a:t>одна из важных составляющих здорового питания. Источник высококачественных, легкоусвояемых белков, витаминов, аминокислот, минералов, незаменимый материал для роста и функционирования любого организма, основа профилактики ряда заболеваний плюс ко всему прекрасный вкус — это далеко не полный список функций куриного мяса в нашем рационе. Куриное мясо — вкусный, питательный, и в то же время низкокалорийный продукт, легко усваиваемый организмом человека. По количеству белка куриное мясо превосходит говядину и постную свинину. В мясе кур содержатся витамины А, В1, В2, никотиновая кислота и множество минеральных веществ.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330"/>
              </a:spcAft>
              <a:buClrTx/>
              <a:buSzTx/>
              <a:buFontTx/>
              <a:buNone/>
              <a:tabLst/>
              <a:defRPr/>
            </a:pPr>
            <a:r>
              <a:rPr lang="ru" sz="1450" b="1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Я</a:t>
            </a:r>
            <a:r>
              <a:rPr kumimoji="0" lang="ru" sz="14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йцо куриное </a:t>
            </a:r>
            <a:r>
              <a:rPr kumimoji="0" lang="ru" sz="1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очень распространенный продукт в жизни человека. Самые распространенные и доступные в магазине – куриные яйца. Разные породы кур откладывают яйца разного цвета и размера. Цвет яйца никак не связан с его пищевыми свойствами. Калорийность куриного яйца составляет 157 ккал на 100 грамм продукта. А 1 яйцо весит примерно 35-75 грамм, соответственно и калорийность считается в зависимости от размера куриного яйца и его веса.</a:t>
            </a:r>
            <a:endParaRPr kumimoji="0" lang="ru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D:\User\ДерябинаЛМ\Downloads\2025-12-23_10-41-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97225"/>
            <a:ext cx="4594861" cy="27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24600" y="4267200"/>
            <a:ext cx="48006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5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Субпродукты : </a:t>
            </a:r>
            <a:r>
              <a:rPr kumimoji="0" lang="ru" sz="1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субпродуктами птицы являются продукты потрошения и разделки тушки птицы. К потрохам (продуктам потрошения) относятся: печень, сердце, мышечный желудок.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 продуктам разделки птицы относятся: шея, голова, ноги, крылья.</a:t>
            </a:r>
            <a:endParaRPr kumimoji="0" lang="ru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458491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плодородных земель сельскохозяйственного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назначения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Земли расположены у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федеральной и региональной трассы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ресурсов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(с. </a:t>
            </a:r>
            <a:r>
              <a:rPr lang="ru-RU" sz="1400" kern="100" dirty="0" err="1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Валуевка</a:t>
            </a:r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д. Ивановка,                    д. </a:t>
            </a:r>
            <a:r>
              <a:rPr lang="ru-RU" sz="1400" kern="100" dirty="0" err="1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Лидинка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400" kern="100" dirty="0" err="1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д.Кароли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400" kern="100" dirty="0" err="1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д.Черноусово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400" kern="100" dirty="0" err="1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п.Октябрьский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                          г. Тюкалинск)</a:t>
            </a:r>
          </a:p>
          <a:p>
            <a:pPr lvl="0" algn="l"/>
            <a:endParaRPr lang="ru-RU" sz="1400" kern="100" dirty="0" smtClean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7148" y="4055376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4979" y="4502495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909" y="5131756"/>
            <a:ext cx="146317" cy="14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6" y="726638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производства куриного мяса и яиц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83125" y="1481446"/>
            <a:ext cx="3815716" cy="3712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19F3473-1842-43D2-A538-8B9BACE514FC}"/>
              </a:ext>
            </a:extLst>
          </p:cNvPr>
          <p:cNvSpPr txBox="1"/>
          <p:nvPr/>
        </p:nvSpPr>
        <p:spPr>
          <a:xfrm>
            <a:off x="325987" y="5805142"/>
            <a:ext cx="1060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409774" y="1481446"/>
            <a:ext cx="3171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71969"/>
            <a:ext cx="4693920" cy="23713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3313"/>
            <a:ext cx="6072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774" y="3962400"/>
            <a:ext cx="5762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Группа агропредприятий «Ресурс», группа «Черкизово»,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АО «Приосколье» , ГК «Агрокомплекс имени Н. И. Ткачёва»,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агропромышленный холдинг «БЭЗРК-Белгранкорм»,птицефабрика «Северная», АПХ «Мираторг», холдинг «Агросила» («Челны-бройлер»), птицефабрика «Чамзинская»,</a:t>
            </a:r>
            <a:r>
              <a:rPr kumimoji="0" lang="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Группа компаний «ПРОДО».</a:t>
            </a: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774" y="5323792"/>
            <a:ext cx="5943594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Топ 10 производителей яиц в Российской Федерации: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Птицефабрика «Синявинская» ,компания «Волжанин», птицефабрика «Роскар», Компания «ТАВРОС», «Окская птицефабрика»</a:t>
            </a: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83125" y="1652016"/>
            <a:ext cx="3740907" cy="23134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560"/>
              </a:spcAft>
            </a:pPr>
            <a:r>
              <a:rPr lang="ru" sz="1600" b="1" u="sng" dirty="0">
                <a:solidFill>
                  <a:srgbClr val="F04E23"/>
                </a:solidFill>
                <a:latin typeface="Arial"/>
              </a:rPr>
              <a:t>Потребность в продукции:</a:t>
            </a:r>
          </a:p>
          <a:p>
            <a:pPr marL="0" marR="0" indent="0">
              <a:spcAft>
                <a:spcPts val="700"/>
              </a:spcAft>
            </a:pPr>
            <a:r>
              <a:rPr lang="ru" sz="1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Российская Федерация –</a:t>
            </a:r>
          </a:p>
          <a:p>
            <a:pPr marL="0" marR="0" indent="0">
              <a:spcAft>
                <a:spcPts val="1050"/>
              </a:spcAft>
            </a:pPr>
            <a:r>
              <a:rPr lang="ru" sz="1400" dirty="0">
                <a:latin typeface="Arial" pitchFamily="34" charset="0"/>
                <a:cs typeface="Arial" pitchFamily="34" charset="0"/>
              </a:rPr>
              <a:t>Мясо кур 5,3 млн.тонн в год</a:t>
            </a:r>
          </a:p>
          <a:p>
            <a:pPr marL="0" marR="0" indent="0">
              <a:spcAft>
                <a:spcPts val="1050"/>
              </a:spcAft>
            </a:pPr>
            <a:r>
              <a:rPr lang="ru" sz="1400" dirty="0">
                <a:latin typeface="Arial" pitchFamily="34" charset="0"/>
                <a:cs typeface="Arial" pitchFamily="34" charset="0"/>
              </a:rPr>
              <a:t>Яйцо 40,8 млрд.шт. в год</a:t>
            </a:r>
          </a:p>
          <a:p>
            <a:pPr marL="0" marR="0" indent="0">
              <a:spcAft>
                <a:spcPts val="560"/>
              </a:spcAft>
            </a:pPr>
            <a:r>
              <a:rPr lang="ru" sz="1600" b="1" u="sng" dirty="0">
                <a:solidFill>
                  <a:srgbClr val="F04E23"/>
                </a:solidFill>
                <a:latin typeface="Arial"/>
              </a:rPr>
              <a:t>Объемы производства:</a:t>
            </a:r>
          </a:p>
          <a:p>
            <a:pPr marL="0" marR="0" indent="0">
              <a:spcAft>
                <a:spcPts val="560"/>
              </a:spcAft>
            </a:pPr>
            <a:r>
              <a:rPr lang="ru" sz="1400" dirty="0">
                <a:solidFill>
                  <a:srgbClr val="231F20"/>
                </a:solidFill>
                <a:latin typeface="Microsoft Sans Serif"/>
              </a:rPr>
              <a:t>Российская Федерация –</a:t>
            </a:r>
          </a:p>
          <a:p>
            <a:pPr marL="0" marR="0" indent="0"/>
            <a:r>
              <a:rPr lang="ru" sz="1400" dirty="0">
                <a:latin typeface="Arial"/>
              </a:rPr>
              <a:t>Мясо кур 5 млн 277 тыс.тонн в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83125" y="3856832"/>
            <a:ext cx="3183123" cy="13186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350"/>
              </a:spcAft>
            </a:pPr>
            <a:r>
              <a:rPr lang="ru" sz="1400" dirty="0">
                <a:solidFill>
                  <a:srgbClr val="231F20"/>
                </a:solidFill>
                <a:latin typeface="Arial"/>
              </a:rPr>
              <a:t>Яиц 46,5 млрд.шт. в год</a:t>
            </a:r>
          </a:p>
          <a:p>
            <a:pPr marL="0" marR="0" indent="0">
              <a:spcAft>
                <a:spcPts val="490"/>
              </a:spcAft>
            </a:pPr>
            <a:r>
              <a:rPr lang="ru" sz="1600" b="1" u="sng" dirty="0">
                <a:solidFill>
                  <a:srgbClr val="F04E23"/>
                </a:solidFill>
                <a:latin typeface="Arial"/>
              </a:rPr>
              <a:t>Импорт:</a:t>
            </a:r>
          </a:p>
          <a:p>
            <a:pPr marL="0" marR="0" indent="0">
              <a:spcAft>
                <a:spcPts val="490"/>
              </a:spcAft>
            </a:pPr>
            <a:r>
              <a:rPr lang="ru" sz="1400" dirty="0">
                <a:latin typeface="Arial"/>
              </a:rPr>
              <a:t>Мясо кур 280 тыс.тонн в год</a:t>
            </a:r>
          </a:p>
          <a:p>
            <a:pPr marL="0" marR="0" indent="0"/>
            <a:r>
              <a:rPr lang="ru" sz="1400" dirty="0">
                <a:solidFill>
                  <a:srgbClr val="231F20"/>
                </a:solidFill>
                <a:latin typeface="Arial"/>
              </a:rPr>
              <a:t>Яиц 818,5 млн.шт. в год</a:t>
            </a:r>
          </a:p>
        </p:txBody>
      </p:sp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664" y="2356104"/>
            <a:ext cx="783336" cy="3816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952" y="12192"/>
            <a:ext cx="765048" cy="1179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944" y="5187696"/>
            <a:ext cx="313944" cy="326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1500271"/>
            <a:ext cx="2941320" cy="40135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9248" y="423672"/>
            <a:ext cx="7068312" cy="2103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500" b="1" i="1">
                <a:solidFill>
                  <a:srgbClr val="231F20"/>
                </a:solidFill>
                <a:latin typeface="Arial"/>
              </a:rPr>
              <a:t>Анализ экономической отрасли инвестиционного проекта и маркетинг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1104" y="938784"/>
            <a:ext cx="7342632" cy="31394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400" b="1">
                <a:solidFill>
                  <a:srgbClr val="F04E23"/>
                </a:solidFill>
                <a:latin typeface="Arial"/>
              </a:rPr>
              <a:t>АНАЛИЗ РЫНКА </a:t>
            </a:r>
            <a:r>
              <a:rPr lang="ru" sz="2000" b="1">
                <a:solidFill>
                  <a:srgbClr val="F04E23"/>
                </a:solidFill>
                <a:latin typeface="Arial"/>
              </a:rPr>
              <a:t>производства куриного мяса и яиц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584" y="1606296"/>
            <a:ext cx="2667000" cy="25298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 u="sng">
                <a:solidFill>
                  <a:srgbClr val="F04E23"/>
                </a:solidFill>
                <a:latin typeface="Arial"/>
              </a:rPr>
              <a:t>Топ 10 производителей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1584" y="1880616"/>
            <a:ext cx="3374136" cy="35143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890"/>
              </a:spcAft>
            </a:pPr>
            <a:r>
              <a:rPr lang="ru" sz="1800" b="1" u="sng" dirty="0">
                <a:solidFill>
                  <a:srgbClr val="F04E23"/>
                </a:solidFill>
                <a:latin typeface="Arial"/>
              </a:rPr>
              <a:t>в Омской области:</a:t>
            </a:r>
          </a:p>
          <a:p>
            <a:pPr marL="0" marR="0" indent="0"/>
            <a:r>
              <a:rPr lang="ru" sz="1600" dirty="0">
                <a:solidFill>
                  <a:srgbClr val="333333"/>
                </a:solidFill>
                <a:latin typeface="Arial"/>
              </a:rPr>
              <a:t>АО «ПРОДО Птицефабрика</a:t>
            </a:r>
          </a:p>
          <a:p>
            <a:pPr marL="0" marR="0" indent="0"/>
            <a:r>
              <a:rPr lang="ru" sz="1600" dirty="0">
                <a:solidFill>
                  <a:srgbClr val="333333"/>
                </a:solidFill>
                <a:latin typeface="Arial"/>
              </a:rPr>
              <a:t>Сибирская»</a:t>
            </a:r>
          </a:p>
          <a:p>
            <a:pPr marL="0" marR="0" indent="0"/>
            <a:r>
              <a:rPr lang="ru" sz="1600" dirty="0">
                <a:solidFill>
                  <a:srgbClr val="333333"/>
                </a:solidFill>
                <a:latin typeface="Arial"/>
              </a:rPr>
              <a:t>ООО «Птицефабрика Любинская»</a:t>
            </a:r>
          </a:p>
          <a:p>
            <a:pPr marL="0" marR="0" indent="0"/>
            <a:r>
              <a:rPr lang="ru" sz="1600" dirty="0">
                <a:solidFill>
                  <a:srgbClr val="333333"/>
                </a:solidFill>
                <a:latin typeface="Arial"/>
              </a:rPr>
              <a:t>ЗАО «Иртышское»</a:t>
            </a:r>
          </a:p>
          <a:p>
            <a:pPr marL="0" marR="0" indent="0"/>
            <a:r>
              <a:rPr lang="ru" sz="1600" dirty="0">
                <a:solidFill>
                  <a:srgbClr val="333333"/>
                </a:solidFill>
                <a:latin typeface="Arial"/>
              </a:rPr>
              <a:t>ЗАО «ПФ «Таврическая»</a:t>
            </a:r>
          </a:p>
          <a:p>
            <a:pPr marL="0" marR="0" indent="0"/>
            <a:r>
              <a:rPr lang="ru" sz="1600" dirty="0">
                <a:solidFill>
                  <a:srgbClr val="333333"/>
                </a:solidFill>
                <a:latin typeface="Arial"/>
              </a:rPr>
              <a:t>ООО "Азовская Птицефабрика" Продовольственная корпорация «ОША»</a:t>
            </a:r>
          </a:p>
          <a:p>
            <a:pPr marL="0" marR="0" indent="0"/>
            <a:r>
              <a:rPr lang="ru" sz="1600" dirty="0">
                <a:solidFill>
                  <a:srgbClr val="333333"/>
                </a:solidFill>
                <a:latin typeface="Arial"/>
              </a:rPr>
              <a:t>Мясоперерабатывающая компания «Сибирско-Уральский Бройлер» Птицеводческий комплекс «Сибирский перепелъ»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99376" y="1676400"/>
            <a:ext cx="2983992" cy="27736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350"/>
              </a:spcAft>
            </a:pPr>
            <a:r>
              <a:rPr lang="ru" sz="1800" b="1" u="sng" dirty="0">
                <a:solidFill>
                  <a:srgbClr val="F04E23"/>
                </a:solidFill>
                <a:latin typeface="Arial"/>
              </a:rPr>
              <a:t>Потребность в продукции:</a:t>
            </a:r>
          </a:p>
          <a:p>
            <a:pPr marL="0" marR="0" indent="0">
              <a:spcAft>
                <a:spcPts val="560"/>
              </a:spcAft>
            </a:pPr>
            <a:r>
              <a:rPr lang="ru" sz="1600" dirty="0">
                <a:solidFill>
                  <a:srgbClr val="231F20"/>
                </a:solidFill>
                <a:latin typeface="Arial"/>
              </a:rPr>
              <a:t>Омская область –</a:t>
            </a:r>
          </a:p>
          <a:p>
            <a:pPr marL="0" marR="0" indent="0">
              <a:spcAft>
                <a:spcPts val="840"/>
              </a:spcAft>
            </a:pPr>
            <a:r>
              <a:rPr lang="ru" sz="1600" dirty="0">
                <a:latin typeface="Arial"/>
              </a:rPr>
              <a:t>Мясо кур 36,5 тыс.тонн в год</a:t>
            </a:r>
          </a:p>
          <a:p>
            <a:pPr marL="0" marR="0" indent="0">
              <a:spcAft>
                <a:spcPts val="1120"/>
              </a:spcAft>
            </a:pPr>
            <a:r>
              <a:rPr lang="ru" sz="1600" dirty="0">
                <a:latin typeface="Arial"/>
              </a:rPr>
              <a:t>Яйцо 825 млн.шт. в год</a:t>
            </a:r>
          </a:p>
          <a:p>
            <a:pPr marL="0" marR="0" indent="0">
              <a:spcAft>
                <a:spcPts val="350"/>
              </a:spcAft>
            </a:pPr>
            <a:r>
              <a:rPr lang="ru" sz="1800" b="1" u="sng" dirty="0">
                <a:solidFill>
                  <a:srgbClr val="F04E23"/>
                </a:solidFill>
                <a:latin typeface="Arial"/>
              </a:rPr>
              <a:t>Объемы производства:</a:t>
            </a:r>
          </a:p>
          <a:p>
            <a:pPr marL="0" marR="0" indent="0">
              <a:spcAft>
                <a:spcPts val="560"/>
              </a:spcAft>
            </a:pPr>
            <a:r>
              <a:rPr lang="ru" sz="1600" dirty="0">
                <a:solidFill>
                  <a:srgbClr val="231F20"/>
                </a:solidFill>
                <a:latin typeface="Arial"/>
              </a:rPr>
              <a:t>Омская область –</a:t>
            </a:r>
          </a:p>
          <a:p>
            <a:pPr marL="0" marR="0" indent="0">
              <a:spcAft>
                <a:spcPts val="840"/>
              </a:spcAft>
            </a:pPr>
            <a:r>
              <a:rPr lang="ru" sz="1600" dirty="0">
                <a:latin typeface="Arial"/>
              </a:rPr>
              <a:t>Мясо кур </a:t>
            </a:r>
            <a:r>
              <a:rPr lang="ru" sz="1600" dirty="0" smtClean="0">
                <a:latin typeface="Arial"/>
              </a:rPr>
              <a:t>34,2 </a:t>
            </a:r>
            <a:r>
              <a:rPr lang="ru" sz="1600" dirty="0">
                <a:latin typeface="Arial"/>
              </a:rPr>
              <a:t>тыс.тонн в год</a:t>
            </a:r>
          </a:p>
          <a:p>
            <a:pPr marL="0" marR="0" indent="0"/>
            <a:r>
              <a:rPr lang="ru" sz="1600" dirty="0">
                <a:latin typeface="Arial"/>
              </a:rPr>
              <a:t>Яйцо 816,9 млн.шт.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1584" y="5879592"/>
            <a:ext cx="9826752" cy="4907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800" b="1" u="sng">
                <a:solidFill>
                  <a:srgbClr val="F04E23"/>
                </a:solidFill>
                <a:latin typeface="Arial"/>
              </a:rPr>
              <a:t>Тенденции:</a:t>
            </a:r>
            <a:r>
              <a:rPr lang="ru" sz="1800" b="1">
                <a:solidFill>
                  <a:srgbClr val="F04E23"/>
                </a:solidFill>
                <a:latin typeface="Arial"/>
              </a:rPr>
              <a:t> </a:t>
            </a:r>
            <a:r>
              <a:rPr lang="ru" sz="1600">
                <a:latin typeface="Arial"/>
              </a:rPr>
              <a:t>Ежегодное увеличение городского населения и естественная смена поколений с разной парадигмой организации своего быта и питания увеличивает объем потребления куриного мяса и яиц.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643360" y="2362200"/>
            <a:ext cx="335280" cy="2932176"/>
          </a:xfrm>
          <a:prstGeom prst="rect">
            <a:avLst/>
          </a:prstGeom>
          <a:solidFill>
            <a:srgbClr val="F04E23"/>
          </a:solidFill>
        </p:spPr>
        <p:txBody>
          <a:bodyPr vert="vert270" wrap="none" lIns="0" tIns="0" rIns="0" bIns="0">
            <a:noAutofit/>
          </a:bodyPr>
          <a:lstStyle/>
          <a:p>
            <a:pPr marL="0" marR="0" indent="0"/>
            <a:r>
              <a:rPr lang="ru" sz="3200">
                <a:solidFill>
                  <a:srgbClr val="FFFFFF"/>
                </a:solidFill>
                <a:latin typeface="Arial"/>
              </a:rPr>
              <a:t>ЖМ О ВЛАСТЬ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16512" y="6419088"/>
            <a:ext cx="118872" cy="167640"/>
          </a:xfrm>
          <a:prstGeom prst="rect">
            <a:avLst/>
          </a:prstGeom>
          <a:solidFill>
            <a:srgbClr val="F04E23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400">
                <a:solidFill>
                  <a:srgbClr val="FFFFFF"/>
                </a:solidFill>
                <a:latin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07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2059</Words>
  <Application>Microsoft Office PowerPoint</Application>
  <PresentationFormat>Произвольный</PresentationFormat>
  <Paragraphs>379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производства куриного мяса и яиц</vt:lpstr>
      <vt:lpstr>Презентация PowerPoint</vt:lpstr>
      <vt:lpstr>РЫНОК СБЫТА</vt:lpstr>
      <vt:lpstr>ТЕХНОЛОГИЯ ПРОИЗВОДСТВА</vt:lpstr>
      <vt:lpstr>ПЛАН МАРКЕТИНГА</vt:lpstr>
      <vt:lpstr>ВОЗМОЖНЫЕ ТЕРРИТОРИИ ДЛЯ РАЗМЕЩЕНИЯ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DeryabinaL</cp:lastModifiedBy>
  <cp:revision>83</cp:revision>
  <cp:lastPrinted>2025-12-23T08:34:41Z</cp:lastPrinted>
  <dcterms:created xsi:type="dcterms:W3CDTF">2025-05-29T10:04:48Z</dcterms:created>
  <dcterms:modified xsi:type="dcterms:W3CDTF">2025-12-25T05:42:12Z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