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63" r:id="rId9"/>
    <p:sldId id="283" r:id="rId10"/>
    <p:sldId id="270" r:id="rId11"/>
    <p:sldId id="271" r:id="rId12"/>
    <p:sldId id="272" r:id="rId13"/>
    <p:sldId id="273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6274" autoAdjust="0"/>
  </p:normalViewPr>
  <p:slideViewPr>
    <p:cSldViewPr>
      <p:cViewPr varScale="1">
        <p:scale>
          <a:sx n="110" d="100"/>
          <a:sy n="110" d="100"/>
        </p:scale>
        <p:origin x="5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C4AC7-EA90-4419-A7D3-7801D76ED3F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CE7B-B591-45FD-A514-8D7F2B942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6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6150-8968-DAFB-88AB-81F7BC87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2FB14E-3C76-0925-66C9-A651C9DEE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0FE6C4-24E2-D9A3-98E2-56DDB2920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79466A-1C31-9B85-A104-95BEC929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6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&lt;!-- Generator: Adobe Illustrator 22.0.1, SVG Export Plug-In  --&gt;</a:t>
            </a:r>
          </a:p>
          <a:p>
            <a:r>
              <a:rPr lang="en-US" dirty="0"/>
              <a:t>&lt;</a:t>
            </a:r>
            <a:r>
              <a:rPr lang="en-US" dirty="0" err="1"/>
              <a:t>svg</a:t>
            </a:r>
            <a:r>
              <a:rPr lang="en-US" dirty="0"/>
              <a:t> version="1.1"</a:t>
            </a:r>
          </a:p>
          <a:p>
            <a:r>
              <a:rPr lang="en-US" dirty="0"/>
              <a:t>	 </a:t>
            </a:r>
            <a:r>
              <a:rPr lang="en-US" dirty="0" err="1"/>
              <a:t>xmlns</a:t>
            </a:r>
            <a:r>
              <a:rPr lang="en-US" dirty="0"/>
              <a:t>="http://www.w3.org/2000/svg" </a:t>
            </a:r>
            <a:r>
              <a:rPr lang="en-US" dirty="0" err="1"/>
              <a:t>xmlns:xlink</a:t>
            </a:r>
            <a:r>
              <a:rPr lang="en-US" dirty="0"/>
              <a:t>="http://www.w3.org/1999/xlink" </a:t>
            </a:r>
            <a:r>
              <a:rPr lang="en-US" dirty="0" err="1"/>
              <a:t>xmlns:a</a:t>
            </a:r>
            <a:r>
              <a:rPr lang="en-US" dirty="0"/>
              <a:t>="http://ns.adobe.com/</a:t>
            </a:r>
            <a:r>
              <a:rPr lang="en-US" dirty="0" err="1"/>
              <a:t>AdobeSVGViewerExtensions</a:t>
            </a:r>
            <a:r>
              <a:rPr lang="en-US" dirty="0"/>
              <a:t>/3.0/"</a:t>
            </a:r>
          </a:p>
          <a:p>
            <a:r>
              <a:rPr lang="en-US" dirty="0"/>
              <a:t>	 x="0px" y="0px" width="352px" height="322.9px" </a:t>
            </a:r>
            <a:r>
              <a:rPr lang="en-US" dirty="0" err="1"/>
              <a:t>viewBox</a:t>
            </a:r>
            <a:r>
              <a:rPr lang="en-US" dirty="0"/>
              <a:t>="0 0 352 322.9" style="</a:t>
            </a:r>
            <a:r>
              <a:rPr lang="en-US" dirty="0" err="1"/>
              <a:t>enable-background:new</a:t>
            </a:r>
            <a:r>
              <a:rPr lang="en-US" dirty="0"/>
              <a:t> 0 0 352 322.9;"</a:t>
            </a:r>
          </a:p>
          <a:p>
            <a:r>
              <a:rPr lang="en-US" dirty="0"/>
              <a:t>	 </a:t>
            </a:r>
            <a:r>
              <a:rPr lang="en-US" dirty="0" err="1"/>
              <a:t>xml:space</a:t>
            </a:r>
            <a:r>
              <a:rPr lang="en-US" dirty="0"/>
              <a:t>="preserve"&gt;</a:t>
            </a:r>
          </a:p>
          <a:p>
            <a:r>
              <a:rPr lang="en-US" dirty="0"/>
              <a:t>&lt;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&lt;path d="M352,189.4c-2.2,5.4-5.3,9.9-11.4,11.2c-1.8,0.4-3.6,0.5-5.4,0.5c-11.8,0-23.6,0-35.4,0c-1.2,0-2.5,0-3.9,0</a:t>
            </a:r>
          </a:p>
          <a:p>
            <a:r>
              <a:rPr lang="en-US" dirty="0"/>
              <a:t>	c0,3,0.5,6-0.1,8.6c-0.6,2.7-1.8,5.7-3.7,7.5c-12.7,11.4-25.4,22.7-38.6,33.5c-8.7,7.1-19,11.5-29.8,14.3</a:t>
            </a:r>
          </a:p>
          <a:p>
            <a:r>
              <a:rPr lang="en-US" dirty="0"/>
              <a:t>	c-12.3,3.1-24.6,6.1-37.1,8.3c-10.7,1.9-21.4-0.5-32.1-1.7c-12.4-1.5-24.9-2.5-37.1,1.6c-5.3,1.8-9.8,4.8-13.9,9.6</a:t>
            </a:r>
          </a:p>
          <a:p>
            <a:r>
              <a:rPr lang="en-US" dirty="0"/>
              <a:t>	c1.1,0.9,2.4,1.6,3.2,2.6c4.2,4.9,4.6,11.3,0.9,17.2c-2.8,4.4-5.7,8.6-8.6,12.8c-5.7,8.2-13.6,9.8-22,4.1</a:t>
            </a:r>
          </a:p>
          <a:p>
            <a:r>
              <a:rPr lang="en-US" dirty="0"/>
              <a:t>	c-14.9-10.1-29.7-20.2-44.6-30.3c-6.2-4.2-12.3-8.3-18.5-12.6c-8.3-5.7-9.9-13.5-4.3-21.9c2.5-3.7,5-7.4,7.5-11.1</a:t>
            </a:r>
          </a:p>
          <a:p>
            <a:r>
              <a:rPr lang="en-US" dirty="0"/>
              <a:t>	c5.5-8.1,11.3-9.8,20.5-6.1C48.6,226,56.8,211.9,70,201.2c-1.8,0-2.8,0-3.9,0c-16.4,0-32.8,0-49.2,0c-11,0-16.9-6-17-17</a:t>
            </a:r>
          </a:p>
          <a:p>
            <a:r>
              <a:rPr lang="en-US" dirty="0"/>
              <a:t>	c0-1,0-2.1,0-3.1c0.1-9.9,6.2-16,16.1-16.2c3.6-0.1,7.3,0,10.4,0c10.6-76.3,53-122.4,127.5-138.7c-0.9-3.3-2.2-6.8-2.7-10.5</a:t>
            </a:r>
          </a:p>
          <a:p>
            <a:r>
              <a:rPr lang="en-US" dirty="0"/>
              <a:t>	c-0.8-6.1,1.4-10.3,7.3-12.5c4.6-1.7,9.7-3,14.6-3.1c6.1-0.1,12.4,0.5,18.2,2.2c8.5,2.4,11.2,8.2,9,16.8c-0.7,2.5-1.8,4.9-2.7,7.5</a:t>
            </a:r>
          </a:p>
          <a:p>
            <a:r>
              <a:rPr lang="en-US" dirty="0"/>
              <a:t>	c5.9,1.4,12,2.5,17.9,4.1c34.2,9.6,61.7,28.9,82.3,57.9c0.7,1,1.9,2.3,1.7,3.2c-0.4,1.9-1.1,4.3-2.5,5.4c-2.1,1.8-4.6,0.8-6.3-1.2</a:t>
            </a:r>
          </a:p>
          <a:p>
            <a:r>
              <a:rPr lang="en-US" dirty="0"/>
              <a:t>	c-2.4-2.9-4.5-6.1-6.9-9c-25.2-30.3-57.3-48.1-96.6-50.8c-54.4-3.6-97.1,18-127.7,63c-12.7,18.7-19.4,39.8-21.6,62.3</a:t>
            </a:r>
          </a:p>
          <a:p>
            <a:r>
              <a:rPr lang="en-US" dirty="0"/>
              <a:t>	c-0.1,0.9-0.1,1.8-0.2,3.4c3.9,0,7.7,0,11.6,0c1.7,0,3.4-0.1,5.2,0.1c3.2,0.3,5.3,2.6,5.2,5.3c-0.1,2.8-2.3,4.8-5.6,4.9</a:t>
            </a:r>
          </a:p>
          <a:p>
            <a:r>
              <a:rPr lang="en-US" dirty="0"/>
              <a:t>	c-5.7,0.1-11.5,0-17.2,0c-6.4,0-12.8,0-19.2,0c-6,0-7.4,1.4-7.4,7.2c0,1.3-0.1,2.5,0,3.8c0.3,2.9,1.9,4.6,4.9,4.7c1,0,2.1,0,3.1,0</a:t>
            </a:r>
          </a:p>
          <a:p>
            <a:r>
              <a:rPr lang="en-US" dirty="0"/>
              <a:t>	c105.2,0,210.4,0,315.5,0c2.7,0,6.3,0.7,7.1-2.7c0.8-3.4,0.3-7.2-0.2-10.7c-0.1-0.9-2.2-1.8-3.5-2.2c-1.3-0.4-2.7-0.2-4.1-0.2</a:t>
            </a:r>
          </a:p>
          <a:p>
            <a:r>
              <a:rPr lang="en-US" dirty="0"/>
              <a:t>	c-83.6,0-167.3,0-250.9,0c-1.5,0-3.3,0.4-4.4-0.2c-1.7-1-3.5-2.6-4.1-4.3c-0.8-2.4,0.7-4.5,3.3-5.2c1.6-0.5,3.4-0.5,5.1-0.5</a:t>
            </a:r>
          </a:p>
          <a:p>
            <a:r>
              <a:rPr lang="en-US" dirty="0"/>
              <a:t>	c75.8,0,151.7,0,227.5,0c1.5,0,2.9,0,5.4,0c-1.8-9.5-3.2-18.5-5.4-27.3c-1.8-6.9-4.9-13.5-7.1-20.4c-0.6-1.9-0.7-4.3,0-6.1</a:t>
            </a:r>
          </a:p>
          <a:p>
            <a:r>
              <a:rPr lang="en-US" dirty="0"/>
              <a:t>	c0.4-1.2,3-2.5,4.1-2.2c1.8,0.5,4.2,2,4.8,3.6c3.7,10.3,7.3,20.7,10.2,31.2c1.8,6.7,2.3,13.7,3.5,21.1c2.5,0,5.2,0.1,7.9,0</a:t>
            </a:r>
          </a:p>
          <a:p>
            <a:r>
              <a:rPr lang="en-US" dirty="0"/>
              <a:t>	c9.4-0.6,16,3,19,12.2C352,181.1,352,185.3,352,189.4z M95.1,276.9c0.8-1,1.4-2,2.2-2.8c5-5.2,11-8.9,17.9-11.1</a:t>
            </a:r>
          </a:p>
          <a:p>
            <a:r>
              <a:rPr lang="en-US" dirty="0"/>
              <a:t>	c13-4,26.3-3.3,39.5-1.7c11.4,1.4,22.7,3.8,34.1,1.5c11.1-2.2,22-5.1,33-8.1c13.3-3.6,24.8-10.5,34.9-19.8</a:t>
            </a:r>
          </a:p>
          <a:p>
            <a:r>
              <a:rPr lang="en-US" dirty="0"/>
              <a:t>	c8.5-7.7,17.1-15.2,25.7-22.8c3.7-3.2,4.5-6.3,2.5-9.2c-1.7-2.4-4.5-2.3-8.9,0.6c-5.7,3.7-11.5,7.2-16.9,11.2</a:t>
            </a:r>
          </a:p>
          <a:p>
            <a:r>
              <a:rPr lang="en-US" dirty="0"/>
              <a:t>	c-9.9,7.5-20.9,12.6-33,15.2c-0.3,0.1-0.7,0.1-1,0.3c-12,4.9-24.6,4.6-37.2,4.6c-2.7,0-4.7-1.1-5.5-3.7c-0.8-2.7,0.5-4.7,2.8-6</a:t>
            </a:r>
          </a:p>
          <a:p>
            <a:r>
              <a:rPr lang="en-US" dirty="0"/>
              <a:t>	c1.4-0.8,2.8-1.5,4.2-2.3c3.8-2.1,7.7-4,11.4-6.3c2.9-1.8,3.9-4.7,2.7-8.1c-1.1-3.2-3.6-4.6-6.9-4.6c-1.1,0-2.3,0.1-3.4,0.4</a:t>
            </a:r>
          </a:p>
          <a:p>
            <a:r>
              <a:rPr lang="en-US" dirty="0"/>
              <a:t>	c-13.4,2.8-26.9,5.7-40.3,8.4c-2.3,0.5-4.8,0.4-7.1-0.2c-11-2.8-22-5.4-32.8-8.9c-13.9-4.4-26.3-1.3-37.6,7</a:t>
            </a:r>
          </a:p>
          <a:p>
            <a:r>
              <a:rPr lang="en-US" dirty="0"/>
              <a:t>	c-4,2.9-7.4,6.8-10.7,10.6c-6.3,7.3-12.4,14.9-18.7,22.6C62.5,254.7,78.5,265.6,95.1,276.9z M86.4,313c1.3-1,2.8-1.9,3.7-3.1</a:t>
            </a:r>
          </a:p>
          <a:p>
            <a:r>
              <a:rPr lang="en-US" dirty="0"/>
              <a:t>	c2.9-4,5.6-8.1,8.3-12.2c2.1-3.2,1.7-4.9-1.5-7.1c-21.2-14.4-42.4-28.8-63.6-43.2c-3.3-2.2-4.9-1.9-7.2,1.3</a:t>
            </a:r>
          </a:p>
          <a:p>
            <a:r>
              <a:rPr lang="en-US" dirty="0"/>
              <a:t>	c-2.7,3.9-5.4,7.9-8.1,11.9c-2.3,3.5-2,5.2,1.6,7.7c21,14.3,42,28.5,63,42.8C83.6,311.7,84.8,312.2,86.4,313z M259.5,201.4</a:t>
            </a:r>
          </a:p>
          <a:p>
            <a:r>
              <a:rPr lang="en-US" dirty="0"/>
              <a:t>	c-15.7,0-31.5,0-47.6,0c4.3,8.2,3,15.5-3.1,22.5C227.5,219.6,245.5,214.8,259.5,201.4z M175.8,25.2c1.4,0,2.7,0,4.1,0</a:t>
            </a:r>
          </a:p>
          <a:p>
            <a:r>
              <a:rPr lang="en-US" dirty="0"/>
              <a:t>	c6,0.1,10.5-4.2,10.6-10.2c0-1-0.9-2.5-1.7-2.8c-8.5-3-17-3-25.5,0c-0.8,0.3-1.7,1.5-1.8,2.4c-0.4,5.7,4.6,10.8,10.2,10.6</a:t>
            </a:r>
          </a:p>
          <a:p>
            <a:r>
              <a:rPr lang="en-US" dirty="0"/>
              <a:t>	C173,25.1,174.4,25.2,175.8,25.2z"/&gt;</a:t>
            </a:r>
          </a:p>
          <a:p>
            <a:r>
              <a:rPr lang="en-US" dirty="0"/>
              <a:t>&lt;/</a:t>
            </a:r>
            <a:r>
              <a:rPr lang="en-US" dirty="0" err="1"/>
              <a:t>svg</a:t>
            </a:r>
            <a:r>
              <a:rPr lang="en-US" dirty="0"/>
              <a:t>&gt;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zen.ru/a/aGp04nMZoGaw1fq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908494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95"/>
              </a:spcBef>
              <a:tabLst>
                <a:tab pos="3538854" algn="l"/>
              </a:tabLst>
            </a:pPr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транспортно-логистического узла (автовокзала) в Тарском муниципальном районе Омской области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ru-RU" sz="1400" spc="-19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990" y="1122980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</a:t>
            </a:r>
            <a:r>
              <a:rPr lang="ru-RU" sz="2400" b="1" spc="65" dirty="0">
                <a:solidFill>
                  <a:srgbClr val="F04E23"/>
                </a:solidFill>
                <a:latin typeface="Arial"/>
                <a:cs typeface="Arial"/>
              </a:rPr>
              <a:t>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857" y="6345992"/>
            <a:ext cx="1183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0" name="object 46">
            <a:extLst>
              <a:ext uri="{FF2B5EF4-FFF2-40B4-BE49-F238E27FC236}">
                <a16:creationId xmlns:a16="http://schemas.microsoft.com/office/drawing/2014/main" id="{81DF5774-BB70-7557-E48A-3AE385050AC3}"/>
              </a:ext>
            </a:extLst>
          </p:cNvPr>
          <p:cNvSpPr txBox="1"/>
          <p:nvPr/>
        </p:nvSpPr>
        <p:spPr>
          <a:xfrm>
            <a:off x="6019800" y="1913563"/>
            <a:ext cx="4764022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Кузнечная, д.67</a:t>
            </a:r>
            <a:endParaRPr lang="en-US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endParaRPr lang="ru-RU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</a:t>
            </a:r>
            <a:r>
              <a:rPr lang="ru-RU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55:37:001918:20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08894C7-918C-A585-C14C-B75DFA2E5B3F}"/>
              </a:ext>
            </a:extLst>
          </p:cNvPr>
          <p:cNvGrpSpPr/>
          <p:nvPr/>
        </p:nvGrpSpPr>
        <p:grpSpPr>
          <a:xfrm>
            <a:off x="468092" y="1916532"/>
            <a:ext cx="5208341" cy="4027068"/>
            <a:chOff x="1479044" y="2561242"/>
            <a:chExt cx="4771868" cy="368958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AA70BC3-2CD7-96BB-7E3B-57E963C4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044" y="2561242"/>
              <a:ext cx="4771868" cy="368958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AAF3F2F-E506-57B0-CFF7-D2F83CD8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148000"/>
              <a:ext cx="536494" cy="780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23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095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49</a:t>
            </a: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200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64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428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76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 err="1">
                <a:solidFill>
                  <a:srgbClr val="231F20"/>
                </a:solidFill>
                <a:latin typeface="Arial"/>
                <a:cs typeface="Arial"/>
              </a:rPr>
              <a:t>Общ</a:t>
            </a:r>
            <a:r>
              <a:rPr lang="ru-RU" sz="1700" b="1" spc="-60" dirty="0" err="1">
                <a:solidFill>
                  <a:srgbClr val="231F20"/>
                </a:solidFill>
                <a:latin typeface="Arial"/>
                <a:cs typeface="Arial"/>
              </a:rPr>
              <a:t>ая</a:t>
            </a:r>
            <a:r>
              <a:rPr lang="ru-RU" sz="17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75" dirty="0">
                <a:solidFill>
                  <a:srgbClr val="231F20"/>
                </a:solidFill>
                <a:latin typeface="Arial"/>
                <a:cs typeface="Arial"/>
              </a:rPr>
              <a:t>Тарского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39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223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886064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517832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975354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357965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321199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63457" y="4627271"/>
            <a:ext cx="4636430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chemeClr val="tx1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chemeClr val="tx1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chemeClr val="tx1"/>
                </a:solidFill>
                <a:latin typeface="Arial"/>
                <a:cs typeface="Arial"/>
              </a:rPr>
              <a:t>подготовки:</a:t>
            </a:r>
            <a:endParaRPr sz="17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651967"/>
            <a:ext cx="1366523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255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br>
              <a:rPr lang="ru-RU" sz="255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38393" y="5651967"/>
            <a:ext cx="172783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Гостиничное дело</a:t>
            </a:r>
            <a:r>
              <a:rPr sz="10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13889" y="5648237"/>
            <a:ext cx="2018326" cy="77033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</a:t>
            </a:r>
            <a:br>
              <a:rPr lang="en-US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общественное питание:</a:t>
            </a:r>
          </a:p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ru-RU" sz="2550" b="1" spc="-3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92945" y="4718699"/>
            <a:ext cx="450850" cy="1691585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11</a:t>
            </a:fld>
            <a:endParaRPr sz="1400">
              <a:latin typeface="Verdana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30ABD4-9512-168B-A34B-660218912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8122" y="4997449"/>
            <a:ext cx="568610" cy="5888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553327C-5213-2F2E-6793-CE33DDC13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8393" y="4962709"/>
            <a:ext cx="637589" cy="6375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F29036-157F-6AA2-DCEA-E2CF30ACB8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13889" y="4997449"/>
            <a:ext cx="663412" cy="6087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1143000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95450"/>
              </p:ext>
            </p:extLst>
          </p:nvPr>
        </p:nvGraphicFramePr>
        <p:xfrm>
          <a:off x="457199" y="1804865"/>
          <a:ext cx="10363201" cy="451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88">
                <a:tc>
                  <a:txBody>
                    <a:bodyPr/>
                    <a:lstStyle/>
                    <a:p>
                      <a:pPr marL="0" marR="941705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Минэкономразвития России </a:t>
                      </a:r>
                      <a:b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государственной программы «Развитие туризма»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8100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11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создание модульных некапитальных средств размещения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8100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500" b="1" kern="0" spc="-5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 </a:t>
                      </a:r>
                      <a:b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25400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832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оборудования,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относящегося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амортизационным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группам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25400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Микрозаймы</a:t>
                      </a:r>
                      <a:r>
                        <a:rPr lang="ru-RU" sz="1500" b="1" kern="0" spc="-7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 </a:t>
                      </a:r>
                      <a:b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540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3975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средств,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технологий,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инновационной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540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Инвестзаймы</a:t>
                      </a: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СМПС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ставке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4889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78613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 проектов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растениеводства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4889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Гарантийная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Региональным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гарантийным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центром</a:t>
                      </a:r>
                      <a:b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(поручительство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вознаграждения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0,25-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30225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 организациями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12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47081" y="874349"/>
            <a:ext cx="8022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5" dirty="0"/>
              <a:t>АДМИНИСТРАТИВНАЯ</a:t>
            </a:r>
            <a:r>
              <a:rPr sz="2600" spc="135" dirty="0"/>
              <a:t> </a:t>
            </a:r>
            <a:r>
              <a:rPr sz="2600" spc="60" dirty="0"/>
              <a:t>ПОДДЕРЖКА</a:t>
            </a:r>
            <a:r>
              <a:rPr sz="2600" spc="135" dirty="0"/>
              <a:t> </a:t>
            </a:r>
            <a:r>
              <a:rPr sz="2600" spc="45" dirty="0"/>
              <a:t>БИЗНЕСА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13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5128841" cy="3500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 . 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-4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 . . . . . . .  . . . . . . . . . . . . . . . . . . . . . . . . . . . . . . . . . . . . .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 .  . 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. . . . . 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spcAft>
                <a:spcPts val="600"/>
              </a:spcAft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. .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Ключевые показатели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 . . 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4.     Ключевые потребители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, ,,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r>
              <a:rPr lang="ru-RU" sz="1500" dirty="0">
                <a:latin typeface="Arial MT"/>
                <a:cs typeface="Microsoft Sans Serif"/>
              </a:rPr>
              <a:t> </a:t>
            </a:r>
            <a:br>
              <a:rPr lang="ru-RU" sz="1500" spc="-25" dirty="0">
                <a:latin typeface="Arial MT"/>
                <a:cs typeface="Arial MT"/>
              </a:rPr>
            </a:b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49469"/>
            <a:ext cx="135890" cy="4960068"/>
            <a:chOff x="801409" y="1349469"/>
            <a:chExt cx="135890" cy="4960068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1409" y="1349469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12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2B3B85B-45C2-3808-6913-6EA09A08DEE6}"/>
              </a:ext>
            </a:extLst>
          </p:cNvPr>
          <p:cNvSpPr/>
          <p:nvPr/>
        </p:nvSpPr>
        <p:spPr>
          <a:xfrm>
            <a:off x="795170" y="177185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A37280B-D6BA-CC5C-0897-5CE1BDE7735D}"/>
              </a:ext>
            </a:extLst>
          </p:cNvPr>
          <p:cNvSpPr/>
          <p:nvPr/>
        </p:nvSpPr>
        <p:spPr>
          <a:xfrm>
            <a:off x="781207" y="23645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A309273-4DE9-668A-8D45-E11CBEED2334}"/>
              </a:ext>
            </a:extLst>
          </p:cNvPr>
          <p:cNvSpPr/>
          <p:nvPr/>
        </p:nvSpPr>
        <p:spPr>
          <a:xfrm>
            <a:off x="801763" y="424738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ADF3E7C-4420-0DBE-7097-319F0636A4D4}"/>
              </a:ext>
            </a:extLst>
          </p:cNvPr>
          <p:cNvSpPr/>
          <p:nvPr/>
        </p:nvSpPr>
        <p:spPr>
          <a:xfrm>
            <a:off x="795170" y="541824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4AE4DEB-3EF1-5B3E-DC08-63B2C9BE6498}"/>
              </a:ext>
            </a:extLst>
          </p:cNvPr>
          <p:cNvSpPr/>
          <p:nvPr/>
        </p:nvSpPr>
        <p:spPr>
          <a:xfrm>
            <a:off x="795170" y="580798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14ADD-446B-2152-8F38-5D7CD0E715A8}"/>
              </a:ext>
            </a:extLst>
          </p:cNvPr>
          <p:cNvSpPr txBox="1"/>
          <p:nvPr/>
        </p:nvSpPr>
        <p:spPr>
          <a:xfrm>
            <a:off x="931060" y="1666803"/>
            <a:ext cx="100206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Наименование инвестиционного проекта: </a:t>
            </a:r>
            <a:r>
              <a:rPr lang="ru-RU" dirty="0"/>
              <a:t>Развитие транспортно-логистического узла (автовокзала)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Стадия инвестиционного проекта: </a:t>
            </a:r>
            <a:r>
              <a:rPr lang="ru-RU" dirty="0"/>
              <a:t>Предынвестиционная 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Цель проекта: </a:t>
            </a:r>
            <a:r>
              <a:rPr lang="ru-RU" dirty="0"/>
              <a:t>Создание современного, адаптированного транспортно-пересадочного узла с централизацией всех маршрутов для повышения инвестиционной привлекательности прилегающих территорий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Отрасль: </a:t>
            </a:r>
            <a:r>
              <a:rPr lang="ru-RU" dirty="0"/>
              <a:t>Транспорт, логистика, придорожный сервис, туризм</a:t>
            </a:r>
            <a:br>
              <a:rPr lang="ru-RU" dirty="0"/>
            </a:br>
            <a:r>
              <a:rPr lang="ru-RU" dirty="0"/>
              <a:t>ОКВЭД 52.21 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Краткое описание проекта: </a:t>
            </a:r>
            <a:r>
              <a:rPr lang="ru-RU" dirty="0"/>
              <a:t>проект предусматривает капитальный ремонт здания, обновление инженерных сетей и благоустройство территории. Ключевыми направлениями модернизации являются: капитальный ремонт кровли, обновление фасада и внутренних помещений/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Условия участия: </a:t>
            </a:r>
            <a:r>
              <a:rPr lang="ru-RU" dirty="0"/>
              <a:t>собственные средства инвестора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Территория реализации: </a:t>
            </a:r>
            <a:r>
              <a:rPr lang="ru-RU" dirty="0"/>
              <a:t>Омская область, Тарский муниципальный район Омской области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5BE59F2-3B07-7DF4-508C-5D3CED2D5171}"/>
              </a:ext>
            </a:extLst>
          </p:cNvPr>
          <p:cNvSpPr/>
          <p:nvPr/>
        </p:nvSpPr>
        <p:spPr>
          <a:xfrm>
            <a:off x="788189" y="363246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DE93B5F-A5F4-5117-1D12-2F40422D85C2}"/>
              </a:ext>
            </a:extLst>
          </p:cNvPr>
          <p:cNvCxnSpPr>
            <a:cxnSpLocks/>
          </p:cNvCxnSpPr>
          <p:nvPr/>
        </p:nvCxnSpPr>
        <p:spPr>
          <a:xfrm>
            <a:off x="795059" y="1771855"/>
            <a:ext cx="13559" cy="4476545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4B2A-8814-D673-C88E-0E6FEBDA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009922-FFC1-50FF-7CE1-16D6195D5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37" y="1795073"/>
            <a:ext cx="3881997" cy="430681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4793F0B8-0F34-FF64-A5CE-2B6727F14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552" y="1219200"/>
            <a:ext cx="96024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0" dirty="0"/>
              <a:t>ПЕРЕЧЕНЬ ПРОЕКТНЫХ МЕРОПРИЯТИЙ (2026 - 2028 гг.)</a:t>
            </a:r>
            <a:endParaRPr spc="7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131A69E-7C23-FED1-3B72-BC2DFF86417A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193327A-CC60-DDF7-8DA8-67E74501CF91}"/>
              </a:ext>
            </a:extLst>
          </p:cNvPr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2AFFCE0-E792-02A1-08BF-473588C089C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72EF9CBE-3424-17BB-9754-47AEE199A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81586"/>
              </p:ext>
            </p:extLst>
          </p:nvPr>
        </p:nvGraphicFramePr>
        <p:xfrm>
          <a:off x="788894" y="1835075"/>
          <a:ext cx="6215341" cy="4266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541">
                  <a:extLst>
                    <a:ext uri="{9D8B030D-6E8A-4147-A177-3AD203B41FA5}">
                      <a16:colId xmlns:a16="http://schemas.microsoft.com/office/drawing/2014/main" val="363431251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555426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490935482"/>
                    </a:ext>
                  </a:extLst>
                </a:gridCol>
              </a:tblGrid>
              <a:tr h="48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</a:t>
                      </a:r>
                      <a:b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13616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здания автовокзала</a:t>
                      </a:r>
                      <a:endParaRPr lang="ru-RU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2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79275"/>
                  </a:ext>
                </a:extLst>
              </a:tr>
              <a:tr h="919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навеса </a:t>
                      </a:r>
                      <a:b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 посадочными платформами</a:t>
                      </a:r>
                      <a:endParaRPr lang="ru-RU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414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территории автовокзала, изменение схемы движения</a:t>
                      </a:r>
                      <a:endParaRPr lang="ru-RU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0674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участка Кузнечной улицы </a:t>
                      </a:r>
                      <a:b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интеграции автовокзала </a:t>
                      </a:r>
                      <a:b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Колхозного рынка</a:t>
                      </a:r>
                      <a:endParaRPr lang="ru-RU" sz="15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0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929867"/>
            <a:ext cx="6677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/>
              <a:t>ОПИСАНИЕ ПРОЕКТА</a:t>
            </a:r>
            <a:r>
              <a:rPr spc="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8" y="1088355"/>
            <a:ext cx="5798542" cy="44563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044" y="155601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E3985-A1ED-F96F-39D2-811F4E8FBA6A}"/>
              </a:ext>
            </a:extLst>
          </p:cNvPr>
          <p:cNvSpPr txBox="1"/>
          <p:nvPr/>
        </p:nvSpPr>
        <p:spPr>
          <a:xfrm>
            <a:off x="762000" y="1378642"/>
            <a:ext cx="104394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предполагает капитальный ремонт здания автовокзала площадью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кв. м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изменением архитектурно-планировочных решений и полное благоустройство прилегающей территории (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здании планируется размещение новых коммерческих помещений для увеличения доходов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эксплуатации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2FB11-B9BB-073F-BAA0-8E268AA5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47" y="4887050"/>
            <a:ext cx="134124" cy="1585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4C40A79-1C65-87B5-059B-32E7C34D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75" y="4018557"/>
            <a:ext cx="134124" cy="1585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EE4428-D264-8069-C611-63DDCCF26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1" y="2587308"/>
            <a:ext cx="140220" cy="1646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1B922-B60B-2A21-E8BC-92BD6BCC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75" y="4314307"/>
            <a:ext cx="134124" cy="158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5386CC-FB42-B0EC-799C-1D5AE44B2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006" y="5450755"/>
            <a:ext cx="134124" cy="1585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F2B324-39BB-FC9C-7251-C38C1865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79" y="5789223"/>
            <a:ext cx="134124" cy="158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F4827A-AF4A-70B8-FAF5-B9197660F822}"/>
              </a:ext>
            </a:extLst>
          </p:cNvPr>
          <p:cNvSpPr txBox="1"/>
          <p:nvPr/>
        </p:nvSpPr>
        <p:spPr>
          <a:xfrm>
            <a:off x="5616799" y="3906333"/>
            <a:ext cx="529358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высадки пассажиров для прибывших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посадки на автобусы межмуниципальных маршрутов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посадки на автобусы муниципальных маршрутов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Парковка для отстоя автобусов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кратковременной остановки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встречающих и провожающих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31FFF-254F-F409-CA0A-437929E03D9D}"/>
              </a:ext>
            </a:extLst>
          </p:cNvPr>
          <p:cNvSpPr txBox="1"/>
          <p:nvPr/>
        </p:nvSpPr>
        <p:spPr>
          <a:xfrm>
            <a:off x="5392596" y="33528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710230-D99E-3382-E131-FDB108434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3" y="3429000"/>
            <a:ext cx="4695992" cy="2759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8121" y="1322361"/>
            <a:ext cx="6561698" cy="5543759"/>
            <a:chOff x="-8121" y="1322361"/>
            <a:chExt cx="6561698" cy="554375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3432" y="2176840"/>
            <a:ext cx="145541" cy="213995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658049" y="2368930"/>
            <a:ext cx="501356" cy="309245"/>
          </a:xfrm>
          <a:custGeom>
            <a:avLst/>
            <a:gdLst/>
            <a:ahLst/>
            <a:cxnLst/>
            <a:rect l="l" t="t" r="r" b="b"/>
            <a:pathLst>
              <a:path w="495934" h="309244">
                <a:moveTo>
                  <a:pt x="159435" y="108369"/>
                </a:moveTo>
                <a:lnTo>
                  <a:pt x="143395" y="76517"/>
                </a:lnTo>
                <a:lnTo>
                  <a:pt x="143395" y="114236"/>
                </a:lnTo>
                <a:lnTo>
                  <a:pt x="138823" y="128574"/>
                </a:lnTo>
                <a:lnTo>
                  <a:pt x="128435" y="139026"/>
                </a:lnTo>
                <a:lnTo>
                  <a:pt x="114388" y="143929"/>
                </a:lnTo>
                <a:lnTo>
                  <a:pt x="98806" y="141617"/>
                </a:lnTo>
                <a:lnTo>
                  <a:pt x="89433" y="135293"/>
                </a:lnTo>
                <a:lnTo>
                  <a:pt x="82219" y="125158"/>
                </a:lnTo>
                <a:lnTo>
                  <a:pt x="79184" y="112407"/>
                </a:lnTo>
                <a:lnTo>
                  <a:pt x="82270" y="98653"/>
                </a:lnTo>
                <a:lnTo>
                  <a:pt x="82372" y="98196"/>
                </a:lnTo>
                <a:lnTo>
                  <a:pt x="86893" y="91516"/>
                </a:lnTo>
                <a:lnTo>
                  <a:pt x="93764" y="85534"/>
                </a:lnTo>
                <a:lnTo>
                  <a:pt x="102565" y="81394"/>
                </a:lnTo>
                <a:lnTo>
                  <a:pt x="112890" y="80200"/>
                </a:lnTo>
                <a:lnTo>
                  <a:pt x="125298" y="83286"/>
                </a:lnTo>
                <a:lnTo>
                  <a:pt x="135229" y="90436"/>
                </a:lnTo>
                <a:lnTo>
                  <a:pt x="141617" y="100990"/>
                </a:lnTo>
                <a:lnTo>
                  <a:pt x="143395" y="114236"/>
                </a:lnTo>
                <a:lnTo>
                  <a:pt x="143395" y="76517"/>
                </a:lnTo>
                <a:lnTo>
                  <a:pt x="140589" y="73939"/>
                </a:lnTo>
                <a:lnTo>
                  <a:pt x="134150" y="69621"/>
                </a:lnTo>
                <a:lnTo>
                  <a:pt x="126746" y="66484"/>
                </a:lnTo>
                <a:lnTo>
                  <a:pt x="126961" y="66484"/>
                </a:lnTo>
                <a:lnTo>
                  <a:pt x="117576" y="64554"/>
                </a:lnTo>
                <a:lnTo>
                  <a:pt x="96202" y="66484"/>
                </a:lnTo>
                <a:lnTo>
                  <a:pt x="78943" y="76073"/>
                </a:lnTo>
                <a:lnTo>
                  <a:pt x="67398" y="91732"/>
                </a:lnTo>
                <a:lnTo>
                  <a:pt x="63195" y="111887"/>
                </a:lnTo>
                <a:lnTo>
                  <a:pt x="66852" y="130251"/>
                </a:lnTo>
                <a:lnTo>
                  <a:pt x="66903" y="130543"/>
                </a:lnTo>
                <a:lnTo>
                  <a:pt x="76771" y="145440"/>
                </a:lnTo>
                <a:lnTo>
                  <a:pt x="90893" y="155587"/>
                </a:lnTo>
                <a:lnTo>
                  <a:pt x="107403" y="160007"/>
                </a:lnTo>
                <a:lnTo>
                  <a:pt x="127571" y="157314"/>
                </a:lnTo>
                <a:lnTo>
                  <a:pt x="144665" y="146977"/>
                </a:lnTo>
                <a:lnTo>
                  <a:pt x="146748" y="143929"/>
                </a:lnTo>
                <a:lnTo>
                  <a:pt x="156133" y="130251"/>
                </a:lnTo>
                <a:lnTo>
                  <a:pt x="159435" y="108369"/>
                </a:lnTo>
                <a:close/>
              </a:path>
              <a:path w="495934" h="309244">
                <a:moveTo>
                  <a:pt x="223189" y="109702"/>
                </a:moveTo>
                <a:lnTo>
                  <a:pt x="214807" y="68516"/>
                </a:lnTo>
                <a:lnTo>
                  <a:pt x="207556" y="54610"/>
                </a:lnTo>
                <a:lnTo>
                  <a:pt x="207556" y="112293"/>
                </a:lnTo>
                <a:lnTo>
                  <a:pt x="205892" y="126111"/>
                </a:lnTo>
                <a:lnTo>
                  <a:pt x="191122" y="162369"/>
                </a:lnTo>
                <a:lnTo>
                  <a:pt x="153631" y="225869"/>
                </a:lnTo>
                <a:lnTo>
                  <a:pt x="110934" y="282854"/>
                </a:lnTo>
                <a:lnTo>
                  <a:pt x="90043" y="254825"/>
                </a:lnTo>
                <a:lnTo>
                  <a:pt x="49707" y="195973"/>
                </a:lnTo>
                <a:lnTo>
                  <a:pt x="26403" y="153085"/>
                </a:lnTo>
                <a:lnTo>
                  <a:pt x="15468" y="114642"/>
                </a:lnTo>
                <a:lnTo>
                  <a:pt x="16891" y="94284"/>
                </a:lnTo>
                <a:lnTo>
                  <a:pt x="16992" y="92798"/>
                </a:lnTo>
                <a:lnTo>
                  <a:pt x="32664" y="56743"/>
                </a:lnTo>
                <a:lnTo>
                  <a:pt x="74764" y="22999"/>
                </a:lnTo>
                <a:lnTo>
                  <a:pt x="117576" y="16052"/>
                </a:lnTo>
                <a:lnTo>
                  <a:pt x="137210" y="19329"/>
                </a:lnTo>
                <a:lnTo>
                  <a:pt x="181343" y="46164"/>
                </a:lnTo>
                <a:lnTo>
                  <a:pt x="205638" y="91846"/>
                </a:lnTo>
                <a:lnTo>
                  <a:pt x="207556" y="112293"/>
                </a:lnTo>
                <a:lnTo>
                  <a:pt x="207556" y="54610"/>
                </a:lnTo>
                <a:lnTo>
                  <a:pt x="169760" y="16052"/>
                </a:lnTo>
                <a:lnTo>
                  <a:pt x="118757" y="0"/>
                </a:lnTo>
                <a:lnTo>
                  <a:pt x="88328" y="1943"/>
                </a:lnTo>
                <a:lnTo>
                  <a:pt x="41135" y="24358"/>
                </a:lnTo>
                <a:lnTo>
                  <a:pt x="11214" y="61569"/>
                </a:lnTo>
                <a:lnTo>
                  <a:pt x="6096" y="73355"/>
                </a:lnTo>
                <a:lnTo>
                  <a:pt x="6007" y="73545"/>
                </a:lnTo>
                <a:lnTo>
                  <a:pt x="2171" y="86474"/>
                </a:lnTo>
                <a:lnTo>
                  <a:pt x="0" y="101104"/>
                </a:lnTo>
                <a:lnTo>
                  <a:pt x="0" y="115887"/>
                </a:lnTo>
                <a:lnTo>
                  <a:pt x="15963" y="167792"/>
                </a:lnTo>
                <a:lnTo>
                  <a:pt x="40347" y="211277"/>
                </a:lnTo>
                <a:lnTo>
                  <a:pt x="67703" y="251675"/>
                </a:lnTo>
                <a:lnTo>
                  <a:pt x="96494" y="290423"/>
                </a:lnTo>
                <a:lnTo>
                  <a:pt x="111709" y="308686"/>
                </a:lnTo>
                <a:lnTo>
                  <a:pt x="126085" y="290791"/>
                </a:lnTo>
                <a:lnTo>
                  <a:pt x="154063" y="253136"/>
                </a:lnTo>
                <a:lnTo>
                  <a:pt x="180733" y="213829"/>
                </a:lnTo>
                <a:lnTo>
                  <a:pt x="204698" y="171894"/>
                </a:lnTo>
                <a:lnTo>
                  <a:pt x="221932" y="123926"/>
                </a:lnTo>
                <a:lnTo>
                  <a:pt x="223189" y="109702"/>
                </a:lnTo>
                <a:close/>
              </a:path>
              <a:path w="495934" h="309244">
                <a:moveTo>
                  <a:pt x="495566" y="205092"/>
                </a:moveTo>
                <a:lnTo>
                  <a:pt x="484568" y="157937"/>
                </a:lnTo>
                <a:lnTo>
                  <a:pt x="449707" y="119862"/>
                </a:lnTo>
                <a:lnTo>
                  <a:pt x="406463" y="104940"/>
                </a:lnTo>
                <a:lnTo>
                  <a:pt x="383946" y="103670"/>
                </a:lnTo>
                <a:lnTo>
                  <a:pt x="335889" y="104076"/>
                </a:lnTo>
                <a:lnTo>
                  <a:pt x="312254" y="104800"/>
                </a:lnTo>
                <a:lnTo>
                  <a:pt x="300304" y="104559"/>
                </a:lnTo>
                <a:lnTo>
                  <a:pt x="289725" y="102908"/>
                </a:lnTo>
                <a:lnTo>
                  <a:pt x="275539" y="94615"/>
                </a:lnTo>
                <a:lnTo>
                  <a:pt x="266090" y="80352"/>
                </a:lnTo>
                <a:lnTo>
                  <a:pt x="263753" y="63093"/>
                </a:lnTo>
                <a:lnTo>
                  <a:pt x="270941" y="45783"/>
                </a:lnTo>
                <a:lnTo>
                  <a:pt x="307378" y="31432"/>
                </a:lnTo>
                <a:lnTo>
                  <a:pt x="320268" y="31508"/>
                </a:lnTo>
                <a:lnTo>
                  <a:pt x="347624" y="32092"/>
                </a:lnTo>
                <a:lnTo>
                  <a:pt x="399262" y="32092"/>
                </a:lnTo>
                <a:lnTo>
                  <a:pt x="400024" y="29032"/>
                </a:lnTo>
                <a:lnTo>
                  <a:pt x="399503" y="22110"/>
                </a:lnTo>
                <a:lnTo>
                  <a:pt x="399719" y="16116"/>
                </a:lnTo>
                <a:lnTo>
                  <a:pt x="399262" y="16052"/>
                </a:lnTo>
                <a:lnTo>
                  <a:pt x="336664" y="16052"/>
                </a:lnTo>
                <a:lnTo>
                  <a:pt x="305308" y="15798"/>
                </a:lnTo>
                <a:lnTo>
                  <a:pt x="260311" y="33604"/>
                </a:lnTo>
                <a:lnTo>
                  <a:pt x="247599" y="66852"/>
                </a:lnTo>
                <a:lnTo>
                  <a:pt x="248945" y="79489"/>
                </a:lnTo>
                <a:lnTo>
                  <a:pt x="277164" y="115150"/>
                </a:lnTo>
                <a:lnTo>
                  <a:pt x="303415" y="120116"/>
                </a:lnTo>
                <a:lnTo>
                  <a:pt x="381952" y="120103"/>
                </a:lnTo>
                <a:lnTo>
                  <a:pt x="397344" y="120472"/>
                </a:lnTo>
                <a:lnTo>
                  <a:pt x="443585" y="135115"/>
                </a:lnTo>
                <a:lnTo>
                  <a:pt x="472694" y="170243"/>
                </a:lnTo>
                <a:lnTo>
                  <a:pt x="479069" y="194056"/>
                </a:lnTo>
                <a:lnTo>
                  <a:pt x="477901" y="221653"/>
                </a:lnTo>
                <a:lnTo>
                  <a:pt x="454685" y="263385"/>
                </a:lnTo>
                <a:lnTo>
                  <a:pt x="414820" y="285292"/>
                </a:lnTo>
                <a:lnTo>
                  <a:pt x="387134" y="287947"/>
                </a:lnTo>
                <a:lnTo>
                  <a:pt x="143789" y="287947"/>
                </a:lnTo>
                <a:lnTo>
                  <a:pt x="142900" y="292531"/>
                </a:lnTo>
                <a:lnTo>
                  <a:pt x="143649" y="298767"/>
                </a:lnTo>
                <a:lnTo>
                  <a:pt x="143395" y="303987"/>
                </a:lnTo>
                <a:lnTo>
                  <a:pt x="333146" y="303987"/>
                </a:lnTo>
                <a:lnTo>
                  <a:pt x="381508" y="304761"/>
                </a:lnTo>
                <a:lnTo>
                  <a:pt x="424307" y="300075"/>
                </a:lnTo>
                <a:lnTo>
                  <a:pt x="468274" y="272935"/>
                </a:lnTo>
                <a:lnTo>
                  <a:pt x="493153" y="225475"/>
                </a:lnTo>
                <a:lnTo>
                  <a:pt x="495566" y="2050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2661" y="2221928"/>
            <a:ext cx="67134" cy="65862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762172" y="2544495"/>
            <a:ext cx="17332" cy="80645"/>
          </a:xfrm>
          <a:custGeom>
            <a:avLst/>
            <a:gdLst/>
            <a:ahLst/>
            <a:cxnLst/>
            <a:rect l="l" t="t" r="r" b="b"/>
            <a:pathLst>
              <a:path w="17145" h="80644">
                <a:moveTo>
                  <a:pt x="17056" y="69088"/>
                </a:moveTo>
                <a:lnTo>
                  <a:pt x="16141" y="64655"/>
                </a:lnTo>
                <a:lnTo>
                  <a:pt x="12738" y="64096"/>
                </a:lnTo>
                <a:lnTo>
                  <a:pt x="5308" y="65151"/>
                </a:lnTo>
                <a:lnTo>
                  <a:pt x="889" y="64262"/>
                </a:lnTo>
                <a:lnTo>
                  <a:pt x="0" y="68846"/>
                </a:lnTo>
                <a:lnTo>
                  <a:pt x="749" y="75069"/>
                </a:lnTo>
                <a:lnTo>
                  <a:pt x="495" y="80302"/>
                </a:lnTo>
                <a:lnTo>
                  <a:pt x="16535" y="80302"/>
                </a:lnTo>
                <a:lnTo>
                  <a:pt x="16281" y="75209"/>
                </a:lnTo>
                <a:lnTo>
                  <a:pt x="17056" y="69088"/>
                </a:lnTo>
                <a:close/>
              </a:path>
              <a:path w="17145" h="80644">
                <a:moveTo>
                  <a:pt x="17056" y="44030"/>
                </a:moveTo>
                <a:lnTo>
                  <a:pt x="16294" y="37807"/>
                </a:lnTo>
                <a:lnTo>
                  <a:pt x="16548" y="32575"/>
                </a:lnTo>
                <a:lnTo>
                  <a:pt x="508" y="32575"/>
                </a:lnTo>
                <a:lnTo>
                  <a:pt x="508" y="48615"/>
                </a:lnTo>
                <a:lnTo>
                  <a:pt x="16154" y="48615"/>
                </a:lnTo>
                <a:lnTo>
                  <a:pt x="17056" y="44030"/>
                </a:lnTo>
                <a:close/>
              </a:path>
              <a:path w="17145" h="80644">
                <a:moveTo>
                  <a:pt x="17056" y="12090"/>
                </a:moveTo>
                <a:lnTo>
                  <a:pt x="16294" y="5994"/>
                </a:lnTo>
                <a:lnTo>
                  <a:pt x="16548" y="889"/>
                </a:lnTo>
                <a:lnTo>
                  <a:pt x="11963" y="0"/>
                </a:lnTo>
                <a:lnTo>
                  <a:pt x="5740" y="749"/>
                </a:lnTo>
                <a:lnTo>
                  <a:pt x="508" y="495"/>
                </a:lnTo>
                <a:lnTo>
                  <a:pt x="508" y="16535"/>
                </a:lnTo>
                <a:lnTo>
                  <a:pt x="16154" y="16535"/>
                </a:lnTo>
                <a:lnTo>
                  <a:pt x="17056" y="12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6</a:t>
            </a:r>
            <a:endParaRPr spc="-5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7F6113A-601A-870E-5BAC-2D43B942ADBB}"/>
              </a:ext>
            </a:extLst>
          </p:cNvPr>
          <p:cNvSpPr txBox="1"/>
          <p:nvPr/>
        </p:nvSpPr>
        <p:spPr>
          <a:xfrm>
            <a:off x="6094502" y="1361327"/>
            <a:ext cx="508406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Омской области проживает</a:t>
            </a: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1,8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человек, из них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млн в городе Омск,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39,223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в Тарском районе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итогам 2024 года Омская область заняла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</a:t>
            </a:r>
            <a:b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итогам Национального туристического рейтинга </a:t>
            </a:r>
            <a:b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2024 году наш регион посетили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710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тысяч туристов)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Богатое культурное наследие, памятники архитектуры, памятники деревянного зодчества, музеи и национальные деревни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мест размещения баз отдыха, </a:t>
            </a:r>
            <a:b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Омской области запущен проект 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«Земля для туризма», 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направленный на развитие туристического потенциала региона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расположены у федеральной и региональной трасс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Граница с Тюменской, Томской, Новосибирской областями и Республикой Казахстан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Широкая линейка мер поддержки с адаптивностью </a:t>
            </a:r>
            <a:b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инвестиционные проекты</a:t>
            </a:r>
          </a:p>
        </p:txBody>
      </p:sp>
      <p:sp>
        <p:nvSpPr>
          <p:cNvPr id="93" name="object 9">
            <a:extLst>
              <a:ext uri="{FF2B5EF4-FFF2-40B4-BE49-F238E27FC236}">
                <a16:creationId xmlns:a16="http://schemas.microsoft.com/office/drawing/2014/main" id="{EB1EA128-6FAA-80B3-ECBC-995358267423}"/>
              </a:ext>
            </a:extLst>
          </p:cNvPr>
          <p:cNvSpPr/>
          <p:nvPr/>
        </p:nvSpPr>
        <p:spPr>
          <a:xfrm>
            <a:off x="5929492" y="144241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">
            <a:extLst>
              <a:ext uri="{FF2B5EF4-FFF2-40B4-BE49-F238E27FC236}">
                <a16:creationId xmlns:a16="http://schemas.microsoft.com/office/drawing/2014/main" id="{62F43DA0-A572-6BAD-5629-124966DB4ABC}"/>
              </a:ext>
            </a:extLst>
          </p:cNvPr>
          <p:cNvSpPr/>
          <p:nvPr/>
        </p:nvSpPr>
        <p:spPr>
          <a:xfrm>
            <a:off x="5943539" y="21794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">
            <a:extLst>
              <a:ext uri="{FF2B5EF4-FFF2-40B4-BE49-F238E27FC236}">
                <a16:creationId xmlns:a16="http://schemas.microsoft.com/office/drawing/2014/main" id="{773F10EA-06EC-DA2C-69D9-E1883F229BB5}"/>
              </a:ext>
            </a:extLst>
          </p:cNvPr>
          <p:cNvSpPr/>
          <p:nvPr/>
        </p:nvSpPr>
        <p:spPr>
          <a:xfrm>
            <a:off x="5934419" y="383414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B70B75AE-D132-2E4A-E156-AF1A380DE502}"/>
              </a:ext>
            </a:extLst>
          </p:cNvPr>
          <p:cNvSpPr/>
          <p:nvPr/>
        </p:nvSpPr>
        <p:spPr>
          <a:xfrm>
            <a:off x="5927826" y="486715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CE3F18D9-7688-32EE-02D5-4695DB48FF0B}"/>
              </a:ext>
            </a:extLst>
          </p:cNvPr>
          <p:cNvSpPr/>
          <p:nvPr/>
        </p:nvSpPr>
        <p:spPr>
          <a:xfrm>
            <a:off x="5941180" y="519440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">
            <a:extLst>
              <a:ext uri="{FF2B5EF4-FFF2-40B4-BE49-F238E27FC236}">
                <a16:creationId xmlns:a16="http://schemas.microsoft.com/office/drawing/2014/main" id="{C7B10A3E-3158-3AB4-AD65-B521F2FDB0F5}"/>
              </a:ext>
            </a:extLst>
          </p:cNvPr>
          <p:cNvSpPr/>
          <p:nvPr/>
        </p:nvSpPr>
        <p:spPr>
          <a:xfrm>
            <a:off x="5920845" y="30382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8BC9721-2CC1-CED4-96CF-060384A173BB}"/>
              </a:ext>
            </a:extLst>
          </p:cNvPr>
          <p:cNvCxnSpPr>
            <a:cxnSpLocks/>
          </p:cNvCxnSpPr>
          <p:nvPr/>
        </p:nvCxnSpPr>
        <p:spPr>
          <a:xfrm>
            <a:off x="5930292" y="1476913"/>
            <a:ext cx="6704" cy="4819990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bject 9">
            <a:extLst>
              <a:ext uri="{FF2B5EF4-FFF2-40B4-BE49-F238E27FC236}">
                <a16:creationId xmlns:a16="http://schemas.microsoft.com/office/drawing/2014/main" id="{A5C9CB48-0724-0EEE-3C2E-A5D32F385543}"/>
              </a:ext>
            </a:extLst>
          </p:cNvPr>
          <p:cNvSpPr/>
          <p:nvPr/>
        </p:nvSpPr>
        <p:spPr>
          <a:xfrm>
            <a:off x="5927826" y="5809421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8</a:t>
            </a:fld>
            <a:endParaRPr spc="-14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9EED4-A4D0-E28A-FC1A-C9EF7E33C367}"/>
              </a:ext>
            </a:extLst>
          </p:cNvPr>
          <p:cNvSpPr txBox="1"/>
          <p:nvPr/>
        </p:nvSpPr>
        <p:spPr>
          <a:xfrm>
            <a:off x="381000" y="13116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04E23"/>
                </a:solidFill>
              </a:rPr>
              <a:t>КЛЮЧЕВЫЕ ПОКАЗАТЕЛИ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A6976-0139-894B-AF5D-05686107B617}"/>
              </a:ext>
            </a:extLst>
          </p:cNvPr>
          <p:cNvSpPr txBox="1"/>
          <p:nvPr/>
        </p:nvSpPr>
        <p:spPr>
          <a:xfrm>
            <a:off x="6291398" y="2306640"/>
            <a:ext cx="44501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Общая площадь реконструируемого здания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06A3C-EAAE-003B-701C-3568D6D9DD7D}"/>
              </a:ext>
            </a:extLst>
          </p:cNvPr>
          <p:cNvSpPr txBox="1"/>
          <p:nvPr/>
        </p:nvSpPr>
        <p:spPr>
          <a:xfrm>
            <a:off x="6261851" y="2585821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840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  <a:r>
              <a:rPr lang="ru-RU" sz="1650" b="1" dirty="0" err="1">
                <a:solidFill>
                  <a:srgbClr val="F04E23"/>
                </a:solidFill>
              </a:rPr>
              <a:t>кв.м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C6EE4-56D0-BAFC-D0BD-56FF94C87F00}"/>
              </a:ext>
            </a:extLst>
          </p:cNvPr>
          <p:cNvSpPr txBox="1"/>
          <p:nvPr/>
        </p:nvSpPr>
        <p:spPr>
          <a:xfrm>
            <a:off x="6291398" y="3578856"/>
            <a:ext cx="4450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Общая площадь благоустройства территории автовокзала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6794F-A852-AA03-CCE1-AD2822F281BE}"/>
              </a:ext>
            </a:extLst>
          </p:cNvPr>
          <p:cNvSpPr txBox="1"/>
          <p:nvPr/>
        </p:nvSpPr>
        <p:spPr>
          <a:xfrm>
            <a:off x="6305394" y="410735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0,4</a:t>
            </a:r>
            <a:r>
              <a:rPr lang="ru-RU" sz="1650" b="1" dirty="0">
                <a:solidFill>
                  <a:srgbClr val="F04E23"/>
                </a:solidFill>
              </a:rPr>
              <a:t> 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6BF60-E401-9281-AD55-22781AC5BFAE}"/>
              </a:ext>
            </a:extLst>
          </p:cNvPr>
          <p:cNvSpPr txBox="1"/>
          <p:nvPr/>
        </p:nvSpPr>
        <p:spPr>
          <a:xfrm>
            <a:off x="6291398" y="5103256"/>
            <a:ext cx="23423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Площадь тротуара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92D2-2D68-4B48-08BE-9B0A08BEB541}"/>
              </a:ext>
            </a:extLst>
          </p:cNvPr>
          <p:cNvSpPr txBox="1"/>
          <p:nvPr/>
        </p:nvSpPr>
        <p:spPr>
          <a:xfrm>
            <a:off x="6291398" y="530711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950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  <a:r>
              <a:rPr lang="ru-RU" sz="1650" b="1" dirty="0" err="1">
                <a:solidFill>
                  <a:srgbClr val="F04E23"/>
                </a:solidFill>
              </a:rPr>
              <a:t>кв.м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FCBE1-DB0A-F1B0-DF9C-FAC3F6D8F77F}"/>
              </a:ext>
            </a:extLst>
          </p:cNvPr>
          <p:cNvSpPr txBox="1"/>
          <p:nvPr/>
        </p:nvSpPr>
        <p:spPr>
          <a:xfrm>
            <a:off x="9050228" y="5122696"/>
            <a:ext cx="23423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Площадь проезда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2DAC79-7539-206E-A336-D28FACE24115}"/>
              </a:ext>
            </a:extLst>
          </p:cNvPr>
          <p:cNvSpPr txBox="1"/>
          <p:nvPr/>
        </p:nvSpPr>
        <p:spPr>
          <a:xfrm>
            <a:off x="8854572" y="532655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837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  <a:r>
              <a:rPr lang="ru-RU" sz="1650" b="1" dirty="0" err="1">
                <a:solidFill>
                  <a:srgbClr val="F04E23"/>
                </a:solidFill>
              </a:rPr>
              <a:t>кв.м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69065-E964-1822-7D6F-9B99EA53C7CC}"/>
              </a:ext>
            </a:extLst>
          </p:cNvPr>
          <p:cNvSpPr txBox="1"/>
          <p:nvPr/>
        </p:nvSpPr>
        <p:spPr>
          <a:xfrm>
            <a:off x="1519651" y="2585822"/>
            <a:ext cx="3552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180</a:t>
            </a:r>
            <a:r>
              <a:rPr lang="ru-RU" sz="1650" b="1" dirty="0">
                <a:solidFill>
                  <a:srgbClr val="F04E23"/>
                </a:solidFill>
              </a:rPr>
              <a:t> пассажиров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0D8A7B-84C2-9529-81D5-6CAD0D60613F}"/>
              </a:ext>
            </a:extLst>
          </p:cNvPr>
          <p:cNvSpPr txBox="1"/>
          <p:nvPr/>
        </p:nvSpPr>
        <p:spPr>
          <a:xfrm>
            <a:off x="1539781" y="2306640"/>
            <a:ext cx="36952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Автовокзал ежедневно обслуживает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5C70E3-76FF-C186-866F-D8E36F2D612C}"/>
              </a:ext>
            </a:extLst>
          </p:cNvPr>
          <p:cNvSpPr txBox="1"/>
          <p:nvPr/>
        </p:nvSpPr>
        <p:spPr>
          <a:xfrm>
            <a:off x="1566325" y="3394493"/>
            <a:ext cx="1971526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9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маршрутов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9CFEF1-171A-0AF6-8978-D769E71BA57F}"/>
              </a:ext>
            </a:extLst>
          </p:cNvPr>
          <p:cNvSpPr txBox="1"/>
          <p:nvPr/>
        </p:nvSpPr>
        <p:spPr>
          <a:xfrm>
            <a:off x="1539782" y="3986841"/>
            <a:ext cx="3369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/>
              <a:t>муниципального автобусного сообщения в 2025 году</a:t>
            </a:r>
            <a:endParaRPr lang="ru-RU" sz="15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4E9A32-95D9-38C4-3882-2B608EE266E8}"/>
              </a:ext>
            </a:extLst>
          </p:cNvPr>
          <p:cNvSpPr txBox="1"/>
          <p:nvPr/>
        </p:nvSpPr>
        <p:spPr>
          <a:xfrm>
            <a:off x="325955" y="4627089"/>
            <a:ext cx="1971526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7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маршрутов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75208-2B28-89B7-FB4E-41AC9E5AF928}"/>
              </a:ext>
            </a:extLst>
          </p:cNvPr>
          <p:cNvSpPr txBox="1"/>
          <p:nvPr/>
        </p:nvSpPr>
        <p:spPr>
          <a:xfrm>
            <a:off x="354457" y="5219437"/>
            <a:ext cx="27697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муниципального автобусного сообщения </a:t>
            </a:r>
            <a:br>
              <a:rPr lang="ru-RU" sz="1500" b="1" dirty="0"/>
            </a:br>
            <a:r>
              <a:rPr lang="ru-RU" sz="1500" b="1" dirty="0"/>
              <a:t>в 2025 году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C32EF6-E86F-A8B0-688D-84647B5F0EA9}"/>
              </a:ext>
            </a:extLst>
          </p:cNvPr>
          <p:cNvSpPr txBox="1"/>
          <p:nvPr/>
        </p:nvSpPr>
        <p:spPr>
          <a:xfrm>
            <a:off x="3011198" y="4636420"/>
            <a:ext cx="224391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18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маршрутов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2DD42-CA4F-0D5F-CB63-B2AD0E32B573}"/>
              </a:ext>
            </a:extLst>
          </p:cNvPr>
          <p:cNvSpPr txBox="1"/>
          <p:nvPr/>
        </p:nvSpPr>
        <p:spPr>
          <a:xfrm>
            <a:off x="3048838" y="5228768"/>
            <a:ext cx="27697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муниципального автобусного сообщения </a:t>
            </a:r>
            <a:br>
              <a:rPr lang="ru-RU" sz="1500" b="1" dirty="0"/>
            </a:br>
            <a:r>
              <a:rPr lang="ru-RU" sz="1500" b="1" dirty="0"/>
              <a:t>к 2035 году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40AFE1A-38D0-557B-2545-95493EE12B3D}"/>
              </a:ext>
            </a:extLst>
          </p:cNvPr>
          <p:cNvCxnSpPr>
            <a:cxnSpLocks/>
          </p:cNvCxnSpPr>
          <p:nvPr/>
        </p:nvCxnSpPr>
        <p:spPr>
          <a:xfrm>
            <a:off x="5871633" y="2306640"/>
            <a:ext cx="11397" cy="3762707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CAC37E-E414-AD3F-E56D-AB884FBE6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138" y="2393327"/>
            <a:ext cx="864602" cy="8153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FB808B-2DD3-1DCF-7FC2-7D2577F51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549" y="3870346"/>
            <a:ext cx="419020" cy="4041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67ED09-C4E3-2C17-C16D-BA3114736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918" y="3845464"/>
            <a:ext cx="313332" cy="420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CCD431-283A-C13D-EC71-316BD4A60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064" y="3670144"/>
            <a:ext cx="773587" cy="589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spcBef>
                <a:spcPts val="170"/>
              </a:spcBef>
            </a:pPr>
            <a:fld id="{81D60167-4931-47E6-BA6A-407CBD079E47}" type="slidenum">
              <a:rPr spc="-85" dirty="0">
                <a:solidFill>
                  <a:prstClr val="white"/>
                </a:solidFill>
              </a:rPr>
              <a:pPr marL="12700">
                <a:spcBef>
                  <a:spcPts val="170"/>
                </a:spcBef>
              </a:pPr>
              <a:t>9</a:t>
            </a:fld>
            <a:endParaRPr spc="-85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9441"/>
          </a:xfrm>
        </p:spPr>
        <p:txBody>
          <a:bodyPr/>
          <a:lstStyle/>
          <a:p>
            <a:r>
              <a:rPr lang="ru-RU" sz="2400" spc="45" dirty="0"/>
              <a:t>КЛЮЧЕВЫЕ</a:t>
            </a:r>
            <a:r>
              <a:rPr lang="ru-RU" sz="2400" spc="90" dirty="0"/>
              <a:t> </a:t>
            </a:r>
            <a:r>
              <a:rPr lang="ru-RU" sz="2400" spc="70" dirty="0"/>
              <a:t>ПОТРЕБИТЕЛИ</a:t>
            </a:r>
            <a:r>
              <a:rPr lang="ru-RU" sz="2400" spc="90" dirty="0"/>
              <a:t> </a:t>
            </a:r>
            <a:r>
              <a:rPr lang="ru-RU" sz="2400" dirty="0"/>
              <a:t>В</a:t>
            </a:r>
            <a:r>
              <a:rPr lang="ru-RU" sz="2400" spc="95" dirty="0"/>
              <a:t> </a:t>
            </a:r>
            <a:r>
              <a:rPr lang="ru-RU" sz="2400" spc="70" dirty="0"/>
              <a:t>РЕГИОНЕ</a:t>
            </a:r>
            <a:br>
              <a:rPr lang="ru-RU" sz="2800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6953" y="1295400"/>
            <a:ext cx="99247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Туристы</a:t>
            </a:r>
            <a:r>
              <a:rPr lang="ru-RU" dirty="0"/>
              <a:t>, удобная транспортная доступность к туристическим объектам, информационная поддержка (туристические карты, навигация, консультации). </a:t>
            </a:r>
          </a:p>
          <a:p>
            <a:endParaRPr lang="ru-RU" dirty="0"/>
          </a:p>
          <a:p>
            <a:r>
              <a:rPr lang="ru-RU" b="1" dirty="0"/>
              <a:t>Бизнес и предприниматели, у</a:t>
            </a:r>
            <a:r>
              <a:rPr lang="ru-RU" dirty="0"/>
              <a:t>добный доступ к федеральным трассам, стабильный пассажиропоток для торговых точек.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Транзитные пассажиры, </a:t>
            </a:r>
            <a:r>
              <a:rPr lang="ru-RU" dirty="0"/>
              <a:t>пересадка между муниципальными и межмуниципальными маршрутами в одном месте, зона ожидания с информационным табло, камеры хранения и услуги общественного питания</a:t>
            </a:r>
          </a:p>
          <a:p>
            <a:br>
              <a:rPr lang="ru-RU" dirty="0">
                <a:hlinkClick r:id="rId2"/>
              </a:rPr>
            </a:br>
            <a:endParaRPr lang="ru-RU" sz="16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43" y="1405649"/>
            <a:ext cx="146317" cy="1463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41" y="2222894"/>
            <a:ext cx="146317" cy="14631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41" y="3053511"/>
            <a:ext cx="146317" cy="146317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56F7FC1-D9CE-6E99-261B-338DB2F86C7C}"/>
              </a:ext>
            </a:extLst>
          </p:cNvPr>
          <p:cNvSpPr/>
          <p:nvPr/>
        </p:nvSpPr>
        <p:spPr>
          <a:xfrm>
            <a:off x="498720" y="1544507"/>
            <a:ext cx="45719" cy="3178338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04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1920</Words>
  <Application>Microsoft Office PowerPoint</Application>
  <PresentationFormat>Широкоэкранный</PresentationFormat>
  <Paragraphs>297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MT</vt:lpstr>
      <vt:lpstr>Calibri</vt:lpstr>
      <vt:lpstr>Microsoft Sans Serif</vt:lpstr>
      <vt:lpstr>Times New Roman</vt:lpstr>
      <vt:lpstr>Verdana</vt:lpstr>
      <vt:lpstr>Office Theme</vt:lpstr>
      <vt:lpstr>Развитие транспортно-логистического узла (автовокзала) в Тарском муниципальном районе Омской области </vt:lpstr>
      <vt:lpstr>СОДЕРЖАНИЕ:</vt:lpstr>
      <vt:lpstr>ИНФОРМАЦИЯ О ПРОЕКТЕ</vt:lpstr>
      <vt:lpstr>ПЕРЕЧЕНЬ ПРОЕКТНЫХ МЕРОПРИЯТИЙ (2026 - 2028 гг.)</vt:lpstr>
      <vt:lpstr>ОПИСАНИЕ ПРОЕКТА: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КЛЮЧЕВЫЕ ПОТРЕБИТЕЛИ В РЕГИОНЕ 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транспортно-логистического узла (автовокзала) в Тарском муниципальном районе Омской области </dc:title>
  <dc:creator>Екатерина Родионова</dc:creator>
  <cp:lastModifiedBy>Admin</cp:lastModifiedBy>
  <cp:revision>48</cp:revision>
  <dcterms:created xsi:type="dcterms:W3CDTF">2025-12-18T03:15:24Z</dcterms:created>
  <dcterms:modified xsi:type="dcterms:W3CDTF">2026-04-22T08:41:38Z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