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embeddedFontLst>
    <p:embeddedFont>
      <p:font typeface="Arial Black" panose="020B0A04020102020204" pitchFamily="34" charset="0"/>
      <p:bold r:id="rId18"/>
    </p:embeddedFont>
    <p:embeddedFont>
      <p:font typeface="Microsoft Sans Serif" panose="020B0604020202020204" pitchFamily="34" charset="0"/>
      <p:regular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40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9577" y="2150174"/>
            <a:ext cx="8678058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Организация</a:t>
            </a:r>
            <a:r>
              <a:rPr sz="3200" b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зоны отдыха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lang="ru-RU" sz="3200" b="1" dirty="0">
                <a:solidFill>
                  <a:srgbClr val="FFFFFF"/>
                </a:solidFill>
                <a:latin typeface="Arial"/>
                <a:cs typeface="Arial"/>
              </a:rPr>
              <a:t>д.Богочаново</a:t>
            </a:r>
            <a:endParaRPr sz="3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>
              <a:lnSpc>
                <a:spcPts val="3579"/>
              </a:lnSpc>
              <a:spcBef>
                <a:spcPts val="21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FFFF"/>
                </a:solidFill>
                <a:latin typeface="Arial"/>
                <a:cs typeface="Arial"/>
              </a:rPr>
              <a:t>Знаменского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района</a:t>
            </a:r>
            <a:r>
              <a:rPr sz="3200" b="1" spc="-3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Омской</a:t>
            </a:r>
            <a:r>
              <a:rPr sz="3200" b="1" spc="-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 txBox="1"/>
          <p:nvPr/>
        </p:nvSpPr>
        <p:spPr>
          <a:xfrm>
            <a:off x="11726926" y="6403364"/>
            <a:ext cx="350732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sz="1400" spc="-8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fld id="{81D60167-4931-47E6-BA6A-407CBD079E47}" type="slidenum">
              <a:rPr lang="ru-RU" sz="1400" spc="-50">
                <a:latin typeface="Arial" pitchFamily="34" charset="0"/>
                <a:cs typeface="Arial" pitchFamily="34" charset="0"/>
              </a:rPr>
              <a:pPr>
                <a:lnSpc>
                  <a:spcPts val="1568"/>
                </a:lnSpc>
              </a:pPr>
              <a:t>10</a:t>
            </a:fld>
            <a:endParaRPr lang="ru-RU" sz="1400" spc="-50" dirty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83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</a:p>
        </p:txBody>
      </p:sp>
      <p:pic>
        <p:nvPicPr>
          <p:cNvPr id="57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227576" cy="46527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331" y="692696"/>
            <a:ext cx="2754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</a:t>
            </a:r>
            <a:r>
              <a:rPr lang="ru-RU" sz="2400" b="1" spc="38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РЫНКА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5"/>
          <p:cNvSpPr txBox="1"/>
          <p:nvPr/>
        </p:nvSpPr>
        <p:spPr>
          <a:xfrm>
            <a:off x="4871864" y="923528"/>
            <a:ext cx="6489065" cy="3046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85"/>
              </a:lnSpc>
              <a:spcBef>
                <a:spcPts val="95"/>
              </a:spcBef>
            </a:pPr>
            <a:r>
              <a:rPr sz="1600" b="1" dirty="0">
                <a:solidFill>
                  <a:srgbClr val="EF4E22"/>
                </a:solidFill>
                <a:latin typeface="Arial"/>
                <a:cs typeface="Arial"/>
              </a:rPr>
              <a:t>В</a:t>
            </a:r>
            <a:r>
              <a:rPr sz="1600" b="1" spc="-6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lang="ru-RU" sz="1600" b="1" dirty="0">
                <a:solidFill>
                  <a:srgbClr val="EF4E22"/>
                </a:solidFill>
                <a:latin typeface="Arial"/>
                <a:cs typeface="Arial"/>
              </a:rPr>
              <a:t>Знаменском</a:t>
            </a:r>
            <a:r>
              <a:rPr sz="1600" b="1" spc="-1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EF4E22"/>
                </a:solidFill>
                <a:latin typeface="Arial"/>
                <a:cs typeface="Arial"/>
              </a:rPr>
              <a:t>районе:</a:t>
            </a:r>
            <a:endParaRPr sz="1600" dirty="0">
              <a:latin typeface="Arial"/>
              <a:cs typeface="Arial"/>
            </a:endParaRPr>
          </a:p>
          <a:p>
            <a:pPr marL="12700" marR="476250">
              <a:lnSpc>
                <a:spcPts val="1600"/>
              </a:lnSpc>
              <a:spcBef>
                <a:spcPts val="85"/>
              </a:spcBef>
            </a:pP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Базы</a:t>
            </a:r>
            <a:r>
              <a:rPr sz="14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отдыха</a:t>
            </a:r>
            <a:r>
              <a:rPr sz="14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с</a:t>
            </a:r>
            <a:r>
              <a:rPr sz="14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установкой</a:t>
            </a:r>
            <a:r>
              <a:rPr sz="14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глэмпингов</a:t>
            </a:r>
            <a:r>
              <a:rPr sz="14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sz="14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организацией</a:t>
            </a:r>
            <a:r>
              <a:rPr sz="14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платной</a:t>
            </a:r>
            <a:r>
              <a:rPr sz="14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Arial"/>
                <a:cs typeface="Arial"/>
              </a:rPr>
              <a:t>рыбалки отсутствуют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600" b="1" dirty="0">
                <a:solidFill>
                  <a:srgbClr val="EF4E22"/>
                </a:solidFill>
                <a:latin typeface="Arial"/>
                <a:cs typeface="Arial"/>
              </a:rPr>
              <a:t>В</a:t>
            </a:r>
            <a:r>
              <a:rPr sz="1600" b="1" spc="-4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lang="ru-RU" sz="1600" b="1" spc="-45" dirty="0">
                <a:solidFill>
                  <a:srgbClr val="EF4E22"/>
                </a:solidFill>
                <a:latin typeface="Arial"/>
                <a:cs typeface="Arial"/>
              </a:rPr>
              <a:t>ближайших соседних районах (</a:t>
            </a:r>
            <a:r>
              <a:rPr lang="ru-RU" sz="1600" b="1" dirty="0" err="1">
                <a:solidFill>
                  <a:srgbClr val="EF4E22"/>
                </a:solidFill>
                <a:latin typeface="Arial"/>
                <a:cs typeface="Arial"/>
              </a:rPr>
              <a:t>Большереченском,</a:t>
            </a:r>
            <a:r>
              <a:rPr lang="ru-RU" sz="1600" b="1" spc="-15" dirty="0" err="1">
                <a:solidFill>
                  <a:srgbClr val="EF4E22"/>
                </a:solidFill>
                <a:latin typeface="Arial"/>
                <a:cs typeface="Arial"/>
              </a:rPr>
              <a:t>Тарском</a:t>
            </a:r>
            <a:r>
              <a:rPr lang="ru-RU" sz="1600" b="1" spc="-15" dirty="0">
                <a:solidFill>
                  <a:srgbClr val="EF4E22"/>
                </a:solidFill>
                <a:latin typeface="Arial"/>
                <a:cs typeface="Arial"/>
              </a:rPr>
              <a:t>, </a:t>
            </a:r>
            <a:r>
              <a:rPr lang="ru-RU" sz="1600" b="1" spc="-15" dirty="0" err="1">
                <a:solidFill>
                  <a:srgbClr val="EF4E22"/>
                </a:solidFill>
                <a:latin typeface="Arial"/>
                <a:cs typeface="Arial"/>
              </a:rPr>
              <a:t>Седельниковском</a:t>
            </a:r>
            <a:r>
              <a:rPr lang="ru-RU" sz="1600" b="1" spc="-15" dirty="0">
                <a:solidFill>
                  <a:srgbClr val="EF4E22"/>
                </a:solidFill>
                <a:latin typeface="Arial"/>
                <a:cs typeface="Arial"/>
              </a:rPr>
              <a:t>) 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400" dirty="0">
                <a:latin typeface="Arial"/>
                <a:cs typeface="Arial"/>
              </a:rPr>
              <a:t>базы отдыха </a:t>
            </a:r>
            <a:r>
              <a:rPr lang="ru-RU" sz="1400" dirty="0">
                <a:solidFill>
                  <a:srgbClr val="221F1F"/>
                </a:solidFill>
                <a:latin typeface="Arial"/>
                <a:cs typeface="Arial"/>
              </a:rPr>
              <a:t>с</a:t>
            </a:r>
            <a:r>
              <a:rPr lang="ru-RU" sz="14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21F1F"/>
                </a:solidFill>
                <a:latin typeface="Arial"/>
                <a:cs typeface="Arial"/>
              </a:rPr>
              <a:t>установкой</a:t>
            </a:r>
            <a:r>
              <a:rPr lang="ru-RU" sz="14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21F1F"/>
                </a:solidFill>
                <a:latin typeface="Arial"/>
                <a:cs typeface="Arial"/>
              </a:rPr>
              <a:t>глэмпингов</a:t>
            </a:r>
            <a:r>
              <a:rPr lang="ru-RU" sz="14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21F1F"/>
                </a:solidFill>
                <a:latin typeface="Arial"/>
                <a:cs typeface="Arial"/>
              </a:rPr>
              <a:t>и</a:t>
            </a:r>
            <a:r>
              <a:rPr lang="ru-RU" sz="1400" spc="-3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21F1F"/>
                </a:solidFill>
                <a:latin typeface="Arial"/>
                <a:cs typeface="Arial"/>
              </a:rPr>
              <a:t>организацией</a:t>
            </a:r>
            <a:r>
              <a:rPr lang="ru-RU" sz="14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21F1F"/>
                </a:solidFill>
                <a:latin typeface="Arial"/>
                <a:cs typeface="Arial"/>
              </a:rPr>
              <a:t>платной</a:t>
            </a:r>
            <a:r>
              <a:rPr lang="ru-RU" sz="140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221F1F"/>
                </a:solidFill>
                <a:latin typeface="Arial"/>
                <a:cs typeface="Arial"/>
              </a:rPr>
              <a:t>рыбалки отсутствуют</a:t>
            </a:r>
            <a:endParaRPr lang="ru-RU" sz="1400"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EF4E22"/>
                </a:solidFill>
                <a:latin typeface="Arial"/>
                <a:cs typeface="Arial"/>
              </a:rPr>
              <a:t>В</a:t>
            </a:r>
            <a:r>
              <a:rPr sz="1600" b="1" spc="-8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F4E22"/>
                </a:solidFill>
                <a:latin typeface="Arial"/>
                <a:cs typeface="Arial"/>
              </a:rPr>
              <a:t>Муромцевском</a:t>
            </a:r>
            <a:r>
              <a:rPr sz="1600" b="1" spc="-3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EF4E22"/>
                </a:solidFill>
                <a:latin typeface="Arial"/>
                <a:cs typeface="Arial"/>
              </a:rPr>
              <a:t>районе:</a:t>
            </a:r>
            <a:endParaRPr sz="1600" dirty="0">
              <a:latin typeface="Arial"/>
              <a:cs typeface="Arial"/>
            </a:endParaRPr>
          </a:p>
          <a:p>
            <a:pPr marL="12700" marR="363855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Arial"/>
                <a:cs typeface="Arial"/>
              </a:rPr>
              <a:t>Общество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ограниченной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ответственностью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«Сила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Окунево»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работает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с </a:t>
            </a:r>
            <a:r>
              <a:rPr sz="1400" dirty="0">
                <a:latin typeface="Arial"/>
                <a:cs typeface="Arial"/>
              </a:rPr>
              <a:t>2023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года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сфере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предоставления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мест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для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краткосрочного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проживания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EF4E22"/>
                </a:solidFill>
                <a:latin typeface="Arial"/>
                <a:cs typeface="Arial"/>
              </a:rPr>
              <a:t>В</a:t>
            </a:r>
            <a:r>
              <a:rPr sz="1600" b="1" spc="-6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EF4E22"/>
                </a:solidFill>
                <a:latin typeface="Arial"/>
                <a:cs typeface="Arial"/>
              </a:rPr>
              <a:t>Колосовском</a:t>
            </a:r>
            <a:r>
              <a:rPr sz="1600" b="1" spc="-4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EF4E22"/>
                </a:solidFill>
                <a:latin typeface="Arial"/>
                <a:cs typeface="Arial"/>
              </a:rPr>
              <a:t>районе: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lang="ru-RU" sz="1400" spc="-10" dirty="0">
                <a:latin typeface="Arial"/>
                <a:cs typeface="Arial"/>
              </a:rPr>
              <a:t>Эко усадьба «Охотничья заимка»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6"/>
          <p:cNvSpPr txBox="1"/>
          <p:nvPr/>
        </p:nvSpPr>
        <p:spPr>
          <a:xfrm>
            <a:off x="4872323" y="4221088"/>
            <a:ext cx="6266815" cy="91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EF4E22"/>
                </a:solidFill>
                <a:latin typeface="Arial"/>
                <a:cs typeface="Arial"/>
              </a:rPr>
              <a:t>В</a:t>
            </a:r>
            <a:r>
              <a:rPr sz="1600" b="1" spc="-95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EF4E22"/>
                </a:solidFill>
                <a:latin typeface="Arial"/>
                <a:cs typeface="Arial"/>
              </a:rPr>
              <a:t>городе</a:t>
            </a:r>
            <a:r>
              <a:rPr sz="1600" b="1" spc="-50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EF4E22"/>
                </a:solidFill>
                <a:latin typeface="Arial"/>
                <a:cs typeface="Arial"/>
              </a:rPr>
              <a:t>Омск: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Расстояние</a:t>
            </a:r>
            <a:r>
              <a:rPr sz="14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до</a:t>
            </a:r>
            <a:r>
              <a:rPr sz="14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города</a:t>
            </a:r>
            <a:r>
              <a:rPr sz="140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1F1F"/>
                </a:solidFill>
                <a:latin typeface="Arial"/>
                <a:cs typeface="Arial"/>
              </a:rPr>
              <a:t>Омска</a:t>
            </a:r>
            <a:r>
              <a:rPr sz="1400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21F1F"/>
                </a:solidFill>
                <a:latin typeface="Arial"/>
                <a:cs typeface="Arial"/>
              </a:rPr>
              <a:t>от</a:t>
            </a:r>
            <a:r>
              <a:rPr sz="1400" spc="-3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spc="-30" dirty="0">
                <a:solidFill>
                  <a:srgbClr val="221F1F"/>
                </a:solidFill>
                <a:latin typeface="Arial"/>
                <a:cs typeface="Arial"/>
              </a:rPr>
              <a:t>с.Знаменское</a:t>
            </a:r>
            <a:r>
              <a:rPr sz="1400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21F1F"/>
                </a:solidFill>
                <a:latin typeface="Arial"/>
                <a:cs typeface="Arial"/>
              </a:rPr>
              <a:t>составляет</a:t>
            </a:r>
            <a:r>
              <a:rPr sz="14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lang="ru-RU" sz="1400" b="1" dirty="0">
                <a:solidFill>
                  <a:srgbClr val="EF4E22"/>
                </a:solidFill>
                <a:latin typeface="Arial"/>
                <a:cs typeface="Arial"/>
              </a:rPr>
              <a:t>351</a:t>
            </a:r>
            <a:r>
              <a:rPr sz="1400" b="1" spc="-50" dirty="0">
                <a:solidFill>
                  <a:srgbClr val="EF4E2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21F1F"/>
                </a:solidFill>
                <a:latin typeface="Arial"/>
                <a:cs typeface="Arial"/>
              </a:rPr>
              <a:t>км,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Общество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ограниченной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ответственность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«Сибирский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Отдых"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работает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с </a:t>
            </a:r>
            <a:r>
              <a:rPr sz="1400" dirty="0">
                <a:latin typeface="Arial"/>
                <a:cs typeface="Arial"/>
              </a:rPr>
              <a:t>2024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года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сфере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предоставления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мест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для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краткосрочного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проживания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0" name="object 7"/>
          <p:cNvSpPr txBox="1"/>
          <p:nvPr/>
        </p:nvSpPr>
        <p:spPr>
          <a:xfrm>
            <a:off x="4880415" y="5373216"/>
            <a:ext cx="60223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Общество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ограниченной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ответственностью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«Саратовское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Урочище»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работает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2004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года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сфере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предоставления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мест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для</a:t>
            </a:r>
            <a:r>
              <a:rPr sz="1400" spc="-10" dirty="0">
                <a:latin typeface="Arial"/>
                <a:cs typeface="Arial"/>
              </a:rPr>
              <a:t> краткосрочного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проживания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34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90518" y="418857"/>
            <a:ext cx="7185730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1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172" y="719498"/>
            <a:ext cx="647788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44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9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7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8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3823" y="1356932"/>
            <a:ext cx="319125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Молодые</a:t>
            </a:r>
            <a:r>
              <a:rPr sz="1800" b="1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пары (25–40</a:t>
            </a:r>
            <a:r>
              <a:rPr sz="1800" b="1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13" dirty="0">
                <a:solidFill>
                  <a:srgbClr val="000000"/>
                </a:solidFill>
                <a:latin typeface="Arial"/>
                <a:cs typeface="Arial"/>
              </a:rPr>
              <a:t>лет)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3823" y="1630322"/>
            <a:ext cx="9179458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для этой аудитории</a:t>
            </a:r>
            <a:r>
              <a:rPr sz="16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подойдут</a:t>
            </a:r>
            <a:r>
              <a:rPr sz="16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индивидуальные</a:t>
            </a:r>
            <a:r>
              <a:rPr sz="16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домики</a:t>
            </a:r>
            <a:r>
              <a:rPr sz="16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 красивым</a:t>
            </a:r>
            <a:r>
              <a:rPr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дизайном,</a:t>
            </a:r>
            <a:r>
              <a:rPr sz="1600" spc="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костровые зоны,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возможность</a:t>
            </a:r>
            <a:r>
              <a:rPr sz="16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арендовать</a:t>
            </a:r>
            <a:r>
              <a:rPr sz="16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лыжи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тюбинги,</a:t>
            </a:r>
            <a:r>
              <a:rPr sz="16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снегоходы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, катамараны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395" y="2392998"/>
            <a:ext cx="197999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Семьи</a:t>
            </a:r>
            <a:r>
              <a:rPr sz="1800" b="1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с детьми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395" y="2666388"/>
            <a:ext cx="9006136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для них</a:t>
            </a:r>
            <a:r>
              <a:rPr sz="16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важен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комфорт:</a:t>
            </a:r>
            <a:r>
              <a:rPr sz="16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чистота,</a:t>
            </a:r>
            <a:r>
              <a:rPr sz="16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безопасность</a:t>
            </a:r>
            <a:r>
              <a:rPr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территории,</a:t>
            </a:r>
            <a:r>
              <a:rPr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развлечения</a:t>
            </a:r>
            <a:r>
              <a:rPr sz="16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для детей,</a:t>
            </a:r>
            <a:r>
              <a:rPr sz="1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детская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площадка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8395" y="3567113"/>
            <a:ext cx="414539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Любители</a:t>
            </a:r>
            <a:r>
              <a:rPr sz="1800" b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экологического</a:t>
            </a:r>
            <a:r>
              <a:rPr sz="1800" b="1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туризма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8395" y="3840757"/>
            <a:ext cx="9352842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отдыхающие,</a:t>
            </a:r>
            <a:r>
              <a:rPr sz="16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которые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стремятся насладиться</a:t>
            </a:r>
            <a:r>
              <a:rPr sz="16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природой,</a:t>
            </a:r>
            <a:r>
              <a:rPr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не</a:t>
            </a:r>
            <a:r>
              <a:rPr sz="16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отказываясь от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комфорта</a:t>
            </a:r>
            <a:r>
              <a:rPr sz="16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удобств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59789" y="4374198"/>
            <a:ext cx="2897819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 err="1">
                <a:solidFill>
                  <a:srgbClr val="000000"/>
                </a:solidFill>
                <a:latin typeface="Arial"/>
                <a:cs typeface="Arial"/>
              </a:rPr>
              <a:t>Любители</a:t>
            </a:r>
            <a:r>
              <a:rPr sz="1800" b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/>
                <a:cs typeface="Arial"/>
              </a:rPr>
              <a:t>рыбалки</a:t>
            </a:r>
            <a:endParaRPr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9789" y="4647588"/>
            <a:ext cx="976874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Отдых на берегу озера в семейном кругу с удочкой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26926" y="6403364"/>
            <a:ext cx="350732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sz="1400" spc="-8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fld id="{81D60167-4931-47E6-BA6A-407CBD079E47}" type="slidenum">
              <a:rPr lang="ru-RU" sz="1400" spc="-50">
                <a:latin typeface="Arial" pitchFamily="34" charset="0"/>
                <a:cs typeface="Arial" pitchFamily="34" charset="0"/>
              </a:rPr>
              <a:pPr>
                <a:lnSpc>
                  <a:spcPts val="1568"/>
                </a:lnSpc>
              </a:pPr>
              <a:t>11</a:t>
            </a:fld>
            <a:endParaRPr lang="ru-RU" sz="1400" spc="-50" dirty="0">
              <a:latin typeface="Arial" pitchFamily="34" charset="0"/>
              <a:cs typeface="Arial" pitchFamily="34" charset="0"/>
            </a:endParaRPr>
          </a:p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8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09059" y="435091"/>
            <a:ext cx="7186272" cy="25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8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1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4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1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079" y="879242"/>
            <a:ext cx="3211356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ПЛАН</a:t>
            </a:r>
            <a:r>
              <a:rPr sz="2400" b="1" spc="26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04E23"/>
                </a:solidFill>
                <a:latin typeface="Arial"/>
                <a:cs typeface="Arial"/>
              </a:rPr>
              <a:t>МАРКЕТИНГА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0521" y="1594676"/>
            <a:ext cx="1652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03594" y="1577023"/>
            <a:ext cx="271761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b="1" spc="18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5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2740" y="1637942"/>
            <a:ext cx="4087717" cy="50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 уникального</a:t>
            </a:r>
            <a:r>
              <a:rPr sz="16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туристического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предложения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32727" y="1830347"/>
            <a:ext cx="3246432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spc="7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7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32727" y="2134586"/>
            <a:ext cx="3434454" cy="420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31" dirty="0">
                <a:solidFill>
                  <a:srgbClr val="231F20"/>
                </a:solidFill>
                <a:latin typeface="Arial"/>
                <a:cs typeface="Arial"/>
              </a:rPr>
              <a:t>Запуск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сайта,</a:t>
            </a:r>
            <a:r>
              <a:rPr sz="1300" spc="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4" dirty="0">
                <a:solidFill>
                  <a:srgbClr val="231F20"/>
                </a:solidFill>
                <a:latin typeface="Arial"/>
                <a:cs typeface="Arial"/>
              </a:rPr>
              <a:t>контекстная</a:t>
            </a:r>
            <a:r>
              <a:rPr sz="1300" spc="2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6" dirty="0">
                <a:solidFill>
                  <a:srgbClr val="231F20"/>
                </a:solidFill>
                <a:latin typeface="Arial"/>
                <a:cs typeface="Arial"/>
              </a:rPr>
              <a:t>реклама</a:t>
            </a:r>
          </a:p>
          <a:p>
            <a:pPr marL="108204" marR="0">
              <a:lnSpc>
                <a:spcPts val="1450"/>
              </a:lnSpc>
              <a:spcBef>
                <a:spcPts val="111"/>
              </a:spcBef>
              <a:spcAft>
                <a:spcPts val="0"/>
              </a:spcAft>
            </a:pPr>
            <a:r>
              <a:rPr sz="1300" spc="-12" dirty="0">
                <a:solidFill>
                  <a:srgbClr val="231F20"/>
                </a:solidFill>
                <a:latin typeface="Arial"/>
                <a:cs typeface="Arial"/>
              </a:rPr>
              <a:t>(Яндекс/Google),</a:t>
            </a:r>
            <a:r>
              <a:rPr sz="13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6" dirty="0">
                <a:solidFill>
                  <a:srgbClr val="231F20"/>
                </a:solidFill>
                <a:latin typeface="Arial"/>
                <a:cs typeface="Arial"/>
              </a:rPr>
              <a:t>продвижение</a:t>
            </a:r>
            <a:r>
              <a:rPr sz="13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300" spc="-16" dirty="0">
                <a:solidFill>
                  <a:srgbClr val="231F20"/>
                </a:solidFill>
                <a:latin typeface="Arial"/>
                <a:cs typeface="Arial"/>
              </a:rPr>
              <a:t>соцсетях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2740" y="2186021"/>
            <a:ext cx="1755482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6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300" spc="38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6" dirty="0">
                <a:solidFill>
                  <a:srgbClr val="231F20"/>
                </a:solidFill>
                <a:latin typeface="Arial"/>
                <a:cs typeface="Arial"/>
              </a:rPr>
              <a:t>логотипа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2740" y="2460341"/>
            <a:ext cx="2870656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7" dirty="0">
                <a:solidFill>
                  <a:srgbClr val="231F20"/>
                </a:solidFill>
                <a:latin typeface="Arial"/>
                <a:cs typeface="Arial"/>
              </a:rPr>
              <a:t>Разработка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 визуальной </a:t>
            </a:r>
            <a:r>
              <a:rPr sz="1300" spc="-14" dirty="0">
                <a:solidFill>
                  <a:srgbClr val="231F20"/>
                </a:solidFill>
                <a:latin typeface="Arial"/>
                <a:cs typeface="Arial"/>
              </a:rPr>
              <a:t>айдентики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32727" y="2607280"/>
            <a:ext cx="3902646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Arial"/>
                <a:cs typeface="Arial"/>
              </a:rPr>
              <a:t>SEO-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оптимизация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30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повышения</a:t>
            </a:r>
            <a:r>
              <a:rPr sz="130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видимости 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40931" y="2805400"/>
            <a:ext cx="1693416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поисковых</a:t>
            </a:r>
            <a:r>
              <a:rPr sz="1300" spc="2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Arial"/>
                <a:cs typeface="Arial"/>
              </a:rPr>
              <a:t>системах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20521" y="2908999"/>
            <a:ext cx="394931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15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Сотрудничество</a:t>
            </a:r>
            <a:r>
              <a:rPr sz="1600" b="1" spc="5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 туристическим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32727" y="3079720"/>
            <a:ext cx="3101472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Публикация</a:t>
            </a:r>
            <a:r>
              <a:rPr sz="1300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3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отраслевых</a:t>
            </a:r>
            <a:r>
              <a:rPr sz="1300" spc="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порталах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02740" y="3130954"/>
            <a:ext cx="2752228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агенствами</a:t>
            </a:r>
            <a:r>
              <a:rPr sz="1600" b="1" spc="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партнерами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02740" y="3435193"/>
            <a:ext cx="2045575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Подписание</a:t>
            </a:r>
            <a:r>
              <a:rPr sz="1300" spc="3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3" dirty="0">
                <a:solidFill>
                  <a:srgbClr val="231F20"/>
                </a:solidFill>
                <a:latin typeface="Arial"/>
                <a:cs typeface="Arial"/>
              </a:rPr>
              <a:t>контрактов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20612" y="3431731"/>
            <a:ext cx="1652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32727" y="3463440"/>
            <a:ext cx="3706263" cy="480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 в</a:t>
            </a:r>
            <a:r>
              <a:rPr sz="1600" b="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3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отраслевых</a:t>
            </a:r>
          </a:p>
          <a:p>
            <a:pPr marL="0" marR="0">
              <a:lnSpc>
                <a:spcPts val="170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мероприятиях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02740" y="3709513"/>
            <a:ext cx="3455116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Arial"/>
                <a:cs typeface="Arial"/>
              </a:rPr>
              <a:t>Размещение</a:t>
            </a:r>
            <a:r>
              <a:rPr sz="1300" spc="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3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профильных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Arial"/>
                <a:cs typeface="Arial"/>
              </a:rPr>
              <a:t>платформах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02740" y="3983811"/>
            <a:ext cx="3736267" cy="42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3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оперативной</a:t>
            </a:r>
            <a:r>
              <a:rPr sz="1300" spc="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3" dirty="0">
                <a:solidFill>
                  <a:srgbClr val="231F20"/>
                </a:solidFill>
                <a:latin typeface="Arial"/>
                <a:cs typeface="Arial"/>
              </a:rPr>
              <a:t>обработки</a:t>
            </a:r>
            <a:r>
              <a:rPr sz="130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заказов</a:t>
            </a:r>
          </a:p>
          <a:p>
            <a:pPr marL="108153" marR="0">
              <a:lnSpc>
                <a:spcPts val="1447"/>
              </a:lnSpc>
              <a:spcBef>
                <a:spcPts val="111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300" spc="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Arial"/>
                <a:cs typeface="Arial"/>
              </a:rPr>
              <a:t>технической</a:t>
            </a:r>
            <a:r>
              <a:rPr sz="1300" spc="7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32727" y="3984087"/>
            <a:ext cx="3852823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Региональные,</a:t>
            </a:r>
            <a:r>
              <a:rPr sz="1300" spc="6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федеральные,</a:t>
            </a:r>
            <a:r>
              <a:rPr sz="1300" spc="6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международные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25184" y="4462549"/>
            <a:ext cx="3801087" cy="29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17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Разработка</a:t>
            </a:r>
            <a:r>
              <a:rPr sz="1600" b="1" spc="3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7" dirty="0">
                <a:solidFill>
                  <a:srgbClr val="231F20"/>
                </a:solidFill>
                <a:latin typeface="Arial"/>
                <a:cs typeface="Arial"/>
              </a:rPr>
              <a:t>системы</a:t>
            </a:r>
            <a:r>
              <a:rPr sz="1600" b="1" spc="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4" dirty="0">
                <a:solidFill>
                  <a:srgbClr val="231F20"/>
                </a:solidFill>
                <a:latin typeface="Arial"/>
                <a:cs typeface="Arial"/>
              </a:rPr>
              <a:t>скидок</a:t>
            </a:r>
            <a:r>
              <a:rPr sz="16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3757" y="4607116"/>
            <a:ext cx="1652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58214" y="4641238"/>
            <a:ext cx="3205348" cy="527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</a:p>
          <a:p>
            <a:pPr marL="0" marR="0">
              <a:lnSpc>
                <a:spcPts val="1447"/>
              </a:lnSpc>
              <a:spcBef>
                <a:spcPts val="674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Автоматизация</a:t>
            </a:r>
            <a:r>
              <a:rPr sz="1300" spc="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Arial"/>
                <a:cs typeface="Arial"/>
              </a:rPr>
              <a:t>маркетинга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832727" y="4717057"/>
            <a:ext cx="3189891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231F20"/>
                </a:solidFill>
                <a:latin typeface="Arial"/>
                <a:cs typeface="Arial"/>
              </a:rPr>
              <a:t>потенциальных</a:t>
            </a:r>
            <a:r>
              <a:rPr sz="1600" b="1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6" dirty="0">
                <a:solidFill>
                  <a:srgbClr val="231F20"/>
                </a:solidFill>
                <a:latin typeface="Arial"/>
                <a:cs typeface="Arial"/>
              </a:rPr>
              <a:t>потребителей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58214" y="5221575"/>
            <a:ext cx="222857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3" dirty="0">
                <a:solidFill>
                  <a:srgbClr val="231F20"/>
                </a:solidFill>
                <a:latin typeface="Arial"/>
                <a:cs typeface="Arial"/>
              </a:rPr>
              <a:t>Таргетированная</a:t>
            </a:r>
            <a:r>
              <a:rPr sz="1300" spc="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24" dirty="0">
                <a:solidFill>
                  <a:srgbClr val="231F20"/>
                </a:solidFill>
                <a:latin typeface="Arial"/>
                <a:cs typeface="Arial"/>
              </a:rPr>
              <a:t>реклама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58214" y="5495895"/>
            <a:ext cx="3249734" cy="42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3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4" dirty="0">
                <a:solidFill>
                  <a:srgbClr val="231F20"/>
                </a:solidFill>
                <a:latin typeface="Arial"/>
                <a:cs typeface="Arial"/>
              </a:rPr>
              <a:t>Оценка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эффективности</a:t>
            </a:r>
            <a:r>
              <a:rPr sz="1300" spc="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3" dirty="0">
                <a:solidFill>
                  <a:srgbClr val="231F20"/>
                </a:solidFill>
                <a:latin typeface="Arial"/>
                <a:cs typeface="Arial"/>
              </a:rPr>
              <a:t>маркетинговых</a:t>
            </a:r>
          </a:p>
          <a:p>
            <a:pPr marL="108178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spc="-16" dirty="0">
                <a:solidFill>
                  <a:srgbClr val="231F20"/>
                </a:solidFill>
                <a:latin typeface="Arial"/>
                <a:cs typeface="Arial"/>
              </a:rPr>
              <a:t>кампаний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726926" y="6403364"/>
            <a:ext cx="35073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83" dirty="0">
                <a:latin typeface="Arial"/>
                <a:cs typeface="Arial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65010" y="418857"/>
            <a:ext cx="405945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076" y="809160"/>
            <a:ext cx="768421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46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5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6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9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3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4" dirty="0">
                <a:solidFill>
                  <a:srgbClr val="F04E23"/>
                </a:solidFill>
                <a:latin typeface="Arial"/>
                <a:cs typeface="Arial"/>
              </a:rPr>
              <a:t>РАЗМЕЩЕНИЯ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55129" y="1656076"/>
            <a:ext cx="11845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spc="-24" dirty="0">
                <a:solidFill>
                  <a:srgbClr val="F04E23"/>
                </a:solidFill>
                <a:latin typeface="Arial"/>
                <a:cs typeface="Arial"/>
              </a:rPr>
              <a:t>Локация: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55129" y="2168581"/>
            <a:ext cx="205728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Омская область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55129" y="2708920"/>
            <a:ext cx="3892667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Знаменский район</a:t>
            </a:r>
            <a:r>
              <a:rPr sz="180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район,</a:t>
            </a:r>
            <a:r>
              <a:rPr sz="18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800" spc="13" dirty="0">
                <a:solidFill>
                  <a:srgbClr val="000000"/>
                </a:solidFill>
                <a:latin typeface="Arial"/>
                <a:cs typeface="Arial"/>
              </a:rPr>
              <a:t>Семеновское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с/п,</a:t>
            </a:r>
          </a:p>
          <a:p>
            <a:pPr marL="0" marR="0">
              <a:lnSpc>
                <a:spcPts val="2010"/>
              </a:lnSpc>
              <a:spcBef>
                <a:spcPts val="19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д. 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Богочаново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5129" y="3717032"/>
            <a:ext cx="275024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Общая</a:t>
            </a:r>
            <a:r>
              <a:rPr sz="1800" b="1" spc="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площадь:</a:t>
            </a:r>
            <a:r>
              <a:rPr sz="1800" b="1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b="1" spc="64" dirty="0">
                <a:solidFill>
                  <a:srgbClr val="000000"/>
                </a:solidFill>
                <a:latin typeface="Arial"/>
                <a:cs typeface="Arial"/>
              </a:rPr>
              <a:t>5,6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 га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35518" y="4221088"/>
            <a:ext cx="353525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Категория</a:t>
            </a:r>
            <a:r>
              <a:rPr sz="1800" b="1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земель:</a:t>
            </a:r>
            <a:r>
              <a:rPr sz="1800" b="1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Arial"/>
                <a:cs typeface="Arial"/>
              </a:rPr>
              <a:t>земли</a:t>
            </a:r>
            <a:r>
              <a:rPr lang="ru-RU" sz="1800" dirty="0">
                <a:solidFill>
                  <a:srgbClr val="000000"/>
                </a:solidFill>
                <a:latin typeface="Arial"/>
                <a:cs typeface="Arial"/>
              </a:rPr>
              <a:t> населенных пунктов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51384" y="1484784"/>
            <a:ext cx="5940425" cy="42773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568608" y="6093296"/>
            <a:ext cx="370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1D60167-4931-47E6-BA6A-407CBD079E47}" type="slidenum">
              <a:rPr lang="ru-RU" sz="1400" spc="-5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1181" y="-33476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14467" y="357621"/>
            <a:ext cx="5600765" cy="25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8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424" y="692696"/>
            <a:ext cx="410857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56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12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4209" y="1136083"/>
            <a:ext cx="3413102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spc="-6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6" dirty="0" err="1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1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6" dirty="0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</a:p>
          <a:p>
            <a:pPr marL="0" marR="0">
              <a:lnSpc>
                <a:spcPts val="1906"/>
              </a:lnSpc>
              <a:spcBef>
                <a:spcPts val="137"/>
              </a:spcBef>
              <a:spcAft>
                <a:spcPts val="0"/>
              </a:spcAft>
            </a:pPr>
            <a:r>
              <a:rPr lang="ru-RU" sz="1700" b="1" spc="-45" dirty="0">
                <a:solidFill>
                  <a:srgbClr val="231F20"/>
                </a:solidFill>
                <a:latin typeface="Arial"/>
                <a:cs typeface="Arial"/>
              </a:rPr>
              <a:t>Знаменского</a:t>
            </a:r>
            <a:r>
              <a:rPr sz="1700" b="1" spc="-8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4" dirty="0">
                <a:solidFill>
                  <a:srgbClr val="231F20"/>
                </a:solidFill>
                <a:latin typeface="Arial"/>
                <a:cs typeface="Arial"/>
              </a:rPr>
              <a:t>района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2856" y="1436930"/>
            <a:ext cx="3434658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62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номинальная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02856" y="1696010"/>
            <a:ext cx="4070109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61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2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2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2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02856" y="2015166"/>
            <a:ext cx="208543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spc="-43" dirty="0">
                <a:solidFill>
                  <a:srgbClr val="231F20"/>
                </a:solidFill>
                <a:latin typeface="Arial"/>
                <a:cs typeface="Arial"/>
              </a:rPr>
              <a:t>Знаменский</a:t>
            </a:r>
            <a:r>
              <a:rPr sz="1350" spc="-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Arial"/>
                <a:cs typeface="Arial"/>
              </a:rPr>
              <a:t>район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386" y="2415339"/>
            <a:ext cx="121983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      9,8</a:t>
            </a:r>
            <a:endParaRPr sz="2750" b="1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8767" y="2516599"/>
            <a:ext cx="1372530" cy="25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9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550" b="1" spc="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2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2855" y="2230995"/>
            <a:ext cx="178587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4"/>
              </a:lnSpc>
              <a:spcBef>
                <a:spcPts val="0"/>
              </a:spcBef>
              <a:spcAft>
                <a:spcPts val="0"/>
              </a:spcAft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450" b="1" dirty="0">
                <a:solidFill>
                  <a:srgbClr val="F04E23"/>
                </a:solidFill>
                <a:latin typeface="Arial"/>
                <a:cs typeface="Arial"/>
              </a:rPr>
              <a:t>2322,6</a:t>
            </a: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8" dirty="0">
                <a:solidFill>
                  <a:srgbClr val="F04E23"/>
                </a:solidFill>
                <a:latin typeface="Arial"/>
                <a:cs typeface="Arial"/>
              </a:rPr>
              <a:t>руб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02856" y="2645466"/>
            <a:ext cx="1403689" cy="23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sz="1350" spc="-19" dirty="0">
                <a:solidFill>
                  <a:srgbClr val="231F20"/>
                </a:solidFill>
                <a:latin typeface="Arial"/>
                <a:cs typeface="Arial"/>
              </a:rPr>
              <a:t>Омская</a:t>
            </a:r>
            <a:r>
              <a:rPr sz="13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Arial"/>
                <a:cs typeface="Arial"/>
              </a:rPr>
              <a:t>область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79866" y="2645466"/>
            <a:ext cx="1424930" cy="584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4"/>
              </a:lnSpc>
              <a:spcBef>
                <a:spcPts val="0"/>
              </a:spcBef>
              <a:spcAft>
                <a:spcPts val="0"/>
              </a:spcAft>
            </a:pPr>
            <a:r>
              <a:rPr sz="1350" spc="-17" dirty="0">
                <a:solidFill>
                  <a:srgbClr val="231F20"/>
                </a:solidFill>
                <a:latin typeface="Arial"/>
                <a:cs typeface="Arial"/>
              </a:rPr>
              <a:t>СФО</a:t>
            </a:r>
          </a:p>
          <a:p>
            <a:pPr marL="0" marR="0">
              <a:lnSpc>
                <a:spcPts val="2556"/>
              </a:lnSpc>
              <a:spcBef>
                <a:spcPts val="2"/>
              </a:spcBef>
              <a:spcAft>
                <a:spcPts val="0"/>
              </a:spcAft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9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</a:p>
          <a:p>
            <a:pPr marL="996950" marR="0">
              <a:lnSpc>
                <a:spcPts val="1534"/>
              </a:lnSpc>
              <a:spcBef>
                <a:spcPts val="50"/>
              </a:spcBef>
              <a:spcAft>
                <a:spcPts val="0"/>
              </a:spcAft>
            </a:pPr>
            <a:r>
              <a:rPr sz="1350" spc="-17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97258" y="3040320"/>
            <a:ext cx="1189661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0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90760" y="3040319"/>
            <a:ext cx="1189661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0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02856" y="2844532"/>
            <a:ext cx="1091952" cy="385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4"/>
              </a:lnSpc>
              <a:spcBef>
                <a:spcPts val="0"/>
              </a:spcBef>
              <a:spcAft>
                <a:spcPts val="0"/>
              </a:spcAft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64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428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39557" y="2967220"/>
            <a:ext cx="433001" cy="23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4"/>
              </a:lnSpc>
              <a:spcBef>
                <a:spcPts val="0"/>
              </a:spcBef>
              <a:spcAft>
                <a:spcPts val="0"/>
              </a:spcAft>
            </a:pPr>
            <a:r>
              <a:rPr sz="1350" spc="-17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67717" y="3468313"/>
            <a:ext cx="1024609" cy="25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2"/>
              </a:lnSpc>
              <a:spcBef>
                <a:spcPts val="0"/>
              </a:spcBef>
              <a:spcAft>
                <a:spcPts val="0"/>
              </a:spcAft>
            </a:pPr>
            <a:r>
              <a:rPr sz="1550" spc="-14" dirty="0">
                <a:solidFill>
                  <a:srgbClr val="231F20"/>
                </a:solidFill>
                <a:latin typeface="Arial"/>
                <a:cs typeface="Arial"/>
              </a:rPr>
              <a:t>женщины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78428" y="3468313"/>
            <a:ext cx="980767" cy="25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2"/>
              </a:lnSpc>
              <a:spcBef>
                <a:spcPts val="0"/>
              </a:spcBef>
              <a:spcAft>
                <a:spcPts val="0"/>
              </a:spcAft>
            </a:pPr>
            <a:r>
              <a:rPr sz="1550" spc="-17" dirty="0">
                <a:solidFill>
                  <a:srgbClr val="231F20"/>
                </a:solidFill>
                <a:latin typeface="Arial"/>
                <a:cs typeface="Arial"/>
              </a:rPr>
              <a:t>мужчины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02856" y="3395524"/>
            <a:ext cx="3571759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61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9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6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02856" y="3657459"/>
            <a:ext cx="2371132" cy="385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4"/>
              </a:lnSpc>
              <a:spcBef>
                <a:spcPts val="0"/>
              </a:spcBef>
              <a:spcAft>
                <a:spcPts val="0"/>
              </a:spcAft>
            </a:pPr>
            <a:r>
              <a:rPr sz="2450" b="1" spc="-16" dirty="0">
                <a:solidFill>
                  <a:srgbClr val="F04E23"/>
                </a:solidFill>
                <a:latin typeface="Arial"/>
                <a:cs typeface="Arial"/>
              </a:rPr>
              <a:t>23,095</a:t>
            </a:r>
            <a:r>
              <a:rPr sz="2450" b="1" spc="-20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550" b="1" spc="3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2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65504" y="4424531"/>
            <a:ext cx="424590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Образование</a:t>
            </a:r>
            <a:r>
              <a:rPr sz="2000" b="1" spc="-2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000" b="1" spc="-3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2000" b="1" spc="-3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F04E23"/>
                </a:solidFill>
                <a:latin typeface="Arial"/>
                <a:cs typeface="Arial"/>
              </a:rPr>
              <a:t>области</a:t>
            </a: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47181" y="4494963"/>
            <a:ext cx="3995332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7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68779" y="4798029"/>
            <a:ext cx="473174" cy="428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0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49094" y="4948820"/>
            <a:ext cx="2938385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образовательных</a:t>
            </a:r>
            <a:r>
              <a:rPr sz="1500" spc="5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организаций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68779" y="5191136"/>
            <a:ext cx="2116614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высшего</a:t>
            </a:r>
            <a:r>
              <a:rPr sz="1500" spc="9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образования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68779" y="5491423"/>
            <a:ext cx="473174" cy="428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0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141474" y="5642215"/>
            <a:ext cx="733201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1" dirty="0">
                <a:solidFill>
                  <a:srgbClr val="231F20"/>
                </a:solidFill>
                <a:latin typeface="Arial"/>
                <a:cs typeface="Arial"/>
              </a:rPr>
              <a:t>СУЗов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94425" y="5769789"/>
            <a:ext cx="690488" cy="222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231F20"/>
                </a:solidFill>
                <a:latin typeface="Tahoma"/>
                <a:cs typeface="Tahoma"/>
              </a:rPr>
              <a:t>туризм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358506" y="5769180"/>
            <a:ext cx="4121125" cy="222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4" dirty="0">
                <a:solidFill>
                  <a:srgbClr val="231F20"/>
                </a:solidFill>
                <a:latin typeface="Tahoma"/>
                <a:cs typeface="Tahoma"/>
              </a:rPr>
              <a:t>гостиничное</a:t>
            </a:r>
            <a:r>
              <a:rPr sz="1200" spc="2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дело:</a:t>
            </a:r>
            <a:r>
              <a:rPr sz="1200" spc="10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2" dirty="0">
                <a:solidFill>
                  <a:srgbClr val="231F20"/>
                </a:solidFill>
                <a:latin typeface="Tahoma"/>
                <a:cs typeface="Tahoma"/>
              </a:rPr>
              <a:t>торговля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 и</a:t>
            </a:r>
            <a:r>
              <a:rPr sz="1200" spc="-1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3" dirty="0">
                <a:solidFill>
                  <a:srgbClr val="231F20"/>
                </a:solidFill>
                <a:latin typeface="Tahoma"/>
                <a:cs typeface="Tahoma"/>
              </a:rPr>
              <a:t>общественное</a:t>
            </a:r>
            <a:r>
              <a:rPr sz="1200" spc="3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питание</a:t>
            </a:r>
            <a:r>
              <a:rPr sz="1200" spc="2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68779" y="5910523"/>
            <a:ext cx="710390" cy="42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51786" y="6061344"/>
            <a:ext cx="1462018" cy="25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8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тыс.</a:t>
            </a:r>
            <a:r>
              <a:rPr sz="1500" spc="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3" dirty="0">
                <a:solidFill>
                  <a:srgbClr val="231F20"/>
                </a:solidFill>
                <a:latin typeface="Arial"/>
                <a:cs typeface="Arial"/>
              </a:rPr>
              <a:t>студентов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94425" y="5944356"/>
            <a:ext cx="1722149" cy="429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2550" b="1" spc="-52" dirty="0">
                <a:solidFill>
                  <a:srgbClr val="231F20"/>
                </a:solidFill>
                <a:latin typeface="Tahoma"/>
                <a:cs typeface="Tahoma"/>
              </a:rPr>
              <a:t>130</a:t>
            </a:r>
            <a:r>
              <a:rPr sz="2550" b="1" spc="37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spc="-49" dirty="0">
                <a:solidFill>
                  <a:srgbClr val="231F20"/>
                </a:solidFill>
                <a:latin typeface="Tahoma"/>
                <a:cs typeface="Tahoma"/>
              </a:rPr>
              <a:t>50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829167" y="5944356"/>
            <a:ext cx="709720" cy="428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70"/>
              </a:lnSpc>
              <a:spcBef>
                <a:spcPts val="0"/>
              </a:spcBef>
              <a:spcAft>
                <a:spcPts val="0"/>
              </a:spcAft>
            </a:pPr>
            <a:r>
              <a:rPr sz="2550" b="1" spc="-28" dirty="0">
                <a:solidFill>
                  <a:srgbClr val="231F20"/>
                </a:solidFill>
                <a:latin typeface="Tahoma"/>
                <a:cs typeface="Tahoma"/>
              </a:rPr>
              <a:t>450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68779" y="6306423"/>
            <a:ext cx="278353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(высшее</a:t>
            </a:r>
            <a:r>
              <a:rPr sz="1200" spc="-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200" spc="-4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среднеспец.</a:t>
            </a:r>
            <a:r>
              <a:rPr sz="1200" spc="-6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образование)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194425" y="6329402"/>
            <a:ext cx="854645" cy="222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358506" y="6328488"/>
            <a:ext cx="854645" cy="222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829167" y="6328488"/>
            <a:ext cx="854645" cy="222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706733" y="6403364"/>
            <a:ext cx="35367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25" dirty="0">
                <a:latin typeface="Arial"/>
                <a:cs typeface="Arial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14467" y="357621"/>
            <a:ext cx="5600765" cy="25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8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455" y="709506"/>
            <a:ext cx="6006641" cy="407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57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600" b="1" spc="18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04E23"/>
                </a:solidFill>
                <a:latin typeface="Arial"/>
                <a:cs typeface="Arial"/>
              </a:rPr>
              <a:t>МЕРЫ</a:t>
            </a:r>
            <a:r>
              <a:rPr sz="2600" b="1" spc="18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600" b="1" spc="58" dirty="0">
                <a:solidFill>
                  <a:srgbClr val="F04E23"/>
                </a:solidFill>
                <a:latin typeface="Arial"/>
                <a:cs typeface="Arial"/>
              </a:rPr>
              <a:t>ПОДДЕРЖКИ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1123" y="1212034"/>
            <a:ext cx="135408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1100" b="1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9825" y="1212034"/>
            <a:ext cx="1778416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Эффект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применения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5020" y="1482163"/>
            <a:ext cx="3597051" cy="36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34" dirty="0">
                <a:solidFill>
                  <a:srgbClr val="231F20"/>
                </a:solidFill>
                <a:latin typeface="Arial"/>
                <a:cs typeface="Arial"/>
              </a:rPr>
              <a:t>Субсидии</a:t>
            </a:r>
            <a:r>
              <a:rPr sz="1100" b="1" spc="8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Минэкономразвития</a:t>
            </a:r>
            <a:r>
              <a:rPr sz="1100" spc="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России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рамках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государственной</a:t>
            </a:r>
            <a:r>
              <a:rPr sz="1100" spc="7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программы</a:t>
            </a:r>
            <a:r>
              <a:rPr sz="1100" spc="7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«Развитие</a:t>
            </a:r>
            <a:r>
              <a:rPr sz="1100" spc="6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3" dirty="0">
                <a:solidFill>
                  <a:srgbClr val="231F20"/>
                </a:solidFill>
                <a:latin typeface="Arial"/>
                <a:cs typeface="Arial"/>
              </a:rPr>
              <a:t>туризма»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39689" y="1482163"/>
            <a:ext cx="4211594" cy="36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Субсидии</a:t>
            </a:r>
            <a:r>
              <a:rPr sz="1100" spc="6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3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модульных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некапитальных</a:t>
            </a:r>
            <a:r>
              <a:rPr sz="1100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3" dirty="0">
                <a:solidFill>
                  <a:srgbClr val="231F20"/>
                </a:solidFill>
                <a:latin typeface="Arial"/>
                <a:cs typeface="Arial"/>
              </a:rPr>
              <a:t>средств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spc="33" dirty="0">
                <a:solidFill>
                  <a:srgbClr val="231F20"/>
                </a:solidFill>
                <a:latin typeface="Arial"/>
                <a:cs typeface="Arial"/>
              </a:rPr>
              <a:t>размещения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5020" y="1842970"/>
            <a:ext cx="1356331" cy="36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34" dirty="0">
                <a:solidFill>
                  <a:srgbClr val="231F20"/>
                </a:solidFill>
                <a:latin typeface="Arial"/>
                <a:cs typeface="Arial"/>
              </a:rPr>
              <a:t>Субсидии</a:t>
            </a:r>
            <a:r>
              <a:rPr sz="1100" b="1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6" dirty="0">
                <a:solidFill>
                  <a:srgbClr val="231F20"/>
                </a:solidFill>
                <a:latin typeface="Arial"/>
                <a:cs typeface="Arial"/>
              </a:rPr>
              <a:t>СМСП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spc="41" dirty="0">
                <a:solidFill>
                  <a:srgbClr val="231F20"/>
                </a:solidFill>
                <a:latin typeface="Arial"/>
                <a:cs typeface="Arial"/>
              </a:rPr>
              <a:t>(до</a:t>
            </a:r>
            <a:r>
              <a:rPr sz="1100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1,5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млн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руб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39689" y="1842970"/>
            <a:ext cx="5033196" cy="36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Возмещение</a:t>
            </a:r>
            <a:r>
              <a:rPr sz="1100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затрат</a:t>
            </a:r>
            <a:r>
              <a:rPr sz="1100" spc="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приобретение</a:t>
            </a:r>
            <a:r>
              <a:rPr sz="1100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оборудования,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относящегося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3" dirty="0">
                <a:solidFill>
                  <a:srgbClr val="231F20"/>
                </a:solidFill>
                <a:latin typeface="Arial"/>
                <a:cs typeface="Arial"/>
              </a:rPr>
              <a:t>ко</a:t>
            </a:r>
          </a:p>
          <a:p>
            <a:pPr marL="0" marR="0">
              <a:lnSpc>
                <a:spcPts val="1233"/>
              </a:lnSpc>
              <a:spcBef>
                <a:spcPts val="136"/>
              </a:spcBef>
              <a:spcAft>
                <a:spcPts val="0"/>
              </a:spcAft>
            </a:pP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второй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выше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амортизационным</a:t>
            </a:r>
            <a:r>
              <a:rPr sz="1100" spc="8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группам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5020" y="2243528"/>
            <a:ext cx="1575616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39" dirty="0">
                <a:solidFill>
                  <a:srgbClr val="231F20"/>
                </a:solidFill>
                <a:latin typeface="Arial"/>
                <a:cs typeface="Arial"/>
              </a:rPr>
              <a:t>Микрозаймы</a:t>
            </a:r>
            <a:r>
              <a:rPr sz="1100" b="1" spc="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6" dirty="0">
                <a:solidFill>
                  <a:srgbClr val="231F20"/>
                </a:solidFill>
                <a:latin typeface="Arial"/>
                <a:cs typeface="Arial"/>
              </a:rPr>
              <a:t>СМСП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39689" y="2243528"/>
            <a:ext cx="4612528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Приобретение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основных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средств,</a:t>
            </a:r>
            <a:r>
              <a:rPr sz="1100" spc="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внедрение</a:t>
            </a:r>
            <a:r>
              <a:rPr sz="1100" spc="6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новых</a:t>
            </a:r>
            <a:r>
              <a:rPr sz="1100" spc="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технологий,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5020" y="2411422"/>
            <a:ext cx="4568070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41" dirty="0">
                <a:solidFill>
                  <a:srgbClr val="231F20"/>
                </a:solidFill>
                <a:latin typeface="Arial"/>
                <a:cs typeface="Arial"/>
              </a:rPr>
              <a:t>(до</a:t>
            </a:r>
            <a:r>
              <a:rPr sz="1100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млн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руб</a:t>
            </a:r>
            <a:r>
              <a:rPr sz="1100" spc="6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срок</a:t>
            </a:r>
            <a:r>
              <a:rPr sz="1100" spc="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более</a:t>
            </a:r>
            <a:r>
              <a:rPr sz="110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100" spc="7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ставке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1100" spc="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110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2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100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1100" spc="41" dirty="0">
                <a:solidFill>
                  <a:srgbClr val="231F20"/>
                </a:solidFill>
                <a:latin typeface="Arial"/>
                <a:cs typeface="Arial"/>
              </a:rPr>
              <a:t> %)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39689" y="2411422"/>
            <a:ext cx="4457541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развитие</a:t>
            </a:r>
            <a:r>
              <a:rPr sz="1100" spc="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научно</a:t>
            </a:r>
            <a:r>
              <a:rPr sz="1100" spc="4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технической</a:t>
            </a:r>
            <a:r>
              <a:rPr sz="1100" spc="8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инновационной</a:t>
            </a:r>
            <a:r>
              <a:rPr sz="1100" spc="7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5020" y="2648912"/>
            <a:ext cx="163231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38" dirty="0">
                <a:solidFill>
                  <a:srgbClr val="231F20"/>
                </a:solidFill>
                <a:latin typeface="Arial"/>
                <a:cs typeface="Arial"/>
              </a:rPr>
              <a:t>Инвестзаймы</a:t>
            </a:r>
            <a:r>
              <a:rPr sz="1100" b="1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7" dirty="0">
                <a:solidFill>
                  <a:srgbClr val="231F20"/>
                </a:solidFill>
                <a:latin typeface="Arial"/>
                <a:cs typeface="Arial"/>
              </a:rPr>
              <a:t>СМПС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39689" y="2648912"/>
            <a:ext cx="4688132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Реализация</a:t>
            </a:r>
            <a:r>
              <a:rPr sz="1100" spc="5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1100" spc="7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r>
              <a:rPr sz="1100" spc="6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сфере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растениеводства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5020" y="2816552"/>
            <a:ext cx="3231265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(от</a:t>
            </a:r>
            <a:r>
              <a:rPr sz="110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100" spc="8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млн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руб</a:t>
            </a:r>
            <a:r>
              <a:rPr sz="110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2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100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sz="1100" spc="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млн</a:t>
            </a:r>
            <a:r>
              <a:rPr sz="1100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4" dirty="0">
                <a:solidFill>
                  <a:srgbClr val="231F20"/>
                </a:solidFill>
                <a:latin typeface="Arial"/>
                <a:cs typeface="Arial"/>
              </a:rPr>
              <a:t>руб.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ставке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10%)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5020" y="2998797"/>
            <a:ext cx="9501305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38" dirty="0">
                <a:solidFill>
                  <a:srgbClr val="231F20"/>
                </a:solidFill>
                <a:latin typeface="Arial"/>
                <a:cs typeface="Arial"/>
              </a:rPr>
              <a:t>Гарантийная</a:t>
            </a:r>
            <a:r>
              <a:rPr sz="1100" b="1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r>
              <a:rPr sz="1100" b="1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6" dirty="0">
                <a:solidFill>
                  <a:srgbClr val="231F20"/>
                </a:solidFill>
                <a:latin typeface="Arial"/>
                <a:cs typeface="Arial"/>
              </a:rPr>
              <a:t>СМСП</a:t>
            </a:r>
            <a:r>
              <a:rPr sz="1100" b="1" spc="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8" dirty="0">
                <a:solidFill>
                  <a:srgbClr val="231F20"/>
                </a:solidFill>
                <a:latin typeface="Arial"/>
                <a:cs typeface="Arial"/>
              </a:rPr>
              <a:t>Региональным</a:t>
            </a:r>
            <a:r>
              <a:rPr sz="1100" b="1" spc="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9" dirty="0">
                <a:solidFill>
                  <a:srgbClr val="231F20"/>
                </a:solidFill>
                <a:latin typeface="Arial"/>
                <a:cs typeface="Arial"/>
              </a:rPr>
              <a:t>гарантийным</a:t>
            </a:r>
            <a:r>
              <a:rPr sz="1100" b="1" spc="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38" dirty="0">
                <a:solidFill>
                  <a:srgbClr val="231F20"/>
                </a:solidFill>
                <a:latin typeface="Arial"/>
                <a:cs typeface="Arial"/>
              </a:rPr>
              <a:t>центром</a:t>
            </a:r>
            <a:r>
              <a:rPr sz="1100" b="1" spc="76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Поручительство</a:t>
            </a:r>
            <a:r>
              <a:rPr sz="1100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100" spc="7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обязательств</a:t>
            </a:r>
            <a:r>
              <a:rPr sz="1100" spc="4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8" dirty="0">
                <a:solidFill>
                  <a:srgbClr val="231F20"/>
                </a:solidFill>
                <a:latin typeface="Arial"/>
                <a:cs typeface="Arial"/>
              </a:rPr>
              <a:t>СМСП</a:t>
            </a:r>
            <a:r>
              <a:rPr sz="1100" spc="8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перед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5020" y="3166437"/>
            <a:ext cx="5134386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(поручительство</a:t>
            </a:r>
            <a:r>
              <a:rPr sz="1100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более</a:t>
            </a:r>
            <a:r>
              <a:rPr sz="110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25</a:t>
            </a:r>
            <a:r>
              <a:rPr sz="1100" spc="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8" dirty="0">
                <a:solidFill>
                  <a:srgbClr val="231F20"/>
                </a:solidFill>
                <a:latin typeface="Arial"/>
                <a:cs typeface="Arial"/>
              </a:rPr>
              <a:t>млн</a:t>
            </a:r>
            <a:r>
              <a:rPr sz="1100" spc="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руб</a:t>
            </a:r>
            <a:r>
              <a:rPr sz="1100" spc="6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 ставке</a:t>
            </a:r>
            <a:r>
              <a:rPr sz="1100" spc="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вознаграждения</a:t>
            </a:r>
            <a:r>
              <a:rPr sz="1100" spc="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0,25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39689" y="3166437"/>
            <a:ext cx="2216204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финансовыми</a:t>
            </a:r>
            <a:r>
              <a:rPr sz="1100" spc="6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36" dirty="0">
                <a:solidFill>
                  <a:srgbClr val="231F20"/>
                </a:solidFill>
                <a:latin typeface="Arial"/>
                <a:cs typeface="Arial"/>
              </a:rPr>
              <a:t>организациями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5020" y="3334331"/>
            <a:ext cx="619013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spc="37" dirty="0">
                <a:solidFill>
                  <a:srgbClr val="231F20"/>
                </a:solidFill>
                <a:latin typeface="Arial"/>
                <a:cs typeface="Arial"/>
              </a:rPr>
              <a:t>1,25%)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706733" y="6403364"/>
            <a:ext cx="35367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25" dirty="0">
                <a:latin typeface="Arial"/>
                <a:cs typeface="Arial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14467" y="357621"/>
            <a:ext cx="5600765" cy="25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8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3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24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2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1123" y="1212034"/>
            <a:ext cx="135408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1100" b="1" spc="-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9825" y="1212034"/>
            <a:ext cx="1778416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Эффект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применения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706733" y="6403364"/>
            <a:ext cx="35367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23" name="object 2"/>
          <p:cNvSpPr txBox="1"/>
          <p:nvPr/>
        </p:nvSpPr>
        <p:spPr>
          <a:xfrm>
            <a:off x="2651115" y="1341023"/>
            <a:ext cx="7875905" cy="4735912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145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lang="ru-RU"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2635967" y="6193590"/>
            <a:ext cx="34600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с. Знаменское, ул. Ленина, 13,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 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13"/>
          <p:cNvGrpSpPr/>
          <p:nvPr/>
        </p:nvGrpSpPr>
        <p:grpSpPr>
          <a:xfrm>
            <a:off x="1269112" y="4292493"/>
            <a:ext cx="1103853" cy="1078831"/>
            <a:chOff x="1553714" y="4398580"/>
            <a:chExt cx="791845" cy="792480"/>
          </a:xfrm>
        </p:grpSpPr>
        <p:sp>
          <p:nvSpPr>
            <p:cNvPr id="31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6"/>
          <p:cNvGrpSpPr/>
          <p:nvPr/>
        </p:nvGrpSpPr>
        <p:grpSpPr>
          <a:xfrm>
            <a:off x="1269112" y="5691117"/>
            <a:ext cx="1076448" cy="1082586"/>
            <a:chOff x="1553714" y="5697142"/>
            <a:chExt cx="791845" cy="792480"/>
          </a:xfrm>
        </p:grpSpPr>
        <p:sp>
          <p:nvSpPr>
            <p:cNvPr id="34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37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38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40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6"/>
          <p:cNvSpPr txBox="1"/>
          <p:nvPr/>
        </p:nvSpPr>
        <p:spPr>
          <a:xfrm>
            <a:off x="11689993" y="6369564"/>
            <a:ext cx="27749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ru-RU" sz="1400" spc="-50">
                <a:latin typeface="Arial" pitchFamily="34" charset="0"/>
                <a:cs typeface="Arial" pitchFamily="34" charset="0"/>
              </a:rPr>
              <a:pPr marL="46355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lang="ru-RU" sz="1400" spc="-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96056" y="5414796"/>
            <a:ext cx="46175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znamenskoe-r52.gosweb.gosuslugi.ru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+7 (38179)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21-4-28</a:t>
            </a:r>
          </a:p>
          <a:p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znam@mr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omskportal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5360" y="899039"/>
            <a:ext cx="81369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spc="45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АДМИНИСТРАТИВНАЯ</a:t>
            </a:r>
            <a:r>
              <a:rPr lang="ru-RU" sz="2600" spc="135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spc="6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</a:t>
            </a:r>
            <a:r>
              <a:rPr lang="ru-RU" sz="2600" spc="135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spc="45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БИЗНЕСА</a:t>
            </a:r>
            <a:endParaRPr lang="ru-RU" sz="2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45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17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2972" y="852467"/>
            <a:ext cx="247292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4" dirty="0">
                <a:solidFill>
                  <a:srgbClr val="F04E23"/>
                </a:solidFill>
                <a:latin typeface="Arial"/>
                <a:cs typeface="Arial"/>
              </a:rPr>
              <a:t>СОДЕРЖАНИЕ: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9167" y="1321700"/>
            <a:ext cx="949124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21475" y="1321700"/>
            <a:ext cx="94906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5827" y="1550300"/>
            <a:ext cx="5042520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spc="-34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17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37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3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37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21475" y="1550300"/>
            <a:ext cx="3862862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5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7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5827" y="1851937"/>
            <a:ext cx="4934284" cy="118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1.</a:t>
            </a:r>
            <a:r>
              <a:rPr sz="1500" spc="124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1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2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  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  <a:p>
            <a:pPr marL="0" marR="0">
              <a:lnSpc>
                <a:spcPts val="1697"/>
              </a:lnSpc>
              <a:spcBef>
                <a:spcPts val="701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</a:t>
            </a:r>
            <a:r>
              <a:rPr sz="1500" spc="124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</a:t>
            </a:r>
            <a:r>
              <a:rPr sz="1500" spc="-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7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   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</a:p>
          <a:p>
            <a:pPr marL="0" marR="0">
              <a:lnSpc>
                <a:spcPts val="1675"/>
              </a:lnSpc>
              <a:spcBef>
                <a:spcPts val="820"/>
              </a:spcBef>
              <a:spcAft>
                <a:spcPts val="0"/>
              </a:spcAft>
            </a:pP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r>
              <a:rPr sz="1500" spc="127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Виды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31" dirty="0">
                <a:solidFill>
                  <a:srgbClr val="231F20"/>
                </a:solidFill>
                <a:latin typeface="Arial"/>
                <a:cs typeface="Arial"/>
              </a:rPr>
              <a:t>услуг</a:t>
            </a:r>
            <a:r>
              <a:rPr sz="1500" spc="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</a:p>
          <a:p>
            <a:pPr marL="0" marR="0">
              <a:lnSpc>
                <a:spcPts val="1697"/>
              </a:lnSpc>
              <a:spcBef>
                <a:spcPts val="723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4.</a:t>
            </a:r>
            <a:r>
              <a:rPr sz="1500" spc="124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52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..</a:t>
            </a:r>
            <a:r>
              <a:rPr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-7</a:t>
            </a:r>
            <a:endParaRPr sz="150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1475" y="1890037"/>
            <a:ext cx="2604343" cy="25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1.</a:t>
            </a:r>
            <a:r>
              <a:rPr sz="1500" spc="13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3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2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17715" y="2118637"/>
            <a:ext cx="4120417" cy="254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 размещения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21475" y="2503054"/>
            <a:ext cx="94906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21475" y="2731654"/>
            <a:ext cx="2920776" cy="4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7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 обеспечение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9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5827" y="3190378"/>
            <a:ext cx="949124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21475" y="3299992"/>
            <a:ext cx="4524278" cy="25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1.</a:t>
            </a:r>
            <a:r>
              <a:rPr sz="1500" spc="126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4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14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55827" y="3418978"/>
            <a:ext cx="3779920" cy="479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 </a:t>
            </a:r>
            <a:r>
              <a:rPr sz="1500" b="1" spc="-11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7" dirty="0">
                <a:solidFill>
                  <a:srgbClr val="F04E23"/>
                </a:solidFill>
                <a:latin typeface="Arial"/>
                <a:cs typeface="Arial"/>
              </a:rPr>
              <a:t>отрасли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2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3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3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21475" y="3643273"/>
            <a:ext cx="4521228" cy="254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2.</a:t>
            </a:r>
            <a:r>
              <a:rPr sz="1500" spc="13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3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4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меры </a:t>
            </a:r>
            <a:r>
              <a:rPr sz="150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42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55827" y="3949597"/>
            <a:ext cx="493123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1.</a:t>
            </a:r>
            <a:r>
              <a:rPr sz="1500" spc="7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spc="2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21475" y="3986173"/>
            <a:ext cx="3221259" cy="25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3.</a:t>
            </a:r>
            <a:r>
              <a:rPr sz="1500" spc="126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91806" y="4214773"/>
            <a:ext cx="4140230" cy="254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2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7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3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8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55827" y="4255921"/>
            <a:ext cx="3890086" cy="25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2.</a:t>
            </a:r>
            <a:r>
              <a:rPr sz="1500" spc="7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55827" y="4482997"/>
            <a:ext cx="4954096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50" marR="0">
              <a:lnSpc>
                <a:spcPts val="1697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области</a:t>
            </a:r>
            <a:r>
              <a:rPr sz="1500" spc="-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Знаменского</a:t>
            </a:r>
            <a:r>
              <a:rPr sz="1500" spc="-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района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</a:p>
          <a:p>
            <a:pPr marL="0" marR="0">
              <a:lnSpc>
                <a:spcPts val="1697"/>
              </a:lnSpc>
              <a:spcBef>
                <a:spcPts val="99"/>
              </a:spcBef>
              <a:spcAft>
                <a:spcPts val="0"/>
              </a:spcAft>
            </a:pP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r>
              <a:rPr sz="1500" spc="7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 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37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18" dirty="0">
                <a:solidFill>
                  <a:srgbClr val="231F20"/>
                </a:solidFill>
                <a:latin typeface="Microsoft Sans Serif"/>
                <a:cs typeface="Microsoft Sans Serif"/>
              </a:rPr>
              <a:t>   </a:t>
            </a: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55827" y="5019559"/>
            <a:ext cx="49571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4.</a:t>
            </a:r>
            <a:r>
              <a:rPr sz="1500" spc="-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3" dirty="0">
                <a:solidFill>
                  <a:srgbClr val="231F20"/>
                </a:solidFill>
                <a:latin typeface="Arial"/>
                <a:cs typeface="Arial"/>
              </a:rPr>
              <a:t>Ключевые</a:t>
            </a:r>
            <a:r>
              <a:rPr sz="1500" spc="-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1" dirty="0">
                <a:solidFill>
                  <a:srgbClr val="231F20"/>
                </a:solidFill>
                <a:latin typeface="Arial"/>
                <a:cs typeface="Arial"/>
              </a:rPr>
              <a:t>потребители</a:t>
            </a:r>
            <a:r>
              <a:rPr sz="1500" spc="-5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регионе</a:t>
            </a:r>
            <a:r>
              <a:rPr sz="1500" spc="-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2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-5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51" dirty="0">
                <a:solidFill>
                  <a:srgbClr val="231F20"/>
                </a:solidFill>
                <a:latin typeface="Microsoft Sans Serif"/>
                <a:cs typeface="Microsoft Sans Serif"/>
              </a:rPr>
              <a:t>     </a:t>
            </a: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55827" y="5321170"/>
            <a:ext cx="494969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5.</a:t>
            </a:r>
            <a:r>
              <a:rPr sz="1500" spc="7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1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2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.</a:t>
            </a:r>
            <a:r>
              <a:rPr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800" spc="46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-5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51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1500" spc="-18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496600" y="6021288"/>
            <a:ext cx="324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ru-RU" sz="1400" spc="-50">
                <a:latin typeface="Arial" pitchFamily="34" charset="0"/>
                <a:cs typeface="Arial" pitchFamily="34" charset="0"/>
              </a:rPr>
              <a:pPr marL="46355">
                <a:lnSpc>
                  <a:spcPct val="100000"/>
                </a:lnSpc>
                <a:spcBef>
                  <a:spcPts val="170"/>
                </a:spcBef>
              </a:pPr>
              <a:t>2</a:t>
            </a:fld>
            <a:endParaRPr lang="ru-RU" sz="1400" spc="-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29656" y="374026"/>
            <a:ext cx="5484778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2972" y="1095037"/>
            <a:ext cx="441261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46" dirty="0">
                <a:solidFill>
                  <a:srgbClr val="F04E23"/>
                </a:solidFill>
                <a:latin typeface="Arial"/>
                <a:cs typeface="Arial"/>
              </a:rPr>
              <a:t>ИНФОРМАЦИЯ</a:t>
            </a:r>
            <a:r>
              <a:rPr sz="2400" b="1" spc="14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О</a:t>
            </a:r>
            <a:r>
              <a:rPr sz="2400" b="1" spc="9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9" dirty="0">
                <a:solidFill>
                  <a:srgbClr val="F04E23"/>
                </a:solidFill>
                <a:latin typeface="Arial"/>
                <a:cs typeface="Arial"/>
              </a:rPr>
              <a:t>ПРОЕКТЕ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32169" y="1724331"/>
            <a:ext cx="3593052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Цель</a:t>
            </a:r>
            <a:r>
              <a:rPr sz="1700" b="1" spc="-4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5496" y="1760653"/>
            <a:ext cx="4616964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1903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  <a:p>
            <a:pPr marL="285750" marR="0" indent="-28575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600" spc="-24" dirty="0">
                <a:solidFill>
                  <a:srgbClr val="231F20"/>
                </a:solidFill>
                <a:latin typeface="Arial"/>
                <a:cs typeface="Arial"/>
              </a:rPr>
              <a:t>Организация</a:t>
            </a:r>
            <a:r>
              <a:rPr sz="1600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8" dirty="0">
                <a:solidFill>
                  <a:srgbClr val="231F20"/>
                </a:solidFill>
                <a:latin typeface="Arial"/>
                <a:cs typeface="Arial"/>
              </a:rPr>
              <a:t>зоны</a:t>
            </a:r>
            <a:r>
              <a:rPr sz="1600" spc="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отдыха</a:t>
            </a:r>
            <a:r>
              <a:rPr sz="16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spc="-20" dirty="0">
                <a:solidFill>
                  <a:srgbClr val="231F20"/>
                </a:solidFill>
                <a:latin typeface="Arial"/>
                <a:cs typeface="Arial"/>
              </a:rPr>
              <a:t>д.Богочаново</a:t>
            </a:r>
            <a:endParaRPr sz="1600" spc="-27" dirty="0">
              <a:solidFill>
                <a:srgbClr val="231F20"/>
              </a:solidFill>
              <a:latin typeface="Arial"/>
              <a:cs typeface="Arial"/>
            </a:endParaRPr>
          </a:p>
          <a:p>
            <a:pPr marR="0">
              <a:lnSpc>
                <a:spcPts val="1783"/>
              </a:lnSpc>
              <a:spcBef>
                <a:spcPts val="232"/>
              </a:spcBef>
              <a:spcAft>
                <a:spcPts val="0"/>
              </a:spcAft>
            </a:pPr>
            <a:r>
              <a:rPr lang="ru-RU" sz="1600" spc="-25" dirty="0">
                <a:solidFill>
                  <a:srgbClr val="231F20"/>
                </a:solidFill>
                <a:latin typeface="Arial"/>
                <a:cs typeface="Arial"/>
              </a:rPr>
              <a:t>Знаменского</a:t>
            </a:r>
            <a:r>
              <a:rPr sz="16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8" dirty="0">
                <a:solidFill>
                  <a:srgbClr val="231F20"/>
                </a:solidFill>
                <a:latin typeface="Arial"/>
                <a:cs typeface="Arial"/>
              </a:rPr>
              <a:t>района</a:t>
            </a:r>
            <a:r>
              <a:rPr sz="1600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8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600" spc="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32169" y="2021736"/>
            <a:ext cx="4284194" cy="996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1783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современных</a:t>
            </a:r>
            <a:r>
              <a:rPr sz="1600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условий</a:t>
            </a:r>
            <a:r>
              <a:rPr sz="1600" spc="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</a:p>
          <a:p>
            <a:pPr marL="0" marR="0">
              <a:lnSpc>
                <a:spcPts val="1785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качественного</a:t>
            </a:r>
            <a:r>
              <a:rPr sz="1600" spc="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отдыха</a:t>
            </a:r>
            <a:r>
              <a:rPr sz="1600" spc="2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туристов</a:t>
            </a:r>
            <a:r>
              <a:rPr sz="1600" spc="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spc="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местных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жителей,</a:t>
            </a:r>
            <a:r>
              <a:rPr sz="1600" spc="4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знакомство</a:t>
            </a:r>
            <a:r>
              <a:rPr sz="1600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с местной</a:t>
            </a:r>
            <a:r>
              <a:rPr sz="1600" spc="2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природой</a:t>
            </a:r>
            <a:r>
              <a:rPr sz="1600" spc="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традициями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5496" y="2775891"/>
            <a:ext cx="1506263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5496" y="3073296"/>
            <a:ext cx="388094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1783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600" spc="-27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spc="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нового</a:t>
            </a:r>
            <a:r>
              <a:rPr sz="1600" spc="-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вида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32" dirty="0">
                <a:solidFill>
                  <a:srgbClr val="231F20"/>
                </a:solidFill>
                <a:latin typeface="Arial"/>
                <a:cs typeface="Arial"/>
              </a:rPr>
              <a:t>услуг</a:t>
            </a:r>
            <a:r>
              <a:rPr sz="1600" spc="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4" dirty="0">
                <a:solidFill>
                  <a:srgbClr val="231F20"/>
                </a:solidFill>
                <a:latin typeface="Arial"/>
                <a:cs typeface="Arial"/>
              </a:rPr>
              <a:t>(Greenfield)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32169" y="3173909"/>
            <a:ext cx="3870254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Отрасль</a:t>
            </a:r>
            <a:r>
              <a:rPr sz="1700" b="1" spc="3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и подотрасль</a:t>
            </a:r>
            <a:r>
              <a:rPr sz="1700" b="1" spc="-7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экономики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  <a:p>
            <a:pPr marL="285750" marR="0" indent="-285750">
              <a:lnSpc>
                <a:spcPts val="1783"/>
              </a:lnSpc>
              <a:spcBef>
                <a:spcPts val="43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600" spc="-18" dirty="0">
                <a:solidFill>
                  <a:srgbClr val="231F20"/>
                </a:solidFill>
                <a:latin typeface="Arial"/>
                <a:cs typeface="Arial"/>
              </a:rPr>
              <a:t>туризм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5496" y="3662859"/>
            <a:ext cx="3920018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8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</a:p>
          <a:p>
            <a:pPr marL="285750" marR="0" indent="-285750">
              <a:lnSpc>
                <a:spcPts val="1783"/>
              </a:lnSpc>
              <a:spcBef>
                <a:spcPts val="234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600" spc="-13" dirty="0">
                <a:solidFill>
                  <a:srgbClr val="231F20"/>
                </a:solidFill>
                <a:latin typeface="Arial"/>
                <a:cs typeface="Arial"/>
              </a:rPr>
              <a:t>предынвестиционная</a:t>
            </a:r>
          </a:p>
          <a:p>
            <a:pPr marL="0" marR="0">
              <a:lnSpc>
                <a:spcPts val="1785"/>
              </a:lnSpc>
              <a:spcBef>
                <a:spcPts val="136"/>
              </a:spcBef>
              <a:spcAft>
                <a:spcPts val="0"/>
              </a:spcAft>
            </a:pPr>
            <a:r>
              <a:rPr sz="1600" spc="-12" dirty="0">
                <a:solidFill>
                  <a:srgbClr val="231F20"/>
                </a:solidFill>
                <a:latin typeface="Arial"/>
                <a:cs typeface="Arial"/>
              </a:rPr>
              <a:t>(инвестиционное</a:t>
            </a:r>
            <a:r>
              <a:rPr sz="16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231F20"/>
                </a:solidFill>
                <a:latin typeface="Arial"/>
                <a:cs typeface="Arial"/>
              </a:rPr>
              <a:t>предложение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32169" y="3753359"/>
            <a:ext cx="4146675" cy="546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ОКВЭД</a:t>
            </a:r>
            <a:r>
              <a:rPr sz="1600" spc="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4" dirty="0">
                <a:solidFill>
                  <a:srgbClr val="231F20"/>
                </a:solidFill>
                <a:latin typeface="Arial"/>
                <a:cs typeface="Arial"/>
              </a:rPr>
              <a:t>55.1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231F20"/>
                </a:solidFill>
                <a:latin typeface="Arial"/>
                <a:cs typeface="Arial"/>
              </a:rPr>
              <a:t>«Деятельность</a:t>
            </a:r>
            <a:r>
              <a:rPr sz="1600" spc="5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4" dirty="0">
                <a:solidFill>
                  <a:srgbClr val="231F20"/>
                </a:solidFill>
                <a:latin typeface="Arial"/>
                <a:cs typeface="Arial"/>
              </a:rPr>
              <a:t>гостиниц</a:t>
            </a:r>
            <a:r>
              <a:rPr sz="1600" spc="4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1783"/>
              </a:lnSpc>
              <a:spcBef>
                <a:spcPts val="436"/>
              </a:spcBef>
              <a:spcAft>
                <a:spcPts val="0"/>
              </a:spcAft>
            </a:pP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прочих</a:t>
            </a:r>
            <a:r>
              <a:rPr sz="16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4" dirty="0">
                <a:solidFill>
                  <a:srgbClr val="231F20"/>
                </a:solidFill>
                <a:latin typeface="Arial"/>
                <a:cs typeface="Arial"/>
              </a:rPr>
              <a:t>мест</a:t>
            </a:r>
            <a:r>
              <a:rPr sz="16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временного</a:t>
            </a:r>
            <a:r>
              <a:rPr sz="1600" spc="4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31F20"/>
                </a:solidFill>
                <a:latin typeface="Arial"/>
                <a:cs typeface="Arial"/>
              </a:rPr>
              <a:t>проживания»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32169" y="4614470"/>
            <a:ext cx="4284194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23" dirty="0">
                <a:solidFill>
                  <a:srgbClr val="F04E23"/>
                </a:solidFill>
                <a:latin typeface="Arial"/>
                <a:cs typeface="Arial"/>
              </a:rPr>
              <a:t>Условия</a:t>
            </a:r>
            <a:r>
              <a:rPr sz="17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участия в</a:t>
            </a:r>
            <a:r>
              <a:rPr sz="1700" b="1" spc="-5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проекте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  <a:p>
            <a:pPr marL="285750" marR="0" indent="-285750">
              <a:lnSpc>
                <a:spcPts val="1783"/>
              </a:lnSpc>
              <a:spcBef>
                <a:spcPts val="13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600" spc="-13" dirty="0">
                <a:solidFill>
                  <a:srgbClr val="231F20"/>
                </a:solidFill>
                <a:latin typeface="Arial"/>
                <a:cs typeface="Arial"/>
              </a:rPr>
              <a:t>собственные</a:t>
            </a:r>
            <a:r>
              <a:rPr sz="1600" spc="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231F20"/>
                </a:solidFill>
                <a:latin typeface="Arial"/>
                <a:cs typeface="Arial"/>
              </a:rPr>
              <a:t>средства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spc="-11" dirty="0">
                <a:solidFill>
                  <a:srgbClr val="231F20"/>
                </a:solidFill>
                <a:latin typeface="Arial"/>
                <a:cs typeface="Arial"/>
              </a:rPr>
              <a:t>средства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231F20"/>
                </a:solidFill>
                <a:latin typeface="Arial"/>
                <a:cs typeface="Arial"/>
              </a:rPr>
              <a:t>областной, </a:t>
            </a:r>
            <a:r>
              <a:rPr sz="1600" spc="-15" dirty="0" err="1">
                <a:solidFill>
                  <a:srgbClr val="231F20"/>
                </a:solidFill>
                <a:latin typeface="Arial"/>
                <a:cs typeface="Arial"/>
              </a:rPr>
              <a:t>федеральной</a:t>
            </a:r>
            <a:r>
              <a:rPr sz="1600" spc="4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231F20"/>
                </a:solidFill>
                <a:latin typeface="Arial"/>
                <a:cs typeface="Arial"/>
              </a:rPr>
              <a:t>субсидии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55496" y="4679621"/>
            <a:ext cx="2167679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55496" y="4951118"/>
            <a:ext cx="3847533" cy="50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6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6" dirty="0">
                <a:solidFill>
                  <a:srgbClr val="231F20"/>
                </a:solidFill>
                <a:latin typeface="Arial"/>
                <a:cs typeface="Arial"/>
              </a:rPr>
              <a:t>модульных</a:t>
            </a:r>
            <a:r>
              <a:rPr sz="1600" spc="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231F20"/>
                </a:solidFill>
                <a:latin typeface="Arial"/>
                <a:cs typeface="Arial"/>
              </a:rPr>
              <a:t>некапитальных</a:t>
            </a:r>
          </a:p>
          <a:p>
            <a:pPr marL="286461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spc="-23" dirty="0">
                <a:solidFill>
                  <a:srgbClr val="231F20"/>
                </a:solidFill>
                <a:latin typeface="Arial"/>
                <a:cs typeface="Arial"/>
              </a:rPr>
              <a:t>средств</a:t>
            </a:r>
            <a:r>
              <a:rPr sz="1600" spc="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231F20"/>
                </a:solidFill>
                <a:latin typeface="Arial"/>
                <a:cs typeface="Arial"/>
              </a:rPr>
              <a:t>размещения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55496" y="5451041"/>
            <a:ext cx="4259480" cy="1022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r>
              <a:rPr sz="1600" spc="3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9" dirty="0">
                <a:solidFill>
                  <a:srgbClr val="231F20"/>
                </a:solidFill>
                <a:latin typeface="Arial"/>
                <a:cs typeface="Arial"/>
              </a:rPr>
              <a:t>бани,</a:t>
            </a:r>
            <a:r>
              <a:rPr sz="1600" spc="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торговой</a:t>
            </a:r>
            <a:r>
              <a:rPr sz="1600" spc="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231F20"/>
                </a:solidFill>
                <a:latin typeface="Arial"/>
                <a:cs typeface="Arial"/>
              </a:rPr>
              <a:t>точки</a:t>
            </a:r>
          </a:p>
          <a:p>
            <a:pPr marL="0" marR="0">
              <a:lnSpc>
                <a:spcPts val="1785"/>
              </a:lnSpc>
              <a:spcBef>
                <a:spcPts val="245"/>
              </a:spcBef>
              <a:spcAft>
                <a:spcPts val="0"/>
              </a:spcAft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4" dirty="0">
                <a:solidFill>
                  <a:srgbClr val="231F20"/>
                </a:solidFill>
                <a:latin typeface="Arial"/>
                <a:cs typeface="Arial"/>
              </a:rPr>
              <a:t>обустройство</a:t>
            </a:r>
            <a:r>
              <a:rPr sz="1600" spc="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4" dirty="0">
                <a:solidFill>
                  <a:srgbClr val="231F20"/>
                </a:solidFill>
                <a:latin typeface="Arial"/>
                <a:cs typeface="Arial"/>
              </a:rPr>
              <a:t>прилегающей</a:t>
            </a:r>
            <a:r>
              <a:rPr sz="1600" spc="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</a:p>
          <a:p>
            <a:pPr marL="0" marR="0">
              <a:lnSpc>
                <a:spcPts val="1783"/>
              </a:lnSpc>
              <a:spcBef>
                <a:spcPts val="232"/>
              </a:spcBef>
              <a:spcAft>
                <a:spcPts val="0"/>
              </a:spcAft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600" spc="12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7" dirty="0" err="1">
                <a:solidFill>
                  <a:srgbClr val="231F20"/>
                </a:solidFill>
                <a:latin typeface="Arial"/>
                <a:cs typeface="Arial"/>
              </a:rPr>
              <a:t>прокат</a:t>
            </a:r>
            <a:r>
              <a:rPr sz="1600" spc="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4" dirty="0">
                <a:solidFill>
                  <a:srgbClr val="231F20"/>
                </a:solidFill>
                <a:latin typeface="Arial"/>
                <a:cs typeface="Arial"/>
              </a:rPr>
              <a:t>квадроциклов,</a:t>
            </a:r>
            <a:r>
              <a:rPr sz="16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spc="-23" dirty="0">
                <a:solidFill>
                  <a:srgbClr val="231F20"/>
                </a:solidFill>
                <a:latin typeface="Arial"/>
                <a:cs typeface="Arial"/>
              </a:rPr>
              <a:t>лыж,</a:t>
            </a:r>
          </a:p>
          <a:p>
            <a:pPr marL="286461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lang="ru-RU" sz="1600" spc="-26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600" spc="-26" dirty="0" err="1">
                <a:solidFill>
                  <a:srgbClr val="231F20"/>
                </a:solidFill>
                <a:latin typeface="Arial"/>
                <a:cs typeface="Arial"/>
              </a:rPr>
              <a:t>негоходов</a:t>
            </a:r>
            <a:r>
              <a:rPr lang="ru-RU" sz="1600" spc="-26" dirty="0">
                <a:solidFill>
                  <a:srgbClr val="231F20"/>
                </a:solidFill>
                <a:latin typeface="Arial"/>
                <a:cs typeface="Arial"/>
              </a:rPr>
              <a:t>, тюбингов</a:t>
            </a:r>
            <a:endParaRPr sz="1600" spc="-26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2169" y="5539818"/>
            <a:ext cx="2748590" cy="279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3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11" dirty="0">
                <a:solidFill>
                  <a:srgbClr val="F04E23"/>
                </a:solidFill>
                <a:latin typeface="Arial"/>
                <a:cs typeface="Arial"/>
              </a:rPr>
              <a:t>Планируемый</a:t>
            </a:r>
            <a:r>
              <a:rPr sz="1700" b="1" spc="2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4" dirty="0">
                <a:solidFill>
                  <a:srgbClr val="F04E23"/>
                </a:solidFill>
                <a:latin typeface="Arial"/>
                <a:cs typeface="Arial"/>
              </a:rPr>
              <a:t>турпоток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32169" y="5799123"/>
            <a:ext cx="27485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1783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6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spc="-14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1600" spc="-14" dirty="0">
                <a:solidFill>
                  <a:srgbClr val="000000"/>
                </a:solidFill>
                <a:latin typeface="Arial"/>
                <a:cs typeface="Arial"/>
              </a:rPr>
              <a:t>00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– 700 </a:t>
            </a:r>
            <a:r>
              <a:rPr sz="1600" spc="-13" dirty="0" err="1">
                <a:solidFill>
                  <a:srgbClr val="000000"/>
                </a:solidFill>
                <a:latin typeface="Arial"/>
                <a:cs typeface="Arial"/>
              </a:rPr>
              <a:t>человек</a:t>
            </a:r>
            <a:r>
              <a:rPr sz="16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sz="16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Arial"/>
                <a:cs typeface="Arial"/>
              </a:rPr>
              <a:t>год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760454" y="6403364"/>
            <a:ext cx="251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ru-RU" sz="1400" spc="-50">
                <a:latin typeface="Arial" pitchFamily="34" charset="0"/>
                <a:cs typeface="Arial" pitchFamily="34" charset="0"/>
              </a:rPr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lang="ru-RU" sz="1400" spc="-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082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29656" y="374026"/>
            <a:ext cx="5484778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2972" y="1312334"/>
            <a:ext cx="5253205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6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2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7082" y="2208450"/>
            <a:ext cx="2069854" cy="528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450" b="1" spc="102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54845" y="2208450"/>
            <a:ext cx="282201" cy="528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464" y="2228770"/>
            <a:ext cx="2027512" cy="528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spc="99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2785" y="2228770"/>
            <a:ext cx="282201" cy="528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1"/>
              </a:lnSpc>
              <a:spcBef>
                <a:spcPts val="0"/>
              </a:spcBef>
              <a:spcAft>
                <a:spcPts val="0"/>
              </a:spcAft>
            </a:pP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34002" y="2830767"/>
            <a:ext cx="264402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22038" y="2997703"/>
            <a:ext cx="922815" cy="286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12" dirty="0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3334" y="2830767"/>
            <a:ext cx="264402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91370" y="2997703"/>
            <a:ext cx="780507" cy="286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1520" y="2860358"/>
            <a:ext cx="264402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19860" y="3027294"/>
            <a:ext cx="922815" cy="286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11" dirty="0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62200" y="2862876"/>
            <a:ext cx="264572" cy="49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49442" y="2862876"/>
            <a:ext cx="264572" cy="49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80960" y="2861882"/>
            <a:ext cx="264402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81188" y="3028818"/>
            <a:ext cx="922815" cy="286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24" dirty="0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62428" y="3029812"/>
            <a:ext cx="924079" cy="287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24" dirty="0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37478" y="3029812"/>
            <a:ext cx="924079" cy="287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9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24" dirty="0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31520" y="3335263"/>
            <a:ext cx="1336731" cy="70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8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Оформление</a:t>
            </a:r>
          </a:p>
          <a:p>
            <a:pPr marL="0" marR="0">
              <a:lnSpc>
                <a:spcPts val="1675"/>
              </a:lnSpc>
              <a:spcBef>
                <a:spcPts val="123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земельного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3" dirty="0">
                <a:solidFill>
                  <a:srgbClr val="231F20"/>
                </a:solidFill>
                <a:latin typeface="Arial"/>
                <a:cs typeface="Arial"/>
              </a:rPr>
              <a:t>участка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62200" y="3350144"/>
            <a:ext cx="1622647" cy="116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Планирование,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составление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сметы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1" dirty="0">
                <a:solidFill>
                  <a:srgbClr val="231F20"/>
                </a:solidFill>
                <a:latin typeface="Arial"/>
                <a:cs typeface="Arial"/>
              </a:rPr>
              <a:t>расходов,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заключение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договоров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34002" y="3323855"/>
            <a:ext cx="1439391" cy="1174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Приобретение</a:t>
            </a:r>
          </a:p>
          <a:p>
            <a:pPr marL="0" marR="0">
              <a:lnSpc>
                <a:spcPts val="1675"/>
              </a:lnSpc>
              <a:spcBef>
                <a:spcPts val="136"/>
              </a:spcBef>
              <a:spcAft>
                <a:spcPts val="0"/>
              </a:spcAft>
            </a:pPr>
            <a:r>
              <a:rPr sz="1500" spc="-12" dirty="0">
                <a:solidFill>
                  <a:srgbClr val="231F20"/>
                </a:solidFill>
                <a:latin typeface="Arial"/>
                <a:cs typeface="Arial"/>
              </a:rPr>
              <a:t>модулей,</a:t>
            </a:r>
          </a:p>
          <a:p>
            <a:pPr marL="0" marR="0">
              <a:lnSpc>
                <a:spcPts val="1675"/>
              </a:lnSpc>
              <a:spcBef>
                <a:spcPts val="148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строительных</a:t>
            </a:r>
          </a:p>
          <a:p>
            <a:pPr marL="0" marR="0">
              <a:lnSpc>
                <a:spcPts val="1675"/>
              </a:lnSpc>
              <a:spcBef>
                <a:spcPts val="136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материалов,</a:t>
            </a:r>
          </a:p>
          <a:p>
            <a:pPr marL="0" marR="0">
              <a:lnSpc>
                <a:spcPts val="1675"/>
              </a:lnSpc>
              <a:spcBef>
                <a:spcPts val="151"/>
              </a:spcBef>
              <a:spcAft>
                <a:spcPts val="0"/>
              </a:spcAft>
            </a:pPr>
            <a:r>
              <a:rPr sz="1500" spc="-11" dirty="0">
                <a:solidFill>
                  <a:srgbClr val="231F20"/>
                </a:solidFill>
                <a:latin typeface="Arial"/>
                <a:cs typeface="Arial"/>
              </a:rPr>
              <a:t>оборудования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49442" y="3350144"/>
            <a:ext cx="1421717" cy="116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1" dirty="0">
                <a:solidFill>
                  <a:srgbClr val="231F20"/>
                </a:solidFill>
                <a:latin typeface="Arial"/>
                <a:cs typeface="Arial"/>
              </a:rPr>
              <a:t>Монтаж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3" dirty="0">
                <a:solidFill>
                  <a:srgbClr val="231F20"/>
                </a:solidFill>
                <a:latin typeface="Arial"/>
                <a:cs typeface="Arial"/>
              </a:rPr>
              <a:t>модулей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размещения,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подведение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1" dirty="0">
                <a:solidFill>
                  <a:srgbClr val="231F20"/>
                </a:solidFill>
                <a:latin typeface="Arial"/>
                <a:cs typeface="Arial"/>
              </a:rPr>
              <a:t>коммуникаций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80960" y="3348874"/>
            <a:ext cx="1395393" cy="720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2" dirty="0">
                <a:solidFill>
                  <a:srgbClr val="231F20"/>
                </a:solidFill>
                <a:latin typeface="Arial"/>
                <a:cs typeface="Arial"/>
              </a:rPr>
              <a:t>Обустройство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интерьеров,</a:t>
            </a:r>
          </a:p>
          <a:p>
            <a:pPr marL="0" marR="0">
              <a:lnSpc>
                <a:spcPts val="1675"/>
              </a:lnSpc>
              <a:spcBef>
                <a:spcPts val="223"/>
              </a:spcBef>
              <a:spcAft>
                <a:spcPts val="0"/>
              </a:spcAf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407906" y="3323855"/>
            <a:ext cx="1228077" cy="481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и</a:t>
            </a:r>
          </a:p>
          <a:p>
            <a:pPr marL="0" marR="0">
              <a:lnSpc>
                <a:spcPts val="1675"/>
              </a:lnSpc>
              <a:spcBef>
                <a:spcPts val="136"/>
              </a:spcBef>
              <a:spcAft>
                <a:spcPts val="0"/>
              </a:spcAft>
            </a:pPr>
            <a:r>
              <a:rPr sz="1500" spc="-13" dirty="0">
                <a:solidFill>
                  <a:srgbClr val="231F20"/>
                </a:solidFill>
                <a:latin typeface="Arial"/>
                <a:cs typeface="Arial"/>
              </a:rPr>
              <a:t>запуск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62200" y="4493398"/>
            <a:ext cx="940910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поставки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31520" y="5528781"/>
            <a:ext cx="251354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2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3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37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spc="-19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148838" y="5367363"/>
            <a:ext cx="676325" cy="492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3" dirty="0">
                <a:solidFill>
                  <a:srgbClr val="231F20"/>
                </a:solidFill>
                <a:latin typeface="Arial"/>
                <a:cs typeface="Arial"/>
              </a:rPr>
              <a:t>2-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83203" y="5534300"/>
            <a:ext cx="430172" cy="286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7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23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760454" y="6403364"/>
            <a:ext cx="25156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29656" y="374026"/>
            <a:ext cx="5484778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076" y="926867"/>
            <a:ext cx="2224647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5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УСЛУГ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076" y="3936928"/>
            <a:ext cx="1033374" cy="26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Глэмпинг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3163" y="3945126"/>
            <a:ext cx="1812649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Банный</a:t>
            </a:r>
            <a:r>
              <a:rPr sz="16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комплекс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2035" y="3923421"/>
            <a:ext cx="276524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афе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6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объект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торговли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60454" y="6403364"/>
            <a:ext cx="251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ru-RU" sz="1400" spc="-50">
                <a:latin typeface="Arial" pitchFamily="34" charset="0"/>
                <a:cs typeface="Arial" pitchFamily="34" charset="0"/>
              </a:rPr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lang="ru-RU" sz="1400" spc="-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097" y="6273490"/>
            <a:ext cx="3081604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Прокат спортивного</a:t>
            </a:r>
            <a:r>
              <a:rPr sz="16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инвентаря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6" y="1913502"/>
            <a:ext cx="2014980" cy="15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58" y="1913501"/>
            <a:ext cx="2106632" cy="15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40" y="1913502"/>
            <a:ext cx="2418430" cy="15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49" y="1898727"/>
            <a:ext cx="2383766" cy="1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7" y="4581128"/>
            <a:ext cx="2036487" cy="14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49" y="4575442"/>
            <a:ext cx="2383766" cy="14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40" y="4581128"/>
            <a:ext cx="2418430" cy="14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9957" y="4581128"/>
            <a:ext cx="2106632" cy="14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29656" y="374026"/>
            <a:ext cx="5484778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076" y="926867"/>
            <a:ext cx="3449719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7520" y="1526690"/>
            <a:ext cx="7544288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Г</a:t>
            </a:r>
            <a:r>
              <a:rPr sz="1600" b="1" spc="-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л</a:t>
            </a:r>
            <a:r>
              <a:rPr sz="1600" b="1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э</a:t>
            </a:r>
            <a:r>
              <a:rPr sz="1600" b="1" spc="-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sz="1600" b="1" spc="-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sz="1600" b="1" spc="-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sz="1600"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sz="1600" b="1" spc="-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00"/>
                </a:solidFill>
                <a:latin typeface="Arial"/>
                <a:cs typeface="Arial"/>
              </a:rPr>
              <a:t>г</a:t>
            </a:r>
            <a:r>
              <a:rPr sz="1600" b="1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- это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вид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отдыха,</a:t>
            </a:r>
            <a:r>
              <a:rPr sz="16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который</a:t>
            </a:r>
            <a:r>
              <a:rPr sz="16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сочетает</a:t>
            </a:r>
            <a:r>
              <a:rPr sz="16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 себе комфорт</a:t>
            </a:r>
            <a:r>
              <a:rPr sz="16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и близость</a:t>
            </a:r>
            <a:r>
              <a:rPr sz="16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природе.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85262" y="2258210"/>
            <a:ext cx="7869867" cy="752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Треугольные</a:t>
            </a:r>
            <a:r>
              <a:rPr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домики</a:t>
            </a:r>
            <a:r>
              <a:rPr sz="16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 панорамными</a:t>
            </a:r>
            <a:r>
              <a:rPr sz="16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окнами</a:t>
            </a:r>
          </a:p>
          <a:p>
            <a:pPr marL="3048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Внутри</a:t>
            </a:r>
            <a:r>
              <a:rPr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есть всё для комфортного</a:t>
            </a:r>
            <a:r>
              <a:rPr sz="16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пребывания:</a:t>
            </a:r>
            <a:r>
              <a:rPr sz="16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освещение,</a:t>
            </a:r>
            <a:r>
              <a:rPr sz="16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ванная</a:t>
            </a:r>
            <a:r>
              <a:rPr sz="16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комната,</a:t>
            </a:r>
            <a:r>
              <a:rPr sz="16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чай,</a:t>
            </a:r>
          </a:p>
          <a:p>
            <a:pPr marL="3048" marR="0">
              <a:lnSpc>
                <a:spcPts val="1785"/>
              </a:lnSpc>
              <a:spcBef>
                <a:spcPts val="13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кофе.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17520" y="3262272"/>
            <a:ext cx="8096914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Банный</a:t>
            </a:r>
            <a:r>
              <a:rPr sz="1600" spc="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комплекс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(баня</a:t>
            </a:r>
            <a:r>
              <a:rPr sz="16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 парной,</a:t>
            </a:r>
            <a:r>
              <a:rPr sz="16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банный</a:t>
            </a:r>
            <a:r>
              <a:rPr sz="16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чан).</a:t>
            </a:r>
            <a:r>
              <a:rPr sz="1600" spc="4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Уютная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баня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вдали</a:t>
            </a:r>
            <a:r>
              <a:rPr sz="16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города,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окружении</a:t>
            </a:r>
            <a:r>
              <a:rPr sz="16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леса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для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комфортного</a:t>
            </a:r>
            <a:r>
              <a:rPr sz="16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отдыха</a:t>
            </a:r>
            <a:r>
              <a:rPr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и восстановления</a:t>
            </a:r>
            <a:r>
              <a:rPr sz="16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физического</a:t>
            </a:r>
            <a:r>
              <a:rPr sz="1600" spc="4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эмоционального</a:t>
            </a:r>
            <a:r>
              <a:rPr sz="16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состояния.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48000" y="4581145"/>
            <a:ext cx="109790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афе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0" y="4825261"/>
            <a:ext cx="8162096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Предоставляет возможность</a:t>
            </a:r>
            <a:r>
              <a:rPr sz="160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ознакомиться</a:t>
            </a:r>
            <a:r>
              <a:rPr sz="16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блюдами</a:t>
            </a:r>
            <a:r>
              <a:rPr sz="16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национальной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spc="-10" dirty="0" err="1">
                <a:solidFill>
                  <a:srgbClr val="000000"/>
                </a:solidFill>
                <a:latin typeface="Arial"/>
                <a:cs typeface="Arial"/>
              </a:rPr>
              <a:t>кухни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48000" y="5633616"/>
            <a:ext cx="8019718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Деревня</a:t>
            </a:r>
            <a:r>
              <a:rPr sz="16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spc="23" dirty="0">
                <a:solidFill>
                  <a:srgbClr val="000000"/>
                </a:solidFill>
                <a:latin typeface="Arial"/>
                <a:cs typeface="Arial"/>
              </a:rPr>
              <a:t>Богочаново Знаменского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 района,</a:t>
            </a:r>
            <a:r>
              <a:rPr sz="16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на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окраине</a:t>
            </a:r>
            <a:r>
              <a:rPr sz="160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которой</a:t>
            </a:r>
            <a:r>
              <a:rPr sz="1600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предлагается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разместить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г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лэмпинги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. В шаговой доступности располагается Чудская гора.  Сформирован ознакомительный маршрут по Знаменскому району, один из них «Путешествие по Московско-Сибирскому тракту: Изюцкая слобода – Аевская слобода», «Тайны Чудской горы»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454" y="6403364"/>
            <a:ext cx="251566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8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fld id="{81D60167-4931-47E6-BA6A-407CBD079E47}" type="slidenum">
              <a:rPr lang="ru-RU" sz="1400" spc="-50"/>
              <a:pPr>
                <a:lnSpc>
                  <a:spcPts val="1568"/>
                </a:lnSpc>
              </a:pPr>
              <a:t>6</a:t>
            </a:fld>
            <a:endParaRPr lang="ru-RU" sz="1400" spc="-50" dirty="0"/>
          </a:p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endParaRPr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9" y="1966759"/>
            <a:ext cx="2120721" cy="20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9" y="4581145"/>
            <a:ext cx="2183867" cy="16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29656" y="374026"/>
            <a:ext cx="5484778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4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4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076" y="926867"/>
            <a:ext cx="3449719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1508402"/>
            <a:ext cx="1052010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На территории</a:t>
            </a:r>
            <a:r>
              <a:rPr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базы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отдыха</a:t>
            </a:r>
            <a:r>
              <a:rPr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предлагается</a:t>
            </a:r>
            <a:r>
              <a:rPr sz="1600" spc="4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создать</a:t>
            </a:r>
            <a:r>
              <a:rPr sz="16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инфраструктуру</a:t>
            </a:r>
            <a:r>
              <a:rPr sz="16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1600" spc="54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для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активного</a:t>
            </a:r>
            <a:r>
              <a:rPr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времяпрепровождения: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440" y="2240027"/>
            <a:ext cx="744549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178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Безопасные</a:t>
            </a:r>
            <a:r>
              <a:rPr sz="16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игровые</a:t>
            </a:r>
            <a:r>
              <a:rPr sz="16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зоны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(горки,</a:t>
            </a:r>
            <a:r>
              <a:rPr sz="160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песочницы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16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для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юных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посетителей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9298" y="3132732"/>
            <a:ext cx="8017578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аренда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spc="22" dirty="0">
                <a:solidFill>
                  <a:srgbClr val="000000"/>
                </a:solidFill>
                <a:latin typeface="Arial"/>
                <a:cs typeface="Arial"/>
              </a:rPr>
              <a:t>катамаранов</a:t>
            </a:r>
            <a:r>
              <a:rPr sz="16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летний</a:t>
            </a:r>
            <a:r>
              <a:rPr sz="1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период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r>
              <a:rPr sz="16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лыжи</a:t>
            </a:r>
            <a:r>
              <a:rPr lang="ru-RU" sz="1600" spc="23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6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spc="32" dirty="0">
                <a:solidFill>
                  <a:srgbClr val="000000"/>
                </a:solidFill>
                <a:latin typeface="Arial"/>
                <a:cs typeface="Arial"/>
              </a:rPr>
              <a:t>тюбинги, </a:t>
            </a:r>
            <a:r>
              <a:rPr sz="1600" dirty="0" err="1">
                <a:solidFill>
                  <a:srgbClr val="000000"/>
                </a:solidFill>
                <a:latin typeface="Arial"/>
                <a:cs typeface="Arial"/>
              </a:rPr>
              <a:t>снегоход</a:t>
            </a:r>
            <a:r>
              <a:rPr sz="16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зимний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период</a:t>
            </a:r>
            <a:r>
              <a:rPr sz="16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для активного</a:t>
            </a:r>
            <a:r>
              <a:rPr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отдыха на</a:t>
            </a:r>
            <a:r>
              <a:rPr sz="16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природе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6250" y="4058689"/>
            <a:ext cx="2846500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мангальная</a:t>
            </a:r>
            <a:r>
              <a:rPr sz="16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зона</a:t>
            </a:r>
            <a:r>
              <a:rPr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с беседкой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6240" y="5184671"/>
            <a:ext cx="830862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Расположение</a:t>
            </a:r>
            <a:r>
              <a:rPr sz="16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базы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отдыха в</a:t>
            </a:r>
            <a:r>
              <a:rPr sz="16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д. 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Богочаново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 предоставляет уникальную</a:t>
            </a:r>
            <a:r>
              <a:rPr sz="16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возможность</a:t>
            </a:r>
          </a:p>
          <a:p>
            <a:pPr marL="0" marR="0">
              <a:lnSpc>
                <a:spcPts val="1783"/>
              </a:lnSpc>
              <a:spcBef>
                <a:spcPts val="136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провести с семьей выходные. Отдых на природе в уютном, тихом месте на берегу озера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6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60454" y="6403364"/>
            <a:ext cx="251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ru-RU" sz="1400" spc="-50">
                <a:latin typeface="Arial" pitchFamily="34" charset="0"/>
                <a:cs typeface="Arial" pitchFamily="34" charset="0"/>
              </a:rPr>
              <a:pPr marL="46355">
                <a:lnSpc>
                  <a:spcPct val="100000"/>
                </a:lnSpc>
                <a:spcBef>
                  <a:spcPts val="170"/>
                </a:spcBef>
              </a:pPr>
              <a:t>7</a:t>
            </a:fld>
            <a:endParaRPr lang="ru-RU" sz="1400" spc="-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076547"/>
            <a:ext cx="2233894" cy="16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764814"/>
            <a:ext cx="2427599" cy="182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12" y="4058689"/>
            <a:ext cx="2504752" cy="18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760454" y="6403364"/>
            <a:ext cx="251566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latin typeface="Arial" pitchFamily="34" charset="0"/>
                <a:cs typeface="Arial" pitchFamily="34" charset="0"/>
              </a:rPr>
              <a:t>КОНКУРЕНТНЫЕ</a:t>
            </a:r>
            <a:r>
              <a:rPr sz="2400" b="1" spc="100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55" dirty="0">
                <a:latin typeface="Arial" pitchFamily="34" charset="0"/>
                <a:cs typeface="Arial" pitchFamily="34" charset="0"/>
              </a:rPr>
              <a:t>ПРЕИМУЩЕСТВА</a:t>
            </a:r>
            <a:r>
              <a:rPr sz="2400" b="1" spc="10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50" dirty="0">
                <a:latin typeface="Arial" pitchFamily="34" charset="0"/>
                <a:cs typeface="Arial" pitchFamily="34" charset="0"/>
              </a:rPr>
              <a:t>РЕГИОНА</a:t>
            </a:r>
            <a:endParaRPr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5889620" y="1881244"/>
            <a:ext cx="56069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 итогам 2024 года Омская область  заняла 31 место по итогам Национального туристического  рейтинга (в 2024 году наш регион посетили более 710 тыс. туристов)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5896292" y="2684646"/>
            <a:ext cx="481774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1400" dirty="0">
                <a:latin typeface="Microsoft Sans Serif" pitchFamily="34" charset="0"/>
                <a:cs typeface="Microsoft Sans Serif" pitchFamily="34" charset="0"/>
              </a:rPr>
              <a:t>Богатое культурное наследие, памятники архитектуры, памятники деревянного зодчества, музеи и национальные деревни</a:t>
            </a:r>
            <a:endParaRPr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5889620" y="3438505"/>
            <a:ext cx="4540083" cy="89280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98450" marR="5080" indent="-285750">
              <a:lnSpc>
                <a:spcPct val="102899"/>
              </a:lnSpc>
              <a:spcBef>
                <a:spcPts val="40"/>
              </a:spcBef>
              <a:buFont typeface="Wingdings" pitchFamily="2" charset="2"/>
              <a:buChar char="Ø"/>
            </a:pPr>
            <a:r>
              <a:rPr lang="ru-RU" sz="1400" dirty="0">
                <a:latin typeface="Microsoft Sans Serif" pitchFamily="34" charset="0"/>
                <a:cs typeface="Microsoft Sans Serif" pitchFamily="34" charset="0"/>
              </a:rPr>
              <a:t>Наличие мест размещения для организации баз отдыха. В Омской области запущен проект «Земля для туризма», направленный на развитие туристического потенциала региона</a:t>
            </a:r>
            <a:endParaRPr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5896292" y="5062793"/>
            <a:ext cx="48813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 с Тюменской, Томской, Новосибирской областями и Республикой Казахстан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7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9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1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2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3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4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5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6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7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8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9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40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1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2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43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44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 dirty="0">
              <a:latin typeface="Microsoft Sans Serif"/>
              <a:cs typeface="Microsoft Sans Serif"/>
            </a:endParaRPr>
          </a:p>
        </p:txBody>
      </p:sp>
      <p:grpSp>
        <p:nvGrpSpPr>
          <p:cNvPr id="45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6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1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4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7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8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9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0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1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2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3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4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5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6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7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8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 dirty="0">
              <a:latin typeface="Microsoft Sans Serif"/>
              <a:cs typeface="Microsoft Sans Serif"/>
            </a:endParaRPr>
          </a:p>
        </p:txBody>
      </p:sp>
      <p:grpSp>
        <p:nvGrpSpPr>
          <p:cNvPr id="69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70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1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4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5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6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77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78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 dirty="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79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grpSp>
        <p:nvGrpSpPr>
          <p:cNvPr id="80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1" name="object 8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2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3" name="object 8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4" name="object 8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5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 dirty="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86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</p:txBody>
      </p:sp>
      <p:grpSp>
        <p:nvGrpSpPr>
          <p:cNvPr id="87" name="object 86"/>
          <p:cNvGrpSpPr/>
          <p:nvPr/>
        </p:nvGrpSpPr>
        <p:grpSpPr>
          <a:xfrm>
            <a:off x="658050" y="1413005"/>
            <a:ext cx="5028296" cy="4435475"/>
            <a:chOff x="658050" y="1413005"/>
            <a:chExt cx="5028296" cy="4435475"/>
          </a:xfrm>
        </p:grpSpPr>
        <p:pic>
          <p:nvPicPr>
            <p:cNvPr id="88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9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0" name="object 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1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4" name="object 93"/>
          <p:cNvSpPr txBox="1">
            <a:spLocks noGrp="1"/>
          </p:cNvSpPr>
          <p:nvPr>
            <p:ph type="sldNum" sz="quarter" idx="4294967295"/>
          </p:nvPr>
        </p:nvSpPr>
        <p:spPr>
          <a:xfrm>
            <a:off x="11713261" y="6369564"/>
            <a:ext cx="194309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marL="46355">
                <a:lnSpc>
                  <a:spcPct val="100000"/>
                </a:lnSpc>
                <a:spcBef>
                  <a:spcPts val="170"/>
                </a:spcBef>
              </a:pPr>
              <a:t>8</a:t>
            </a:fld>
            <a:endParaRPr sz="1400" spc="-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25364" y="1351476"/>
            <a:ext cx="5887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buFont typeface="Wingdings" pitchFamily="2" charset="2"/>
              <a:buChar char="Ø"/>
            </a:pP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Омск, 9,8 тыс. в Знаменском районе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96104" y="116632"/>
            <a:ext cx="899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lang="ru-RU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lang="ru-RU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lang="ru-RU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lang="ru-RU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lang="ru-RU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lang="ru-RU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lang="ru-RU" dirty="0">
              <a:latin typeface="Arial"/>
              <a:cs typeface="Arial"/>
            </a:endParaRPr>
          </a:p>
        </p:txBody>
      </p:sp>
      <p:grpSp>
        <p:nvGrpSpPr>
          <p:cNvPr id="107" name="object 9"/>
          <p:cNvGrpSpPr/>
          <p:nvPr/>
        </p:nvGrpSpPr>
        <p:grpSpPr>
          <a:xfrm>
            <a:off x="19152" y="1383987"/>
            <a:ext cx="5947545" cy="5438139"/>
            <a:chOff x="-49056" y="1419859"/>
            <a:chExt cx="5947545" cy="5438139"/>
          </a:xfrm>
        </p:grpSpPr>
        <p:sp>
          <p:nvSpPr>
            <p:cNvPr id="108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0" name="object 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11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4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15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-49056" y="1510622"/>
              <a:ext cx="5829026" cy="5179556"/>
            </a:xfrm>
            <a:prstGeom prst="rect">
              <a:avLst/>
            </a:prstGeom>
          </p:spPr>
        </p:pic>
      </p:grpSp>
      <p:sp>
        <p:nvSpPr>
          <p:cNvPr id="116" name="object 6"/>
          <p:cNvSpPr txBox="1"/>
          <p:nvPr/>
        </p:nvSpPr>
        <p:spPr>
          <a:xfrm>
            <a:off x="5889620" y="4457256"/>
            <a:ext cx="549699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lang="ru-RU" sz="1400" dirty="0"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проекты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44815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05758" y="356119"/>
            <a:ext cx="718572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2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1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4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17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19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500" b="1" i="1" spc="-12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5629" y="679366"/>
            <a:ext cx="753793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ТРАНСПОРТНО-</a:t>
            </a: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ЛОГИСТИЧЕСКИЙ</a:t>
            </a:r>
            <a:r>
              <a:rPr sz="2400" b="1" spc="35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7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2140" y="1051624"/>
            <a:ext cx="239818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800" b="1" spc="34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8" dirty="0">
                <a:solidFill>
                  <a:srgbClr val="F04E23"/>
                </a:solidFill>
                <a:latin typeface="Arial"/>
                <a:cs typeface="Arial"/>
              </a:rPr>
              <a:t>ОБЛАСТИ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30618" y="1028170"/>
            <a:ext cx="3821504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04E23"/>
                </a:solidFill>
                <a:latin typeface="Arial"/>
                <a:cs typeface="Arial"/>
              </a:rPr>
              <a:t>ЗНАМЕНСКОГО</a:t>
            </a: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РАЙОНА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9149" y="1374520"/>
            <a:ext cx="233813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Автомобильные</a:t>
            </a:r>
            <a:r>
              <a:rPr sz="1400" b="1" spc="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92824" y="1437258"/>
            <a:ext cx="2338011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Автомобильные</a:t>
            </a:r>
            <a:r>
              <a:rPr sz="1400" b="1" spc="4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06957" y="1633600"/>
            <a:ext cx="2601950" cy="23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-6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000" b="1" spc="1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1000" b="1" spc="1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24</a:t>
            </a:r>
            <a:r>
              <a:rPr sz="1400" b="1" spc="-1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050,4</a:t>
            </a:r>
            <a:r>
              <a:rPr sz="1400" b="1" spc="-7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км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92824" y="1676526"/>
            <a:ext cx="367929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-66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000" b="1" spc="1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1000" b="1" spc="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муниципальных </a:t>
            </a:r>
            <a:r>
              <a:rPr sz="1000" b="1" dirty="0" err="1">
                <a:solidFill>
                  <a:srgbClr val="231F20"/>
                </a:solidFill>
                <a:latin typeface="Arial"/>
                <a:cs typeface="Arial"/>
              </a:rPr>
              <a:t>дорог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lang="ru-RU" sz="1400" b="1" dirty="0">
                <a:solidFill>
                  <a:srgbClr val="F04E23"/>
                </a:solidFill>
                <a:latin typeface="Arial"/>
                <a:cs typeface="Arial"/>
              </a:rPr>
              <a:t>,255</a:t>
            </a:r>
            <a:r>
              <a:rPr sz="1400" b="1" spc="-4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км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19149" y="1870940"/>
            <a:ext cx="3934607" cy="21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1000" b="1" spc="1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1000" b="1" spc="15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100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14743" y="1903266"/>
            <a:ext cx="229401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spc="-23" dirty="0">
                <a:solidFill>
                  <a:srgbClr val="231F20"/>
                </a:solidFill>
                <a:latin typeface="Arial"/>
                <a:cs typeface="Arial"/>
              </a:rPr>
              <a:t>Из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8" dirty="0">
                <a:solidFill>
                  <a:srgbClr val="231F20"/>
                </a:solidFill>
                <a:latin typeface="Arial"/>
                <a:cs typeface="Arial"/>
              </a:rPr>
              <a:t>них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00" spc="-5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твердым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7" dirty="0" err="1">
                <a:solidFill>
                  <a:srgbClr val="231F20"/>
                </a:solidFill>
                <a:latin typeface="Arial"/>
                <a:cs typeface="Arial"/>
              </a:rPr>
              <a:t>покрытием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00" b="1" spc="-28" dirty="0">
                <a:solidFill>
                  <a:srgbClr val="F45029"/>
                </a:solidFill>
                <a:latin typeface="Arial"/>
                <a:cs typeface="Arial"/>
              </a:rPr>
              <a:t>5,</a:t>
            </a:r>
            <a:r>
              <a:rPr sz="1000" b="1" spc="-28" dirty="0">
                <a:solidFill>
                  <a:srgbClr val="F45029"/>
                </a:solidFill>
                <a:latin typeface="Arial"/>
                <a:cs typeface="Arial"/>
              </a:rPr>
              <a:t>3</a:t>
            </a:r>
            <a:r>
              <a:rPr lang="ru-RU" sz="1000" b="1" spc="-28" dirty="0">
                <a:solidFill>
                  <a:srgbClr val="F45029"/>
                </a:solidFill>
                <a:latin typeface="Arial"/>
                <a:cs typeface="Arial"/>
              </a:rPr>
              <a:t>39</a:t>
            </a:r>
            <a:r>
              <a:rPr sz="1000" b="1" spc="-37" dirty="0">
                <a:solidFill>
                  <a:srgbClr val="F45029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км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34973" y="2073954"/>
            <a:ext cx="2882790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1000" b="1" spc="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Тюмень</a:t>
            </a:r>
            <a:r>
              <a:rPr sz="1000" spc="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30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Ялуторовск</a:t>
            </a:r>
            <a:r>
              <a:rPr sz="1000" spc="9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30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Ишим</a:t>
            </a:r>
            <a:r>
              <a:rPr sz="1000" spc="5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29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3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92824" y="2081252"/>
            <a:ext cx="215646" cy="21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07124" y="2105958"/>
            <a:ext cx="3843040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100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региональные</a:t>
            </a:r>
            <a:r>
              <a:rPr sz="1000" b="1" spc="1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100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34973" y="2246166"/>
            <a:ext cx="4418982" cy="33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1000" b="1" spc="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Челябинск</a:t>
            </a:r>
            <a:r>
              <a:rPr sz="10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30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Курган</a:t>
            </a:r>
            <a:r>
              <a:rPr sz="1000" spc="7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30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r>
              <a:rPr sz="10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30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Новосибирск</a:t>
            </a:r>
            <a:r>
              <a:rPr sz="1000" spc="6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(часть</a:t>
            </a:r>
            <a:r>
              <a:rPr sz="1000" spc="6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европейского</a:t>
            </a:r>
          </a:p>
          <a:p>
            <a:pPr marL="0" marR="0">
              <a:lnSpc>
                <a:spcPts val="1112"/>
              </a:lnSpc>
              <a:spcBef>
                <a:spcPts val="123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маршрута</a:t>
            </a:r>
            <a:r>
              <a:rPr sz="1000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E30</a:t>
            </a:r>
            <a:r>
              <a:rPr sz="1000" spc="-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азиатского</a:t>
            </a:r>
            <a:r>
              <a:rPr sz="1000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маршрута </a:t>
            </a:r>
            <a:r>
              <a:rPr sz="1000" spc="-28" dirty="0">
                <a:solidFill>
                  <a:srgbClr val="231F20"/>
                </a:solidFill>
                <a:latin typeface="Arial"/>
                <a:cs typeface="Arial"/>
              </a:rPr>
              <a:t>AH6)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33031" y="2308650"/>
            <a:ext cx="3819091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EC4506"/>
                </a:solidFill>
                <a:latin typeface="Arial"/>
                <a:cs typeface="Arial"/>
              </a:rPr>
              <a:t>52</a:t>
            </a:r>
            <a:r>
              <a:rPr sz="1000" b="1" spc="-18" dirty="0">
                <a:solidFill>
                  <a:srgbClr val="EC45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C4506"/>
                </a:solidFill>
                <a:latin typeface="Arial"/>
                <a:cs typeface="Arial"/>
              </a:rPr>
              <a:t>ОП РЗ К-4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Автомобильная</a:t>
            </a:r>
            <a:r>
              <a:rPr sz="10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дорога регионального</a:t>
            </a:r>
            <a:r>
              <a:rPr sz="10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значения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92824" y="2461028"/>
            <a:ext cx="789749" cy="17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Омск-Тара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19149" y="2586018"/>
            <a:ext cx="5240136" cy="828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23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38" dirty="0">
                <a:solidFill>
                  <a:srgbClr val="F04E23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F04E23"/>
                </a:solidFill>
                <a:latin typeface="Arial"/>
                <a:cs typeface="Arial"/>
              </a:rPr>
              <a:t>-320</a:t>
            </a:r>
            <a:r>
              <a:rPr sz="1000" b="1" spc="5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29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Черлак</a:t>
            </a:r>
            <a:r>
              <a:rPr sz="100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30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граница</a:t>
            </a:r>
            <a:r>
              <a:rPr sz="1000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республикой</a:t>
            </a:r>
            <a:r>
              <a:rPr sz="1000" spc="9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Казахстан</a:t>
            </a:r>
            <a:r>
              <a:rPr sz="100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(часть</a:t>
            </a:r>
            <a:r>
              <a:rPr sz="1000" spc="6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европейского</a:t>
            </a:r>
          </a:p>
          <a:p>
            <a:pPr marL="115823" marR="0">
              <a:lnSpc>
                <a:spcPts val="1112"/>
              </a:lnSpc>
              <a:spcBef>
                <a:spcPts val="123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маршрута</a:t>
            </a:r>
            <a:r>
              <a:rPr sz="1000" spc="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E127</a:t>
            </a:r>
            <a:r>
              <a:rPr sz="1000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азиатского</a:t>
            </a:r>
            <a:r>
              <a:rPr sz="1000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маршрута </a:t>
            </a:r>
            <a:r>
              <a:rPr sz="1000" spc="-16" dirty="0">
                <a:solidFill>
                  <a:srgbClr val="231F20"/>
                </a:solidFill>
                <a:latin typeface="Arial"/>
                <a:cs typeface="Arial"/>
              </a:rPr>
              <a:t>AH60)</a:t>
            </a:r>
          </a:p>
          <a:p>
            <a:pPr marL="0" marR="0">
              <a:lnSpc>
                <a:spcPts val="1404"/>
              </a:lnSpc>
              <a:spcBef>
                <a:spcPts val="168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162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4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1000" b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1000" b="1" spc="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26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1000" b="1" spc="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</a:p>
          <a:p>
            <a:pPr marL="115823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1000" b="1" spc="6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1000" b="1" spc="6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1000" b="1" spc="5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1000" b="1" spc="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которая</a:t>
            </a:r>
            <a:r>
              <a:rPr sz="1000" spc="7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может</a:t>
            </a:r>
            <a:r>
              <a:rPr sz="1000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стать</a:t>
            </a:r>
            <a:r>
              <a:rPr sz="1000" spc="8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частью</a:t>
            </a:r>
            <a:r>
              <a:rPr sz="1000" spc="9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продолжения</a:t>
            </a:r>
          </a:p>
          <a:p>
            <a:pPr marL="115823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трассы</a:t>
            </a:r>
            <a:r>
              <a:rPr sz="10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22" dirty="0">
                <a:solidFill>
                  <a:srgbClr val="F04E23"/>
                </a:solidFill>
                <a:latin typeface="Arial"/>
                <a:cs typeface="Arial"/>
              </a:rPr>
              <a:t>М</a:t>
            </a:r>
            <a:r>
              <a:rPr sz="1000" b="1" spc="-13" dirty="0">
                <a:solidFill>
                  <a:srgbClr val="F04E23"/>
                </a:solidFill>
                <a:latin typeface="Arial"/>
                <a:cs typeface="Arial"/>
              </a:rPr>
              <a:t>-12</a:t>
            </a:r>
            <a:r>
              <a:rPr sz="10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(Москва-Казань-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Монголия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33031" y="2665520"/>
            <a:ext cx="330867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EC4506"/>
                </a:solidFill>
                <a:latin typeface="Arial"/>
                <a:cs typeface="Arial"/>
              </a:rPr>
              <a:t>52</a:t>
            </a:r>
            <a:r>
              <a:rPr sz="1000" b="1" spc="-18" dirty="0">
                <a:solidFill>
                  <a:srgbClr val="EC45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C4506"/>
                </a:solidFill>
                <a:latin typeface="Arial"/>
                <a:cs typeface="Arial"/>
              </a:rPr>
              <a:t>ОП РЗ К-17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Автомобильная</a:t>
            </a:r>
            <a:r>
              <a:rPr sz="100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дорога регионального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92824" y="2817920"/>
            <a:ext cx="3624125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значения Тобольск-Тара-Томск,</a:t>
            </a:r>
            <a:r>
              <a:rPr sz="1000" spc="-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участок</a:t>
            </a:r>
            <a:r>
              <a:rPr sz="1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Тара</a:t>
            </a:r>
            <a:r>
              <a:rPr sz="1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Усть-Ишим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54978" y="3470274"/>
            <a:ext cx="437262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1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4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5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1" dirty="0">
                <a:solidFill>
                  <a:srgbClr val="F04E23"/>
                </a:solidFill>
                <a:latin typeface="Arial"/>
                <a:cs typeface="Arial"/>
              </a:rPr>
              <a:t>магистраль:</a:t>
            </a:r>
          </a:p>
          <a:p>
            <a:pPr marL="0" marR="0">
              <a:lnSpc>
                <a:spcPts val="1568"/>
              </a:lnSpc>
              <a:spcBef>
                <a:spcPts val="27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•</a:t>
            </a:r>
            <a:r>
              <a:rPr sz="1000" spc="6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rgbClr val="231F20"/>
                </a:solidFill>
                <a:latin typeface="Arial"/>
                <a:cs typeface="Arial"/>
              </a:rPr>
              <a:t>село Знаменское</a:t>
            </a:r>
            <a:r>
              <a:rPr sz="1000" spc="-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Омской области</a:t>
            </a:r>
            <a:r>
              <a:rPr sz="1000" spc="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до ближайшей</a:t>
            </a:r>
            <a:r>
              <a:rPr sz="10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" dirty="0">
                <a:solidFill>
                  <a:srgbClr val="231F20"/>
                </a:solidFill>
                <a:latin typeface="Arial"/>
                <a:cs typeface="Arial"/>
              </a:rPr>
              <a:t>ЖД</a:t>
            </a:r>
            <a:r>
              <a:rPr sz="1000" b="1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Arial"/>
                <a:cs typeface="Arial"/>
              </a:rPr>
              <a:t>станции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dirty="0">
                <a:solidFill>
                  <a:srgbClr val="F04E23"/>
                </a:solidFill>
                <a:latin typeface="Arial"/>
                <a:cs typeface="Arial"/>
              </a:rPr>
              <a:t>351</a:t>
            </a:r>
            <a:r>
              <a:rPr sz="1400" b="1" spc="-1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км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90574" y="3499230"/>
            <a:ext cx="4360558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4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5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1" dirty="0">
                <a:solidFill>
                  <a:srgbClr val="F04E23"/>
                </a:solidFill>
                <a:latin typeface="Arial"/>
                <a:cs typeface="Arial"/>
              </a:rPr>
              <a:t>магистраль: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90574" y="3724782"/>
            <a:ext cx="4837832" cy="238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000" b="1" spc="10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1000" b="1" spc="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0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1000" spc="1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000" spc="1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r>
              <a:rPr sz="1000" spc="1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1 209</a:t>
            </a:r>
            <a:r>
              <a:rPr sz="1400" b="1" spc="-52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4" dirty="0">
                <a:solidFill>
                  <a:srgbClr val="231F20"/>
                </a:solidFill>
                <a:latin typeface="Arial"/>
                <a:cs typeface="Arial"/>
              </a:rPr>
              <a:t>км</a:t>
            </a:r>
            <a:r>
              <a:rPr sz="95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95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400" b="1" spc="-77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4874" y="3937784"/>
            <a:ext cx="590598" cy="17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16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90574" y="4099282"/>
            <a:ext cx="4988804" cy="51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1000" b="1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1000" b="1" spc="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0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востоке</a:t>
            </a:r>
            <a:r>
              <a:rPr sz="1000" spc="1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магистраль</a:t>
            </a:r>
            <a:r>
              <a:rPr sz="1000" spc="12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обеспечивает</a:t>
            </a:r>
            <a:r>
              <a:rPr sz="1000" spc="12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000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2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</a:p>
          <a:p>
            <a:pPr marL="114300" marR="0">
              <a:lnSpc>
                <a:spcPts val="1112"/>
              </a:lnSpc>
              <a:spcBef>
                <a:spcPts val="26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сеть</a:t>
            </a:r>
            <a:r>
              <a:rPr sz="1000" spc="17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1" dirty="0">
                <a:solidFill>
                  <a:srgbClr val="231F20"/>
                </a:solidFill>
                <a:latin typeface="Arial"/>
                <a:cs typeface="Arial"/>
              </a:rPr>
              <a:t>железных</a:t>
            </a:r>
            <a:r>
              <a:rPr sz="1000" spc="18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дорог</a:t>
            </a:r>
            <a:r>
              <a:rPr sz="1000" spc="1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Северной</a:t>
            </a:r>
            <a:r>
              <a:rPr sz="1000" spc="17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Кореи,</a:t>
            </a:r>
            <a:r>
              <a:rPr sz="1000" spc="18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Китая</a:t>
            </a:r>
            <a:r>
              <a:rPr sz="1000" spc="17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Монголии,</a:t>
            </a:r>
            <a:r>
              <a:rPr sz="1000" spc="18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000" spc="16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западе</a:t>
            </a:r>
            <a:r>
              <a:rPr sz="1000" spc="16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19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через</a:t>
            </a:r>
          </a:p>
          <a:p>
            <a:pPr marL="114300" marR="0">
              <a:lnSpc>
                <a:spcPts val="1112"/>
              </a:lnSpc>
              <a:spcBef>
                <a:spcPts val="173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российские</a:t>
            </a:r>
            <a:r>
              <a:rPr sz="1000" spc="3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порты</a:t>
            </a:r>
            <a:r>
              <a:rPr sz="1000" spc="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пограничные</a:t>
            </a:r>
            <a:r>
              <a:rPr sz="1000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переходы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2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 европейские</a:t>
            </a:r>
            <a:r>
              <a:rPr sz="1000" spc="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страны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90574" y="4678552"/>
            <a:ext cx="191891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F04E23"/>
                </a:solidFill>
                <a:latin typeface="Arial"/>
                <a:cs typeface="Arial"/>
              </a:rPr>
              <a:t>транспорт</a:t>
            </a:r>
            <a:r>
              <a:rPr sz="1400" b="1" spc="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592824" y="4669027"/>
            <a:ext cx="1918911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F04E23"/>
                </a:solidFill>
                <a:latin typeface="Arial"/>
                <a:cs typeface="Arial"/>
              </a:rPr>
              <a:t>транспорт</a:t>
            </a:r>
            <a:r>
              <a:rPr sz="1400" b="1" spc="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90574" y="4928152"/>
            <a:ext cx="383374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1000" spc="2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бассейн имеет связь с Казахстаном и Китаем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592824" y="4918627"/>
            <a:ext cx="411507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231F20"/>
                </a:solidFill>
                <a:latin typeface="Arial"/>
                <a:cs typeface="Arial"/>
              </a:rPr>
              <a:t>река Иртыш</a:t>
            </a:r>
            <a:endParaRPr sz="1000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7968" y="5253608"/>
            <a:ext cx="3661271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2" dirty="0">
                <a:solidFill>
                  <a:srgbClr val="F04E23"/>
                </a:solidFill>
                <a:latin typeface="Arial"/>
                <a:cs typeface="Arial"/>
              </a:rPr>
              <a:t>аэропорт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2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67968" y="5467019"/>
            <a:ext cx="124767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F04E23"/>
                </a:solidFill>
                <a:latin typeface="Arial"/>
                <a:cs typeface="Arial"/>
              </a:rPr>
              <a:t>Карбышева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67968" y="5691913"/>
            <a:ext cx="4513299" cy="35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1000" b="1" spc="8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b="1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1000" b="1" spc="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1000" b="1" spc="1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1000" b="1" spc="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4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r>
              <a:rPr sz="1000" b="1" spc="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перевозкам</a:t>
            </a:r>
          </a:p>
          <a:p>
            <a:pPr marL="11430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пассажиров,</a:t>
            </a:r>
            <a:r>
              <a:rPr sz="100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1000" spc="8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почты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67968" y="6049492"/>
            <a:ext cx="2952885" cy="238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1000" b="1" spc="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1000" b="1" spc="6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400" b="1" spc="-7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млн</a:t>
            </a:r>
            <a:r>
              <a:rPr sz="1000" spc="1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чел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28086" y="6095373"/>
            <a:ext cx="107519" cy="17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5"/>
              </a:lnSpc>
              <a:spcBef>
                <a:spcPts val="0"/>
              </a:spcBef>
              <a:spcAft>
                <a:spcPts val="0"/>
              </a:spcAft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67968" y="6260670"/>
            <a:ext cx="4581187" cy="21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000" spc="15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1000" b="1" spc="14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1000" b="1" spc="1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6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1000" b="1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000" b="1" spc="14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1000" b="1" spc="16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770487" y="6403364"/>
            <a:ext cx="25156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Arial"/>
                <a:cs typeface="Arial"/>
              </a:rPr>
              <a:t>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74648" y="6463684"/>
            <a:ext cx="271459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1000" b="1" spc="-11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r>
              <a:rPr sz="1000" b="1" spc="-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000" spc="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период</a:t>
            </a:r>
            <a:r>
              <a:rPr sz="1000" spc="4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2026-2028 </a:t>
            </a:r>
            <a:r>
              <a:rPr sz="1000" spc="-29" dirty="0">
                <a:solidFill>
                  <a:srgbClr val="231F20"/>
                </a:solidFill>
                <a:latin typeface="Arial"/>
                <a:cs typeface="Arial"/>
              </a:rPr>
              <a:t>гг.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2190</Words>
  <Application>Microsoft Office PowerPoint</Application>
  <PresentationFormat>Широкоэкранный</PresentationFormat>
  <Paragraphs>408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Tahoma</vt:lpstr>
      <vt:lpstr>Arial Black</vt:lpstr>
      <vt:lpstr>Microsoft Sans Serif</vt:lpstr>
      <vt:lpstr>Times New Roman</vt:lpstr>
      <vt:lpstr>Wingdings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КОНКУРЕНТНЫЕ ПРЕИМУЩЕСТВА РЕГИОНА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kat rodionova</cp:lastModifiedBy>
  <cp:revision>82</cp:revision>
  <cp:lastPrinted>2026-03-24T09:41:59Z</cp:lastPrinted>
  <dcterms:modified xsi:type="dcterms:W3CDTF">2026-05-05T09:25:05Z</dcterms:modified>
</cp:coreProperties>
</file>