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6" r:id="rId12"/>
    <p:sldId id="267" r:id="rId13"/>
    <p:sldId id="282" r:id="rId14"/>
    <p:sldId id="270" r:id="rId15"/>
    <p:sldId id="279" r:id="rId16"/>
    <p:sldId id="274" r:id="rId17"/>
    <p:sldId id="275" r:id="rId18"/>
    <p:sldId id="276" r:id="rId19"/>
  </p:sldIdLst>
  <p:sldSz cx="12192000" cy="6858000"/>
  <p:notesSz cx="9947275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B0D"/>
    <a:srgbClr val="F262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1FB8C-CF96-4033-BCB8-53C1EDD5A292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C31C-413C-4455-86D7-0772757C9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5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6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mailto:novikova.mmr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2362200" y="1828800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СОЗДАНИЕ ОВЦЕВОДЧЕСКОГО ПРЕДПРИЯТИЯ В </a:t>
            </a:r>
            <a:r>
              <a:rPr lang="ru-RU" sz="2800" b="1" dirty="0" smtClean="0">
                <a:solidFill>
                  <a:schemeClr val="bg1"/>
                </a:solidFill>
              </a:rPr>
              <a:t>Марьяновском районе Омской области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9858" y="3495402"/>
            <a:ext cx="640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300" y="1326581"/>
            <a:ext cx="3705700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 spc="35" dirty="0" smtClean="0">
                <a:solidFill>
                  <a:srgbClr val="231F20"/>
                </a:solidFill>
                <a:latin typeface="Arial"/>
                <a:cs typeface="Arial"/>
              </a:rPr>
              <a:t>РОЗНИЧНЫЕ МАГАЗИНЫ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 и региональные торговые сети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300" y="2251781"/>
            <a:ext cx="3466465" cy="46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ОПТОВЫЕ </a:t>
            </a:r>
            <a:r>
              <a:rPr lang="ru-RU" sz="1700" b="1" dirty="0" smtClean="0">
                <a:solidFill>
                  <a:srgbClr val="231F20"/>
                </a:solidFill>
                <a:latin typeface="Arial"/>
                <a:cs typeface="Arial"/>
              </a:rPr>
              <a:t>ПОСТАВКИ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базы, </a:t>
            </a:r>
            <a:r>
              <a:rPr lang="ru-RU" sz="1300" spc="-2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среднеоптовые</a:t>
            </a:r>
            <a:r>
              <a:rPr lang="ru-RU"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рынки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10</a:t>
            </a:fld>
            <a:endParaRPr spc="-85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0DB2E43-85C4-4814-BB28-FE7B18CF96BC}"/>
              </a:ext>
            </a:extLst>
          </p:cNvPr>
          <p:cNvSpPr txBox="1"/>
          <p:nvPr/>
        </p:nvSpPr>
        <p:spPr>
          <a:xfrm>
            <a:off x="6237687" y="1311003"/>
            <a:ext cx="4755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ЛОКАЛЬНЫЙ СБЫТ 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(мелкий опт)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DAC37A7-03C2-45A2-8972-589EBE4FD4F7}"/>
              </a:ext>
            </a:extLst>
          </p:cNvPr>
          <p:cNvSpPr txBox="1"/>
          <p:nvPr/>
        </p:nvSpPr>
        <p:spPr>
          <a:xfrm>
            <a:off x="6237687" y="2251781"/>
            <a:ext cx="5039913" cy="5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3175" defTabSz="91440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ФИРМЕННЫЕ И СПЕЦ. МАГАЗИНЫ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(фирменные магазины, </a:t>
            </a:r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павильоны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киоски</a:t>
            </a:r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ru-RU" sz="1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F253C3F4-690A-4A94-8407-0A445BCB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9" y="1284477"/>
            <a:ext cx="702249" cy="63301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6F111FC2-898E-4DED-AD6E-95D0AAB2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40" y="2251780"/>
            <a:ext cx="596074" cy="55136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49" y="2193489"/>
            <a:ext cx="702249" cy="5667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31E68C5-21F1-4BE0-98C7-57CB58DAB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375" y="1338837"/>
            <a:ext cx="596074" cy="6662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AAD3918-1B64-470B-8D4C-A7DF61DC0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001381"/>
            <a:ext cx="2362205" cy="8534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8AD7D73-9768-4B31-9B6D-1B40ED3BD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129" y="4098178"/>
            <a:ext cx="2456294" cy="8534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9BE85E2-0744-432F-AED3-0D4E2F3369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6798" y="4101760"/>
            <a:ext cx="2588906" cy="85942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4ADD28A-9800-45CA-86D6-D1D93B4A34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5725" y="4076510"/>
            <a:ext cx="2456294" cy="87510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1B6961A-89C5-468A-ABB1-61643DF2AF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748" y="5131544"/>
            <a:ext cx="2362204" cy="85343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0D71908-6262-45B9-9E40-3C2B7ACBF8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2462" y="5028256"/>
            <a:ext cx="2530920" cy="131993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FC29792-22F7-4F23-8B6D-1FBC5BE924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4892" y="5135230"/>
            <a:ext cx="2567860" cy="85942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CF6001C-083D-48A7-9348-AE72BDF443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5725" y="5117282"/>
            <a:ext cx="2456294" cy="8771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68871" y="1292616"/>
            <a:ext cx="10029551" cy="4989157"/>
            <a:chOff x="616043" y="1271018"/>
            <a:chExt cx="10029551" cy="4989157"/>
          </a:xfrm>
        </p:grpSpPr>
        <p:sp>
          <p:nvSpPr>
            <p:cNvPr id="4" name="object 4"/>
            <p:cNvSpPr/>
            <p:nvPr/>
          </p:nvSpPr>
          <p:spPr>
            <a:xfrm>
              <a:off x="4166595" y="1659600"/>
              <a:ext cx="0" cy="4600575"/>
            </a:xfrm>
            <a:custGeom>
              <a:avLst/>
              <a:gdLst/>
              <a:ahLst/>
              <a:cxnLst/>
              <a:rect l="l" t="t" r="r" b="b"/>
              <a:pathLst>
                <a:path h="4600575">
                  <a:moveTo>
                    <a:pt x="0" y="46005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6909" y="3044878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6909" y="4529034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459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373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6043" y="1271018"/>
              <a:ext cx="7225030" cy="3613785"/>
            </a:xfrm>
            <a:custGeom>
              <a:avLst/>
              <a:gdLst/>
              <a:ahLst/>
              <a:cxnLst/>
              <a:rect l="l" t="t" r="r" b="b"/>
              <a:pathLst>
                <a:path w="7225030" h="3613785">
                  <a:moveTo>
                    <a:pt x="433730" y="3396640"/>
                  </a:moveTo>
                  <a:lnTo>
                    <a:pt x="428002" y="3346907"/>
                  </a:lnTo>
                  <a:lnTo>
                    <a:pt x="411695" y="3301263"/>
                  </a:lnTo>
                  <a:lnTo>
                    <a:pt x="386092" y="3261004"/>
                  </a:lnTo>
                  <a:lnTo>
                    <a:pt x="352513" y="3227413"/>
                  </a:lnTo>
                  <a:lnTo>
                    <a:pt x="312242" y="3201809"/>
                  </a:lnTo>
                  <a:lnTo>
                    <a:pt x="266598" y="3185503"/>
                  </a:lnTo>
                  <a:lnTo>
                    <a:pt x="216865" y="3179775"/>
                  </a:lnTo>
                  <a:lnTo>
                    <a:pt x="167144" y="3185503"/>
                  </a:lnTo>
                  <a:lnTo>
                    <a:pt x="121500" y="3201809"/>
                  </a:lnTo>
                  <a:lnTo>
                    <a:pt x="81229" y="3227413"/>
                  </a:lnTo>
                  <a:lnTo>
                    <a:pt x="47650" y="3261004"/>
                  </a:lnTo>
                  <a:lnTo>
                    <a:pt x="22047" y="3301263"/>
                  </a:lnTo>
                  <a:lnTo>
                    <a:pt x="5727" y="3346907"/>
                  </a:lnTo>
                  <a:lnTo>
                    <a:pt x="0" y="3396640"/>
                  </a:lnTo>
                  <a:lnTo>
                    <a:pt x="5727" y="3446361"/>
                  </a:lnTo>
                  <a:lnTo>
                    <a:pt x="22047" y="3492017"/>
                  </a:lnTo>
                  <a:lnTo>
                    <a:pt x="47650" y="3532276"/>
                  </a:lnTo>
                  <a:lnTo>
                    <a:pt x="81229" y="3565868"/>
                  </a:lnTo>
                  <a:lnTo>
                    <a:pt x="121500" y="3591458"/>
                  </a:lnTo>
                  <a:lnTo>
                    <a:pt x="167144" y="3607778"/>
                  </a:lnTo>
                  <a:lnTo>
                    <a:pt x="216865" y="3613505"/>
                  </a:lnTo>
                  <a:lnTo>
                    <a:pt x="266598" y="3607778"/>
                  </a:lnTo>
                  <a:lnTo>
                    <a:pt x="312242" y="3591458"/>
                  </a:lnTo>
                  <a:lnTo>
                    <a:pt x="352513" y="3565868"/>
                  </a:lnTo>
                  <a:lnTo>
                    <a:pt x="386092" y="3532276"/>
                  </a:lnTo>
                  <a:lnTo>
                    <a:pt x="411695" y="3492017"/>
                  </a:lnTo>
                  <a:lnTo>
                    <a:pt x="428002" y="3446361"/>
                  </a:lnTo>
                  <a:lnTo>
                    <a:pt x="433730" y="3396640"/>
                  </a:lnTo>
                  <a:close/>
                </a:path>
                <a:path w="7225030" h="3613785">
                  <a:moveTo>
                    <a:pt x="433730" y="1892249"/>
                  </a:moveTo>
                  <a:lnTo>
                    <a:pt x="428002" y="1842528"/>
                  </a:lnTo>
                  <a:lnTo>
                    <a:pt x="411695" y="1796872"/>
                  </a:lnTo>
                  <a:lnTo>
                    <a:pt x="386092" y="1756613"/>
                  </a:lnTo>
                  <a:lnTo>
                    <a:pt x="352513" y="1723021"/>
                  </a:lnTo>
                  <a:lnTo>
                    <a:pt x="312242" y="1697431"/>
                  </a:lnTo>
                  <a:lnTo>
                    <a:pt x="266598" y="1681111"/>
                  </a:lnTo>
                  <a:lnTo>
                    <a:pt x="216865" y="1675384"/>
                  </a:lnTo>
                  <a:lnTo>
                    <a:pt x="167144" y="1681111"/>
                  </a:lnTo>
                  <a:lnTo>
                    <a:pt x="121500" y="1697431"/>
                  </a:lnTo>
                  <a:lnTo>
                    <a:pt x="81229" y="1723021"/>
                  </a:lnTo>
                  <a:lnTo>
                    <a:pt x="47650" y="1756613"/>
                  </a:lnTo>
                  <a:lnTo>
                    <a:pt x="22047" y="1796872"/>
                  </a:lnTo>
                  <a:lnTo>
                    <a:pt x="5727" y="1842528"/>
                  </a:lnTo>
                  <a:lnTo>
                    <a:pt x="0" y="1892249"/>
                  </a:lnTo>
                  <a:lnTo>
                    <a:pt x="5727" y="1941982"/>
                  </a:lnTo>
                  <a:lnTo>
                    <a:pt x="22047" y="1987626"/>
                  </a:lnTo>
                  <a:lnTo>
                    <a:pt x="47650" y="2027885"/>
                  </a:lnTo>
                  <a:lnTo>
                    <a:pt x="81229" y="2061476"/>
                  </a:lnTo>
                  <a:lnTo>
                    <a:pt x="121500" y="2087079"/>
                  </a:lnTo>
                  <a:lnTo>
                    <a:pt x="167144" y="2103386"/>
                  </a:lnTo>
                  <a:lnTo>
                    <a:pt x="216865" y="2109114"/>
                  </a:lnTo>
                  <a:lnTo>
                    <a:pt x="266598" y="2103386"/>
                  </a:lnTo>
                  <a:lnTo>
                    <a:pt x="312242" y="2087079"/>
                  </a:lnTo>
                  <a:lnTo>
                    <a:pt x="352513" y="2061476"/>
                  </a:lnTo>
                  <a:lnTo>
                    <a:pt x="386092" y="2027885"/>
                  </a:lnTo>
                  <a:lnTo>
                    <a:pt x="411695" y="1987626"/>
                  </a:lnTo>
                  <a:lnTo>
                    <a:pt x="428002" y="1941982"/>
                  </a:lnTo>
                  <a:lnTo>
                    <a:pt x="433730" y="1892249"/>
                  </a:lnTo>
                  <a:close/>
                </a:path>
                <a:path w="7225030" h="3613785">
                  <a:moveTo>
                    <a:pt x="433730" y="216865"/>
                  </a:moveTo>
                  <a:lnTo>
                    <a:pt x="428002" y="167132"/>
                  </a:lnTo>
                  <a:lnTo>
                    <a:pt x="411695" y="121488"/>
                  </a:lnTo>
                  <a:lnTo>
                    <a:pt x="386092" y="81229"/>
                  </a:lnTo>
                  <a:lnTo>
                    <a:pt x="352513" y="47637"/>
                  </a:lnTo>
                  <a:lnTo>
                    <a:pt x="312242" y="22034"/>
                  </a:lnTo>
                  <a:lnTo>
                    <a:pt x="266598" y="5727"/>
                  </a:lnTo>
                  <a:lnTo>
                    <a:pt x="216865" y="0"/>
                  </a:lnTo>
                  <a:lnTo>
                    <a:pt x="167144" y="5727"/>
                  </a:lnTo>
                  <a:lnTo>
                    <a:pt x="121500" y="22034"/>
                  </a:lnTo>
                  <a:lnTo>
                    <a:pt x="81229" y="47637"/>
                  </a:lnTo>
                  <a:lnTo>
                    <a:pt x="47650" y="81229"/>
                  </a:lnTo>
                  <a:lnTo>
                    <a:pt x="22047" y="121488"/>
                  </a:lnTo>
                  <a:lnTo>
                    <a:pt x="5727" y="167132"/>
                  </a:lnTo>
                  <a:lnTo>
                    <a:pt x="0" y="216865"/>
                  </a:lnTo>
                  <a:lnTo>
                    <a:pt x="5727" y="266585"/>
                  </a:lnTo>
                  <a:lnTo>
                    <a:pt x="22047" y="312242"/>
                  </a:lnTo>
                  <a:lnTo>
                    <a:pt x="47650" y="352501"/>
                  </a:lnTo>
                  <a:lnTo>
                    <a:pt x="81229" y="386092"/>
                  </a:lnTo>
                  <a:lnTo>
                    <a:pt x="121500" y="411683"/>
                  </a:lnTo>
                  <a:lnTo>
                    <a:pt x="167144" y="428002"/>
                  </a:lnTo>
                  <a:lnTo>
                    <a:pt x="216865" y="433730"/>
                  </a:lnTo>
                  <a:lnTo>
                    <a:pt x="266598" y="428002"/>
                  </a:lnTo>
                  <a:lnTo>
                    <a:pt x="312242" y="411683"/>
                  </a:lnTo>
                  <a:lnTo>
                    <a:pt x="352513" y="386092"/>
                  </a:lnTo>
                  <a:lnTo>
                    <a:pt x="386092" y="352501"/>
                  </a:lnTo>
                  <a:lnTo>
                    <a:pt x="411695" y="312242"/>
                  </a:lnTo>
                  <a:lnTo>
                    <a:pt x="428002" y="266585"/>
                  </a:lnTo>
                  <a:lnTo>
                    <a:pt x="433730" y="216865"/>
                  </a:lnTo>
                  <a:close/>
                </a:path>
                <a:path w="7225030" h="3613785">
                  <a:moveTo>
                    <a:pt x="3756596" y="3396640"/>
                  </a:moveTo>
                  <a:lnTo>
                    <a:pt x="3750868" y="3346907"/>
                  </a:lnTo>
                  <a:lnTo>
                    <a:pt x="3734549" y="3301263"/>
                  </a:lnTo>
                  <a:lnTo>
                    <a:pt x="3708946" y="3261004"/>
                  </a:lnTo>
                  <a:lnTo>
                    <a:pt x="3675367" y="3227413"/>
                  </a:lnTo>
                  <a:lnTo>
                    <a:pt x="3635095" y="3201809"/>
                  </a:lnTo>
                  <a:lnTo>
                    <a:pt x="3589451" y="3185503"/>
                  </a:lnTo>
                  <a:lnTo>
                    <a:pt x="3539731" y="3179775"/>
                  </a:lnTo>
                  <a:lnTo>
                    <a:pt x="3489998" y="3185503"/>
                  </a:lnTo>
                  <a:lnTo>
                    <a:pt x="3444354" y="3201809"/>
                  </a:lnTo>
                  <a:lnTo>
                    <a:pt x="3404095" y="3227413"/>
                  </a:lnTo>
                  <a:lnTo>
                    <a:pt x="3370503" y="3261004"/>
                  </a:lnTo>
                  <a:lnTo>
                    <a:pt x="3344900" y="3301263"/>
                  </a:lnTo>
                  <a:lnTo>
                    <a:pt x="3328593" y="3346907"/>
                  </a:lnTo>
                  <a:lnTo>
                    <a:pt x="3322866" y="3396640"/>
                  </a:lnTo>
                  <a:lnTo>
                    <a:pt x="3328593" y="3446361"/>
                  </a:lnTo>
                  <a:lnTo>
                    <a:pt x="3344900" y="3492017"/>
                  </a:lnTo>
                  <a:lnTo>
                    <a:pt x="3370503" y="3532276"/>
                  </a:lnTo>
                  <a:lnTo>
                    <a:pt x="3404095" y="3565868"/>
                  </a:lnTo>
                  <a:lnTo>
                    <a:pt x="3444354" y="3591458"/>
                  </a:lnTo>
                  <a:lnTo>
                    <a:pt x="3489998" y="3607778"/>
                  </a:lnTo>
                  <a:lnTo>
                    <a:pt x="3539731" y="3613505"/>
                  </a:lnTo>
                  <a:lnTo>
                    <a:pt x="3589451" y="3607778"/>
                  </a:lnTo>
                  <a:lnTo>
                    <a:pt x="3635095" y="3591458"/>
                  </a:lnTo>
                  <a:lnTo>
                    <a:pt x="3675367" y="3565868"/>
                  </a:lnTo>
                  <a:lnTo>
                    <a:pt x="3708946" y="3532276"/>
                  </a:lnTo>
                  <a:lnTo>
                    <a:pt x="3734549" y="3492017"/>
                  </a:lnTo>
                  <a:lnTo>
                    <a:pt x="3750868" y="3446361"/>
                  </a:lnTo>
                  <a:lnTo>
                    <a:pt x="3756596" y="3396640"/>
                  </a:lnTo>
                  <a:close/>
                </a:path>
                <a:path w="7225030" h="3613785">
                  <a:moveTo>
                    <a:pt x="3756596" y="1892249"/>
                  </a:moveTo>
                  <a:lnTo>
                    <a:pt x="3750868" y="1842528"/>
                  </a:lnTo>
                  <a:lnTo>
                    <a:pt x="3734549" y="1796872"/>
                  </a:lnTo>
                  <a:lnTo>
                    <a:pt x="3708946" y="1756613"/>
                  </a:lnTo>
                  <a:lnTo>
                    <a:pt x="3675367" y="1723021"/>
                  </a:lnTo>
                  <a:lnTo>
                    <a:pt x="3635095" y="1697431"/>
                  </a:lnTo>
                  <a:lnTo>
                    <a:pt x="3589451" y="1681111"/>
                  </a:lnTo>
                  <a:lnTo>
                    <a:pt x="3539731" y="1675384"/>
                  </a:lnTo>
                  <a:lnTo>
                    <a:pt x="3489998" y="1681111"/>
                  </a:lnTo>
                  <a:lnTo>
                    <a:pt x="3444354" y="1697431"/>
                  </a:lnTo>
                  <a:lnTo>
                    <a:pt x="3404095" y="1723021"/>
                  </a:lnTo>
                  <a:lnTo>
                    <a:pt x="3370503" y="1756613"/>
                  </a:lnTo>
                  <a:lnTo>
                    <a:pt x="3344900" y="1796872"/>
                  </a:lnTo>
                  <a:lnTo>
                    <a:pt x="3328593" y="1842528"/>
                  </a:lnTo>
                  <a:lnTo>
                    <a:pt x="3322866" y="1892249"/>
                  </a:lnTo>
                  <a:lnTo>
                    <a:pt x="3328593" y="1941982"/>
                  </a:lnTo>
                  <a:lnTo>
                    <a:pt x="3344900" y="1987626"/>
                  </a:lnTo>
                  <a:lnTo>
                    <a:pt x="3370503" y="2027885"/>
                  </a:lnTo>
                  <a:lnTo>
                    <a:pt x="3404095" y="2061476"/>
                  </a:lnTo>
                  <a:lnTo>
                    <a:pt x="3444354" y="2087079"/>
                  </a:lnTo>
                  <a:lnTo>
                    <a:pt x="3489998" y="2103386"/>
                  </a:lnTo>
                  <a:lnTo>
                    <a:pt x="3539731" y="2109114"/>
                  </a:lnTo>
                  <a:lnTo>
                    <a:pt x="3589451" y="2103386"/>
                  </a:lnTo>
                  <a:lnTo>
                    <a:pt x="3635095" y="2087079"/>
                  </a:lnTo>
                  <a:lnTo>
                    <a:pt x="3675367" y="2061476"/>
                  </a:lnTo>
                  <a:lnTo>
                    <a:pt x="3708946" y="2027885"/>
                  </a:lnTo>
                  <a:lnTo>
                    <a:pt x="3734549" y="1987626"/>
                  </a:lnTo>
                  <a:lnTo>
                    <a:pt x="3750868" y="1941982"/>
                  </a:lnTo>
                  <a:lnTo>
                    <a:pt x="3756596" y="1892249"/>
                  </a:lnTo>
                  <a:close/>
                </a:path>
                <a:path w="7225030" h="3613785">
                  <a:moveTo>
                    <a:pt x="3756596" y="216865"/>
                  </a:moveTo>
                  <a:lnTo>
                    <a:pt x="3750868" y="167132"/>
                  </a:lnTo>
                  <a:lnTo>
                    <a:pt x="3734549" y="121488"/>
                  </a:lnTo>
                  <a:lnTo>
                    <a:pt x="3708946" y="81229"/>
                  </a:lnTo>
                  <a:lnTo>
                    <a:pt x="3675367" y="47637"/>
                  </a:lnTo>
                  <a:lnTo>
                    <a:pt x="3635095" y="22034"/>
                  </a:lnTo>
                  <a:lnTo>
                    <a:pt x="3589451" y="5727"/>
                  </a:lnTo>
                  <a:lnTo>
                    <a:pt x="3539731" y="0"/>
                  </a:lnTo>
                  <a:lnTo>
                    <a:pt x="3489998" y="5727"/>
                  </a:lnTo>
                  <a:lnTo>
                    <a:pt x="3444354" y="22034"/>
                  </a:lnTo>
                  <a:lnTo>
                    <a:pt x="3404095" y="47637"/>
                  </a:lnTo>
                  <a:lnTo>
                    <a:pt x="3370503" y="81229"/>
                  </a:lnTo>
                  <a:lnTo>
                    <a:pt x="3344900" y="121488"/>
                  </a:lnTo>
                  <a:lnTo>
                    <a:pt x="3328593" y="167132"/>
                  </a:lnTo>
                  <a:lnTo>
                    <a:pt x="3322866" y="216865"/>
                  </a:lnTo>
                  <a:lnTo>
                    <a:pt x="3328593" y="266585"/>
                  </a:lnTo>
                  <a:lnTo>
                    <a:pt x="3344900" y="312242"/>
                  </a:lnTo>
                  <a:lnTo>
                    <a:pt x="3370503" y="352501"/>
                  </a:lnTo>
                  <a:lnTo>
                    <a:pt x="3404095" y="386092"/>
                  </a:lnTo>
                  <a:lnTo>
                    <a:pt x="3444354" y="411683"/>
                  </a:lnTo>
                  <a:lnTo>
                    <a:pt x="3489998" y="428002"/>
                  </a:lnTo>
                  <a:lnTo>
                    <a:pt x="3539731" y="433730"/>
                  </a:lnTo>
                  <a:lnTo>
                    <a:pt x="3589451" y="428002"/>
                  </a:lnTo>
                  <a:lnTo>
                    <a:pt x="3635095" y="411683"/>
                  </a:lnTo>
                  <a:lnTo>
                    <a:pt x="3675367" y="386092"/>
                  </a:lnTo>
                  <a:lnTo>
                    <a:pt x="3708946" y="352501"/>
                  </a:lnTo>
                  <a:lnTo>
                    <a:pt x="3734549" y="312242"/>
                  </a:lnTo>
                  <a:lnTo>
                    <a:pt x="3750868" y="266585"/>
                  </a:lnTo>
                  <a:lnTo>
                    <a:pt x="3756596" y="216865"/>
                  </a:lnTo>
                  <a:close/>
                </a:path>
                <a:path w="7225030" h="3613785">
                  <a:moveTo>
                    <a:pt x="7224598" y="1892249"/>
                  </a:moveTo>
                  <a:lnTo>
                    <a:pt x="7218870" y="1842528"/>
                  </a:lnTo>
                  <a:lnTo>
                    <a:pt x="7202551" y="1796872"/>
                  </a:lnTo>
                  <a:lnTo>
                    <a:pt x="7176948" y="1756613"/>
                  </a:lnTo>
                  <a:lnTo>
                    <a:pt x="7143369" y="1723021"/>
                  </a:lnTo>
                  <a:lnTo>
                    <a:pt x="7103097" y="1697431"/>
                  </a:lnTo>
                  <a:lnTo>
                    <a:pt x="7057453" y="1681111"/>
                  </a:lnTo>
                  <a:lnTo>
                    <a:pt x="7007733" y="1675384"/>
                  </a:lnTo>
                  <a:lnTo>
                    <a:pt x="6958000" y="1681111"/>
                  </a:lnTo>
                  <a:lnTo>
                    <a:pt x="6912356" y="1697431"/>
                  </a:lnTo>
                  <a:lnTo>
                    <a:pt x="6872084" y="1723021"/>
                  </a:lnTo>
                  <a:lnTo>
                    <a:pt x="6838505" y="1756613"/>
                  </a:lnTo>
                  <a:lnTo>
                    <a:pt x="6812902" y="1796872"/>
                  </a:lnTo>
                  <a:lnTo>
                    <a:pt x="6796595" y="1842528"/>
                  </a:lnTo>
                  <a:lnTo>
                    <a:pt x="6790868" y="1892249"/>
                  </a:lnTo>
                  <a:lnTo>
                    <a:pt x="6796595" y="1941982"/>
                  </a:lnTo>
                  <a:lnTo>
                    <a:pt x="6812902" y="1987626"/>
                  </a:lnTo>
                  <a:lnTo>
                    <a:pt x="6838505" y="2027885"/>
                  </a:lnTo>
                  <a:lnTo>
                    <a:pt x="6872084" y="2061476"/>
                  </a:lnTo>
                  <a:lnTo>
                    <a:pt x="6912356" y="2087079"/>
                  </a:lnTo>
                  <a:lnTo>
                    <a:pt x="6958000" y="2103386"/>
                  </a:lnTo>
                  <a:lnTo>
                    <a:pt x="7007733" y="2109114"/>
                  </a:lnTo>
                  <a:lnTo>
                    <a:pt x="7057453" y="2103386"/>
                  </a:lnTo>
                  <a:lnTo>
                    <a:pt x="7103097" y="2087079"/>
                  </a:lnTo>
                  <a:lnTo>
                    <a:pt x="7143369" y="2061476"/>
                  </a:lnTo>
                  <a:lnTo>
                    <a:pt x="7176948" y="2027885"/>
                  </a:lnTo>
                  <a:lnTo>
                    <a:pt x="7202551" y="1987626"/>
                  </a:lnTo>
                  <a:lnTo>
                    <a:pt x="7218870" y="1941982"/>
                  </a:lnTo>
                  <a:lnTo>
                    <a:pt x="7224598" y="1892249"/>
                  </a:lnTo>
                  <a:close/>
                </a:path>
                <a:path w="7225030" h="3613785">
                  <a:moveTo>
                    <a:pt x="7224598" y="216865"/>
                  </a:moveTo>
                  <a:lnTo>
                    <a:pt x="7218870" y="167132"/>
                  </a:lnTo>
                  <a:lnTo>
                    <a:pt x="7202551" y="121488"/>
                  </a:lnTo>
                  <a:lnTo>
                    <a:pt x="7176948" y="81229"/>
                  </a:lnTo>
                  <a:lnTo>
                    <a:pt x="7143369" y="47637"/>
                  </a:lnTo>
                  <a:lnTo>
                    <a:pt x="7103097" y="22034"/>
                  </a:lnTo>
                  <a:lnTo>
                    <a:pt x="7057453" y="5727"/>
                  </a:lnTo>
                  <a:lnTo>
                    <a:pt x="7007733" y="0"/>
                  </a:lnTo>
                  <a:lnTo>
                    <a:pt x="6958000" y="5727"/>
                  </a:lnTo>
                  <a:lnTo>
                    <a:pt x="6912356" y="22034"/>
                  </a:lnTo>
                  <a:lnTo>
                    <a:pt x="6872084" y="47637"/>
                  </a:lnTo>
                  <a:lnTo>
                    <a:pt x="6838505" y="81229"/>
                  </a:lnTo>
                  <a:lnTo>
                    <a:pt x="6812902" y="121488"/>
                  </a:lnTo>
                  <a:lnTo>
                    <a:pt x="6796595" y="167132"/>
                  </a:lnTo>
                  <a:lnTo>
                    <a:pt x="6790868" y="216865"/>
                  </a:lnTo>
                  <a:lnTo>
                    <a:pt x="6796595" y="266585"/>
                  </a:lnTo>
                  <a:lnTo>
                    <a:pt x="6812902" y="312242"/>
                  </a:lnTo>
                  <a:lnTo>
                    <a:pt x="6838505" y="352501"/>
                  </a:lnTo>
                  <a:lnTo>
                    <a:pt x="6872084" y="386092"/>
                  </a:lnTo>
                  <a:lnTo>
                    <a:pt x="6912356" y="411683"/>
                  </a:lnTo>
                  <a:lnTo>
                    <a:pt x="6958000" y="428002"/>
                  </a:lnTo>
                  <a:lnTo>
                    <a:pt x="7007733" y="433730"/>
                  </a:lnTo>
                  <a:lnTo>
                    <a:pt x="7057453" y="428002"/>
                  </a:lnTo>
                  <a:lnTo>
                    <a:pt x="7103097" y="411683"/>
                  </a:lnTo>
                  <a:lnTo>
                    <a:pt x="7143369" y="386092"/>
                  </a:lnTo>
                  <a:lnTo>
                    <a:pt x="7176948" y="352501"/>
                  </a:lnTo>
                  <a:lnTo>
                    <a:pt x="7202551" y="312242"/>
                  </a:lnTo>
                  <a:lnTo>
                    <a:pt x="7218870" y="266585"/>
                  </a:lnTo>
                  <a:lnTo>
                    <a:pt x="7224598" y="216865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5188" y="1252535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502" y="2958442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4004" y="1306599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7956" y="2971094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0876" y="1297573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9485" y="1174995"/>
            <a:ext cx="2797007" cy="12898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Воспроизводство стада </a:t>
            </a: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работы: </a:t>
            </a:r>
            <a:r>
              <a:rPr lang="ru-RU" sz="12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племенная работа, случка, окот, выращивание молодняка 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5628" y="2941644"/>
            <a:ext cx="2987161" cy="153503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dirty="0">
              <a:latin typeface="Arial"/>
              <a:cs typeface="Arial"/>
            </a:endParaRPr>
          </a:p>
          <a:p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Ветеринарное сопровождение: </a:t>
            </a:r>
            <a:r>
              <a:rPr lang="ru-RU" sz="1200" spc="-10" dirty="0" smtClean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вакцинация, р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егулярная дегельминтизация, санитарная обработка помещений. Профилактика: карантин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новых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животных, контроль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качества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кормов</a:t>
            </a: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0976" y="1252112"/>
            <a:ext cx="3648168" cy="20889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Кормление</a:t>
            </a:r>
            <a:r>
              <a:rPr lang="ru-RU" sz="1400" b="1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: </a:t>
            </a:r>
          </a:p>
          <a:p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Летний период: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Выпас на естественных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пастбищах</a:t>
            </a: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Минеральные подкормки </a:t>
            </a:r>
          </a:p>
          <a:p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Зимний период:</a:t>
            </a:r>
          </a:p>
          <a:p>
            <a:pPr lvl="1"/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Сено, зернофураж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(овёс,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ячмень), силос, комбикорм. </a:t>
            </a: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43671" y="2970094"/>
            <a:ext cx="3550387" cy="156581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     </a:t>
            </a:r>
            <a:r>
              <a:rPr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r>
              <a:rPr lang="ru-RU" sz="1400" b="1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Перспективные технологии для внедрения:</a:t>
            </a: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/>
            </a:r>
            <a:b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Электронные системы идентификации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животных, автоматизированные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системы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кормления, линия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 глубокой переработке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шерсти, солнечные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панели для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энергоснабжения  </a:t>
            </a: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2673" y="1176307"/>
            <a:ext cx="2666365" cy="144526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 баранины:</a:t>
            </a:r>
            <a:r>
              <a:rPr lang="ru-RU" sz="1400" b="1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/>
            </a:r>
            <a:br>
              <a:rPr lang="ru-RU" sz="1400" b="1" spc="-20" dirty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r>
              <a:rPr lang="ru-RU" sz="1200" spc="-20" dirty="0" smtClean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откорм, убой и переработка,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хранение и реализация, производство шерсти, первичная обработка, переработка, 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760197" y="3046118"/>
            <a:ext cx="31313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Оптимальная технология должна сочетать традиционные методы выпаса с современными решениями в переработке и сбыте продукции. Акцент на мясном направлении с параллельным развитием переработки шерсти обеспечит стабильную рентабельность.</a:t>
            </a:r>
            <a:endParaRPr lang="ru-RU" sz="12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0" name="object 13"/>
          <p:cNvSpPr txBox="1"/>
          <p:nvPr/>
        </p:nvSpPr>
        <p:spPr>
          <a:xfrm>
            <a:off x="7613083" y="3011191"/>
            <a:ext cx="1809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29495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торговыми сетями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Постоянная работа с оптовиками (средний, мелкий опт)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Формирование фирменной сети магазинов (павильонов)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Заключение контрактов на поставку предприятия общественного питания (комбинаты питания, столовые, рестораны, кафе)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13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07" y="1324724"/>
            <a:ext cx="354965" cy="4583458"/>
            <a:chOff x="811707" y="1324724"/>
            <a:chExt cx="354965" cy="4583458"/>
          </a:xfrm>
        </p:grpSpPr>
        <p:sp>
          <p:nvSpPr>
            <p:cNvPr id="8" name="object 8"/>
            <p:cNvSpPr/>
            <p:nvPr/>
          </p:nvSpPr>
          <p:spPr>
            <a:xfrm>
              <a:off x="990600" y="1359677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88541" y="191022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12</a:t>
            </a:fld>
            <a:endParaRPr spc="-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1273868"/>
            <a:ext cx="7090407" cy="42550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Земельные ресурсы</a:t>
            </a:r>
            <a:endParaRPr lang="ru-RU" sz="16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Пастбища</a:t>
            </a: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Требуется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стада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1000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голов – 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100 га</a:t>
            </a:r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/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Тип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пастбищ: луговые, с преобладанием злаковых трав</a:t>
            </a:r>
          </a:p>
          <a:p>
            <a:pPr lvl="0"/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Сенокосы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/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Дополнительные 10-15 га для заготовки сена</a:t>
            </a:r>
          </a:p>
          <a:p>
            <a:pPr lvl="1"/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Урожайность: 1,5-2 т/га</a:t>
            </a:r>
          </a:p>
          <a:p>
            <a:pPr lvl="0"/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Площадь под ферму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/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га для строительства:</a:t>
            </a:r>
          </a:p>
          <a:p>
            <a:pPr lvl="2"/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Овчарни (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2000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м²)</a:t>
            </a:r>
          </a:p>
          <a:p>
            <a:pPr lvl="2"/>
            <a:r>
              <a:rPr lang="ru-RU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Кормохранилища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1000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м²)</a:t>
            </a:r>
          </a:p>
          <a:p>
            <a:pPr lvl="2"/>
            <a:r>
              <a:rPr lang="ru-RU" sz="12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Ветблока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ru-RU" sz="1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500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м²)</a:t>
            </a:r>
          </a:p>
          <a:p>
            <a:pPr marL="12700" marR="1174115" algn="ctr">
              <a:lnSpc>
                <a:spcPts val="2100"/>
              </a:lnSpc>
              <a:spcBef>
                <a:spcPts val="219"/>
              </a:spcBef>
            </a:pPr>
            <a:r>
              <a:rPr lang="ru-RU" dirty="0">
                <a:solidFill>
                  <a:srgbClr val="E53B0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Ресурсная база Марьяновского района позволяет организовать рентабельное овцеводческое хозяйство. Ключевые преимущества:</a:t>
            </a:r>
            <a:r>
              <a:rPr lang="ru-RU" dirty="0" smtClean="0">
                <a:solidFill>
                  <a:srgbClr val="E53B0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dirty="0" smtClean="0">
                <a:solidFill>
                  <a:srgbClr val="E53B0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dirty="0">
                <a:solidFill>
                  <a:srgbClr val="E53B0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✅ Наличие свободных пастбищных угодий</a:t>
            </a:r>
            <a:r>
              <a:rPr lang="ru-RU" dirty="0" smtClean="0">
                <a:solidFill>
                  <a:srgbClr val="E53B0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dirty="0" smtClean="0">
                <a:solidFill>
                  <a:srgbClr val="E53B0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dirty="0">
                <a:solidFill>
                  <a:srgbClr val="E53B0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✅ Доступ к дешёвым кормам местного производства</a:t>
            </a:r>
            <a:r>
              <a:rPr lang="ru-RU" dirty="0" smtClean="0">
                <a:solidFill>
                  <a:srgbClr val="E53B0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dirty="0" smtClean="0">
                <a:solidFill>
                  <a:srgbClr val="E53B0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dirty="0">
                <a:solidFill>
                  <a:srgbClr val="E53B0D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✅ Развитая логистика до Омска</a:t>
            </a:r>
            <a:endParaRPr lang="ru-RU" b="1" spc="-10" dirty="0" smtClean="0">
              <a:solidFill>
                <a:srgbClr val="E53B0D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/>
              <a:t>РЕСУРСНАЯ БАЗА </a:t>
            </a:r>
            <a:endParaRPr sz="2400" dirty="0"/>
          </a:p>
        </p:txBody>
      </p:sp>
      <p:sp>
        <p:nvSpPr>
          <p:cNvPr id="9" name="object 9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13</a:t>
            </a:fld>
            <a:endParaRPr spc="-8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9" y="1308702"/>
            <a:ext cx="3200400" cy="2153540"/>
          </a:xfrm>
          <a:prstGeom prst="rect">
            <a:avLst/>
          </a:prstGeom>
        </p:spPr>
      </p:pic>
      <p:pic>
        <p:nvPicPr>
          <p:cNvPr id="2052" name="Picture 4" descr="140 Toekoms ideas in 2025 australia travel, australia, australian 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9" y="3414619"/>
            <a:ext cx="3200400" cy="16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427a009e0542873c7132db8610eef572634d735f-1216757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9" y="5077368"/>
            <a:ext cx="3200400" cy="17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4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14</a:t>
            </a:fld>
            <a:endParaRPr spc="-85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6324600" y="1370115"/>
            <a:ext cx="495300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1:</a:t>
            </a:r>
          </a:p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b="1" dirty="0"/>
              <a:t>Омская область</a:t>
            </a:r>
            <a:r>
              <a:rPr lang="ru-RU" dirty="0"/>
              <a:t>, </a:t>
            </a:r>
          </a:p>
          <a:p>
            <a:r>
              <a:rPr lang="ru-RU" dirty="0" smtClean="0"/>
              <a:t>Марьяновский </a:t>
            </a:r>
            <a:r>
              <a:rPr lang="ru-RU" dirty="0"/>
              <a:t>район, </a:t>
            </a:r>
            <a:r>
              <a:rPr lang="ru-RU" dirty="0" smtClean="0"/>
              <a:t>р.п. Марьяновка, </a:t>
            </a:r>
            <a:endParaRPr lang="ru-RU" dirty="0"/>
          </a:p>
          <a:p>
            <a:endParaRPr lang="ru-RU" sz="800" dirty="0"/>
          </a:p>
          <a:p>
            <a:r>
              <a:rPr lang="ru-RU" b="1" dirty="0"/>
              <a:t>Площадь:</a:t>
            </a:r>
            <a:r>
              <a:rPr lang="ru-RU" dirty="0"/>
              <a:t> </a:t>
            </a:r>
            <a:r>
              <a:rPr lang="ru-RU" dirty="0" smtClean="0"/>
              <a:t>100 </a:t>
            </a:r>
            <a:r>
              <a:rPr lang="ru-RU" dirty="0"/>
              <a:t>га, </a:t>
            </a:r>
          </a:p>
          <a:p>
            <a:endParaRPr lang="ru-RU" sz="800" dirty="0"/>
          </a:p>
          <a:p>
            <a:r>
              <a:rPr lang="ru-RU" b="1" dirty="0"/>
              <a:t>Категория земель: </a:t>
            </a:r>
            <a:r>
              <a:rPr lang="ru-RU" dirty="0"/>
              <a:t>земли сельскохозяйственного </a:t>
            </a:r>
            <a:r>
              <a:rPr lang="ru-RU" dirty="0" smtClean="0"/>
              <a:t>использования</a:t>
            </a:r>
            <a:endParaRPr lang="ru-RU" dirty="0"/>
          </a:p>
          <a:p>
            <a:endParaRPr lang="ru-RU" sz="800" dirty="0"/>
          </a:p>
          <a:p>
            <a:r>
              <a:rPr lang="ru-RU" b="1" dirty="0">
                <a:solidFill>
                  <a:schemeClr val="tx1"/>
                </a:solidFill>
              </a:rPr>
              <a:t>Расположение:</a:t>
            </a:r>
            <a:r>
              <a:rPr lang="ru-RU" dirty="0"/>
              <a:t> </a:t>
            </a:r>
            <a:r>
              <a:rPr lang="ru-RU" dirty="0" smtClean="0"/>
              <a:t>вблизи аула Кара-Терек Марьяновского района </a:t>
            </a:r>
            <a:endParaRPr lang="ru-RU" dirty="0"/>
          </a:p>
          <a:p>
            <a:endParaRPr lang="ru-RU" sz="800" dirty="0"/>
          </a:p>
          <a:p>
            <a:r>
              <a:rPr lang="ru-RU" b="1" dirty="0"/>
              <a:t>Электропитание:</a:t>
            </a:r>
            <a:r>
              <a:rPr lang="ru-RU" dirty="0"/>
              <a:t> </a:t>
            </a:r>
            <a:r>
              <a:rPr lang="ru-RU" dirty="0" smtClean="0"/>
              <a:t>расстояние до точки подключения 100 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8" y="1502017"/>
            <a:ext cx="6078872" cy="3886200"/>
          </a:xfrm>
          <a:prstGeom prst="rect">
            <a:avLst/>
          </a:prstGeom>
        </p:spPr>
      </p:pic>
      <p:sp>
        <p:nvSpPr>
          <p:cNvPr id="15" name="object 7"/>
          <p:cNvSpPr txBox="1"/>
          <p:nvPr/>
        </p:nvSpPr>
        <p:spPr>
          <a:xfrm>
            <a:off x="2112471" y="1670439"/>
            <a:ext cx="2743200" cy="60721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/>
                <a:cs typeface="Microsoft Sans Serif"/>
              </a:rPr>
              <a:t>земельный участок не сформирован, кадастровый квартал 55:12:021007</a:t>
            </a:r>
          </a:p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/>
                <a:cs typeface="Microsoft Sans Serif"/>
              </a:rPr>
              <a:t>Площадь 100 Га</a:t>
            </a:r>
            <a:endParaRPr sz="1200" dirty="0">
              <a:solidFill>
                <a:schemeClr val="tx2">
                  <a:lumMod val="60000"/>
                  <a:lumOff val="40000"/>
                </a:schemeClr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15</a:t>
            </a:fld>
            <a:endParaRPr spc="-85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07C6EED-9F55-4761-B8AE-303F9D69B266}"/>
              </a:ext>
            </a:extLst>
          </p:cNvPr>
          <p:cNvSpPr txBox="1"/>
          <p:nvPr/>
        </p:nvSpPr>
        <p:spPr>
          <a:xfrm>
            <a:off x="6858000" y="1447800"/>
            <a:ext cx="4419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2:</a:t>
            </a:r>
          </a:p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Омская область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Марьяновский </a:t>
            </a:r>
            <a:r>
              <a:rPr lang="ru-RU" dirty="0">
                <a:solidFill>
                  <a:schemeClr val="tx1"/>
                </a:solidFill>
              </a:rPr>
              <a:t>район, </a:t>
            </a:r>
            <a:r>
              <a:rPr lang="ru-RU" dirty="0" smtClean="0">
                <a:solidFill>
                  <a:schemeClr val="tx1"/>
                </a:solidFill>
              </a:rPr>
              <a:t>р.п. Марьяновка</a:t>
            </a:r>
            <a:endParaRPr lang="ru-RU" dirty="0">
              <a:solidFill>
                <a:schemeClr val="tx1"/>
              </a:solidFill>
            </a:endParaRPr>
          </a:p>
          <a:p>
            <a:endParaRPr lang="ru-RU" sz="6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Общая площадь: </a:t>
            </a:r>
            <a:r>
              <a:rPr lang="ru-RU" dirty="0" smtClean="0">
                <a:solidFill>
                  <a:schemeClr val="tx1"/>
                </a:solidFill>
              </a:rPr>
              <a:t>80 </a:t>
            </a:r>
            <a:r>
              <a:rPr lang="ru-RU" dirty="0">
                <a:solidFill>
                  <a:schemeClr val="tx1"/>
                </a:solidFill>
              </a:rPr>
              <a:t>га </a:t>
            </a:r>
          </a:p>
          <a:p>
            <a:endParaRPr lang="ru-RU" sz="6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Категория земель: </a:t>
            </a:r>
            <a:r>
              <a:rPr lang="ru-RU" dirty="0">
                <a:solidFill>
                  <a:schemeClr val="tx1"/>
                </a:solidFill>
              </a:rPr>
              <a:t>земли сельскохозяйственного </a:t>
            </a:r>
            <a:r>
              <a:rPr lang="ru-RU" dirty="0" smtClean="0">
                <a:solidFill>
                  <a:schemeClr val="tx1"/>
                </a:solidFill>
              </a:rPr>
              <a:t>использования</a:t>
            </a:r>
            <a:endParaRPr lang="ru-RU" sz="6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Расположение: </a:t>
            </a:r>
            <a:r>
              <a:rPr lang="ru-RU" dirty="0" smtClean="0"/>
              <a:t>у федеральной автодороги Р-254 «Челябинск-Новосибирск» </a:t>
            </a:r>
          </a:p>
          <a:p>
            <a:endParaRPr lang="ru-RU" sz="6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Электропитание: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/>
              <a:t>расстояние до точки подключения 100 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5998644" cy="4572000"/>
          </a:xfrm>
          <a:prstGeom prst="rect">
            <a:avLst/>
          </a:prstGeom>
        </p:spPr>
      </p:pic>
      <p:sp>
        <p:nvSpPr>
          <p:cNvPr id="10" name="object 7"/>
          <p:cNvSpPr txBox="1"/>
          <p:nvPr/>
        </p:nvSpPr>
        <p:spPr>
          <a:xfrm>
            <a:off x="2590800" y="1600200"/>
            <a:ext cx="2743200" cy="59439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/>
                <a:cs typeface="Microsoft Sans Serif"/>
              </a:rPr>
              <a:t>земельный участок не сформирован, кадастровый квартал 55:12:090602 Площадь 80 Га</a:t>
            </a:r>
            <a:endParaRPr sz="1200" dirty="0">
              <a:solidFill>
                <a:schemeClr val="tx2">
                  <a:lumMod val="60000"/>
                  <a:lumOff val="40000"/>
                </a:schemeClr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6441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8963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lang="ru-RU" sz="1700" b="1" spc="-65" dirty="0" smtClean="0">
                <a:solidFill>
                  <a:srgbClr val="231F20"/>
                </a:solidFill>
                <a:latin typeface="Arial"/>
                <a:cs typeface="Arial"/>
              </a:rPr>
              <a:t>Среднесписочная ч</a:t>
            </a:r>
            <a:r>
              <a:rPr sz="1700" b="1" spc="-65" dirty="0" err="1" smtClean="0">
                <a:solidFill>
                  <a:srgbClr val="231F20"/>
                </a:solidFill>
                <a:latin typeface="Arial"/>
                <a:cs typeface="Arial"/>
              </a:rPr>
              <a:t>исленность</a:t>
            </a:r>
            <a:r>
              <a:rPr sz="1700" b="1" spc="-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 err="1" smtClean="0">
                <a:solidFill>
                  <a:srgbClr val="231F20"/>
                </a:solidFill>
                <a:latin typeface="Arial"/>
                <a:cs typeface="Arial"/>
              </a:rPr>
              <a:t>рабо</a:t>
            </a:r>
            <a:r>
              <a:rPr lang="ru-RU" sz="1700" b="1" spc="-70" dirty="0" err="1" smtClean="0">
                <a:solidFill>
                  <a:srgbClr val="231F20"/>
                </a:solidFill>
                <a:latin typeface="Arial"/>
                <a:cs typeface="Arial"/>
              </a:rPr>
              <a:t>тников</a:t>
            </a:r>
            <a:r>
              <a:rPr sz="1350" spc="-3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lang="ru-RU" sz="2450" b="1" spc="-10" dirty="0" smtClean="0">
                <a:solidFill>
                  <a:srgbClr val="F04E23"/>
                </a:solidFill>
                <a:latin typeface="Arial"/>
                <a:cs typeface="Arial"/>
              </a:rPr>
              <a:t>3451</a:t>
            </a:r>
            <a:r>
              <a:rPr sz="2450" b="1" spc="-23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 err="1" smtClean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lang="ru-RU" sz="13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 район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450" b="1" dirty="0" smtClean="0">
                <a:solidFill>
                  <a:srgbClr val="F04E23"/>
                </a:solidFill>
                <a:latin typeface="Arial"/>
                <a:cs typeface="Arial"/>
              </a:rPr>
              <a:t>50</a:t>
            </a:r>
            <a:r>
              <a:rPr sz="2450" b="1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2450" b="1" dirty="0" smtClean="0">
                <a:solidFill>
                  <a:srgbClr val="F04E23"/>
                </a:solidFill>
                <a:latin typeface="Arial"/>
                <a:cs typeface="Arial"/>
              </a:rPr>
              <a:t>512</a:t>
            </a:r>
            <a:r>
              <a:rPr sz="2450" b="1" spc="-24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9463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 err="1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spc="-50" dirty="0" smtClean="0">
                <a:solidFill>
                  <a:srgbClr val="231F20"/>
                </a:solidFill>
                <a:latin typeface="Arial"/>
                <a:cs typeface="Arial"/>
              </a:rPr>
              <a:t>Марьяновского района</a:t>
            </a:r>
            <a:endParaRPr sz="1700" dirty="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25,3</a:t>
            </a:r>
            <a:r>
              <a:rPr sz="2750" b="1" spc="-15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29460" y="4020136"/>
            <a:ext cx="3528857" cy="2209707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 smtClean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sz="2550" b="1" spc="-215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Tahoma"/>
                <a:cs typeface="Tahoma"/>
              </a:rPr>
              <a:t>учреждений дошкольного </a:t>
            </a:r>
            <a:r>
              <a:rPr sz="1500" spc="-10" dirty="0" err="1" smtClean="0">
                <a:solidFill>
                  <a:srgbClr val="231F20"/>
                </a:solidFill>
                <a:latin typeface="Tahoma"/>
                <a:cs typeface="Tahoma"/>
              </a:rPr>
              <a:t>образования</a:t>
            </a:r>
            <a:r>
              <a:rPr sz="1500" spc="-1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endParaRPr lang="ru-RU" sz="1500" spc="-10" dirty="0" smtClean="0">
              <a:solidFill>
                <a:srgbClr val="231F20"/>
              </a:solidFill>
              <a:latin typeface="Tahoma"/>
              <a:cs typeface="Tahoma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61</a:t>
            </a:r>
            <a:r>
              <a:rPr sz="2550" b="1" spc="-275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Tahoma"/>
                <a:cs typeface="Tahoma"/>
              </a:rPr>
              <a:t>учреждение школьного образования 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 smtClean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2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dirty="0" smtClean="0">
                <a:solidFill>
                  <a:srgbClr val="231F20"/>
                </a:solidFill>
                <a:latin typeface="Tahoma"/>
                <a:cs typeface="Tahoma"/>
              </a:rPr>
              <a:t>учреждение</a:t>
            </a:r>
            <a:r>
              <a:rPr sz="1500" spc="35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spc="35" dirty="0" smtClean="0">
                <a:solidFill>
                  <a:srgbClr val="231F20"/>
                </a:solidFill>
                <a:latin typeface="Tahoma"/>
                <a:cs typeface="Tahoma"/>
              </a:rPr>
              <a:t>проф. образования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16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17</a:t>
            </a:fld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7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10572"/>
              </p:ext>
            </p:extLst>
          </p:nvPr>
        </p:nvGraphicFramePr>
        <p:xfrm>
          <a:off x="304800" y="1205268"/>
          <a:ext cx="10693349" cy="5344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9024"/>
                <a:gridCol w="5394325"/>
              </a:tblGrid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Инвестзаймы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СМПС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 проектов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сфере</a:t>
                      </a:r>
                      <a:r>
                        <a:rPr lang="ru-RU" sz="1100" spc="-15" dirty="0" smtClean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овцеводства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промышленных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кластеров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90%</a:t>
                      </a:r>
                      <a:r>
                        <a:rPr sz="1100" spc="28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фактически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понесенных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 участвующего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в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промышленной продукции 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кластера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Региональный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 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разработку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продукта/технологии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т.ч.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импортозамещения)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70739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Совместный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промышленности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3-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5560" marR="109855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проектов,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импортозамещение, производство конкурентоспособной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551815">
                <a:tc>
                  <a:txBody>
                    <a:bodyPr/>
                    <a:lstStyle/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рамках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кластерной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инвестиционной платформы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9,3%)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по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производству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приоритетной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(создание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ПСД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т.п.)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ипотеки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14-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16%)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9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33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площадей,</a:t>
                      </a:r>
                      <a:r>
                        <a:rPr sz="1100" spc="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недвижимого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имущества,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зданий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быстрого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запуска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расширения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бизнеса.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4266553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 dirty="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</a:t>
            </a:r>
            <a:r>
              <a:rPr lang="ru-RU" sz="15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айона</a:t>
            </a:r>
            <a:endParaRPr sz="1500" dirty="0">
              <a:latin typeface="Microsoft Sans Serif"/>
              <a:cs typeface="Microsoft Sans Serif"/>
            </a:endParaRPr>
          </a:p>
          <a:p>
            <a:pPr>
              <a:spcBef>
                <a:spcPts val="919"/>
              </a:spcBef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spcBef>
                <a:spcPts val="919"/>
              </a:spcBef>
            </a:pPr>
            <a:r>
              <a:rPr lang="ru-RU" sz="1400" b="1" dirty="0" smtClean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400" b="1" dirty="0" smtClean="0">
              <a:solidFill>
                <a:srgbClr val="F04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19"/>
              </a:spcBef>
            </a:pPr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Новикова Любовь Александровна</a:t>
            </a:r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spcBef>
                <a:spcPts val="919"/>
              </a:spcBef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novikova.mmr@mail.ru</a:t>
            </a:r>
            <a:endParaRPr lang="x-non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sz="1400" b="1" spc="-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400" b="1" spc="-5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</a:t>
            </a:r>
            <a:r>
              <a:rPr lang="ru-RU" sz="1400" b="1" spc="-5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sz="1400" b="1" spc="-5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4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400" b="1" spc="-8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spc="-8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sz="1400" b="1" spc="-85" dirty="0" smtClean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ru-RU" sz="1400" b="1" spc="-85" dirty="0" smtClean="0">
                <a:solidFill>
                  <a:srgbClr val="231F20"/>
                </a:solidFill>
                <a:latin typeface="Arial"/>
                <a:cs typeface="Arial"/>
              </a:rPr>
              <a:t>02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81891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70" dirty="0" smtClean="0">
                <a:solidFill>
                  <a:srgbClr val="231F20"/>
                </a:solidFill>
                <a:latin typeface="Arial"/>
                <a:cs typeface="Arial"/>
              </a:rPr>
              <a:t>646040, </a:t>
            </a:r>
            <a:r>
              <a:rPr sz="1400" b="1" spc="-70" dirty="0" err="1" smtClean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r>
              <a:rPr lang="ru-RU" sz="1400" b="1" spc="-70" dirty="0" err="1" smtClean="0">
                <a:solidFill>
                  <a:srgbClr val="231F20"/>
                </a:solidFill>
                <a:latin typeface="Arial"/>
                <a:cs typeface="Arial"/>
              </a:rPr>
              <a:t>ая</a:t>
            </a:r>
            <a:r>
              <a:rPr lang="ru-RU" sz="1400" b="1" spc="-70" dirty="0" smtClean="0">
                <a:solidFill>
                  <a:srgbClr val="231F20"/>
                </a:solidFill>
                <a:latin typeface="Arial"/>
                <a:cs typeface="Arial"/>
              </a:rPr>
              <a:t> область</a:t>
            </a:r>
            <a:r>
              <a:rPr sz="1400" b="1" spc="-70" dirty="0" smtClean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400" b="1" spc="-3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30" dirty="0" smtClean="0">
                <a:solidFill>
                  <a:srgbClr val="231F20"/>
                </a:solidFill>
                <a:latin typeface="Arial"/>
                <a:cs typeface="Arial"/>
              </a:rPr>
              <a:t>р.п. Марьяновка, </a:t>
            </a:r>
            <a:r>
              <a:rPr sz="1400" b="1" spc="-55" dirty="0" err="1" smtClean="0">
                <a:solidFill>
                  <a:srgbClr val="231F20"/>
                </a:solidFill>
                <a:latin typeface="Arial"/>
                <a:cs typeface="Arial"/>
              </a:rPr>
              <a:t>ул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30" dirty="0" smtClean="0">
                <a:solidFill>
                  <a:srgbClr val="231F20"/>
                </a:solidFill>
                <a:latin typeface="Arial"/>
                <a:cs typeface="Arial"/>
              </a:rPr>
              <a:t>Победы</a:t>
            </a:r>
            <a:r>
              <a:rPr sz="1400" b="1" spc="-50" dirty="0" smtClean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ru-RU" sz="1400" b="1" spc="-50" dirty="0" smtClean="0">
                <a:solidFill>
                  <a:srgbClr val="231F20"/>
                </a:solidFill>
                <a:latin typeface="Arial"/>
                <a:cs typeface="Arial"/>
              </a:rPr>
              <a:t>д. 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508" y="1500924"/>
            <a:ext cx="2123347" cy="1898299"/>
          </a:xfrm>
          <a:custGeom>
            <a:avLst/>
            <a:gdLst/>
            <a:ahLst/>
            <a:cxnLst/>
            <a:rect l="l" t="t" r="r" b="b"/>
            <a:pathLst>
              <a:path w="1826260" h="1826260">
                <a:moveTo>
                  <a:pt x="912863" y="0"/>
                </a:moveTo>
                <a:lnTo>
                  <a:pt x="864382" y="1265"/>
                </a:lnTo>
                <a:lnTo>
                  <a:pt x="816561" y="5019"/>
                </a:lnTo>
                <a:lnTo>
                  <a:pt x="769462" y="11198"/>
                </a:lnTo>
                <a:lnTo>
                  <a:pt x="723147" y="19740"/>
                </a:lnTo>
                <a:lnTo>
                  <a:pt x="677681" y="30582"/>
                </a:lnTo>
                <a:lnTo>
                  <a:pt x="633127" y="43659"/>
                </a:lnTo>
                <a:lnTo>
                  <a:pt x="589547" y="58910"/>
                </a:lnTo>
                <a:lnTo>
                  <a:pt x="547004" y="76271"/>
                </a:lnTo>
                <a:lnTo>
                  <a:pt x="505562" y="95679"/>
                </a:lnTo>
                <a:lnTo>
                  <a:pt x="465284" y="117071"/>
                </a:lnTo>
                <a:lnTo>
                  <a:pt x="426232" y="140383"/>
                </a:lnTo>
                <a:lnTo>
                  <a:pt x="388471" y="165554"/>
                </a:lnTo>
                <a:lnTo>
                  <a:pt x="352062" y="192519"/>
                </a:lnTo>
                <a:lnTo>
                  <a:pt x="317070" y="221216"/>
                </a:lnTo>
                <a:lnTo>
                  <a:pt x="283556" y="251581"/>
                </a:lnTo>
                <a:lnTo>
                  <a:pt x="251585" y="283551"/>
                </a:lnTo>
                <a:lnTo>
                  <a:pt x="221220" y="317064"/>
                </a:lnTo>
                <a:lnTo>
                  <a:pt x="192523" y="352057"/>
                </a:lnTo>
                <a:lnTo>
                  <a:pt x="165557" y="388465"/>
                </a:lnTo>
                <a:lnTo>
                  <a:pt x="140386" y="426227"/>
                </a:lnTo>
                <a:lnTo>
                  <a:pt x="117073" y="465278"/>
                </a:lnTo>
                <a:lnTo>
                  <a:pt x="95681" y="505556"/>
                </a:lnTo>
                <a:lnTo>
                  <a:pt x="76273" y="546998"/>
                </a:lnTo>
                <a:lnTo>
                  <a:pt x="58911" y="589541"/>
                </a:lnTo>
                <a:lnTo>
                  <a:pt x="43660" y="633122"/>
                </a:lnTo>
                <a:lnTo>
                  <a:pt x="30582" y="677677"/>
                </a:lnTo>
                <a:lnTo>
                  <a:pt x="19741" y="723144"/>
                </a:lnTo>
                <a:lnTo>
                  <a:pt x="11199" y="769459"/>
                </a:lnTo>
                <a:lnTo>
                  <a:pt x="5019" y="816559"/>
                </a:lnTo>
                <a:lnTo>
                  <a:pt x="1265" y="864381"/>
                </a:lnTo>
                <a:lnTo>
                  <a:pt x="0" y="912863"/>
                </a:lnTo>
                <a:lnTo>
                  <a:pt x="1265" y="961343"/>
                </a:lnTo>
                <a:lnTo>
                  <a:pt x="5019" y="1009165"/>
                </a:lnTo>
                <a:lnTo>
                  <a:pt x="11199" y="1056264"/>
                </a:lnTo>
                <a:lnTo>
                  <a:pt x="19741" y="1102578"/>
                </a:lnTo>
                <a:lnTo>
                  <a:pt x="30582" y="1148043"/>
                </a:lnTo>
                <a:lnTo>
                  <a:pt x="43660" y="1192598"/>
                </a:lnTo>
                <a:lnTo>
                  <a:pt x="58911" y="1236177"/>
                </a:lnTo>
                <a:lnTo>
                  <a:pt x="76273" y="1278720"/>
                </a:lnTo>
                <a:lnTo>
                  <a:pt x="95681" y="1320161"/>
                </a:lnTo>
                <a:lnTo>
                  <a:pt x="117073" y="1360439"/>
                </a:lnTo>
                <a:lnTo>
                  <a:pt x="140386" y="1399490"/>
                </a:lnTo>
                <a:lnTo>
                  <a:pt x="165557" y="1437251"/>
                </a:lnTo>
                <a:lnTo>
                  <a:pt x="192523" y="1473659"/>
                </a:lnTo>
                <a:lnTo>
                  <a:pt x="221220" y="1508651"/>
                </a:lnTo>
                <a:lnTo>
                  <a:pt x="251585" y="1542163"/>
                </a:lnTo>
                <a:lnTo>
                  <a:pt x="283556" y="1574134"/>
                </a:lnTo>
                <a:lnTo>
                  <a:pt x="317070" y="1604498"/>
                </a:lnTo>
                <a:lnTo>
                  <a:pt x="352062" y="1633195"/>
                </a:lnTo>
                <a:lnTo>
                  <a:pt x="388471" y="1660160"/>
                </a:lnTo>
                <a:lnTo>
                  <a:pt x="426232" y="1685330"/>
                </a:lnTo>
                <a:lnTo>
                  <a:pt x="465284" y="1708643"/>
                </a:lnTo>
                <a:lnTo>
                  <a:pt x="505562" y="1730034"/>
                </a:lnTo>
                <a:lnTo>
                  <a:pt x="547004" y="1749442"/>
                </a:lnTo>
                <a:lnTo>
                  <a:pt x="589547" y="1766803"/>
                </a:lnTo>
                <a:lnTo>
                  <a:pt x="633127" y="1782054"/>
                </a:lnTo>
                <a:lnTo>
                  <a:pt x="677681" y="1795131"/>
                </a:lnTo>
                <a:lnTo>
                  <a:pt x="723147" y="1805973"/>
                </a:lnTo>
                <a:lnTo>
                  <a:pt x="769462" y="1814515"/>
                </a:lnTo>
                <a:lnTo>
                  <a:pt x="816561" y="1820694"/>
                </a:lnTo>
                <a:lnTo>
                  <a:pt x="864382" y="1824448"/>
                </a:lnTo>
                <a:lnTo>
                  <a:pt x="912863" y="1825713"/>
                </a:lnTo>
                <a:lnTo>
                  <a:pt x="961343" y="1824448"/>
                </a:lnTo>
                <a:lnTo>
                  <a:pt x="1009165" y="1820694"/>
                </a:lnTo>
                <a:lnTo>
                  <a:pt x="1056264" y="1814515"/>
                </a:lnTo>
                <a:lnTo>
                  <a:pt x="1102578" y="1805973"/>
                </a:lnTo>
                <a:lnTo>
                  <a:pt x="1148044" y="1795131"/>
                </a:lnTo>
                <a:lnTo>
                  <a:pt x="1192599" y="1782054"/>
                </a:lnTo>
                <a:lnTo>
                  <a:pt x="1236179" y="1766803"/>
                </a:lnTo>
                <a:lnTo>
                  <a:pt x="1278722" y="1749442"/>
                </a:lnTo>
                <a:lnTo>
                  <a:pt x="1320164" y="1730034"/>
                </a:lnTo>
                <a:lnTo>
                  <a:pt x="1360442" y="1708643"/>
                </a:lnTo>
                <a:lnTo>
                  <a:pt x="1399493" y="1685330"/>
                </a:lnTo>
                <a:lnTo>
                  <a:pt x="1437255" y="1660160"/>
                </a:lnTo>
                <a:lnTo>
                  <a:pt x="1473664" y="1633195"/>
                </a:lnTo>
                <a:lnTo>
                  <a:pt x="1508656" y="1604498"/>
                </a:lnTo>
                <a:lnTo>
                  <a:pt x="1542169" y="1574134"/>
                </a:lnTo>
                <a:lnTo>
                  <a:pt x="1574140" y="1542163"/>
                </a:lnTo>
                <a:lnTo>
                  <a:pt x="1604506" y="1508651"/>
                </a:lnTo>
                <a:lnTo>
                  <a:pt x="1633203" y="1473659"/>
                </a:lnTo>
                <a:lnTo>
                  <a:pt x="1660168" y="1437251"/>
                </a:lnTo>
                <a:lnTo>
                  <a:pt x="1685339" y="1399490"/>
                </a:lnTo>
                <a:lnTo>
                  <a:pt x="1708652" y="1360439"/>
                </a:lnTo>
                <a:lnTo>
                  <a:pt x="1730045" y="1320161"/>
                </a:lnTo>
                <a:lnTo>
                  <a:pt x="1749453" y="1278720"/>
                </a:lnTo>
                <a:lnTo>
                  <a:pt x="1766814" y="1236177"/>
                </a:lnTo>
                <a:lnTo>
                  <a:pt x="1782065" y="1192598"/>
                </a:lnTo>
                <a:lnTo>
                  <a:pt x="1795143" y="1148043"/>
                </a:lnTo>
                <a:lnTo>
                  <a:pt x="1805985" y="1102578"/>
                </a:lnTo>
                <a:lnTo>
                  <a:pt x="1814527" y="1056264"/>
                </a:lnTo>
                <a:lnTo>
                  <a:pt x="1820707" y="1009165"/>
                </a:lnTo>
                <a:lnTo>
                  <a:pt x="1824461" y="961343"/>
                </a:lnTo>
                <a:lnTo>
                  <a:pt x="1825726" y="912863"/>
                </a:lnTo>
                <a:lnTo>
                  <a:pt x="1824461" y="864381"/>
                </a:lnTo>
                <a:lnTo>
                  <a:pt x="1820707" y="816559"/>
                </a:lnTo>
                <a:lnTo>
                  <a:pt x="1814527" y="769459"/>
                </a:lnTo>
                <a:lnTo>
                  <a:pt x="1805985" y="723144"/>
                </a:lnTo>
                <a:lnTo>
                  <a:pt x="1795143" y="677677"/>
                </a:lnTo>
                <a:lnTo>
                  <a:pt x="1782065" y="633122"/>
                </a:lnTo>
                <a:lnTo>
                  <a:pt x="1766814" y="589541"/>
                </a:lnTo>
                <a:lnTo>
                  <a:pt x="1749453" y="546998"/>
                </a:lnTo>
                <a:lnTo>
                  <a:pt x="1730045" y="505556"/>
                </a:lnTo>
                <a:lnTo>
                  <a:pt x="1708652" y="465278"/>
                </a:lnTo>
                <a:lnTo>
                  <a:pt x="1685339" y="426227"/>
                </a:lnTo>
                <a:lnTo>
                  <a:pt x="1660168" y="388465"/>
                </a:lnTo>
                <a:lnTo>
                  <a:pt x="1633203" y="352057"/>
                </a:lnTo>
                <a:lnTo>
                  <a:pt x="1604506" y="317064"/>
                </a:lnTo>
                <a:lnTo>
                  <a:pt x="1574140" y="283551"/>
                </a:lnTo>
                <a:lnTo>
                  <a:pt x="1542169" y="251581"/>
                </a:lnTo>
                <a:lnTo>
                  <a:pt x="1508656" y="221216"/>
                </a:lnTo>
                <a:lnTo>
                  <a:pt x="1473664" y="192519"/>
                </a:lnTo>
                <a:lnTo>
                  <a:pt x="1437255" y="165554"/>
                </a:lnTo>
                <a:lnTo>
                  <a:pt x="1399493" y="140383"/>
                </a:lnTo>
                <a:lnTo>
                  <a:pt x="1360442" y="117071"/>
                </a:lnTo>
                <a:lnTo>
                  <a:pt x="1320164" y="95679"/>
                </a:lnTo>
                <a:lnTo>
                  <a:pt x="1278722" y="76271"/>
                </a:lnTo>
                <a:lnTo>
                  <a:pt x="1236179" y="58910"/>
                </a:lnTo>
                <a:lnTo>
                  <a:pt x="1192599" y="43659"/>
                </a:lnTo>
                <a:lnTo>
                  <a:pt x="1148044" y="30582"/>
                </a:lnTo>
                <a:lnTo>
                  <a:pt x="1102578" y="19740"/>
                </a:lnTo>
                <a:lnTo>
                  <a:pt x="1056264" y="11198"/>
                </a:lnTo>
                <a:lnTo>
                  <a:pt x="1009165" y="5019"/>
                </a:lnTo>
                <a:lnTo>
                  <a:pt x="961343" y="1265"/>
                </a:lnTo>
                <a:lnTo>
                  <a:pt x="912863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29400" y="5697142"/>
            <a:ext cx="2514096" cy="5545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lang="ru-RU" sz="95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Администрация Марьяновского района </a:t>
            </a:r>
            <a:r>
              <a:rPr lang="ru-RU" sz="950" spc="-25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Омс</a:t>
            </a:r>
            <a:r>
              <a:rPr sz="950" spc="-35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кой</a:t>
            </a:r>
            <a:r>
              <a:rPr sz="950" spc="-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18</a:t>
            </a:fld>
            <a:endParaRPr sz="1400">
              <a:latin typeface="Arial MT"/>
              <a:cs typeface="Arial MT"/>
            </a:endParaRPr>
          </a:p>
        </p:txBody>
      </p:sp>
      <p:pic>
        <p:nvPicPr>
          <p:cNvPr id="28" name="Рисунок 1" descr="Z:\СОВЕТ\ЕФИМЕНКО А.В\официальные символы\герб с волнистым полем 2 прямое нача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21" y="1643300"/>
            <a:ext cx="449924" cy="4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ject 3"/>
          <p:cNvSpPr txBox="1"/>
          <p:nvPr/>
        </p:nvSpPr>
        <p:spPr>
          <a:xfrm>
            <a:off x="552860" y="2137611"/>
            <a:ext cx="211264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"/>
                <a:cs typeface="Arial"/>
              </a:rPr>
              <a:t>Администрация Марьяновского района Омской области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57" y="4441756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br>
              <a:rPr lang="ru-RU" sz="1500" dirty="0">
                <a:latin typeface="Microsoft Sans Serif"/>
                <a:cs typeface="Microsoft Sans Serif"/>
              </a:rPr>
            </a:br>
            <a:r>
              <a:rPr lang="ru-RU" sz="1500" dirty="0">
                <a:latin typeface="Microsoft Sans Serif"/>
                <a:cs typeface="Microsoft Sans Serif"/>
              </a:rPr>
              <a:t>   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..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3.     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lang="ru-RU"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lang="ru-RU"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…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b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 </a:t>
            </a:r>
            <a:r>
              <a:rPr sz="15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14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5.     </a:t>
            </a:r>
            <a:r>
              <a:rPr sz="15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sz="8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spc="-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spc="-25" dirty="0">
                <a:latin typeface="Arial MT"/>
                <a:cs typeface="Arial MT"/>
              </a:rPr>
              <a:t>6.    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12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58988"/>
            <a:ext cx="143770" cy="4950549"/>
            <a:chOff x="801409" y="1358988"/>
            <a:chExt cx="143770" cy="4950549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89" y="1358988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58557" y="1209418"/>
            <a:ext cx="44323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500" b="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500" b="1" dirty="0" smtClean="0">
                <a:solidFill>
                  <a:srgbClr val="231F20"/>
                </a:solidFill>
                <a:latin typeface="Arial"/>
                <a:cs typeface="Arial"/>
              </a:rPr>
              <a:t>Раздел 3</a:t>
            </a:r>
          </a:p>
          <a:p>
            <a:pPr marL="12700">
              <a:lnSpc>
                <a:spcPct val="100000"/>
              </a:lnSpc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lang="ru-RU" sz="1500" b="1" spc="-60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500" b="1" spc="-10" dirty="0" smtClean="0">
                <a:solidFill>
                  <a:srgbClr val="F04E23"/>
                </a:solidFill>
                <a:latin typeface="Arial"/>
                <a:cs typeface="Arial"/>
              </a:rPr>
              <a:t>сырьевого обеспечения</a:t>
            </a:r>
          </a:p>
          <a:p>
            <a:pPr marL="355600" indent="-342900">
              <a:lnSpc>
                <a:spcPct val="100000"/>
              </a:lnSpc>
              <a:buAutoNum type="arabicPeriod"/>
            </a:pPr>
            <a:r>
              <a:rPr lang="ru-RU" sz="1500" spc="-1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Ресурсная база. ……………………………………………………...13 </a:t>
            </a:r>
            <a:endParaRPr lang="ru-RU" sz="15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ru-RU" sz="1500" b="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 smtClean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lang="ru-RU" sz="1500" spc="-25" dirty="0">
              <a:solidFill>
                <a:srgbClr val="231F20"/>
              </a:solidFill>
              <a:latin typeface="Arial MT"/>
              <a:cs typeface="Arial MT"/>
            </a:endParaRPr>
          </a:p>
          <a:p>
            <a:pPr marL="408305">
              <a:lnSpc>
                <a:spcPct val="100000"/>
              </a:lnSpc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6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17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6483350" y="1358988"/>
            <a:ext cx="143769" cy="3962736"/>
          </a:xfrm>
          <a:custGeom>
            <a:avLst/>
            <a:gdLst/>
            <a:ahLst/>
            <a:cxnLst/>
            <a:rect l="l" t="t" r="r" b="b"/>
            <a:pathLst>
              <a:path w="135890" h="3055620">
                <a:moveTo>
                  <a:pt x="135661" y="2974505"/>
                </a:moveTo>
                <a:lnTo>
                  <a:pt x="0" y="2893504"/>
                </a:lnTo>
                <a:lnTo>
                  <a:pt x="0" y="3055505"/>
                </a:lnTo>
                <a:lnTo>
                  <a:pt x="135661" y="2974505"/>
                </a:lnTo>
                <a:close/>
              </a:path>
              <a:path w="135890" h="3055620">
                <a:moveTo>
                  <a:pt x="135661" y="1673288"/>
                </a:moveTo>
                <a:lnTo>
                  <a:pt x="0" y="1592287"/>
                </a:lnTo>
                <a:lnTo>
                  <a:pt x="0" y="1754289"/>
                </a:lnTo>
                <a:lnTo>
                  <a:pt x="135661" y="1673288"/>
                </a:lnTo>
                <a:close/>
              </a:path>
              <a:path w="135890" h="3055620">
                <a:moveTo>
                  <a:pt x="135661" y="81000"/>
                </a:moveTo>
                <a:lnTo>
                  <a:pt x="0" y="0"/>
                </a:lnTo>
                <a:lnTo>
                  <a:pt x="0" y="162001"/>
                </a:lnTo>
                <a:lnTo>
                  <a:pt x="135661" y="8100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068392" y="1589748"/>
            <a:ext cx="4675505" cy="44240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pc="-20" dirty="0" smtClean="0"/>
              <a:t>Создание овцеводческого предприятия в Марьяновском районе Омской области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r>
              <a:rPr spc="-10" dirty="0"/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ru-RU" sz="300" spc="-10" dirty="0"/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300"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pc="-10" dirty="0"/>
              <a:t>предынвестиционная (инвестиционное</a:t>
            </a:r>
            <a:r>
              <a:rPr spc="-50" dirty="0"/>
              <a:t> </a:t>
            </a:r>
            <a:r>
              <a:rPr spc="-10" dirty="0"/>
              <a:t>предложение)</a:t>
            </a:r>
            <a:endParaRPr lang="ru-RU" spc="-10" dirty="0"/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spc="-20" dirty="0"/>
              <a:t>Создание овцеводческого предприятия в </a:t>
            </a:r>
            <a:r>
              <a:rPr lang="ru-RU" spc="-20" dirty="0" smtClean="0"/>
              <a:t>Марьяновском районе</a:t>
            </a:r>
            <a:endParaRPr lang="ru-RU" spc="-20" dirty="0"/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649644" y="1882219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03554" y="1081363"/>
            <a:ext cx="212061" cy="4509051"/>
            <a:chOff x="5962515" y="1439376"/>
            <a:chExt cx="172606" cy="4734411"/>
          </a:xfrm>
        </p:grpSpPr>
        <p:sp>
          <p:nvSpPr>
            <p:cNvPr id="8" name="object 8"/>
            <p:cNvSpPr/>
            <p:nvPr/>
          </p:nvSpPr>
          <p:spPr>
            <a:xfrm>
              <a:off x="5962515" y="1664108"/>
              <a:ext cx="37213" cy="437722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80489" y="1439376"/>
              <a:ext cx="154632" cy="4734411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097398" y="1079186"/>
            <a:ext cx="4920753" cy="47160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r>
              <a:rPr lang="ru-RU" sz="1600" b="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 направлен на </a:t>
            </a:r>
            <a:r>
              <a:rPr lang="ru-RU" sz="1600" b="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организацию прибыльного сельскохозяйственного предприятия:</a:t>
            </a:r>
            <a:endParaRPr lang="ru-RU" sz="1600" b="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Производство и реализация баранины, овечьей шерсти и молока</a:t>
            </a:r>
            <a:endParaRPr lang="ru-RU" sz="1600" b="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Импортозамещение и обеспечение местного спроса</a:t>
            </a:r>
            <a:endParaRPr lang="ru-RU" sz="1600" b="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Эффективное использование природных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endParaRPr sz="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err="1"/>
              <a:t>Отрасль</a:t>
            </a:r>
            <a:r>
              <a:rPr lang="ru-RU" dirty="0"/>
              <a:t> и подотрасль</a:t>
            </a:r>
            <a:r>
              <a:rPr spc="-75" dirty="0"/>
              <a:t> </a:t>
            </a:r>
            <a:r>
              <a:rPr spc="-10" dirty="0" err="1"/>
              <a:t>экономики</a:t>
            </a:r>
            <a:r>
              <a:rPr spc="-10" dirty="0"/>
              <a:t>: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ОКВЭД 01.45.1 – «Разведение овец и коз»</a:t>
            </a:r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r>
              <a:rPr spc="-20" dirty="0" err="1" smtClean="0"/>
              <a:t>Условия</a:t>
            </a:r>
            <a:r>
              <a:rPr spc="-70" dirty="0" smtClean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1000 голов в</a:t>
            </a:r>
            <a:r>
              <a:rPr sz="1600" b="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(овцы, бараны)</a:t>
            </a:r>
            <a:r>
              <a:rPr sz="1600" b="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 err="1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3200" b="1" spc="-15" dirty="0" smtClean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 smtClean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31747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lang="ru-RU" sz="3200" b="1" dirty="0" smtClean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dirty="0" smtClean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 smtClean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r>
              <a:rPr lang="ru-RU" sz="1750" b="1" spc="-20" dirty="0" smtClean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 smtClean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r>
              <a:rPr lang="ru-RU" sz="1750" b="1" spc="-10" dirty="0" smtClean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750" b="1" spc="-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8547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50" b="1" spc="-25" dirty="0" smtClean="0">
                <a:solidFill>
                  <a:srgbClr val="231F20"/>
                </a:solidFill>
                <a:latin typeface="Arial"/>
                <a:cs typeface="Arial"/>
              </a:rPr>
              <a:t>месяцев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C9F25E0-134E-40F1-89CF-D43ADCE50BC0}"/>
              </a:ext>
            </a:extLst>
          </p:cNvPr>
          <p:cNvSpPr txBox="1"/>
          <p:nvPr/>
        </p:nvSpPr>
        <p:spPr>
          <a:xfrm>
            <a:off x="76200" y="1310339"/>
            <a:ext cx="67539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Баранина (тушки,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полутушки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r>
              <a:rPr lang="ru-RU" sz="16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это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мясо овец и баранов, отличающееся насыщенным вкусом, высокой питательной ценностью и сочностью. В зависимости от возраста животного и способа откорма мясо может быть нежным (молодые ягнята) или более плотным (взрослые особи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).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Шерсть и шерстяные изделия </a:t>
            </a:r>
            <a:r>
              <a:rPr lang="ru-RU" sz="16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о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вечья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шерсть 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представляет собой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натуральное волокно, получаемое при стрижке овец. Она обладает уникальными свойствами: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✔ </a:t>
            </a:r>
            <a:r>
              <a:rPr lang="ru-RU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Терморегуляция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– сохраняет тепло зимой и прохладу летом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✔ </a:t>
            </a:r>
            <a:r>
              <a:rPr lang="ru-RU" sz="16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Гипоаллергенность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– подходит для людей с чувствительной кожей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✔ </a:t>
            </a:r>
            <a:r>
              <a:rPr lang="ru-RU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Износостойкость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– долговечность изделий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✔ </a:t>
            </a:r>
            <a:r>
              <a:rPr lang="ru-RU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Экологичность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– 100% </a:t>
            </a:r>
            <a:r>
              <a:rPr lang="ru-RU" sz="1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биоразлагаемый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материал</a:t>
            </a:r>
            <a:endParaRPr lang="ru-RU" sz="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16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Баранина в виде туш и </a:t>
            </a:r>
            <a:r>
              <a:rPr lang="ru-RU" sz="1600" dirty="0" err="1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полутушек</a:t>
            </a:r>
            <a:r>
              <a:rPr lang="ru-RU" sz="16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это основная продукция овцеводческого хозяйства, </a:t>
            </a:r>
            <a:r>
              <a:rPr lang="ru-RU" sz="16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востребованная. </a:t>
            </a:r>
            <a:r>
              <a:rPr lang="ru-RU" sz="16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Качественное мясо с правильной разделкой и упаковкой обеспечит стабильный сбыт и высокую рентабельность. </a:t>
            </a:r>
            <a:r>
              <a:rPr lang="ru-RU" sz="16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Производство </a:t>
            </a:r>
            <a:r>
              <a:rPr lang="ru-RU" sz="16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шерсти и шерстяных изделий – это перспективное направление с высокой добавленной стоимостью, позволяющее максимально эффективно использовать ресурсы овцеводческого хозяйства.</a:t>
            </a:r>
            <a:r>
              <a:rPr lang="ru-RU" sz="16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</a:t>
            </a:r>
            <a:endParaRPr lang="ru-RU" sz="16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7295385" y="4600883"/>
            <a:ext cx="3810001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6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6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Общий объем круглогодичного  производства составляет: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6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6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spc="-6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Тушки – 3,8 тонн баранины в год,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spc="-65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spc="-65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spc="-65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6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Шерсть – 0,6-1,2 тонн чистой шерсти в год.</a:t>
            </a:r>
            <a:endParaRPr sz="1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48" y="1336464"/>
            <a:ext cx="2534415" cy="144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48" y="2780417"/>
            <a:ext cx="2534415" cy="16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53729"/>
            <a:ext cx="942257" cy="70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5898157"/>
            <a:ext cx="942257" cy="69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1163" y="1458491"/>
            <a:ext cx="5906135" cy="5438775"/>
            <a:chOff x="-7613" y="1419849"/>
            <a:chExt cx="5906135" cy="5438775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13" y="1457457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83276" y="1429779"/>
            <a:ext cx="5028296" cy="4435475"/>
            <a:chOff x="658050" y="1413005"/>
            <a:chExt cx="5028296" cy="4435475"/>
          </a:xfrm>
        </p:grpSpPr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869747" y="1429779"/>
            <a:ext cx="54078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Омске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Большое количество предприятий и организаций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сбыта продукции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плодородных земель сельскохозяйственного назначения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(100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га и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80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га)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Земли расположены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вблизи к населенным пунктам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</a:t>
            </a:r>
            <a:r>
              <a:rPr lang="ru-RU" sz="1400" kern="1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рудовых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ресурсов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(Марьяновский район)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Граница с Тюменской, Томской, Новосибирской областями и Республикой Казахстан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Широкая линейка мер поддержки с адаптивностью под инвестиционный проекты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8B430841-8DC9-485B-9140-3661139D13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8926" y="1710412"/>
            <a:ext cx="149167" cy="14916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2357905"/>
            <a:ext cx="146317" cy="14631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F1FD10EF-31CB-4FEB-978C-F43C4AEB8F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7647" y="3000943"/>
            <a:ext cx="146317" cy="1463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3633317"/>
            <a:ext cx="146317" cy="14631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57A49947-967D-4E29-BFE0-F0F3B5104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07148" y="4055376"/>
            <a:ext cx="146317" cy="14631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4979" y="4502495"/>
            <a:ext cx="146317" cy="14631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4E688C48-F4F3-4FD3-9EF0-98ED78E313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1909" y="5131756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 dirty="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 dirty="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 dirty="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 dirty="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 dirty="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 dirty="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 dirty="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 dirty="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 dirty="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 smtClean="0"/>
              <a:t>выпускаемой продукции 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05600" y="962594"/>
            <a:ext cx="4190999" cy="41825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800" b="1" u="sng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продукции:</a:t>
            </a:r>
            <a:endParaRPr sz="1800" u="sng" dirty="0">
              <a:latin typeface="Arial"/>
              <a:cs typeface="Arial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Российская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Федерация</a:t>
            </a:r>
            <a:r>
              <a:rPr sz="15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endParaRPr sz="1500" dirty="0">
              <a:latin typeface="Microsoft Sans Serif"/>
              <a:cs typeface="Microsoft Sans Serif"/>
            </a:endParaRPr>
          </a:p>
          <a:p>
            <a:pPr marL="12700" lvl="2">
              <a:lnSpc>
                <a:spcPts val="3145"/>
              </a:lnSpc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Тушки 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300 </a:t>
            </a:r>
            <a:r>
              <a:rPr lang="ru-RU" sz="1500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тыс.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Шерсть</a:t>
            </a:r>
            <a:r>
              <a:rPr kumimoji="0" lang="ru-RU" sz="2000" b="1" i="0" u="none" strike="noStrike" kern="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60-65</a:t>
            </a:r>
            <a:r>
              <a:rPr lang="ru-RU" sz="2850" b="1" spc="-3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b="1" spc="50" dirty="0">
                <a:solidFill>
                  <a:schemeClr val="tx1"/>
                </a:solidFill>
                <a:latin typeface="Arial"/>
                <a:cs typeface="Arial"/>
              </a:rPr>
              <a:t>тыс.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 </a:t>
            </a: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800" b="1" i="0" u="sng" strike="noStrike" kern="0" cap="none" spc="-11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производства: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Российская</a:t>
            </a:r>
            <a:r>
              <a:rPr kumimoji="0" lang="ru-RU" sz="1500" b="0" i="0" u="none" strike="noStrike" kern="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Федерация</a:t>
            </a:r>
            <a:r>
              <a:rPr kumimoji="0" lang="ru-RU" sz="15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lvl="2">
              <a:lnSpc>
                <a:spcPts val="3145"/>
              </a:lnSpc>
            </a:pPr>
            <a:r>
              <a:rPr lang="ru-RU" b="1" spc="50" dirty="0">
                <a:solidFill>
                  <a:schemeClr val="tx1"/>
                </a:solidFill>
                <a:latin typeface="Arial"/>
                <a:cs typeface="Arial"/>
              </a:rPr>
              <a:t>Тушки </a:t>
            </a:r>
            <a:r>
              <a:rPr lang="ru-RU" sz="2000" b="1" spc="50" dirty="0">
                <a:solidFill>
                  <a:schemeClr val="tx1"/>
                </a:solidFill>
                <a:latin typeface="Arial"/>
                <a:cs typeface="Arial"/>
              </a:rPr>
              <a:t> 220-250 </a:t>
            </a:r>
            <a:r>
              <a:rPr lang="ru-RU" sz="1500" b="1" spc="50" dirty="0">
                <a:solidFill>
                  <a:schemeClr val="tx1"/>
                </a:solidFill>
                <a:latin typeface="Arial"/>
                <a:cs typeface="Arial"/>
              </a:rPr>
              <a:t>тыс.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lang="ru-RU" b="1" spc="50" dirty="0">
                <a:solidFill>
                  <a:schemeClr val="tx1"/>
                </a:solidFill>
                <a:latin typeface="Arial"/>
                <a:cs typeface="Arial"/>
              </a:rPr>
              <a:t>Шерсть</a:t>
            </a:r>
            <a:r>
              <a:rPr lang="ru-RU" sz="2400" b="1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1" spc="50" dirty="0">
                <a:solidFill>
                  <a:schemeClr val="tx1"/>
                </a:solidFill>
                <a:latin typeface="Arial"/>
                <a:cs typeface="Arial"/>
              </a:rPr>
              <a:t>50-55</a:t>
            </a:r>
            <a:r>
              <a:rPr lang="ru-RU" sz="3600" b="1" spc="-3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b="1" spc="50" dirty="0" smtClean="0">
                <a:solidFill>
                  <a:schemeClr val="tx1"/>
                </a:solidFill>
                <a:latin typeface="Arial"/>
                <a:cs typeface="Arial"/>
              </a:rPr>
              <a:t>тыс.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 </a:t>
            </a: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Экспорт</a:t>
            </a:r>
            <a:r>
              <a:rPr kumimoji="0" lang="ru-RU" sz="1800" b="1" i="0" u="sng" strike="noStrike" kern="0" cap="none" spc="-1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lvl="2">
              <a:lnSpc>
                <a:spcPts val="3145"/>
              </a:lnSpc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cs typeface="Arial"/>
              </a:rPr>
              <a:t>Тушки 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cs typeface="Arial"/>
              </a:rPr>
              <a:t> 50-100 </a:t>
            </a:r>
            <a:r>
              <a:rPr lang="ru-RU" sz="1500" b="1" spc="50" dirty="0" smtClean="0">
                <a:solidFill>
                  <a:schemeClr val="tx1"/>
                </a:solidFill>
                <a:latin typeface="Arial"/>
                <a:cs typeface="Arial"/>
              </a:rPr>
              <a:t>тыс.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lang="ru-RU" b="1" spc="50" dirty="0" smtClean="0">
                <a:solidFill>
                  <a:schemeClr val="tx1"/>
                </a:solidFill>
                <a:latin typeface="Arial"/>
                <a:cs typeface="Arial"/>
              </a:rPr>
              <a:t>Шерсть</a:t>
            </a:r>
            <a:r>
              <a:rPr lang="ru-RU" sz="2400" b="1" spc="5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cs typeface="Arial"/>
              </a:rPr>
              <a:t>5-15</a:t>
            </a:r>
            <a:r>
              <a:rPr lang="ru-RU" sz="3600" b="1" spc="-3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 b="1" spc="50" dirty="0" smtClean="0">
                <a:solidFill>
                  <a:schemeClr val="tx1"/>
                </a:solidFill>
                <a:latin typeface="Arial"/>
                <a:cs typeface="Arial"/>
              </a:rPr>
              <a:t>тыс.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 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6798"/>
            <a:ext cx="4686802" cy="2553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9AD3567-6F48-474F-A891-C7646CD32899}"/>
              </a:ext>
            </a:extLst>
          </p:cNvPr>
          <p:cNvSpPr txBox="1"/>
          <p:nvPr/>
        </p:nvSpPr>
        <p:spPr>
          <a:xfrm>
            <a:off x="457206" y="4079597"/>
            <a:ext cx="624839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Топ </a:t>
            </a:r>
            <a:r>
              <a:rPr kumimoji="0" lang="ru-RU" sz="1800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5 </a:t>
            </a:r>
            <a:r>
              <a:rPr kumimoji="0" lang="ru-RU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производителей в Российской Федерации: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500" dirty="0" smtClean="0"/>
              <a:t>ОАО «Чебоксарский </a:t>
            </a:r>
            <a:r>
              <a:rPr lang="ru-RU" sz="1500" dirty="0"/>
              <a:t>камвольный </a:t>
            </a:r>
            <a:r>
              <a:rPr lang="ru-RU" sz="1500" dirty="0" smtClean="0"/>
              <a:t>комбинат</a:t>
            </a:r>
            <a:r>
              <a:rPr kumimoji="0" lang="ru-RU" sz="15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500" dirty="0" smtClean="0"/>
              <a:t>ООО «Шерсть России», </a:t>
            </a:r>
            <a:r>
              <a:rPr lang="ru-RU" sz="1500" dirty="0"/>
              <a:t>АО </a:t>
            </a:r>
            <a:r>
              <a:rPr lang="ru-RU" sz="1500" dirty="0" smtClean="0"/>
              <a:t>«Ульяновская </a:t>
            </a:r>
            <a:r>
              <a:rPr lang="ru-RU" sz="1500" dirty="0"/>
              <a:t>шерстяная </a:t>
            </a:r>
            <a:r>
              <a:rPr lang="ru-RU" sz="1500" dirty="0" smtClean="0"/>
              <a:t>фабрика»,</a:t>
            </a:r>
            <a:r>
              <a:rPr lang="ru-RU" sz="1500" dirty="0"/>
              <a:t> КФХ </a:t>
            </a:r>
            <a:r>
              <a:rPr lang="ru-RU" sz="1500" dirty="0" smtClean="0"/>
              <a:t>«Сибирский меринос», </a:t>
            </a:r>
            <a:r>
              <a:rPr lang="ru-RU" sz="1500" dirty="0"/>
              <a:t>ООО </a:t>
            </a:r>
            <a:r>
              <a:rPr lang="ru-RU" sz="1500" dirty="0" smtClean="0"/>
              <a:t>«Калмыцкие традиции»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409774" y="5791200"/>
            <a:ext cx="10602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Тенденции:</a:t>
            </a:r>
            <a:r>
              <a:rPr kumimoji="0" lang="ru-RU" sz="1800" b="1" i="0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национального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«Производительность труда»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2030 году планируется увеличить 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овцеводческой отрасли производительность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40-50 %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по сравнению с 2020 годом.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44" y="673131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400" spc="50" dirty="0" smtClean="0"/>
              <a:t>овцеводческой отрасли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0" y="1057747"/>
            <a:ext cx="4426444" cy="422872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800" b="1" u="sng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продукции:</a:t>
            </a:r>
            <a:endParaRPr sz="1800" u="sng" dirty="0">
              <a:latin typeface="Arial"/>
              <a:cs typeface="Arial"/>
            </a:endParaRPr>
          </a:p>
          <a:p>
            <a:pPr marL="12700">
              <a:lnSpc>
                <a:spcPts val="1525"/>
              </a:lnSpc>
              <a:spcBef>
                <a:spcPts val="860"/>
              </a:spcBef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r>
              <a:rPr sz="15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endParaRPr sz="1500" dirty="0">
              <a:latin typeface="Microsoft Sans Serif"/>
              <a:cs typeface="Microsoft Sans Serif"/>
            </a:endParaRPr>
          </a:p>
          <a:p>
            <a:pPr marL="12700" lvl="2">
              <a:lnSpc>
                <a:spcPts val="3145"/>
              </a:lnSpc>
            </a:pPr>
            <a:r>
              <a:rPr lang="ru-RU" b="1" spc="50" dirty="0">
                <a:solidFill>
                  <a:schemeClr val="tx1"/>
                </a:solidFill>
                <a:latin typeface="Arial"/>
                <a:cs typeface="Arial"/>
              </a:rPr>
              <a:t>Тушки </a:t>
            </a:r>
            <a:r>
              <a:rPr lang="ru-RU" sz="2000" b="1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cs typeface="Arial"/>
              </a:rPr>
              <a:t>10-11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тонны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lang="ru-RU" b="1" spc="50" dirty="0">
                <a:solidFill>
                  <a:schemeClr val="tx1"/>
                </a:solidFill>
                <a:latin typeface="Arial"/>
                <a:cs typeface="Arial"/>
              </a:rPr>
              <a:t>Шерсть</a:t>
            </a:r>
            <a:r>
              <a:rPr lang="ru-RU" sz="2000" b="1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cs typeface="Arial"/>
              </a:rPr>
              <a:t>1000-1100</a:t>
            </a:r>
            <a:r>
              <a:rPr lang="ru-RU" sz="2850" b="1" spc="-3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800" b="1" i="0" u="sng" strike="noStrike" kern="0" cap="none" spc="-11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производства: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r>
              <a:rPr kumimoji="0" lang="ru-RU" sz="15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lvl="2">
              <a:lnSpc>
                <a:spcPts val="3145"/>
              </a:lnSpc>
            </a:pPr>
            <a:r>
              <a:rPr lang="ru-RU" b="1" spc="50" dirty="0">
                <a:solidFill>
                  <a:schemeClr val="tx1"/>
                </a:solidFill>
                <a:latin typeface="Arial"/>
                <a:cs typeface="Arial"/>
              </a:rPr>
              <a:t>Тушки </a:t>
            </a:r>
            <a:r>
              <a:rPr lang="ru-RU" sz="2000" b="1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cs typeface="Arial"/>
              </a:rPr>
              <a:t>8,5-9,2</a:t>
            </a:r>
            <a:r>
              <a:rPr lang="ru-RU" sz="1500" b="1" spc="5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lang="ru-RU" b="1" spc="50" dirty="0">
                <a:solidFill>
                  <a:schemeClr val="tx1"/>
                </a:solidFill>
                <a:latin typeface="Arial"/>
                <a:cs typeface="Arial"/>
              </a:rPr>
              <a:t>Шерсть</a:t>
            </a:r>
            <a:r>
              <a:rPr lang="ru-RU" sz="2000" b="1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cs typeface="Arial"/>
              </a:rPr>
              <a:t>850-900</a:t>
            </a:r>
            <a:r>
              <a:rPr lang="ru-RU" sz="2850" b="1" spc="-3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 </a:t>
            </a: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Импорт </a:t>
            </a: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(внешний и внутренний)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lvl="2">
              <a:lnSpc>
                <a:spcPts val="3145"/>
              </a:lnSpc>
            </a:pPr>
            <a:r>
              <a:rPr lang="ru-RU" b="1" spc="50" dirty="0">
                <a:solidFill>
                  <a:schemeClr val="tx1"/>
                </a:solidFill>
                <a:latin typeface="Arial"/>
                <a:cs typeface="Arial"/>
              </a:rPr>
              <a:t>Тушки </a:t>
            </a:r>
            <a:r>
              <a:rPr lang="ru-RU" sz="2000" b="1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cs typeface="Arial"/>
              </a:rPr>
              <a:t>1,5-2</a:t>
            </a:r>
            <a:r>
              <a:rPr lang="ru-RU" sz="1500" b="1" spc="5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ts val="1585"/>
              </a:lnSpc>
              <a:spcBef>
                <a:spcPts val="1360"/>
              </a:spcBef>
            </a:pPr>
            <a:r>
              <a:rPr lang="ru-RU" b="1" spc="50" dirty="0">
                <a:solidFill>
                  <a:schemeClr val="tx1"/>
                </a:solidFill>
                <a:latin typeface="Arial"/>
                <a:cs typeface="Arial"/>
              </a:rPr>
              <a:t>Шерсть</a:t>
            </a:r>
            <a:r>
              <a:rPr lang="ru-RU" sz="2000" b="1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b="1" spc="50" dirty="0" smtClean="0">
                <a:solidFill>
                  <a:schemeClr val="tx1"/>
                </a:solidFill>
                <a:latin typeface="Arial"/>
                <a:cs typeface="Arial"/>
              </a:rPr>
              <a:t>100-150</a:t>
            </a:r>
            <a:r>
              <a:rPr lang="ru-RU" sz="2850" b="1" spc="-35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тонн</a:t>
            </a:r>
            <a:r>
              <a:rPr kumimoji="0" lang="ru-RU" sz="15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sz="1500" b="1" i="0" u="none" strike="noStrike" kern="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5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год 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840B7B9-6CFB-431F-8BE0-1EE92D17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946" y="1635740"/>
            <a:ext cx="3642991" cy="35730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19F3473-1842-43D2-A538-8B9BACE514FC}"/>
              </a:ext>
            </a:extLst>
          </p:cNvPr>
          <p:cNvSpPr txBox="1"/>
          <p:nvPr/>
        </p:nvSpPr>
        <p:spPr>
          <a:xfrm>
            <a:off x="409774" y="5791200"/>
            <a:ext cx="10602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Тенденции:</a:t>
            </a:r>
            <a:r>
              <a:rPr kumimoji="0" lang="ru-RU" sz="1800" b="1" i="0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Ежегодное увеличение 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потребления баранины и шерсти связано с влиянием урбанизации и смены поколений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/>
              <a:t> Урбанизация и смена поколений трансформируют рынок, создавая новые ниши. Успешные производители сочетают традиционное качество с </a:t>
            </a:r>
            <a:r>
              <a:rPr lang="ru-RU" sz="1600" dirty="0" err="1"/>
              <a:t>цифровизацией</a:t>
            </a:r>
            <a:r>
              <a:rPr lang="ru-RU" sz="1600" dirty="0"/>
              <a:t> и </a:t>
            </a:r>
            <a:r>
              <a:rPr lang="ru-RU" sz="1600" dirty="0" err="1"/>
              <a:t>экологичностью</a:t>
            </a:r>
            <a:r>
              <a:rPr lang="ru-RU" sz="1600" dirty="0"/>
              <a:t>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2B84085-88D1-4095-BB24-C1093CE44FCE}"/>
              </a:ext>
            </a:extLst>
          </p:cNvPr>
          <p:cNvSpPr txBox="1"/>
          <p:nvPr/>
        </p:nvSpPr>
        <p:spPr>
          <a:xfrm>
            <a:off x="409774" y="1262825"/>
            <a:ext cx="42384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Топ 10 производителей </a:t>
            </a:r>
            <a:b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в Омской области: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КФХ «Сибирская овца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 - Омский район,</a:t>
            </a:r>
          </a:p>
          <a:p>
            <a:pPr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ООО «Омский барашек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 - Марьяновский район,</a:t>
            </a:r>
          </a:p>
          <a:p>
            <a:pPr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КФХ «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Агроовцевод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 - Черлакский район,</a:t>
            </a:r>
          </a:p>
          <a:p>
            <a:pPr>
              <a:defRPr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СХП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«Овцевод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Прииртышья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 - Таврический район,</a:t>
            </a:r>
          </a:p>
          <a:p>
            <a:pPr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КФХ «Баран &amp; Ко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Любинский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район,</a:t>
            </a:r>
          </a:p>
          <a:p>
            <a:pPr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ООО «Омская шерсть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 - г. Омск,</a:t>
            </a:r>
          </a:p>
          <a:p>
            <a:pPr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КФХ «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Экоферма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 - Москаленский район,</a:t>
            </a:r>
          </a:p>
          <a:p>
            <a:pPr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СХА «Сибирские просторы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Павлоградский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район,</a:t>
            </a:r>
          </a:p>
          <a:p>
            <a:pPr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КФХ «Овцеводство 55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Оконешниковский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район,</a:t>
            </a:r>
          </a:p>
          <a:p>
            <a:pPr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ИП «Фермер Омский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Колосовский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район.</a:t>
            </a:r>
            <a:endParaRPr kumimoji="0" lang="ru-RU" sz="3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231F2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</TotalTime>
  <Words>2130</Words>
  <Application>Microsoft Office PowerPoint</Application>
  <PresentationFormat>Широкоэкранный</PresentationFormat>
  <Paragraphs>436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MT</vt:lpstr>
      <vt:lpstr>Calibri</vt:lpstr>
      <vt:lpstr>Microsoft Sans Serif</vt:lpstr>
      <vt:lpstr>Tahoma</vt:lpstr>
      <vt:lpstr>Times New Roman</vt:lpstr>
      <vt:lpstr>Office Theme</vt:lpstr>
      <vt:lpstr>Презентация PowerPoint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 выпускаемой продукции </vt:lpstr>
      <vt:lpstr>АНАЛИЗ РЫНКА овцеводческой отрасли</vt:lpstr>
      <vt:lpstr>РЫНОК СБЫТА</vt:lpstr>
      <vt:lpstr>ТЕХНОЛОГИЯ ПРОИЗВОДСТВА</vt:lpstr>
      <vt:lpstr>ПЛАН МАРКЕТИНГА</vt:lpstr>
      <vt:lpstr>РЕСУРСНАЯ БАЗА </vt:lpstr>
      <vt:lpstr>ВОЗМОЖНЫЕ ТЕРРИТОРИИ ДЛЯ РАЗМЕЩЕНИЯ*</vt:lpstr>
      <vt:lpstr>ВОЗМОЖНЫЕ ТЕРРИТОРИИ ДЛЯ РАЗМЕЩЕНИЯ*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Харьковчук</dc:creator>
  <cp:lastModifiedBy>Харьковчук</cp:lastModifiedBy>
  <cp:revision>129</cp:revision>
  <cp:lastPrinted>2025-06-02T10:59:34Z</cp:lastPrinted>
  <dcterms:created xsi:type="dcterms:W3CDTF">2025-05-29T10:04:48Z</dcterms:created>
  <dcterms:modified xsi:type="dcterms:W3CDTF">2025-08-15T10:24:07Z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15.0</vt:lpwstr>
  </property>
</Properties>
</file>