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85" r:id="rId4"/>
    <p:sldMasterId id="2147483691" r:id="rId5"/>
  </p:sldMasterIdLst>
  <p:notesMasterIdLst>
    <p:notesMasterId r:id="rId18"/>
  </p:notesMasterIdLst>
  <p:sldIdLst>
    <p:sldId id="258" r:id="rId6"/>
    <p:sldId id="257" r:id="rId7"/>
    <p:sldId id="259" r:id="rId8"/>
    <p:sldId id="260" r:id="rId9"/>
    <p:sldId id="288" r:id="rId10"/>
    <p:sldId id="261" r:id="rId11"/>
    <p:sldId id="265" r:id="rId12"/>
    <p:sldId id="287" r:id="rId13"/>
    <p:sldId id="270" r:id="rId14"/>
    <p:sldId id="280" r:id="rId15"/>
    <p:sldId id="281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41F52-1FFB-4D1F-B5CF-8560C474C150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6F4E5-039E-4C87-A312-2DB36E1E5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03792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1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9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0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23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0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10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1334053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11541358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3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5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92728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7" y="2125980"/>
            <a:ext cx="1036859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1"/>
            <a:ext cx="853884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349345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6"/>
            <a:ext cx="5610859" cy="161583"/>
          </a:xfrm>
        </p:spPr>
        <p:txBody>
          <a:bodyPr lIns="0" tIns="0" rIns="0" bIns="0"/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40018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20699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1" y="1661996"/>
            <a:ext cx="46755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1" y="1661996"/>
            <a:ext cx="4439284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83022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10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334053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11541358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3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5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4017356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3785864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7" y="2125980"/>
            <a:ext cx="1036859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1"/>
            <a:ext cx="853884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388807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6"/>
            <a:ext cx="5610859" cy="161583"/>
          </a:xfrm>
        </p:spPr>
        <p:txBody>
          <a:bodyPr lIns="0" tIns="0" rIns="0" bIns="0"/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285189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1" y="1661996"/>
            <a:ext cx="46755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1" y="1661996"/>
            <a:ext cx="4439284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99160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10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334053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11541358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3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5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2742082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118165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7" y="2125980"/>
            <a:ext cx="1036859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1"/>
            <a:ext cx="853884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32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6"/>
            <a:ext cx="5610859" cy="161583"/>
          </a:xfrm>
        </p:spPr>
        <p:txBody>
          <a:bodyPr lIns="0" tIns="0" rIns="0" bIns="0"/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4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149952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1" y="1661996"/>
            <a:ext cx="46755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1" y="1661996"/>
            <a:ext cx="4439284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5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10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334053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11541358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3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5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8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438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32955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7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6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9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28682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EEB7-8A7D-410D-83A7-5F4E4EBC2C3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3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5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660599" y="2381297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9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1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5"/>
            <a:ext cx="56108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1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8" y="6377941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2" y="6369566"/>
            <a:ext cx="194309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0923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5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660599" y="2381297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9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1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5"/>
            <a:ext cx="56108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1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8" y="6377941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2" y="6369566"/>
            <a:ext cx="194309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3611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5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660599" y="2381297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9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1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5"/>
            <a:ext cx="56108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1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8" y="6377941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2" y="6369566"/>
            <a:ext cx="194309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arvd@mail.ru" TargetMode="External"/><Relationship Id="rId5" Type="http://schemas.openxmlformats.org/officeDocument/2006/relationships/hyperlink" Target="mailto:info@investomsk.ru" TargetMode="Externa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55" Type="http://schemas.openxmlformats.org/officeDocument/2006/relationships/image" Target="../media/image79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9" Type="http://schemas.openxmlformats.org/officeDocument/2006/relationships/image" Target="../media/image53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3" Type="http://schemas.openxmlformats.org/officeDocument/2006/relationships/image" Target="../media/image77.png"/><Relationship Id="rId58" Type="http://schemas.openxmlformats.org/officeDocument/2006/relationships/image" Target="../media/image82.png"/><Relationship Id="rId5" Type="http://schemas.openxmlformats.org/officeDocument/2006/relationships/image" Target="../media/image29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56" Type="http://schemas.openxmlformats.org/officeDocument/2006/relationships/image" Target="../media/image80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59" Type="http://schemas.openxmlformats.org/officeDocument/2006/relationships/image" Target="../media/image83.png"/><Relationship Id="rId20" Type="http://schemas.openxmlformats.org/officeDocument/2006/relationships/image" Target="../media/image44.png"/><Relationship Id="rId41" Type="http://schemas.openxmlformats.org/officeDocument/2006/relationships/image" Target="../media/image65.png"/><Relationship Id="rId54" Type="http://schemas.openxmlformats.org/officeDocument/2006/relationships/image" Target="../media/image7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57" Type="http://schemas.openxmlformats.org/officeDocument/2006/relationships/image" Target="../media/image81.png"/><Relationship Id="rId10" Type="http://schemas.openxmlformats.org/officeDocument/2006/relationships/image" Target="../media/image34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52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3341694" y="1772818"/>
            <a:ext cx="6629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prstClr val="white"/>
              </a:solidFill>
              <a:latin typeface="Calibri"/>
            </a:endParaRPr>
          </a:p>
          <a:p>
            <a:r>
              <a:rPr lang="ru-RU" sz="3200" b="1" dirty="0">
                <a:solidFill>
                  <a:prstClr val="white"/>
                </a:solidFill>
                <a:latin typeface="Calibri"/>
              </a:rPr>
              <a:t>Комплексное развитие территорий на улице Ленина</a:t>
            </a:r>
          </a:p>
          <a:p>
            <a:r>
              <a:rPr lang="ru-RU" sz="3200" b="1" dirty="0">
                <a:solidFill>
                  <a:prstClr val="white"/>
                </a:solidFill>
                <a:latin typeface="Calibri"/>
              </a:rPr>
              <a:t>Тарского района Омской области</a:t>
            </a:r>
          </a:p>
          <a:p>
            <a:br>
              <a:rPr lang="ru-RU" sz="2800" dirty="0">
                <a:solidFill>
                  <a:prstClr val="white"/>
                </a:solidFill>
                <a:latin typeface="Calibri"/>
              </a:rPr>
            </a:br>
            <a:endParaRPr lang="ru-RU" sz="280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0134" y="1105867"/>
            <a:ext cx="413242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494951" y="1321512"/>
            <a:ext cx="9278144" cy="45719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6423" y="3388482"/>
            <a:ext cx="2622709" cy="483146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defTabSz="685800">
              <a:lnSpc>
                <a:spcPts val="1492"/>
              </a:lnSpc>
              <a:spcBef>
                <a:spcPts val="68"/>
              </a:spcBef>
            </a:pP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2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53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2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26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013" kern="0" spc="-26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0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0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2168"/>
              </a:lnSpc>
            </a:pPr>
            <a:r>
              <a:rPr lang="ru-RU" sz="1838" b="1" kern="0" spc="-8" dirty="0">
                <a:solidFill>
                  <a:srgbClr val="F04E23"/>
                </a:solidFill>
                <a:latin typeface="Arial"/>
                <a:cs typeface="Arial"/>
              </a:rPr>
              <a:t>23,095</a:t>
            </a:r>
            <a:r>
              <a:rPr sz="1838" b="1" kern="0" spc="-17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163" b="1" kern="0" spc="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spc="-8" dirty="0" err="1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163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6329" y="3368496"/>
            <a:ext cx="436919" cy="4448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66423" y="1915345"/>
            <a:ext cx="3000375" cy="87825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defTabSz="685800">
              <a:spcBef>
                <a:spcPts val="68"/>
              </a:spcBef>
            </a:pP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2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8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275" b="1" kern="0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275" b="1" kern="0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5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275" b="1" kern="0" spc="-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013" kern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013" kern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349"/>
              </a:spcBef>
            </a:pPr>
            <a:r>
              <a:rPr lang="ru-RU"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 район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11"/>
              </a:spcBef>
            </a:pPr>
            <a:r>
              <a:rPr lang="ru-RU" sz="1838" b="1" kern="0" dirty="0">
                <a:solidFill>
                  <a:srgbClr val="F04E23"/>
                </a:solidFill>
                <a:latin typeface="Arial"/>
                <a:cs typeface="Arial"/>
              </a:rPr>
              <a:t>49 200 </a:t>
            </a:r>
            <a:r>
              <a:rPr sz="1163" b="1" kern="0" spc="-15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endParaRPr sz="1163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6423" y="2831870"/>
            <a:ext cx="1025366" cy="423353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defTabSz="685800">
              <a:lnSpc>
                <a:spcPts val="1125"/>
              </a:lnSpc>
              <a:spcBef>
                <a:spcPts val="101"/>
              </a:spcBef>
            </a:pPr>
            <a:r>
              <a:rPr lang="ru-RU"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2115"/>
              </a:lnSpc>
            </a:pPr>
            <a:r>
              <a:rPr lang="ru-RU" sz="1838" b="1" kern="0" dirty="0">
                <a:solidFill>
                  <a:srgbClr val="231F20"/>
                </a:solidFill>
                <a:latin typeface="Arial"/>
                <a:cs typeface="Arial"/>
              </a:rPr>
              <a:t>64 428 </a:t>
            </a:r>
            <a:r>
              <a:rPr sz="1013" kern="0" spc="-1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8966" y="2831869"/>
            <a:ext cx="1025366" cy="57724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defTabSz="685800">
              <a:lnSpc>
                <a:spcPts val="1125"/>
              </a:lnSpc>
              <a:spcBef>
                <a:spcPts val="101"/>
              </a:spcBef>
            </a:pPr>
            <a:r>
              <a:rPr lang="ru-RU"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lang="ru-RU"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2115"/>
              </a:lnSpc>
            </a:pPr>
            <a:r>
              <a:rPr lang="ru-RU" sz="1838" b="1" kern="0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lang="ru-RU" sz="1838" b="1" kern="0" spc="-8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lang="ru-RU" sz="1838" b="1" kern="0" spc="-2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13" kern="0" spc="-1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lang="ru-RU"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1125"/>
              </a:lnSpc>
              <a:spcBef>
                <a:spcPts val="101"/>
              </a:spcBef>
            </a:pP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8661" y="2885446"/>
            <a:ext cx="0" cy="320993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336" y="1524016"/>
            <a:ext cx="3172778" cy="1175546"/>
          </a:xfrm>
          <a:prstGeom prst="rect">
            <a:avLst/>
          </a:prstGeom>
        </p:spPr>
        <p:txBody>
          <a:bodyPr vert="horz" wrap="square" lIns="0" tIns="85248" rIns="0" bIns="0" rtlCol="0">
            <a:spAutoFit/>
          </a:bodyPr>
          <a:lstStyle/>
          <a:p>
            <a:pPr marL="9525" defTabSz="685800">
              <a:spcBef>
                <a:spcPts val="671"/>
              </a:spcBef>
            </a:pPr>
            <a:r>
              <a:rPr b="1" kern="0" spc="45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b="1" kern="0" spc="6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1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64858" marR="3810" defTabSz="685800">
              <a:spcBef>
                <a:spcPts val="416"/>
              </a:spcBef>
            </a:pPr>
            <a:r>
              <a:rPr sz="1275" b="1" kern="0" spc="-45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275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275" b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38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275" b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75" b="1" kern="0" spc="-38" dirty="0">
                <a:solidFill>
                  <a:srgbClr val="231F20"/>
                </a:solidFill>
                <a:latin typeface="Arial"/>
                <a:cs typeface="Arial"/>
              </a:rPr>
              <a:t>Тарского района </a:t>
            </a:r>
          </a:p>
          <a:p>
            <a:pPr marL="764858" marR="3810" defTabSz="685800">
              <a:spcBef>
                <a:spcPts val="416"/>
              </a:spcBef>
            </a:pP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39,223</a:t>
            </a:r>
            <a:r>
              <a:rPr sz="2063" b="1" kern="0" spc="-11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163" b="1" kern="0" spc="1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spc="-8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163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83506" y="1980804"/>
            <a:ext cx="482441" cy="475298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602" y="2935905"/>
            <a:ext cx="801529" cy="4732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defTabSz="685800">
              <a:lnSpc>
                <a:spcPts val="2336"/>
              </a:lnSpc>
              <a:spcBef>
                <a:spcPts val="90"/>
              </a:spcBef>
            </a:pP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063" b="1" kern="0" spc="-28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63" b="1" kern="0" spc="-4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06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32874" defTabSz="685800">
              <a:lnSpc>
                <a:spcPts val="1256"/>
              </a:lnSpc>
            </a:pPr>
            <a:r>
              <a:rPr sz="116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16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6163" y="2940818"/>
            <a:ext cx="801053" cy="4732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defTabSz="685800">
              <a:lnSpc>
                <a:spcPts val="2336"/>
              </a:lnSpc>
              <a:spcBef>
                <a:spcPts val="90"/>
              </a:spcBef>
            </a:pP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063" b="1" kern="0" spc="-28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63" b="1" kern="0" spc="-4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06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1256"/>
              </a:lnSpc>
            </a:pPr>
            <a:r>
              <a:rPr sz="116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16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02" y="1944558"/>
            <a:ext cx="581634" cy="36290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5927" y="2693205"/>
            <a:ext cx="1177379" cy="117738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55413" y="4594706"/>
            <a:ext cx="119063" cy="128111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61005" y="5110809"/>
            <a:ext cx="119063" cy="128111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63719" y="5454108"/>
            <a:ext cx="119063" cy="128111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7100" y="4153811"/>
            <a:ext cx="3100270" cy="16226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525" defTabSz="685800">
              <a:spcBef>
                <a:spcPts val="450"/>
              </a:spcBef>
            </a:pPr>
            <a:r>
              <a:rPr sz="1500" b="1" kern="0" spc="-8" dirty="0" err="1">
                <a:solidFill>
                  <a:srgbClr val="F04E23"/>
                </a:solidFill>
                <a:latin typeface="Arial"/>
                <a:cs typeface="Arial"/>
              </a:rPr>
              <a:t>Образование</a:t>
            </a:r>
            <a:r>
              <a:rPr lang="ru-RU" sz="1500" b="1" kern="0" spc="-8" dirty="0">
                <a:solidFill>
                  <a:srgbClr val="F04E23"/>
                </a:solidFill>
                <a:latin typeface="Arial"/>
                <a:cs typeface="Arial"/>
              </a:rPr>
              <a:t> в Омской области</a:t>
            </a:r>
            <a:r>
              <a:rPr sz="1500" b="1" kern="0" spc="-8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36696" marR="3810" defTabSz="685800">
              <a:lnSpc>
                <a:spcPct val="95500"/>
              </a:lnSpc>
              <a:spcBef>
                <a:spcPts val="600"/>
              </a:spcBef>
            </a:pPr>
            <a:r>
              <a:rPr sz="1913" b="1" kern="0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1913" b="1" kern="0" spc="-16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125" kern="0" spc="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125" kern="0" spc="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125" kern="0" spc="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 err="1">
                <a:solidFill>
                  <a:srgbClr val="231F20"/>
                </a:solidFill>
                <a:latin typeface="Tahoma"/>
                <a:cs typeface="Tahoma"/>
              </a:rPr>
              <a:t>образования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endParaRPr lang="ru-RU" sz="1125" kern="0" spc="-8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236696" marR="3810" defTabSz="685800">
              <a:lnSpc>
                <a:spcPct val="95500"/>
              </a:lnSpc>
              <a:spcBef>
                <a:spcPts val="600"/>
              </a:spcBef>
            </a:pPr>
            <a:r>
              <a:rPr sz="1913" b="1" kern="0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1913" b="1" kern="0" spc="-20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125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36696" defTabSz="685800">
              <a:lnSpc>
                <a:spcPts val="2239"/>
              </a:lnSpc>
              <a:spcBef>
                <a:spcPts val="255"/>
              </a:spcBef>
            </a:pPr>
            <a:r>
              <a:rPr sz="1913" b="1" kern="0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1913" b="1" kern="0" spc="-18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dirty="0" err="1">
                <a:solidFill>
                  <a:srgbClr val="231F20"/>
                </a:solidFill>
                <a:latin typeface="Tahoma"/>
                <a:cs typeface="Tahoma"/>
              </a:rPr>
              <a:t>тыс</a:t>
            </a:r>
            <a:r>
              <a:rPr sz="1125" kern="0" spc="2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125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36696" defTabSz="685800">
              <a:lnSpc>
                <a:spcPts val="1024"/>
              </a:lnSpc>
            </a:pPr>
            <a:r>
              <a:rPr sz="900" kern="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900" kern="0" spc="-3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kern="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kern="0" spc="-3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kern="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900" kern="0" spc="-3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kern="0" spc="-8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8930" y="4182771"/>
            <a:ext cx="421958" cy="422434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4725" y="4208450"/>
            <a:ext cx="2820828" cy="20486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defTabSz="685800">
              <a:spcBef>
                <a:spcPts val="68"/>
              </a:spcBef>
            </a:pPr>
            <a:r>
              <a:rPr sz="1275" b="1" kern="0" spc="-53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275" b="1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275" b="1" kern="0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34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27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0077" y="5175455"/>
            <a:ext cx="953929" cy="558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900" kern="0" spc="-8" dirty="0">
                <a:solidFill>
                  <a:srgbClr val="231F20"/>
                </a:solidFill>
                <a:latin typeface="Tahoma"/>
                <a:cs typeface="Tahoma"/>
              </a:rPr>
              <a:t>туризм</a:t>
            </a:r>
            <a:r>
              <a:rPr sz="900" kern="0" spc="-8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2239"/>
              </a:lnSpc>
              <a:spcBef>
                <a:spcPts val="34"/>
              </a:spcBef>
            </a:pPr>
            <a:r>
              <a:rPr lang="ru-RU" sz="1913" b="1" kern="0" spc="-38" dirty="0">
                <a:solidFill>
                  <a:srgbClr val="231F20"/>
                </a:solidFill>
                <a:latin typeface="Tahoma"/>
                <a:cs typeface="Tahoma"/>
              </a:rPr>
              <a:t>130</a:t>
            </a:r>
            <a:endParaRPr sz="1913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1024"/>
              </a:lnSpc>
            </a:pPr>
            <a:r>
              <a:rPr sz="900" kern="0" spc="-8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5946" y="5174865"/>
            <a:ext cx="2266268" cy="558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900" kern="0" spc="-8" dirty="0">
                <a:solidFill>
                  <a:srgbClr val="231F20"/>
                </a:solidFill>
                <a:latin typeface="Tahoma"/>
                <a:cs typeface="Tahoma"/>
              </a:rPr>
              <a:t>торговля и общественное питание :</a:t>
            </a:r>
            <a:endParaRPr sz="75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2239"/>
              </a:lnSpc>
              <a:spcBef>
                <a:spcPts val="34"/>
              </a:spcBef>
            </a:pPr>
            <a:r>
              <a:rPr lang="ru-RU" sz="1913" b="1" kern="0" spc="-19" dirty="0">
                <a:solidFill>
                  <a:srgbClr val="231F20"/>
                </a:solidFill>
                <a:latin typeface="Tahoma"/>
                <a:cs typeface="Tahoma"/>
              </a:rPr>
              <a:t>450</a:t>
            </a:r>
            <a:endParaRPr sz="1913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1024"/>
              </a:lnSpc>
            </a:pPr>
            <a:r>
              <a:rPr sz="900" kern="0" spc="-8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37258" y="4492757"/>
            <a:ext cx="338138" cy="1174433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91496" y="5634423"/>
            <a:ext cx="208121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10953" defTabSz="685800">
              <a:spcBef>
                <a:spcPts val="127"/>
              </a:spcBef>
            </a:pPr>
            <a:fld id="{81D60167-4931-47E6-BA6A-407CBD079E47}" type="slidenum">
              <a:rPr sz="1050" kern="0" spc="19" dirty="0">
                <a:solidFill>
                  <a:srgbClr val="FFFFFF"/>
                </a:solidFill>
                <a:latin typeface="Arial MT"/>
                <a:cs typeface="Arial MT"/>
              </a:rPr>
              <a:pPr marL="10953" defTabSz="685800">
                <a:spcBef>
                  <a:spcPts val="127"/>
                </a:spcBef>
              </a:pPr>
              <a:t>10</a:t>
            </a:fld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77" y="4627066"/>
            <a:ext cx="485267" cy="4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34" y="4594706"/>
            <a:ext cx="1700999" cy="49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47" y="4521650"/>
            <a:ext cx="74661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22"/>
          <p:cNvSpPr txBox="1"/>
          <p:nvPr/>
        </p:nvSpPr>
        <p:spPr>
          <a:xfrm>
            <a:off x="7033121" y="5174865"/>
            <a:ext cx="1090712" cy="558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900" kern="0" spc="-8" dirty="0">
                <a:solidFill>
                  <a:srgbClr val="231F20"/>
                </a:solidFill>
                <a:latin typeface="Tahoma"/>
                <a:cs typeface="Tahoma"/>
              </a:rPr>
              <a:t>гостиничное дело</a:t>
            </a:r>
            <a:r>
              <a:rPr sz="900" kern="0" spc="-8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2239"/>
              </a:lnSpc>
              <a:spcBef>
                <a:spcPts val="34"/>
              </a:spcBef>
            </a:pPr>
            <a:r>
              <a:rPr lang="ru-RU" sz="1913" b="1" kern="0" spc="-38" dirty="0">
                <a:solidFill>
                  <a:srgbClr val="231F20"/>
                </a:solidFill>
                <a:latin typeface="Tahoma"/>
                <a:cs typeface="Tahoma"/>
              </a:rPr>
              <a:t>50</a:t>
            </a:r>
            <a:endParaRPr sz="1913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1024"/>
              </a:lnSpc>
            </a:pPr>
            <a:r>
              <a:rPr sz="900" kern="0" spc="-8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4108B141-5ABA-4AAA-AED4-085B4ED1753F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z="1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22489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617" y="1366385"/>
            <a:ext cx="4453890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41" dirty="0"/>
              <a:t>ВОЗМОЖНЫЕ</a:t>
            </a:r>
            <a:r>
              <a:rPr spc="150" dirty="0"/>
              <a:t> </a:t>
            </a:r>
            <a:r>
              <a:rPr dirty="0"/>
              <a:t>МЕРЫ</a:t>
            </a:r>
            <a:r>
              <a:rPr spc="150" dirty="0"/>
              <a:t> </a:t>
            </a:r>
            <a:r>
              <a:rPr spc="41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0134" y="1105867"/>
            <a:ext cx="413242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617" y="1275794"/>
            <a:ext cx="9328478" cy="45719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49310"/>
              </p:ext>
            </p:extLst>
          </p:nvPr>
        </p:nvGraphicFramePr>
        <p:xfrm>
          <a:off x="444617" y="1777766"/>
          <a:ext cx="9479559" cy="3785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576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576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lang="ru-RU"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500" b="0" dirty="0">
                          <a:solidFill>
                            <a:srgbClr val="231F2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Минэкономразвития России в рамках</a:t>
                      </a:r>
                      <a:r>
                        <a:rPr lang="ru-RU" sz="1500" b="0" baseline="0" dirty="0">
                          <a:solidFill>
                            <a:srgbClr val="231F2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rgbClr val="231F2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государственной программы «Развитие туризма»</a:t>
                      </a:r>
                      <a:endParaRPr sz="1500" b="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Субсидии на создание модульных некапитальных средств размещения</a:t>
                      </a:r>
                    </a:p>
                  </a:txBody>
                  <a:tcPr marL="0" marR="0" marT="28575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5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5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br>
                        <a:rPr lang="ru-RU"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</a:br>
                      <a:r>
                        <a:rPr sz="15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05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13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10%)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671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растениеводства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671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1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53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53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291496" y="5634423"/>
            <a:ext cx="208121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10953" defTabSz="685800">
              <a:spcBef>
                <a:spcPts val="127"/>
              </a:spcBef>
            </a:pPr>
            <a:fld id="{81D60167-4931-47E6-BA6A-407CBD079E47}" type="slidenum">
              <a:rPr sz="1050" kern="0" spc="19" dirty="0">
                <a:solidFill>
                  <a:srgbClr val="FFFFFF"/>
                </a:solidFill>
                <a:latin typeface="Arial MT"/>
                <a:cs typeface="Arial MT"/>
              </a:rPr>
              <a:pPr marL="10953" defTabSz="685800">
                <a:spcBef>
                  <a:spcPts val="127"/>
                </a:spcBef>
              </a:pPr>
              <a:t>11</a:t>
            </a:fld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974C131-D2F6-4725-BBA7-6038C087E9C8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11</a:t>
            </a:fld>
            <a:endParaRPr sz="1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6394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1E0B-6D21-FC47-2F42-2B73EE3F0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4F0B876-65EE-516A-8554-5A6553387DF5}"/>
              </a:ext>
            </a:extLst>
          </p:cNvPr>
          <p:cNvSpPr txBox="1"/>
          <p:nvPr/>
        </p:nvSpPr>
        <p:spPr>
          <a:xfrm>
            <a:off x="1679928" y="1991930"/>
            <a:ext cx="5906929" cy="1957267"/>
          </a:xfrm>
          <a:prstGeom prst="rect">
            <a:avLst/>
          </a:prstGeom>
        </p:spPr>
        <p:txBody>
          <a:bodyPr vert="horz" wrap="square" lIns="0" tIns="90488" rIns="0" bIns="0" rtlCol="0">
            <a:spAutoFit/>
          </a:bodyPr>
          <a:lstStyle/>
          <a:p>
            <a:pPr marL="631031" defTabSz="685800">
              <a:spcBef>
                <a:spcPts val="713"/>
              </a:spcBef>
            </a:pP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«одного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окна»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marR="3810" defTabSz="685800">
              <a:spcBef>
                <a:spcPts val="638"/>
              </a:spcBef>
            </a:pP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</a:t>
            </a:r>
            <a:r>
              <a:rPr sz="1125" kern="0" spc="-3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defTabSz="685800">
              <a:spcBef>
                <a:spcPts val="638"/>
              </a:spcBef>
            </a:pP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инвестиционных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marR="323850" defTabSz="685800">
              <a:spcBef>
                <a:spcPts val="638"/>
              </a:spcBef>
            </a:pP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доработка,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планов,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экономических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обоснований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моделей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marR="304800" defTabSz="685800">
              <a:spcBef>
                <a:spcPts val="638"/>
              </a:spcBef>
            </a:pP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консультационная,</a:t>
            </a:r>
            <a:r>
              <a:rPr sz="1125" kern="0" spc="4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юридическая,</a:t>
            </a:r>
            <a:r>
              <a:rPr sz="1125" kern="0" spc="4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консалтинговая</a:t>
            </a:r>
            <a:r>
              <a:rPr sz="1125" kern="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F2285A-ACA5-7B38-C12D-C7C29FD685F0}"/>
              </a:ext>
            </a:extLst>
          </p:cNvPr>
          <p:cNvSpPr txBox="1"/>
          <p:nvPr/>
        </p:nvSpPr>
        <p:spPr>
          <a:xfrm>
            <a:off x="4795225" y="4246154"/>
            <a:ext cx="158448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050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41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050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38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050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050" b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38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050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38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050" b="1" kern="0" spc="-38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50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41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050" b="1" kern="0" spc="-38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AB4D40B-9AFA-DAA7-F9F9-A53D2D002965}"/>
              </a:ext>
            </a:extLst>
          </p:cNvPr>
          <p:cNvSpPr/>
          <p:nvPr/>
        </p:nvSpPr>
        <p:spPr>
          <a:xfrm>
            <a:off x="2027984" y="2132255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BC707E-A941-58DC-59A8-ABF7033F6678}"/>
              </a:ext>
            </a:extLst>
          </p:cNvPr>
          <p:cNvSpPr/>
          <p:nvPr/>
        </p:nvSpPr>
        <p:spPr>
          <a:xfrm>
            <a:off x="2027984" y="2367544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3FF482D-C206-C133-376D-D88417F24363}"/>
              </a:ext>
            </a:extLst>
          </p:cNvPr>
          <p:cNvSpPr/>
          <p:nvPr/>
        </p:nvSpPr>
        <p:spPr>
          <a:xfrm>
            <a:off x="2027984" y="2792702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4AA5920-541F-2777-4F58-5B0A6289805F}"/>
              </a:ext>
            </a:extLst>
          </p:cNvPr>
          <p:cNvSpPr/>
          <p:nvPr/>
        </p:nvSpPr>
        <p:spPr>
          <a:xfrm>
            <a:off x="2027984" y="3022951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E589928-B1E8-E4F7-CD14-76443170C946}"/>
              </a:ext>
            </a:extLst>
          </p:cNvPr>
          <p:cNvSpPr/>
          <p:nvPr/>
        </p:nvSpPr>
        <p:spPr>
          <a:xfrm>
            <a:off x="2027984" y="3424277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98987207-ACC3-FCA5-08D9-9AF27F1E77CA}"/>
              </a:ext>
            </a:extLst>
          </p:cNvPr>
          <p:cNvGrpSpPr/>
          <p:nvPr/>
        </p:nvGrpSpPr>
        <p:grpSpPr>
          <a:xfrm>
            <a:off x="451410" y="2111944"/>
            <a:ext cx="1369695" cy="1369695"/>
            <a:chOff x="696053" y="1557000"/>
            <a:chExt cx="1826260" cy="182626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DC137E-6A03-A2ED-E93D-07AA4BF5ED79}"/>
                </a:ext>
              </a:extLst>
            </p:cNvPr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B07F02B-B6DD-7CB2-94DB-075D807A0443}"/>
                </a:ext>
              </a:extLst>
            </p:cNvPr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DDDF527-9E48-6CBE-0582-06B70DFA857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6109355-5605-D2B6-6D01-3C730EF138B0}"/>
              </a:ext>
            </a:extLst>
          </p:cNvPr>
          <p:cNvGrpSpPr/>
          <p:nvPr/>
        </p:nvGrpSpPr>
        <p:grpSpPr>
          <a:xfrm>
            <a:off x="451410" y="4073734"/>
            <a:ext cx="593884" cy="594360"/>
            <a:chOff x="1553714" y="4398580"/>
            <a:chExt cx="791845" cy="79248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5B5585B-919F-DEA6-C493-66246B908F18}"/>
                </a:ext>
              </a:extLst>
            </p:cNvPr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508775-3828-C301-186F-26E5CE064872}"/>
                </a:ext>
              </a:extLst>
            </p:cNvPr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12BF10D7-6FC1-F530-A283-65F189303315}"/>
              </a:ext>
            </a:extLst>
          </p:cNvPr>
          <p:cNvGrpSpPr/>
          <p:nvPr/>
        </p:nvGrpSpPr>
        <p:grpSpPr>
          <a:xfrm>
            <a:off x="4021736" y="4115366"/>
            <a:ext cx="593884" cy="594360"/>
            <a:chOff x="1553714" y="5697142"/>
            <a:chExt cx="791845" cy="79248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DE1D905-4845-9D77-458D-84A67D74F4FA}"/>
                </a:ext>
              </a:extLst>
            </p:cNvPr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F46F04A-329C-8D01-348C-5E0B57BE9C11}"/>
                </a:ext>
              </a:extLst>
            </p:cNvPr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pic>
        <p:nvPicPr>
          <p:cNvPr id="19" name="object 19">
            <a:extLst>
              <a:ext uri="{FF2B5EF4-FFF2-40B4-BE49-F238E27FC236}">
                <a16:creationId xmlns:a16="http://schemas.microsoft.com/office/drawing/2014/main" id="{A8E5EECD-9113-F92E-5F89-F7FFF0BFCA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5231" y="4284349"/>
            <a:ext cx="601790" cy="601790"/>
          </a:xfrm>
          <a:prstGeom prst="rect">
            <a:avLst/>
          </a:prstGeom>
        </p:spPr>
      </p:pic>
      <p:pic>
        <p:nvPicPr>
          <p:cNvPr id="20" name="object 20">
            <a:extLst>
              <a:ext uri="{FF2B5EF4-FFF2-40B4-BE49-F238E27FC236}">
                <a16:creationId xmlns:a16="http://schemas.microsoft.com/office/drawing/2014/main" id="{596E25A8-24F8-9CD9-3429-A379682BA9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0231" y="4298101"/>
            <a:ext cx="577715" cy="574286"/>
          </a:xfrm>
          <a:prstGeom prst="rect">
            <a:avLst/>
          </a:prstGeom>
        </p:spPr>
      </p:pic>
      <p:sp>
        <p:nvSpPr>
          <p:cNvPr id="21" name="object 21">
            <a:extLst>
              <a:ext uri="{FF2B5EF4-FFF2-40B4-BE49-F238E27FC236}">
                <a16:creationId xmlns:a16="http://schemas.microsoft.com/office/drawing/2014/main" id="{EB72F75D-B8B6-98B0-BBBC-BC450A08F8D1}"/>
              </a:ext>
            </a:extLst>
          </p:cNvPr>
          <p:cNvSpPr txBox="1"/>
          <p:nvPr/>
        </p:nvSpPr>
        <p:spPr>
          <a:xfrm>
            <a:off x="8613524" y="4968915"/>
            <a:ext cx="1411129" cy="422488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 marR="3810" algn="ctr" defTabSz="685800">
              <a:lnSpc>
                <a:spcPct val="105300"/>
              </a:lnSpc>
              <a:spcBef>
                <a:spcPts val="38"/>
              </a:spcBef>
            </a:pPr>
            <a:r>
              <a:rPr sz="713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  <a:r>
              <a:rPr sz="713" kern="0" spc="9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3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sz="713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sz="713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713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713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" algn="ctr" defTabSz="685800">
              <a:spcBef>
                <a:spcPts val="150"/>
              </a:spcBef>
            </a:pPr>
            <a:r>
              <a:rPr sz="1050" b="1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investomsk.ru</a:t>
            </a:r>
            <a:endParaRPr sz="10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033E907-3320-AF48-610D-BF0EF52B5D47}"/>
              </a:ext>
            </a:extLst>
          </p:cNvPr>
          <p:cNvSpPr txBox="1"/>
          <p:nvPr/>
        </p:nvSpPr>
        <p:spPr>
          <a:xfrm>
            <a:off x="6949264" y="4969521"/>
            <a:ext cx="1573724" cy="228685"/>
          </a:xfrm>
          <a:prstGeom prst="rect">
            <a:avLst/>
          </a:prstGeom>
        </p:spPr>
        <p:txBody>
          <a:bodyPr vert="horz" wrap="square" lIns="0" tIns="4286" rIns="0" bIns="0" rtlCol="0">
            <a:spAutoFit/>
          </a:bodyPr>
          <a:lstStyle/>
          <a:p>
            <a:pPr marL="361474" marR="3810" indent="-352425" algn="ctr" defTabSz="685800">
              <a:lnSpc>
                <a:spcPct val="106300"/>
              </a:lnSpc>
              <a:spcBef>
                <a:spcPts val="34"/>
              </a:spcBef>
            </a:pPr>
            <a:r>
              <a:rPr sz="713" kern="0" spc="-19" dirty="0">
                <a:solidFill>
                  <a:srgbClr val="231F20"/>
                </a:solidFill>
                <a:latin typeface="Arial MT"/>
                <a:cs typeface="Microsoft Sans Serif"/>
              </a:rPr>
              <a:t>Агентство</a:t>
            </a:r>
            <a:r>
              <a:rPr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Arial MT"/>
                <a:cs typeface="Microsoft Sans Serif"/>
              </a:rPr>
              <a:t>развития</a:t>
            </a:r>
            <a:r>
              <a:rPr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lang="ru-RU"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и</a:t>
            </a:r>
            <a:r>
              <a:rPr lang="ru-RU"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spc="-15" dirty="0" err="1">
                <a:solidFill>
                  <a:srgbClr val="231F20"/>
                </a:solidFill>
                <a:latin typeface="Arial MT"/>
                <a:cs typeface="Microsoft Sans Serif"/>
              </a:rPr>
              <a:t>инвестиций</a:t>
            </a:r>
            <a:r>
              <a:rPr sz="713" kern="0" spc="-15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endParaRPr lang="ru-RU" sz="713" kern="0" spc="-15" dirty="0">
              <a:solidFill>
                <a:srgbClr val="231F20"/>
              </a:solidFill>
              <a:latin typeface="Arial MT"/>
              <a:cs typeface="Microsoft Sans Serif"/>
            </a:endParaRPr>
          </a:p>
          <a:p>
            <a:pPr marL="361474" marR="3810" indent="-352425" algn="ctr" defTabSz="685800">
              <a:lnSpc>
                <a:spcPct val="106300"/>
              </a:lnSpc>
              <a:spcBef>
                <a:spcPts val="34"/>
              </a:spcBef>
            </a:pPr>
            <a:r>
              <a:rPr sz="713" kern="0" spc="-19" dirty="0" err="1">
                <a:solidFill>
                  <a:srgbClr val="231F20"/>
                </a:solidFill>
                <a:latin typeface="Arial MT"/>
                <a:cs typeface="Microsoft Sans Serif"/>
              </a:rPr>
              <a:t>Омской</a:t>
            </a:r>
            <a:r>
              <a:rPr sz="713" kern="0" spc="-23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Arial MT"/>
                <a:cs typeface="Microsoft Sans Serif"/>
              </a:rPr>
              <a:t>области</a:t>
            </a:r>
            <a:endParaRPr sz="713" kern="0" dirty="0">
              <a:solidFill>
                <a:sysClr val="windowText" lastClr="000000"/>
              </a:solidFill>
              <a:latin typeface="Arial MT"/>
              <a:cs typeface="Microsoft Sans Serif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C60194B8-F633-BAE2-8868-168065182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613" y="1372162"/>
            <a:ext cx="6047542" cy="743195"/>
          </a:xfrm>
          <a:prstGeom prst="rect">
            <a:avLst/>
          </a:prstGeom>
        </p:spPr>
        <p:txBody>
          <a:bodyPr vert="horz" wrap="square" lIns="0" tIns="141647" rIns="0" bIns="0" rtlCol="0">
            <a:spAutoFit/>
          </a:bodyPr>
          <a:lstStyle/>
          <a:p>
            <a:pPr marL="293370">
              <a:spcBef>
                <a:spcPts val="75"/>
              </a:spcBef>
            </a:pPr>
            <a:r>
              <a:rPr spc="34" dirty="0"/>
              <a:t>АДМИНИСТРАТИВНАЯ</a:t>
            </a:r>
            <a:r>
              <a:rPr spc="101" dirty="0"/>
              <a:t> </a:t>
            </a:r>
            <a:r>
              <a:rPr spc="45" dirty="0"/>
              <a:t>ПОДДЕРЖКА</a:t>
            </a:r>
            <a:r>
              <a:rPr spc="101" dirty="0"/>
              <a:t> </a:t>
            </a:r>
            <a:r>
              <a:rPr spc="34" dirty="0"/>
              <a:t>БИЗНЕСА</a:t>
            </a: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6DBEF5EA-2022-AF43-1BA6-39B31E284C57}"/>
              </a:ext>
            </a:extLst>
          </p:cNvPr>
          <p:cNvSpPr txBox="1"/>
          <p:nvPr/>
        </p:nvSpPr>
        <p:spPr>
          <a:xfrm>
            <a:off x="5650134" y="1172522"/>
            <a:ext cx="413242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EAA369EE-939E-A36C-2648-8B83FFFE7B49}"/>
              </a:ext>
            </a:extLst>
          </p:cNvPr>
          <p:cNvSpPr/>
          <p:nvPr/>
        </p:nvSpPr>
        <p:spPr>
          <a:xfrm>
            <a:off x="453006" y="1339735"/>
            <a:ext cx="9320048" cy="45719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5BD28FD-3407-62C5-9301-00FEF8337339}"/>
              </a:ext>
            </a:extLst>
          </p:cNvPr>
          <p:cNvSpPr txBox="1"/>
          <p:nvPr/>
        </p:nvSpPr>
        <p:spPr>
          <a:xfrm>
            <a:off x="10291496" y="5634423"/>
            <a:ext cx="208121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10953" defTabSz="685800">
              <a:spcBef>
                <a:spcPts val="127"/>
              </a:spcBef>
            </a:pPr>
            <a:fld id="{81D60167-4931-47E6-BA6A-407CBD079E47}" type="slidenum">
              <a:rPr sz="1050" kern="0" spc="19" dirty="0">
                <a:solidFill>
                  <a:srgbClr val="FFFFFF"/>
                </a:solidFill>
                <a:latin typeface="Arial MT"/>
                <a:cs typeface="Arial MT"/>
              </a:rPr>
              <a:pPr marL="10953" defTabSz="685800">
                <a:spcBef>
                  <a:spcPts val="127"/>
                </a:spcBef>
              </a:pPr>
              <a:t>12</a:t>
            </a:fld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9A1EF0C3-4FBD-A9F8-09B2-D3BE34DEB610}"/>
              </a:ext>
            </a:extLst>
          </p:cNvPr>
          <p:cNvSpPr txBox="1"/>
          <p:nvPr/>
        </p:nvSpPr>
        <p:spPr>
          <a:xfrm>
            <a:off x="1222955" y="4158951"/>
            <a:ext cx="2114550" cy="507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035"/>
              </a:lnSpc>
            </a:pPr>
            <a:r>
              <a:rPr lang="en-US" sz="900" b="1" kern="0" spc="-8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lang="en-US" sz="9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1665"/>
              </a:lnSpc>
            </a:pPr>
            <a:r>
              <a:rPr lang="ru-RU" sz="900" b="1" kern="0" spc="-53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900" b="1" kern="0" spc="-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00" b="1" kern="0" spc="-38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lang="ru-RU" sz="900" b="1" kern="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00" b="1" kern="0" spc="-41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lang="ru-RU" sz="900" b="1" kern="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50" b="1" kern="0" spc="-64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lang="ru-RU" sz="1050" b="1" kern="0" spc="-19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lang="ru-RU"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109"/>
              </a:spcBef>
            </a:pPr>
            <a:r>
              <a:rPr lang="en-US" sz="900" b="1" kern="0" spc="-41" dirty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info@investomsk.ru,</a:t>
            </a:r>
            <a:r>
              <a:rPr lang="en-US" sz="900" b="1" kern="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900" b="1" kern="0" spc="-8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arvd@mail.ru</a:t>
            </a:r>
            <a:endParaRPr lang="en-US" sz="9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8" name="object 13">
            <a:extLst>
              <a:ext uri="{FF2B5EF4-FFF2-40B4-BE49-F238E27FC236}">
                <a16:creationId xmlns:a16="http://schemas.microsoft.com/office/drawing/2014/main" id="{8BDB065A-07AE-96CE-D8C6-3EE1660AFC7D}"/>
              </a:ext>
            </a:extLst>
          </p:cNvPr>
          <p:cNvGrpSpPr/>
          <p:nvPr/>
        </p:nvGrpSpPr>
        <p:grpSpPr>
          <a:xfrm>
            <a:off x="451410" y="5000871"/>
            <a:ext cx="593884" cy="594360"/>
            <a:chOff x="1553714" y="4398580"/>
            <a:chExt cx="791845" cy="792480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C8D41BA-B81A-4AE0-324E-52E03E0CA64C}"/>
                </a:ext>
              </a:extLst>
            </p:cNvPr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D80E9D76-2964-04FE-3CEA-F53DCC22D059}"/>
                </a:ext>
              </a:extLst>
            </p:cNvPr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1" name="object 3">
            <a:extLst>
              <a:ext uri="{FF2B5EF4-FFF2-40B4-BE49-F238E27FC236}">
                <a16:creationId xmlns:a16="http://schemas.microsoft.com/office/drawing/2014/main" id="{3441738B-D4D5-4670-9079-93283BBD522F}"/>
              </a:ext>
            </a:extLst>
          </p:cNvPr>
          <p:cNvSpPr txBox="1"/>
          <p:nvPr/>
        </p:nvSpPr>
        <p:spPr>
          <a:xfrm>
            <a:off x="1220621" y="5009423"/>
            <a:ext cx="2522093" cy="7790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035"/>
              </a:lnSpc>
            </a:pPr>
            <a:r>
              <a:rPr lang="ru-RU" sz="788" b="1" kern="0" spc="-8" dirty="0">
                <a:solidFill>
                  <a:srgbClr val="231F20"/>
                </a:solidFill>
                <a:latin typeface="Arial"/>
                <a:cs typeface="Arial"/>
              </a:rPr>
              <a:t>ИНВЕСТИЦИОННЫЙ УПОЛНОМОЧЕННЫЙ</a:t>
            </a:r>
          </a:p>
          <a:p>
            <a:pPr marL="9525" defTabSz="685800">
              <a:lnSpc>
                <a:spcPts val="1035"/>
              </a:lnSpc>
            </a:pPr>
            <a:r>
              <a:rPr lang="ru-RU" sz="900" b="1" kern="0" spc="-8" dirty="0" err="1">
                <a:solidFill>
                  <a:srgbClr val="231F20"/>
                </a:solidFill>
                <a:latin typeface="Arial"/>
                <a:cs typeface="Arial"/>
              </a:rPr>
              <a:t>Мугак</a:t>
            </a:r>
            <a:r>
              <a:rPr lang="ru-RU" sz="900" b="1" kern="0" spc="-8" dirty="0">
                <a:solidFill>
                  <a:srgbClr val="231F20"/>
                </a:solidFill>
                <a:latin typeface="Arial"/>
                <a:cs typeface="Arial"/>
              </a:rPr>
              <a:t> Николай Анатольевич</a:t>
            </a:r>
          </a:p>
          <a:p>
            <a:pPr marL="9525" defTabSz="685800">
              <a:lnSpc>
                <a:spcPts val="1035"/>
              </a:lnSpc>
            </a:pPr>
            <a:r>
              <a:rPr lang="ru-RU" sz="900" kern="0" spc="-8" dirty="0">
                <a:solidFill>
                  <a:srgbClr val="231F20"/>
                </a:solidFill>
                <a:latin typeface="Arial"/>
                <a:cs typeface="Arial"/>
              </a:rPr>
              <a:t>Первый заместитель Главы Тарского муниципального района Омской области</a:t>
            </a:r>
          </a:p>
          <a:p>
            <a:pPr marL="9525" defTabSz="685800">
              <a:lnSpc>
                <a:spcPts val="1035"/>
              </a:lnSpc>
            </a:pPr>
            <a:r>
              <a:rPr lang="ru-RU" sz="900" b="1" kern="0" spc="-8" dirty="0">
                <a:solidFill>
                  <a:srgbClr val="231F20"/>
                </a:solidFill>
                <a:latin typeface="Arial"/>
                <a:cs typeface="Arial"/>
              </a:rPr>
              <a:t>Телефон: +7 (38171) </a:t>
            </a:r>
            <a:r>
              <a:rPr lang="ru-RU" sz="1050" b="1" kern="0" spc="-64" dirty="0">
                <a:solidFill>
                  <a:srgbClr val="231F20"/>
                </a:solidFill>
                <a:latin typeface="Arial"/>
                <a:cs typeface="Arial"/>
              </a:rPr>
              <a:t>2-15-16</a:t>
            </a:r>
          </a:p>
          <a:p>
            <a:pPr marL="9525" defTabSz="685800">
              <a:lnSpc>
                <a:spcPts val="1035"/>
              </a:lnSpc>
            </a:pPr>
            <a:r>
              <a:rPr lang="en-US" sz="900" b="1" kern="0" spc="-8" dirty="0">
                <a:solidFill>
                  <a:srgbClr val="231F20"/>
                </a:solidFill>
                <a:latin typeface="Arial"/>
                <a:cs typeface="Arial"/>
              </a:rPr>
              <a:t>tarsk@mr.omskportal.ru</a:t>
            </a:r>
          </a:p>
        </p:txBody>
      </p:sp>
      <p:grpSp>
        <p:nvGrpSpPr>
          <p:cNvPr id="32" name="object 16">
            <a:extLst>
              <a:ext uri="{FF2B5EF4-FFF2-40B4-BE49-F238E27FC236}">
                <a16:creationId xmlns:a16="http://schemas.microsoft.com/office/drawing/2014/main" id="{1930D6B0-F089-44A7-1659-C594DB516B91}"/>
              </a:ext>
            </a:extLst>
          </p:cNvPr>
          <p:cNvGrpSpPr/>
          <p:nvPr/>
        </p:nvGrpSpPr>
        <p:grpSpPr>
          <a:xfrm>
            <a:off x="4021736" y="4968915"/>
            <a:ext cx="593884" cy="594360"/>
            <a:chOff x="1553714" y="5697142"/>
            <a:chExt cx="791845" cy="792480"/>
          </a:xfrm>
        </p:grpSpPr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7E2363DC-BD74-F021-3F9F-E756D4A6FBBC}"/>
                </a:ext>
              </a:extLst>
            </p:cNvPr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37D875E6-1774-A3C2-A32C-E5988F90ABA9}"/>
                </a:ext>
              </a:extLst>
            </p:cNvPr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5" name="object 3">
            <a:extLst>
              <a:ext uri="{FF2B5EF4-FFF2-40B4-BE49-F238E27FC236}">
                <a16:creationId xmlns:a16="http://schemas.microsoft.com/office/drawing/2014/main" id="{1A0B37F6-E30C-7F1A-7DD8-6B1DB1170E38}"/>
              </a:ext>
            </a:extLst>
          </p:cNvPr>
          <p:cNvSpPr txBox="1"/>
          <p:nvPr/>
        </p:nvSpPr>
        <p:spPr>
          <a:xfrm>
            <a:off x="4795225" y="5067360"/>
            <a:ext cx="1584484" cy="345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lang="ru-RU"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Омская область, г. Тара, </a:t>
            </a:r>
          </a:p>
          <a:p>
            <a:pPr marL="9525" marR="3810" defTabSz="685800">
              <a:spcBef>
                <a:spcPts val="75"/>
              </a:spcBef>
            </a:pPr>
            <a:r>
              <a:rPr lang="ru-RU"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пл. Ленина, д. 21, </a:t>
            </a:r>
            <a:r>
              <a:rPr lang="ru-RU" sz="1050" b="1" kern="0" spc="-53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050" b="1" kern="0" spc="-53" dirty="0">
                <a:solidFill>
                  <a:srgbClr val="231F20"/>
                </a:solidFill>
                <a:latin typeface="Arial"/>
                <a:cs typeface="Arial"/>
              </a:rPr>
              <a:t>. 307</a:t>
            </a:r>
            <a:endParaRPr sz="1050" b="1" kern="0" spc="-53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75FB8F10-19A0-4ABB-88EE-EA763A0EED71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z="1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22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5128841" cy="311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Раздел</a:t>
            </a:r>
            <a:r>
              <a:rPr kumimoji="0" sz="1500" b="1" i="0" u="none" strike="noStrike" kern="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-3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Основные</a:t>
            </a:r>
            <a:r>
              <a:rPr kumimoji="0" sz="1500" b="1" i="0" u="none" strike="noStrike" kern="0" cap="none" spc="-25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4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характеристики</a:t>
            </a:r>
            <a:r>
              <a:rPr kumimoji="0" sz="1500" b="1" i="0" u="none" strike="noStrike" kern="0" cap="none" spc="-25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4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инвестиционного</a:t>
            </a:r>
            <a:r>
              <a:rPr kumimoji="0" sz="1500" b="1" i="0" u="none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81635" marR="0" lvl="1" indent="-368935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>
                <a:tab pos="38163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Информация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проекте</a:t>
            </a:r>
            <a:r>
              <a:rPr kumimoji="0" sz="15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Arial MT"/>
              </a:rPr>
              <a:t>3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381635" marR="0" lvl="1" indent="-368935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>
                <a:tab pos="38163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Этапы реализации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проекта</a:t>
            </a:r>
            <a:r>
              <a:rPr kumimoji="0" sz="1500" b="0" i="0" u="none" strike="noStrike" kern="0" cap="none" spc="-1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Arial MT"/>
              </a:rPr>
              <a:t>4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381635" marR="0" lvl="1" indent="-368935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>
                <a:tab pos="381635" algn="l"/>
              </a:tabLst>
              <a:defRPr/>
            </a:pPr>
            <a:r>
              <a:rPr kumimoji="0" sz="15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Описание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проекта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 . . . . . . .  . . . . . . . . . . . . . . . . . . . . . . . . . . . . . . . . . . . . .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Arial MT"/>
              </a:rPr>
              <a:t>5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Раздел</a:t>
            </a:r>
            <a:r>
              <a:rPr kumimoji="0" sz="1500" b="1" i="0" u="none" strike="noStrike" kern="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212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Анализ</a:t>
            </a:r>
            <a:r>
              <a:rPr kumimoji="0" sz="1500" b="1" i="0" u="none" strike="noStrike" kern="0" cap="none" spc="-6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экономической</a:t>
            </a:r>
            <a:r>
              <a:rPr kumimoji="0" sz="1500" b="1" i="0" u="none" strike="noStrike" kern="0" cap="none" spc="-55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отрасли 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инвестиционного</a:t>
            </a:r>
            <a:r>
              <a:rPr kumimoji="0" sz="1500" b="1" i="0" u="none" strike="noStrike" kern="0" cap="none" spc="-4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r>
              <a:rPr kumimoji="0" sz="1500" b="1" i="0" u="none" strike="noStrike" kern="0" cap="none" spc="-4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sz="1500" b="1" i="0" u="none" strike="noStrike" kern="0" cap="none" spc="-4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маркетинг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1" indent="0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340" algn="l"/>
              </a:tabLst>
              <a:defRPr/>
            </a:pPr>
            <a:r>
              <a:rPr kumimoji="0" lang="ru-RU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1.     </a:t>
            </a:r>
            <a:r>
              <a:rPr kumimoji="0" sz="1500" b="0" i="0" u="none" strike="noStrike" kern="0" cap="none" spc="-2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Конкурентные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преимущества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региона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0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Arial MT"/>
              </a:rPr>
              <a:t>6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12700" marR="0" lvl="1" indent="0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81635" algn="l"/>
              </a:tabLst>
              <a:defRPr/>
            </a:pPr>
            <a:r>
              <a:rPr kumimoji="0" lang="ru-RU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2.     </a:t>
            </a:r>
            <a:r>
              <a:rPr kumimoji="0" sz="1500" b="0" i="0" u="none" strike="noStrike" kern="0" cap="none" spc="-2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Транспортно-</a:t>
            </a:r>
            <a:r>
              <a:rPr kumimoji="0" sz="15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логистический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потенциал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b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</a:b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       </a:t>
            </a:r>
            <a:r>
              <a:rPr kumimoji="0" sz="15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Омской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области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Arial MT"/>
              </a:rPr>
              <a:t>7</a:t>
            </a:r>
            <a:r>
              <a:rPr kumimoji="0" lang="ru-RU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Arial MT"/>
              </a:rPr>
              <a:t>-8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49469"/>
            <a:ext cx="135890" cy="4960068"/>
            <a:chOff x="801409" y="1349469"/>
            <a:chExt cx="135890" cy="4960068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1409" y="1349469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Раздел</a:t>
            </a:r>
            <a:r>
              <a:rPr kumimoji="0" sz="1500" b="1" i="0" u="none" strike="noStrike" kern="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Локализация</a:t>
            </a:r>
            <a:r>
              <a:rPr kumimoji="0" sz="1500" b="1" i="0" u="none" strike="noStrike" kern="0" cap="none" spc="-7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инвестиционного</a:t>
            </a:r>
            <a:r>
              <a:rPr kumimoji="0" sz="1500" b="1" i="0" u="none" strike="noStrike" kern="0" cap="none" spc="-7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81635" marR="0" lvl="1" indent="-368935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>
                <a:tab pos="381635" algn="l"/>
              </a:tabLst>
              <a:defRPr/>
            </a:pP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Возможные</a:t>
            </a:r>
            <a:r>
              <a:rPr kumimoji="0" sz="1500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территории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4083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для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размещения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3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lang="ru-RU" sz="1500" kern="0" spc="-25" dirty="0">
                <a:solidFill>
                  <a:srgbClr val="231F20"/>
                </a:solidFill>
                <a:latin typeface="Arial MT"/>
                <a:cs typeface="Microsoft Sans Serif"/>
              </a:rPr>
              <a:t>.  9</a:t>
            </a:r>
            <a:endParaRPr kumimoji="0" lang="ru-RU" sz="1500" b="0" i="0" u="none" strike="noStrike" kern="0" cap="none" spc="-2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4083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Раздел</a:t>
            </a:r>
            <a:r>
              <a:rPr kumimoji="0" sz="1500" b="1" i="0" u="none" strike="noStrike" kern="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62877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Иное</a:t>
            </a:r>
            <a:r>
              <a:rPr kumimoji="0" sz="1500" b="1" i="0" u="none" strike="noStrike" kern="0" cap="none" spc="-55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ресурсное</a:t>
            </a:r>
            <a:r>
              <a:rPr kumimoji="0" sz="1500" b="1" i="0" u="none" strike="noStrike" kern="0" cap="none" spc="-55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обеспечение </a:t>
            </a:r>
            <a:r>
              <a: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инвестиционного</a:t>
            </a:r>
            <a:r>
              <a:rPr kumimoji="0" sz="1500" b="1" i="0" u="none" strike="noStrike" kern="0" cap="none" spc="-8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1" i="0" u="none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проекта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81635" marR="0" lvl="1" indent="-368935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>
                <a:tab pos="381635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Кадровый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потенциал</a:t>
            </a:r>
            <a:r>
              <a:rPr kumimoji="0" sz="1500" b="0" i="0" u="none" strike="noStrike" kern="0" cap="none" spc="1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3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1</a:t>
            </a:r>
            <a:r>
              <a:rPr lang="ru-RU" sz="1500" kern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0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381635" marR="0" lvl="1" indent="-368935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>
                <a:tab pos="381635" algn="l"/>
              </a:tabLst>
              <a:defRPr/>
            </a:pP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Возможные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меры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поддержки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3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Microsoft Sans Serif"/>
              </a:rPr>
              <a:t>11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381635" marR="0" lvl="1" indent="-368935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>
                <a:tab pos="381635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Административная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поддержка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3829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бизнеса</a:t>
            </a:r>
            <a:r>
              <a:rPr kumimoji="0" sz="15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sz="800" b="0" i="0" u="none" strike="noStrike" kern="0" cap="none" spc="3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Arial MT"/>
              </a:rPr>
              <a:t>1</a:t>
            </a:r>
            <a:r>
              <a:rPr lang="ru-RU" sz="1500" kern="0" spc="-25" dirty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51" y="839283"/>
            <a:ext cx="6047542" cy="653644"/>
          </a:xfrm>
          <a:prstGeom prst="rect">
            <a:avLst/>
          </a:prstGeom>
        </p:spPr>
        <p:txBody>
          <a:bodyPr vert="horz" wrap="square" lIns="0" tIns="281562" rIns="0" bIns="0" rtlCol="0">
            <a:spAutoFit/>
          </a:bodyPr>
          <a:lstStyle/>
          <a:p>
            <a:pPr marL="228600">
              <a:spcBef>
                <a:spcPts val="75"/>
              </a:spcBef>
            </a:pPr>
            <a:r>
              <a:rPr sz="2400" spc="38" dirty="0"/>
              <a:t>ИНФОРМАЦИЯ</a:t>
            </a:r>
            <a:r>
              <a:rPr sz="2400" spc="75" dirty="0"/>
              <a:t> </a:t>
            </a:r>
            <a:r>
              <a:rPr sz="2400" dirty="0"/>
              <a:t>О</a:t>
            </a:r>
            <a:r>
              <a:rPr sz="2400" spc="79" dirty="0"/>
              <a:t> </a:t>
            </a:r>
            <a:r>
              <a:rPr sz="2400" spc="53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820562" y="1729199"/>
            <a:ext cx="4221236" cy="495074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13700"/>
              </a:lnSpc>
              <a:spcBef>
                <a:spcPts val="71"/>
              </a:spcBef>
            </a:pPr>
            <a:r>
              <a:rPr sz="1800" b="1" spc="-8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800" b="1" spc="-4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8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800" b="1" spc="-4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8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800" b="1" spc="-8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800" b="1" spc="-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dirty="0"/>
              <a:t> Комплексное развитие территорий на улице Ленина в Тарском районе Омской области</a:t>
            </a:r>
          </a:p>
          <a:p>
            <a:pPr marL="9525" marR="3810">
              <a:lnSpc>
                <a:spcPct val="113700"/>
              </a:lnSpc>
              <a:spcBef>
                <a:spcPts val="71"/>
              </a:spcBef>
            </a:pPr>
            <a:endParaRPr sz="1275" dirty="0"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800" b="1" spc="-6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8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800" dirty="0">
              <a:latin typeface="Arial"/>
              <a:cs typeface="Arial"/>
            </a:endParaRPr>
          </a:p>
          <a:p>
            <a:pPr marL="9525">
              <a:spcBef>
                <a:spcPts val="194"/>
              </a:spcBef>
            </a:pPr>
            <a:r>
              <a:rPr sz="1800" spc="-15" dirty="0"/>
              <a:t>Создание</a:t>
            </a:r>
            <a:r>
              <a:rPr sz="1800" spc="-38" dirty="0"/>
              <a:t> </a:t>
            </a:r>
            <a:r>
              <a:rPr sz="1800" dirty="0"/>
              <a:t>нового</a:t>
            </a:r>
            <a:r>
              <a:rPr sz="1800" spc="-34" dirty="0"/>
              <a:t> </a:t>
            </a:r>
            <a:r>
              <a:rPr sz="1800" spc="-15" dirty="0"/>
              <a:t>производства</a:t>
            </a:r>
            <a:r>
              <a:rPr sz="1800" spc="-34" dirty="0"/>
              <a:t> </a:t>
            </a:r>
            <a:r>
              <a:rPr sz="1800" spc="-8" dirty="0"/>
              <a:t>(Greenfield)</a:t>
            </a:r>
          </a:p>
          <a:p>
            <a:pPr>
              <a:spcBef>
                <a:spcPts val="720"/>
              </a:spcBef>
            </a:pPr>
            <a:endParaRPr lang="ru-RU" sz="225" spc="-8" dirty="0"/>
          </a:p>
          <a:p>
            <a:pPr>
              <a:spcBef>
                <a:spcPts val="720"/>
              </a:spcBef>
            </a:pPr>
            <a:endParaRPr sz="225" spc="-8" dirty="0"/>
          </a:p>
          <a:p>
            <a:pPr marL="9525"/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800" b="1" spc="-6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8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8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800" b="1" spc="-6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38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800" dirty="0">
              <a:latin typeface="Arial"/>
              <a:cs typeface="Arial"/>
            </a:endParaRPr>
          </a:p>
          <a:p>
            <a:pPr marL="9525" marR="1235869">
              <a:lnSpc>
                <a:spcPts val="1650"/>
              </a:lnSpc>
              <a:spcBef>
                <a:spcPts val="75"/>
              </a:spcBef>
            </a:pPr>
            <a:r>
              <a:rPr sz="1800" spc="-8" dirty="0"/>
              <a:t>предынвестиционная (инвестиционное</a:t>
            </a:r>
            <a:r>
              <a:rPr sz="1800" spc="-38" dirty="0"/>
              <a:t> </a:t>
            </a:r>
            <a:r>
              <a:rPr sz="1800" spc="-8" dirty="0" err="1"/>
              <a:t>предложение</a:t>
            </a:r>
            <a:r>
              <a:rPr sz="1800" spc="-8" dirty="0"/>
              <a:t>)</a:t>
            </a:r>
            <a:endParaRPr lang="ru-RU" sz="1800" spc="-8" dirty="0"/>
          </a:p>
          <a:p>
            <a:pPr marL="9525" marR="1235869">
              <a:lnSpc>
                <a:spcPts val="1650"/>
              </a:lnSpc>
              <a:spcBef>
                <a:spcPts val="75"/>
              </a:spcBef>
            </a:pPr>
            <a:endParaRPr spc="-8" dirty="0"/>
          </a:p>
          <a:p>
            <a:pPr marL="9525"/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800" b="1" spc="-7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8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800" dirty="0">
              <a:latin typeface="Arial"/>
              <a:cs typeface="Arial"/>
            </a:endParaRPr>
          </a:p>
          <a:p>
            <a:pPr marL="9525" marR="312896">
              <a:lnSpc>
                <a:spcPts val="1650"/>
              </a:lnSpc>
              <a:spcBef>
                <a:spcPts val="60"/>
              </a:spcBef>
            </a:pPr>
            <a:r>
              <a:rPr lang="ru-RU" sz="1800" spc="-15" dirty="0"/>
              <a:t>Проект предполагает комплексное развитие территории (КРТ) на улице Ленина — центральной магистрали г. Тара. </a:t>
            </a:r>
            <a:endParaRPr sz="1800" spc="-15" dirty="0"/>
          </a:p>
        </p:txBody>
      </p:sp>
      <p:grpSp>
        <p:nvGrpSpPr>
          <p:cNvPr id="4" name="object 4"/>
          <p:cNvGrpSpPr/>
          <p:nvPr/>
        </p:nvGrpSpPr>
        <p:grpSpPr>
          <a:xfrm>
            <a:off x="545284" y="1766451"/>
            <a:ext cx="160337" cy="5003465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52229" y="1804495"/>
            <a:ext cx="184072" cy="4793515"/>
            <a:chOff x="6062708" y="1696504"/>
            <a:chExt cx="390146" cy="5817684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183356" cy="5652538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062708" y="1759508"/>
              <a:ext cx="390146" cy="575468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3989" y="259990"/>
            <a:ext cx="5496257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8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5284" y="542376"/>
            <a:ext cx="10407260" cy="55653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5982107" y="1729199"/>
            <a:ext cx="5496251" cy="4330898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9525">
              <a:spcBef>
                <a:spcPts val="281"/>
              </a:spcBef>
            </a:pPr>
            <a:r>
              <a:rPr sz="1800" dirty="0"/>
              <a:t>Цель</a:t>
            </a:r>
            <a:r>
              <a:rPr sz="1800" spc="-30" dirty="0"/>
              <a:t> </a:t>
            </a:r>
            <a:r>
              <a:rPr sz="1800" spc="-8" dirty="0"/>
              <a:t>инвестиционного</a:t>
            </a:r>
            <a:r>
              <a:rPr sz="1800" spc="-26" dirty="0"/>
              <a:t> </a:t>
            </a:r>
            <a:r>
              <a:rPr sz="1800" spc="-8" dirty="0"/>
              <a:t>проекта:</a:t>
            </a:r>
          </a:p>
          <a:p>
            <a:pPr marL="9525">
              <a:spcBef>
                <a:spcPts val="195"/>
              </a:spcBef>
            </a:pPr>
            <a:r>
              <a:rPr lang="ru-RU" sz="1800" b="0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Создание современного многофункционального городского пространства в центральной части </a:t>
            </a:r>
            <a:br>
              <a:rPr lang="ru-RU" sz="1800" b="0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sz="1800" b="0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г. Тара, развитие жилой, коммерческой и общественной инфраструктуры. </a:t>
            </a:r>
            <a:endParaRPr lang="ru-RU" sz="1800" dirty="0"/>
          </a:p>
          <a:p>
            <a:pPr marL="9525">
              <a:spcBef>
                <a:spcPts val="195"/>
              </a:spcBef>
            </a:pPr>
            <a:endParaRPr lang="ru-RU" sz="1800" dirty="0"/>
          </a:p>
          <a:p>
            <a:pPr marL="9525">
              <a:spcBef>
                <a:spcPts val="195"/>
              </a:spcBef>
            </a:pPr>
            <a:r>
              <a:rPr sz="1800" dirty="0" err="1"/>
              <a:t>Отрасль</a:t>
            </a:r>
            <a:r>
              <a:rPr lang="ru-RU" sz="1800" dirty="0"/>
              <a:t> и подотрасль</a:t>
            </a:r>
            <a:r>
              <a:rPr sz="1800" spc="-56" dirty="0"/>
              <a:t> </a:t>
            </a:r>
            <a:r>
              <a:rPr sz="1800" spc="-8" dirty="0" err="1"/>
              <a:t>экономики</a:t>
            </a:r>
            <a:r>
              <a:rPr sz="1800" spc="-8" dirty="0"/>
              <a:t>:</a:t>
            </a:r>
          </a:p>
          <a:p>
            <a:pPr marL="9525">
              <a:spcBef>
                <a:spcPts val="195"/>
              </a:spcBef>
            </a:pPr>
            <a:r>
              <a:rPr lang="ru-RU" sz="18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68.20 — Аренда и управление собственным или арендованным недвижимым имуществом</a:t>
            </a:r>
          </a:p>
          <a:p>
            <a:pPr marL="9525">
              <a:spcBef>
                <a:spcPts val="195"/>
              </a:spcBef>
            </a:pPr>
            <a:endParaRPr lang="ru-RU" sz="1800" b="0" spc="-8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9525">
              <a:spcBef>
                <a:spcPts val="195"/>
              </a:spcBef>
            </a:pPr>
            <a:r>
              <a:rPr lang="ru-RU" sz="18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41.20 — Строительство жилых и нежилых зданий</a:t>
            </a:r>
            <a:endParaRPr lang="ru-RU" sz="1800" spc="-15" dirty="0"/>
          </a:p>
          <a:p>
            <a:pPr marL="9525">
              <a:spcBef>
                <a:spcPts val="195"/>
              </a:spcBef>
            </a:pPr>
            <a:endParaRPr lang="ru-RU" sz="1800" spc="-15" dirty="0"/>
          </a:p>
          <a:p>
            <a:pPr marL="9525">
              <a:spcBef>
                <a:spcPts val="195"/>
              </a:spcBef>
            </a:pPr>
            <a:endParaRPr lang="ru-RU" sz="1800" spc="-15" dirty="0"/>
          </a:p>
          <a:p>
            <a:pPr marL="9525">
              <a:spcBef>
                <a:spcPts val="195"/>
              </a:spcBef>
            </a:pPr>
            <a:r>
              <a:rPr sz="1800" spc="-15" dirty="0" err="1"/>
              <a:t>Условия</a:t>
            </a:r>
            <a:r>
              <a:rPr sz="1800" spc="-53" dirty="0"/>
              <a:t> </a:t>
            </a:r>
            <a:r>
              <a:rPr sz="1800" dirty="0"/>
              <a:t>участия</a:t>
            </a:r>
            <a:r>
              <a:rPr sz="1800" spc="-49" dirty="0"/>
              <a:t> </a:t>
            </a:r>
            <a:r>
              <a:rPr sz="1800" dirty="0"/>
              <a:t>в</a:t>
            </a:r>
            <a:r>
              <a:rPr sz="1800" spc="-45" dirty="0"/>
              <a:t> </a:t>
            </a:r>
            <a:r>
              <a:rPr sz="1800" spc="-8" dirty="0" err="1"/>
              <a:t>проекте</a:t>
            </a:r>
            <a:r>
              <a:rPr lang="ru-RU" sz="1800" spc="-8" dirty="0"/>
              <a:t>:</a:t>
            </a:r>
          </a:p>
          <a:p>
            <a:pPr marL="9525">
              <a:lnSpc>
                <a:spcPts val="1425"/>
              </a:lnSpc>
            </a:pPr>
            <a:r>
              <a:rPr lang="ru-RU" sz="18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lang="ru-RU" sz="1800" b="0" spc="-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средства, </a:t>
            </a:r>
            <a:endParaRPr lang="ru-RU" sz="1800" b="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112711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34766" defTabSz="685800">
              <a:spcBef>
                <a:spcPts val="127"/>
              </a:spcBef>
            </a:pPr>
            <a:fld id="{81D60167-4931-47E6-BA6A-407CBD079E47}" type="slidenum">
              <a:rPr kern="0" spc="-38" dirty="0">
                <a:solidFill>
                  <a:prstClr val="white"/>
                </a:solidFill>
              </a:rPr>
              <a:pPr marL="34766" defTabSz="685800">
                <a:spcBef>
                  <a:spcPts val="127"/>
                </a:spcBef>
              </a:pPr>
              <a:t>3</a:t>
            </a:fld>
            <a:endParaRPr kern="0" spc="-38" dirty="0">
              <a:solidFill>
                <a:prstClr val="white"/>
              </a:solidFill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DA8C1C1-A254-4D7B-9A8E-812E0FC3C567}"/>
              </a:ext>
            </a:extLst>
          </p:cNvPr>
          <p:cNvSpPr txBox="1">
            <a:spLocks/>
          </p:cNvSpPr>
          <p:nvPr/>
        </p:nvSpPr>
        <p:spPr>
          <a:xfrm>
            <a:off x="10272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3</a:t>
            </a:fld>
            <a:endParaRPr lang="ru-RU" spc="-50" dirty="0">
              <a:solidFill>
                <a:prstClr val="white"/>
              </a:solidFill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2E3A7FAA-D8BD-40F1-A9D6-F16141038D08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546" y="4019555"/>
            <a:ext cx="250221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kern="0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350" b="1" kern="0" spc="-2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50" b="1" kern="0" spc="-8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350" b="1" kern="0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13" b="1" kern="0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313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313" b="1" kern="0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313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9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313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999" y="4990115"/>
            <a:ext cx="151447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050" i="1" kern="0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050" i="1" kern="0" spc="-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i="1" kern="0" spc="-8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6601" y="1118017"/>
            <a:ext cx="404383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125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125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676546" y="1342966"/>
            <a:ext cx="9094228" cy="68249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709" y="2906813"/>
            <a:ext cx="905828" cy="923810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defTabSz="685800">
              <a:lnSpc>
                <a:spcPct val="100499"/>
              </a:lnSpc>
              <a:spcBef>
                <a:spcPts val="274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8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12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4902" y="2934289"/>
            <a:ext cx="1120616" cy="592309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defTabSz="685800">
              <a:spcBef>
                <a:spcPts val="289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5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3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101"/>
              </a:spcBef>
            </a:pP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12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4607" y="2934289"/>
            <a:ext cx="950595" cy="743441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9525" marR="3810" defTabSz="685800">
              <a:lnSpc>
                <a:spcPct val="101299"/>
              </a:lnSpc>
              <a:spcBef>
                <a:spcPts val="251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8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125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12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4291" y="2889279"/>
            <a:ext cx="1013460" cy="592309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defTabSz="685800">
              <a:spcBef>
                <a:spcPts val="289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9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3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101"/>
              </a:spcBef>
            </a:pP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12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8752" y="2872959"/>
            <a:ext cx="1062514" cy="752610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defTabSz="685800">
              <a:spcBef>
                <a:spcPts val="289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5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3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1342"/>
              </a:lnSpc>
              <a:spcBef>
                <a:spcPts val="101"/>
              </a:spcBef>
            </a:pPr>
            <a:r>
              <a:rPr sz="1125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12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1342"/>
              </a:lnSpc>
            </a:pPr>
            <a:r>
              <a:rPr sz="1125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125" kern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12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9677" y="2906813"/>
            <a:ext cx="929164" cy="743441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2859" marR="3810" indent="-3810" defTabSz="685800">
              <a:lnSpc>
                <a:spcPct val="101299"/>
              </a:lnSpc>
              <a:spcBef>
                <a:spcPts val="251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5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125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12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2999" y="2445693"/>
            <a:ext cx="6934200" cy="443865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r>
                <a:rPr lang="ru-RU" sz="25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  <a:endParaRPr sz="2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2999" y="1769956"/>
            <a:ext cx="4002405" cy="10901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kern="0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b="1" kern="0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9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b="1" kern="0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-8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>
              <a:spcBef>
                <a:spcPts val="1013"/>
              </a:spcBef>
            </a:pP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4299" defTabSz="685800">
              <a:tabLst>
                <a:tab pos="1326833" algn="l"/>
                <a:tab pos="2805589" algn="l"/>
              </a:tabLst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588" b="1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588" b="1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8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89348" y="2416198"/>
            <a:ext cx="443865" cy="443865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143216" y="2434437"/>
            <a:ext cx="201930" cy="4073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58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01076" y="2445693"/>
            <a:ext cx="443865" cy="443865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16195" y="2452675"/>
            <a:ext cx="201930" cy="4073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8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80118" y="2482170"/>
            <a:ext cx="201930" cy="4073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588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452170" y="2679334"/>
            <a:ext cx="5276560" cy="93718"/>
            <a:chOff x="200553" y="2501383"/>
            <a:chExt cx="7035413" cy="124958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00553" y="2521566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8112711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34766" defTabSz="685800">
              <a:spcBef>
                <a:spcPts val="127"/>
              </a:spcBef>
            </a:pPr>
            <a:fld id="{81D60167-4931-47E6-BA6A-407CBD079E47}" type="slidenum">
              <a:rPr kern="0" spc="-38" dirty="0">
                <a:solidFill>
                  <a:prstClr val="white"/>
                </a:solidFill>
              </a:rPr>
              <a:pPr marL="34766" defTabSz="685800">
                <a:spcBef>
                  <a:spcPts val="127"/>
                </a:spcBef>
              </a:pPr>
              <a:t>4</a:t>
            </a:fld>
            <a:endParaRPr kern="0" spc="-38" dirty="0">
              <a:solidFill>
                <a:prstClr val="white"/>
              </a:solidFill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1E3F59BD-A1F0-493B-8B12-B6CC7C02F966}"/>
              </a:ext>
            </a:extLst>
          </p:cNvPr>
          <p:cNvSpPr txBox="1">
            <a:spLocks/>
          </p:cNvSpPr>
          <p:nvPr/>
        </p:nvSpPr>
        <p:spPr>
          <a:xfrm>
            <a:off x="10272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/>
              <a:pPr marL="46355">
                <a:spcBef>
                  <a:spcPts val="170"/>
                </a:spcBef>
              </a:pPr>
              <a:t>4</a:t>
            </a:fld>
            <a:endParaRPr lang="ru-RU" spc="-50" dirty="0"/>
          </a:p>
        </p:txBody>
      </p:sp>
      <p:sp>
        <p:nvSpPr>
          <p:cNvPr id="45" name="object 6">
            <a:extLst>
              <a:ext uri="{FF2B5EF4-FFF2-40B4-BE49-F238E27FC236}">
                <a16:creationId xmlns:a16="http://schemas.microsoft.com/office/drawing/2014/main" id="{D86A6D43-7E25-454D-ADE1-1125E779BD61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87230" y="1471158"/>
            <a:ext cx="8161415" cy="33028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kern="0" spc="38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b="1" kern="0" spc="10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b="1" kern="0" spc="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b="1" kern="0" spc="10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5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b="1" kern="0" spc="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5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just"/>
            <a:endParaRPr lang="ru-RU" sz="12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l"/>
            <a:r>
              <a:rPr lang="ru-RU" sz="1600" b="1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 предусматривает комплексное развитие территории (КРТ) на улице Ленина с ориентацией на:</a:t>
            </a:r>
            <a:endParaRPr lang="ru-RU" sz="1600" b="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 современного многофункционального городского пространства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Развитие жилой, коммерческой и общественной инфраструктуры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Повышение инвестиционной привлекательности центральной части города</a:t>
            </a:r>
          </a:p>
          <a:p>
            <a:pPr algn="l"/>
            <a:r>
              <a:rPr lang="ru-RU" sz="1600" b="1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Планируемые объекты:</a:t>
            </a:r>
            <a:endParaRPr lang="ru-RU" sz="1600" b="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Многоквартирные жилые дома (комфорт-класс)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Коммерческие помещения (торговля, услуги, общепит)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Общественные пространства (скверы, пешеходные зоны)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Парковочные пространства (подземные и наземные)</a:t>
            </a:r>
          </a:p>
          <a:p>
            <a:br>
              <a:rPr lang="ru-RU" sz="1200" dirty="0"/>
            </a:br>
            <a:endParaRPr lang="ru-RU" sz="1200"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36601" y="1118017"/>
            <a:ext cx="404383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i="1" dirty="0">
                <a:solidFill>
                  <a:srgbClr val="231F20"/>
                </a:solidFill>
              </a:rPr>
              <a:t>Основные</a:t>
            </a:r>
            <a:r>
              <a:rPr sz="1125" i="1" spc="-23" dirty="0">
                <a:solidFill>
                  <a:srgbClr val="231F20"/>
                </a:solidFill>
              </a:rPr>
              <a:t> </a:t>
            </a:r>
            <a:r>
              <a:rPr sz="1125" i="1" spc="-8" dirty="0">
                <a:solidFill>
                  <a:srgbClr val="231F20"/>
                </a:solidFill>
              </a:rPr>
              <a:t>характеристики</a:t>
            </a:r>
            <a:r>
              <a:rPr sz="1125" i="1" spc="-23" dirty="0">
                <a:solidFill>
                  <a:srgbClr val="231F20"/>
                </a:solidFill>
              </a:rPr>
              <a:t> </a:t>
            </a:r>
            <a:r>
              <a:rPr sz="1125" i="1" dirty="0">
                <a:solidFill>
                  <a:srgbClr val="231F20"/>
                </a:solidFill>
              </a:rPr>
              <a:t>инвестиционного</a:t>
            </a:r>
            <a:r>
              <a:rPr sz="1125" i="1" spc="-19" dirty="0">
                <a:solidFill>
                  <a:srgbClr val="231F20"/>
                </a:solidFill>
              </a:rPr>
              <a:t> </a:t>
            </a:r>
            <a:r>
              <a:rPr sz="1125" i="1" spc="-8" dirty="0">
                <a:solidFill>
                  <a:srgbClr val="231F20"/>
                </a:solidFill>
              </a:rPr>
              <a:t>проекта</a:t>
            </a:r>
            <a:endParaRPr sz="1125"/>
          </a:p>
        </p:txBody>
      </p:sp>
      <p:sp>
        <p:nvSpPr>
          <p:cNvPr id="15" name="object 15"/>
          <p:cNvSpPr/>
          <p:nvPr/>
        </p:nvSpPr>
        <p:spPr>
          <a:xfrm>
            <a:off x="587230" y="1271728"/>
            <a:ext cx="9183518" cy="45719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112711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34766" defTabSz="685800">
              <a:spcBef>
                <a:spcPts val="127"/>
              </a:spcBef>
            </a:pPr>
            <a:fld id="{81D60167-4931-47E6-BA6A-407CBD079E47}" type="slidenum">
              <a:rPr kern="0" spc="-38" dirty="0">
                <a:solidFill>
                  <a:prstClr val="white"/>
                </a:solidFill>
              </a:rPr>
              <a:pPr marL="34766" defTabSz="685800">
                <a:spcBef>
                  <a:spcPts val="127"/>
                </a:spcBef>
              </a:pPr>
              <a:t>5</a:t>
            </a:fld>
            <a:endParaRPr kern="0" spc="-38" dirty="0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9D97D-6A24-46D5-A821-896FE16A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4" y="4597204"/>
            <a:ext cx="3372258" cy="20744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4D8B9-DA6C-47DA-886B-1F42804B2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402" y="4596710"/>
            <a:ext cx="3372258" cy="20744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26AF2-B736-48BC-8925-602B33E62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749" y="4573456"/>
            <a:ext cx="3370533" cy="207444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AAB183BF-AD0D-46ED-9F79-583D53F125BA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277" y="1435164"/>
            <a:ext cx="5906068" cy="5438139"/>
            <a:chOff x="-7612" y="1419859"/>
            <a:chExt cx="5906101" cy="5438139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 rotWithShape="1">
            <a:blip r:embed="rId5" cstate="print"/>
            <a:srcRect r="6093"/>
            <a:stretch/>
          </p:blipFill>
          <p:spPr>
            <a:xfrm>
              <a:off x="-7612" y="1457457"/>
              <a:ext cx="5473892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xfrm>
            <a:off x="11713262" y="6369566"/>
            <a:ext cx="194309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z="1400"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территории региона находятся порядка 500 объектов показа (музеи, храмы, усадьбы, памятники, объекты активного отдыха и другие достопримечательности)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данным на август 2025 г. функционирует 807 объектов временного проживания разных ценовых сегментов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Земли расположены у федеральной и региональной трасс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т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ресурсов 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9835" y="3188387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572" y="3813692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3430" y="4292599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3430" y="4703056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572" y="5314829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1550" y="5641092"/>
            <a:ext cx="8762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050" kern="0" spc="-38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7622" y="1869664"/>
            <a:ext cx="357663" cy="377666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749865" y="1865955"/>
            <a:ext cx="357663" cy="357663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7622" y="4264554"/>
            <a:ext cx="357663" cy="357663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7621" y="5324916"/>
            <a:ext cx="357663" cy="357663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749809" y="3296737"/>
            <a:ext cx="357663" cy="357663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43750" y="1104517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545285" y="1303946"/>
            <a:ext cx="9225368" cy="45719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 flipV="1">
            <a:off x="545286" y="5085183"/>
            <a:ext cx="9215838" cy="112025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45284" y="1429963"/>
            <a:ext cx="7363301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dirty="0"/>
              <a:t>ТРАНСПОРТНО-</a:t>
            </a:r>
            <a:r>
              <a:rPr sz="1650" spc="34" dirty="0"/>
              <a:t>ЛОГИСТИЧЕСКИЙ</a:t>
            </a:r>
            <a:r>
              <a:rPr sz="1650" spc="251" dirty="0"/>
              <a:t> </a:t>
            </a:r>
            <a:r>
              <a:rPr sz="1650" spc="41" dirty="0"/>
              <a:t>ПОТЕНЦИАЛ</a:t>
            </a:r>
            <a:r>
              <a:rPr sz="1650" spc="255" dirty="0"/>
              <a:t> </a:t>
            </a:r>
            <a:r>
              <a:rPr sz="1650" dirty="0"/>
              <a:t>ОМСКОЙ</a:t>
            </a:r>
            <a:r>
              <a:rPr sz="1650" spc="255" dirty="0"/>
              <a:t> </a:t>
            </a:r>
            <a:r>
              <a:rPr sz="1650" spc="-8" dirty="0"/>
              <a:t>ОБЛАСТИ</a:t>
            </a:r>
            <a:endParaRPr sz="165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606645" y="1830758"/>
            <a:ext cx="3156108" cy="230848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8" dirty="0"/>
              <a:t>Автомобильные </a:t>
            </a:r>
            <a:r>
              <a:rPr dirty="0"/>
              <a:t>дороги</a:t>
            </a:r>
            <a:r>
              <a:rPr spc="-4" dirty="0"/>
              <a:t> </a:t>
            </a:r>
            <a:r>
              <a:rPr dirty="0"/>
              <a:t>Омской</a:t>
            </a:r>
            <a:r>
              <a:rPr spc="-8" dirty="0"/>
              <a:t> области:</a:t>
            </a:r>
          </a:p>
          <a:p>
            <a:pPr marL="74771" indent="-65246">
              <a:spcBef>
                <a:spcPts val="56"/>
              </a:spcBef>
              <a:buFont typeface="Arial Black"/>
              <a:buChar char="•"/>
              <a:tabLst>
                <a:tab pos="74771" algn="l"/>
              </a:tabLst>
            </a:pPr>
            <a:r>
              <a:rPr sz="713" dirty="0">
                <a:solidFill>
                  <a:srgbClr val="231F20"/>
                </a:solidFill>
              </a:rPr>
              <a:t>Общая</a:t>
            </a:r>
            <a:r>
              <a:rPr sz="713" spc="71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протяженность</a:t>
            </a:r>
            <a:r>
              <a:rPr sz="713" spc="75" dirty="0">
                <a:solidFill>
                  <a:srgbClr val="231F20"/>
                </a:solidFill>
              </a:rPr>
              <a:t> </a:t>
            </a:r>
            <a:r>
              <a:rPr sz="1125" dirty="0"/>
              <a:t>729,9</a:t>
            </a:r>
            <a:r>
              <a:rPr sz="1125" spc="-38" dirty="0"/>
              <a:t> </a:t>
            </a:r>
            <a:r>
              <a:rPr sz="713" b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13" dirty="0">
              <a:latin typeface="Microsoft Sans Serif"/>
              <a:cs typeface="Microsoft Sans Serif"/>
            </a:endParaRPr>
          </a:p>
          <a:p>
            <a:pPr marL="95250" indent="-85725">
              <a:spcBef>
                <a:spcPts val="289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dirty="0">
                <a:solidFill>
                  <a:srgbClr val="231F20"/>
                </a:solidFill>
              </a:rPr>
              <a:t>Крупные</a:t>
            </a:r>
            <a:r>
              <a:rPr sz="713" spc="98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федеральные</a:t>
            </a:r>
            <a:r>
              <a:rPr sz="713" spc="98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автомобильные</a:t>
            </a:r>
            <a:r>
              <a:rPr sz="713" spc="98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автомагистрали:</a:t>
            </a:r>
            <a:endParaRPr sz="713" dirty="0"/>
          </a:p>
          <a:p>
            <a:pPr marL="96203">
              <a:spcBef>
                <a:spcPts val="143"/>
              </a:spcBef>
            </a:pPr>
            <a:r>
              <a:rPr sz="713" dirty="0"/>
              <a:t>Р-402</a:t>
            </a:r>
            <a:r>
              <a:rPr sz="713" spc="2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713" dirty="0">
              <a:latin typeface="Microsoft Sans Serif"/>
              <a:cs typeface="Microsoft Sans Serif"/>
            </a:endParaRPr>
          </a:p>
          <a:p>
            <a:pPr marL="96203" marR="424339">
              <a:lnSpc>
                <a:spcPct val="103200"/>
              </a:lnSpc>
              <a:spcBef>
                <a:spcPts val="116"/>
              </a:spcBef>
            </a:pPr>
            <a:r>
              <a:rPr sz="713" dirty="0"/>
              <a:t>Р-254</a:t>
            </a:r>
            <a:r>
              <a:rPr sz="713" spc="2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713" b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b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713" b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-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713" dirty="0">
              <a:latin typeface="Microsoft Sans Serif"/>
              <a:cs typeface="Microsoft Sans Serif"/>
            </a:endParaRPr>
          </a:p>
          <a:p>
            <a:pPr marL="96203" marR="13335">
              <a:lnSpc>
                <a:spcPct val="103200"/>
              </a:lnSpc>
              <a:spcBef>
                <a:spcPts val="113"/>
              </a:spcBef>
            </a:pPr>
            <a:r>
              <a:rPr sz="713" dirty="0"/>
              <a:t>А-320</a:t>
            </a:r>
            <a:r>
              <a:rPr sz="713" spc="2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713" b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713" b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713" b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-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713" dirty="0">
              <a:latin typeface="Microsoft Sans Serif"/>
              <a:cs typeface="Microsoft Sans Serif"/>
            </a:endParaRPr>
          </a:p>
          <a:p>
            <a:pPr marL="95250" indent="-85725">
              <a:lnSpc>
                <a:spcPts val="1226"/>
              </a:lnSpc>
              <a:spcBef>
                <a:spcPts val="79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dirty="0">
                <a:solidFill>
                  <a:srgbClr val="231F20"/>
                </a:solidFill>
              </a:rPr>
              <a:t>Объем</a:t>
            </a:r>
            <a:r>
              <a:rPr sz="713" spc="56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перевозимых</a:t>
            </a:r>
            <a:r>
              <a:rPr sz="713" spc="60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грузов</a:t>
            </a:r>
            <a:r>
              <a:rPr sz="713" spc="60" dirty="0">
                <a:solidFill>
                  <a:srgbClr val="231F20"/>
                </a:solidFill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713" b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713" b="0" spc="7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713" b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aseline="4273" dirty="0"/>
              <a:t>&gt;</a:t>
            </a:r>
            <a:r>
              <a:rPr sz="1125" dirty="0"/>
              <a:t>18</a:t>
            </a:r>
            <a:r>
              <a:rPr sz="1125" spc="-56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713" b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713" dirty="0">
              <a:latin typeface="Microsoft Sans Serif"/>
              <a:cs typeface="Microsoft Sans Serif"/>
            </a:endParaRPr>
          </a:p>
          <a:p>
            <a:pPr marL="96203">
              <a:lnSpc>
                <a:spcPts val="1226"/>
              </a:lnSpc>
            </a:pP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aseline="4273" dirty="0"/>
              <a:t>&gt;</a:t>
            </a:r>
            <a:r>
              <a:rPr sz="1125" dirty="0"/>
              <a:t>4</a:t>
            </a:r>
            <a:r>
              <a:rPr sz="1125" spc="-11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aseline="4273" dirty="0"/>
              <a:t>&gt;</a:t>
            </a:r>
            <a:r>
              <a:rPr sz="1125" dirty="0"/>
              <a:t>9</a:t>
            </a:r>
            <a:r>
              <a:rPr sz="1125" spc="-116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713" dirty="0">
              <a:latin typeface="Microsoft Sans Serif"/>
              <a:cs typeface="Microsoft Sans Serif"/>
            </a:endParaRPr>
          </a:p>
          <a:p>
            <a:pPr marL="95726" indent="-86201">
              <a:spcBef>
                <a:spcPts val="172"/>
              </a:spcBef>
              <a:buFont typeface="Arial Black"/>
              <a:buChar char="•"/>
              <a:tabLst>
                <a:tab pos="95726" algn="l"/>
              </a:tabLst>
            </a:pPr>
            <a:r>
              <a:rPr sz="713" spc="-8" dirty="0">
                <a:solidFill>
                  <a:srgbClr val="231F20"/>
                </a:solidFill>
              </a:rPr>
              <a:t>Заключено</a:t>
            </a:r>
            <a:r>
              <a:rPr sz="713" spc="-15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концессионное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соглашение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о</a:t>
            </a:r>
            <a:r>
              <a:rPr sz="713" spc="-15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строительстве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spc="-15" dirty="0">
                <a:solidFill>
                  <a:srgbClr val="231F20"/>
                </a:solidFill>
              </a:rPr>
              <a:t>автомобильной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дороги</a:t>
            </a:r>
            <a:endParaRPr sz="713" dirty="0"/>
          </a:p>
          <a:p>
            <a:pPr marL="96203">
              <a:spcBef>
                <a:spcPts val="30"/>
              </a:spcBef>
            </a:pPr>
            <a:r>
              <a:rPr sz="713" dirty="0"/>
              <a:t>«Северный</a:t>
            </a:r>
            <a:r>
              <a:rPr sz="713" spc="45" dirty="0"/>
              <a:t> </a:t>
            </a:r>
            <a:r>
              <a:rPr sz="713" dirty="0"/>
              <a:t>обход</a:t>
            </a:r>
            <a:r>
              <a:rPr sz="713" spc="49" dirty="0"/>
              <a:t> </a:t>
            </a:r>
            <a:r>
              <a:rPr sz="713" dirty="0"/>
              <a:t>города</a:t>
            </a:r>
            <a:r>
              <a:rPr sz="713" spc="49" dirty="0"/>
              <a:t> </a:t>
            </a:r>
            <a:r>
              <a:rPr sz="713" dirty="0"/>
              <a:t>Омска»,</a:t>
            </a:r>
            <a:r>
              <a:rPr sz="713" spc="41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713" b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713" b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dirty="0"/>
              <a:t>М-</a:t>
            </a:r>
            <a:r>
              <a:rPr sz="713" spc="-19" dirty="0"/>
              <a:t>12</a:t>
            </a:r>
            <a:endParaRPr sz="713" dirty="0">
              <a:latin typeface="Microsoft Sans Serif"/>
              <a:cs typeface="Microsoft Sans Serif"/>
            </a:endParaRPr>
          </a:p>
          <a:p>
            <a:pPr marL="96203">
              <a:spcBef>
                <a:spcPts val="26"/>
              </a:spcBef>
            </a:pP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713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1182" y="4227910"/>
            <a:ext cx="4156234" cy="88617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lnSpc>
                <a:spcPts val="1204"/>
              </a:lnSpc>
              <a:spcBef>
                <a:spcPts val="79"/>
              </a:spcBef>
            </a:pP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050" b="1" kern="0" spc="-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0" indent="-85725" defTabSz="685800">
              <a:lnSpc>
                <a:spcPts val="1294"/>
              </a:lnSpc>
              <a:buFont typeface="Arial Black"/>
              <a:buChar char="•"/>
              <a:tabLst>
                <a:tab pos="95250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713" kern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713" kern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1125" b="1" kern="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209</a:t>
            </a:r>
            <a:r>
              <a:rPr sz="1125" b="1" kern="0" spc="-4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0" indent="-85725" defTabSz="685800">
              <a:spcBef>
                <a:spcPts val="109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95250" algn="l"/>
              </a:tabLst>
            </a:pP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125" b="1" kern="0" spc="-6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125" b="1" kern="0" spc="-6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3810" indent="-85725" algn="just" defTabSz="685800">
              <a:lnSpc>
                <a:spcPct val="103200"/>
              </a:lnSpc>
              <a:spcBef>
                <a:spcPts val="259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713" kern="0" spc="7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2655" y="1830758"/>
            <a:ext cx="2537936" cy="280887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741521" defTabSz="685800">
              <a:spcBef>
                <a:spcPts val="79"/>
              </a:spcBef>
            </a:pP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050" b="1" kern="0" spc="-2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050" b="1" kern="0" spc="-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050" b="1" kern="0" spc="-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0" indent="-85725" defTabSz="685800">
              <a:spcBef>
                <a:spcPts val="251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26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0" indent="-85725" defTabSz="685800">
              <a:lnSpc>
                <a:spcPts val="1323"/>
              </a:lnSpc>
              <a:spcBef>
                <a:spcPts val="221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95250" algn="l"/>
              </a:tabLst>
            </a:pP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125" b="1" kern="0" spc="-8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713" b="1" kern="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lnSpc>
                <a:spcPts val="829"/>
              </a:lnSpc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4773" marR="421481" indent="-85725" defTabSz="685800">
              <a:lnSpc>
                <a:spcPct val="77600"/>
              </a:lnSpc>
              <a:spcBef>
                <a:spcPts val="521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713" b="1" kern="0" spc="6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63" b="1" kern="0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125" b="1" kern="0" spc="-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713" kern="0" spc="7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713" kern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713" kern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="1" kern="0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125" b="1" kern="0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713" kern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0" indent="-85725" defTabSz="685800">
              <a:spcBef>
                <a:spcPts val="172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713" b="1" kern="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713" b="1" kern="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30"/>
              </a:spcBef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713" b="1" kern="0" spc="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713" b="1" kern="0" spc="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713" b="1" kern="0" spc="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600" b="1" kern="0" spc="-8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26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13" kern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521"/>
              </a:spcBef>
            </a:pP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050" b="1" kern="0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678656" indent="-85725" defTabSz="685800">
              <a:lnSpc>
                <a:spcPct val="103200"/>
              </a:lnSpc>
              <a:spcBef>
                <a:spcPts val="307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713" b="1" kern="0" spc="9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713" b="1" kern="0" spc="10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713" b="1" kern="0" spc="10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713" b="1" kern="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713" b="1" kern="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713" b="1" kern="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564833" indent="-85725" defTabSz="685800">
              <a:lnSpc>
                <a:spcPct val="103200"/>
              </a:lnSpc>
              <a:spcBef>
                <a:spcPts val="341"/>
              </a:spcBef>
              <a:buFont typeface="Arial Black"/>
              <a:buChar char="•"/>
              <a:tabLst>
                <a:tab pos="122396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15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26"/>
              </a:spcBef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713" b="1" kern="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713" b="1" kern="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713" b="1" kern="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80486" indent="-85725" defTabSz="685800">
              <a:lnSpc>
                <a:spcPct val="103200"/>
              </a:lnSpc>
              <a:spcBef>
                <a:spcPts val="344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38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713" kern="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5868" y="1608703"/>
            <a:ext cx="3895725" cy="15052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endParaRPr sz="9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387" y="5264897"/>
            <a:ext cx="4826318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9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9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15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9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975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/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975" b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975" b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15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97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2181" y="5644332"/>
            <a:ext cx="3187065" cy="706251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9525" marR="29528" defTabSz="685800">
              <a:lnSpc>
                <a:spcPts val="1208"/>
              </a:lnSpc>
              <a:spcBef>
                <a:spcPts val="251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125" b="1" kern="0" spc="-7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713" kern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125" b="1" kern="0" spc="-8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713" kern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143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marR="3810" defTabSz="685800">
              <a:lnSpc>
                <a:spcPct val="103200"/>
              </a:lnSpc>
              <a:spcBef>
                <a:spcPts val="210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713" kern="0" spc="18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9535" y="5717301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27888" y="5770290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9534" y="6008129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9534" y="6143148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27888" y="6113620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95605" y="5717301"/>
            <a:ext cx="3193733" cy="61696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defTabSz="685800">
              <a:lnSpc>
                <a:spcPct val="103200"/>
              </a:lnSpc>
              <a:spcBef>
                <a:spcPts val="68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713" kern="0" spc="-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713" kern="0" spc="-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713" kern="0" spc="-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marR="742474" defTabSz="685800">
              <a:lnSpc>
                <a:spcPct val="103200"/>
              </a:lnSpc>
              <a:spcBef>
                <a:spcPts val="428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713" kern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713" kern="0" spc="8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8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713" kern="0" spc="8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4E248D6D-0072-4565-B28D-5864671AA79E}"/>
              </a:ext>
            </a:extLst>
          </p:cNvPr>
          <p:cNvSpPr txBox="1">
            <a:spLocks/>
          </p:cNvSpPr>
          <p:nvPr/>
        </p:nvSpPr>
        <p:spPr>
          <a:xfrm>
            <a:off x="10272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>
                <a:solidFill>
                  <a:prstClr val="white"/>
                </a:solidFill>
              </a:rPr>
              <a:pPr marL="46355">
                <a:spcBef>
                  <a:spcPts val="170"/>
                </a:spcBef>
              </a:pPr>
              <a:t>7</a:t>
            </a:fld>
            <a:endParaRPr lang="ru-RU" spc="-50" dirty="0">
              <a:solidFill>
                <a:prstClr val="white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99238B3D-5061-4CE9-B8EF-96251160AF6B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7</a:t>
            </a:fld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060" y="1387362"/>
            <a:ext cx="8063389" cy="693205"/>
          </a:xfrm>
          <a:prstGeom prst="rect">
            <a:avLst/>
          </a:prstGeom>
        </p:spPr>
        <p:txBody>
          <a:bodyPr vert="horz" wrap="square" lIns="0" tIns="137861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lang="ru-RU" sz="1800" spc="45" dirty="0"/>
              <a:t>ТРАНСПОРТНО-ЛОГИСТИЧЕСКИЙ ПОТЕНЦИАЛ</a:t>
            </a:r>
            <a:br>
              <a:rPr lang="ru-RU" sz="1800" spc="45" dirty="0"/>
            </a:br>
            <a:r>
              <a:rPr lang="ru-RU" sz="1800" spc="45" dirty="0"/>
              <a:t>ТАРСКОГО РАЙОНА ОМСКОЙ ОБЛАСТИ</a:t>
            </a:r>
            <a:endParaRPr sz="1500" dirty="0"/>
          </a:p>
        </p:txBody>
      </p:sp>
      <p:sp>
        <p:nvSpPr>
          <p:cNvPr id="3" name="object 3"/>
          <p:cNvSpPr txBox="1"/>
          <p:nvPr/>
        </p:nvSpPr>
        <p:spPr>
          <a:xfrm>
            <a:off x="4436274" y="1091565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060" y="1291552"/>
            <a:ext cx="9221071" cy="50677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112711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defTabSz="685800">
              <a:spcBef>
                <a:spcPts val="127"/>
              </a:spcBef>
            </a:pPr>
            <a:fld id="{81D60167-4931-47E6-BA6A-407CBD079E47}" type="slidenum">
              <a:rPr kern="0" spc="-64" dirty="0">
                <a:solidFill>
                  <a:prstClr val="white"/>
                </a:solidFill>
              </a:rPr>
              <a:pPr marL="9525" defTabSz="685800">
                <a:spcBef>
                  <a:spcPts val="127"/>
                </a:spcBef>
              </a:pPr>
              <a:t>8</a:t>
            </a:fld>
            <a:endParaRPr kern="0" spc="-64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574368" y="2119498"/>
            <a:ext cx="369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8" y="1548965"/>
            <a:ext cx="2817019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74" y="3405148"/>
            <a:ext cx="2249091" cy="219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81" y="3375820"/>
            <a:ext cx="1485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2" y="4500521"/>
            <a:ext cx="135731" cy="6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60" y="3474244"/>
            <a:ext cx="305991" cy="1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9" y="4464249"/>
            <a:ext cx="397669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05" y="4196595"/>
            <a:ext cx="397669" cy="1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480" y="4241840"/>
            <a:ext cx="123825" cy="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49" y="5451277"/>
            <a:ext cx="375047" cy="1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238494"/>
            <a:ext cx="114300" cy="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238494"/>
            <a:ext cx="32027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38" y="2197417"/>
            <a:ext cx="24645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26826"/>
            <a:ext cx="539354" cy="1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54" y="2825665"/>
            <a:ext cx="35718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71801"/>
            <a:ext cx="159544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59" y="3356136"/>
            <a:ext cx="34289" cy="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980634" y="2949404"/>
            <a:ext cx="36220" cy="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39" y="2743512"/>
            <a:ext cx="2512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28" y="2825665"/>
            <a:ext cx="33813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163" y="3347878"/>
            <a:ext cx="3012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92" y="3559690"/>
            <a:ext cx="3655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91" y="3306802"/>
            <a:ext cx="27027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9" y="3260803"/>
            <a:ext cx="24288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512938"/>
            <a:ext cx="27384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43" y="3714751"/>
            <a:ext cx="265509" cy="15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60" y="4057650"/>
            <a:ext cx="3012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74" y="3975496"/>
            <a:ext cx="27384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78" y="3429993"/>
            <a:ext cx="20597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33" y="3824882"/>
            <a:ext cx="24288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26" y="4016573"/>
            <a:ext cx="288131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362" y="4114441"/>
            <a:ext cx="26550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31" y="4356140"/>
            <a:ext cx="265509" cy="15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683" y="4437776"/>
            <a:ext cx="27027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14" y="4514254"/>
            <a:ext cx="297656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75" y="4093805"/>
            <a:ext cx="238125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91" y="4395987"/>
            <a:ext cx="265509" cy="15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42" y="4564261"/>
            <a:ext cx="31075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13" y="4349590"/>
            <a:ext cx="29289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07" y="4547195"/>
            <a:ext cx="3012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49" y="4420392"/>
            <a:ext cx="159544" cy="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14" y="4646414"/>
            <a:ext cx="3655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48" y="5029200"/>
            <a:ext cx="24645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62" y="4914900"/>
            <a:ext cx="2512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57" y="4832746"/>
            <a:ext cx="325041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93" y="4873823"/>
            <a:ext cx="26550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18" y="4687492"/>
            <a:ext cx="288131" cy="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80" y="5070277"/>
            <a:ext cx="210741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07" y="5111353"/>
            <a:ext cx="315516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77" y="5478661"/>
            <a:ext cx="37028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886" y="5198746"/>
            <a:ext cx="347663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3" y="2094309"/>
            <a:ext cx="2372916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54" y="5354837"/>
            <a:ext cx="100013" cy="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56" y="5478662"/>
            <a:ext cx="292894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69" y="4933355"/>
            <a:ext cx="242888" cy="1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5239823"/>
            <a:ext cx="553641" cy="50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92" y="5336621"/>
            <a:ext cx="114300" cy="1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55" y="5478186"/>
            <a:ext cx="1143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45" y="5608101"/>
            <a:ext cx="88343" cy="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5860" y="2424746"/>
            <a:ext cx="4572000" cy="279307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К-4 Омск-Тара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К-17 Тобольск-Тара-Томск, участок Тара - Усть-Ишим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Речная пристань, обеспечивающая причал проходящим судам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Автостанция в г. Тара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Вертолетная посадочная площадка на 13 мест</a:t>
            </a:r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4" y="2498424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8" y="3152620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8" y="4584078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6" y="4974431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2" y="3999389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9D8439-6858-2682-81F9-FAE188DFFFF1}"/>
              </a:ext>
            </a:extLst>
          </p:cNvPr>
          <p:cNvCxnSpPr>
            <a:cxnSpLocks/>
          </p:cNvCxnSpPr>
          <p:nvPr/>
        </p:nvCxnSpPr>
        <p:spPr>
          <a:xfrm flipH="1">
            <a:off x="546366" y="2510309"/>
            <a:ext cx="28002" cy="2729514"/>
          </a:xfrm>
          <a:prstGeom prst="line">
            <a:avLst/>
          </a:prstGeom>
          <a:ln>
            <a:solidFill>
              <a:srgbClr val="F4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ject 6">
            <a:extLst>
              <a:ext uri="{FF2B5EF4-FFF2-40B4-BE49-F238E27FC236}">
                <a16:creationId xmlns:a16="http://schemas.microsoft.com/office/drawing/2014/main" id="{37888EDF-6A44-4C13-B4AC-59F67D5E5341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8</a:t>
            </a:fld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284" y="1443589"/>
            <a:ext cx="584977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38" dirty="0"/>
              <a:t>ВОЗМОЖНЫЕ</a:t>
            </a:r>
            <a:r>
              <a:rPr sz="1800" spc="90" dirty="0"/>
              <a:t> </a:t>
            </a:r>
            <a:r>
              <a:rPr sz="1800" spc="49" dirty="0"/>
              <a:t>ТЕРРИТОРИИ</a:t>
            </a:r>
            <a:r>
              <a:rPr sz="1800" spc="90" dirty="0"/>
              <a:t> </a:t>
            </a:r>
            <a:r>
              <a:rPr sz="1800" dirty="0"/>
              <a:t>ДЛЯ</a:t>
            </a:r>
            <a:r>
              <a:rPr sz="1800" spc="90" dirty="0"/>
              <a:t> </a:t>
            </a:r>
            <a:r>
              <a:rPr sz="1800" spc="-8" dirty="0"/>
              <a:t>РАЗМЕЩЕНИЯ*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6812947" y="1151767"/>
            <a:ext cx="297037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 flipV="1">
            <a:off x="545284" y="1351196"/>
            <a:ext cx="9227847" cy="45719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4121" y="2337787"/>
            <a:ext cx="130493" cy="25151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1575" b="1" kern="0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7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94844" y="4654574"/>
            <a:ext cx="123349" cy="23618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 defTabSz="685800">
              <a:spcBef>
                <a:spcPts val="86"/>
              </a:spcBef>
            </a:pPr>
            <a:r>
              <a:rPr sz="1463" b="1" kern="0" spc="-3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94844" y="3596682"/>
            <a:ext cx="123349" cy="23618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 defTabSz="685800">
              <a:spcBef>
                <a:spcPts val="86"/>
              </a:spcBef>
            </a:pPr>
            <a:r>
              <a:rPr sz="1463" b="1" kern="0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2035" y="2456975"/>
            <a:ext cx="123349" cy="23618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 defTabSz="685800">
              <a:spcBef>
                <a:spcPts val="86"/>
              </a:spcBef>
            </a:pPr>
            <a:r>
              <a:rPr sz="1463" b="1" kern="0" spc="-3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8112711" y="5634425"/>
            <a:ext cx="109299" cy="339517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defTabSz="685800">
              <a:spcBef>
                <a:spcPts val="127"/>
              </a:spcBef>
            </a:pPr>
            <a:fld id="{81D60167-4931-47E6-BA6A-407CBD079E47}" type="slidenum">
              <a:rPr kern="0" spc="-64" dirty="0">
                <a:solidFill>
                  <a:prstClr val="white"/>
                </a:solidFill>
              </a:rPr>
              <a:pPr marL="9525" defTabSz="685800">
                <a:spcBef>
                  <a:spcPts val="127"/>
                </a:spcBef>
              </a:pPr>
              <a:t>9</a:t>
            </a:fld>
            <a:endParaRPr kern="0" spc="-64" dirty="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5660248" y="2147070"/>
            <a:ext cx="41230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400" b="1" u="sng" kern="0" spc="-1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Локация:</a:t>
            </a:r>
          </a:p>
          <a:p>
            <a:pPr defTabSz="685800"/>
            <a:endParaRPr lang="ru-RU" sz="1400" b="1" u="sng" kern="0" spc="-15" dirty="0">
              <a:solidFill>
                <a:srgbClr val="F04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ru-RU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Омская область</a:t>
            </a:r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планировочный квартал между улицами Коллонтай, Советская, Спасская, Мира и Александровская в г. Тара. </a:t>
            </a:r>
          </a:p>
          <a:p>
            <a:pPr defTabSz="685800"/>
            <a:r>
              <a:rPr lang="ru-RU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Кадастровые номера: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55:37:001403:3,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55:37:001403:10,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55:37:001403:8,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55:37:001403:4,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55:37:001403:415,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55:37:001403:418,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55:37:001403:391,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55:37:001403:1, </a:t>
            </a:r>
          </a:p>
          <a:p>
            <a:pPr defTabSz="685800"/>
            <a:r>
              <a:rPr lang="ru-RU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55:37:001403:6 (в границах кадастрового квартала 55:37:001403)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D32AA7-4827-4662-B8E6-34FF0842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4" y="2200145"/>
            <a:ext cx="4447725" cy="3621815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EF1CD348-F63B-4B43-B19D-159B13201DFA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1633</Words>
  <Application>Microsoft Office PowerPoint</Application>
  <PresentationFormat>Широкоэкранный</PresentationFormat>
  <Paragraphs>313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Arial MT</vt:lpstr>
      <vt:lpstr>Calibri</vt:lpstr>
      <vt:lpstr>Microsoft Sans Serif</vt:lpstr>
      <vt:lpstr>Tahoma</vt:lpstr>
      <vt:lpstr>Office Theme</vt:lpstr>
      <vt:lpstr>1_Тема Office</vt:lpstr>
      <vt:lpstr>1_Office Theme</vt:lpstr>
      <vt:lpstr>2_Office Theme</vt:lpstr>
      <vt:lpstr>4_Office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ТРАНСПОРТНО-ЛОГИСТИЧЕСКИЙ ПОТЕНЦИАЛ ТАРСКОГО РАЙОНА ОМСКОЙ ОБЛАСТИ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kat rodionova</cp:lastModifiedBy>
  <cp:revision>3</cp:revision>
  <dcterms:created xsi:type="dcterms:W3CDTF">2026-03-23T02:26:11Z</dcterms:created>
  <dcterms:modified xsi:type="dcterms:W3CDTF">2026-05-04T05:55:57Z</dcterms:modified>
</cp:coreProperties>
</file>