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6" r:id="rId1"/>
  </p:sldMasterIdLst>
  <p:notesMasterIdLst>
    <p:notesMasterId r:id="rId14"/>
  </p:notesMasterIdLst>
  <p:sldIdLst>
    <p:sldId id="326" r:id="rId2"/>
    <p:sldId id="389" r:id="rId3"/>
    <p:sldId id="388" r:id="rId4"/>
    <p:sldId id="349" r:id="rId5"/>
    <p:sldId id="391" r:id="rId6"/>
    <p:sldId id="380" r:id="rId7"/>
    <p:sldId id="381" r:id="rId8"/>
    <p:sldId id="363" r:id="rId9"/>
    <p:sldId id="384" r:id="rId10"/>
    <p:sldId id="370" r:id="rId11"/>
    <p:sldId id="372" r:id="rId12"/>
    <p:sldId id="37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E64"/>
    <a:srgbClr val="A3DA92"/>
    <a:srgbClr val="D5A9CD"/>
    <a:srgbClr val="CDB1C8"/>
    <a:srgbClr val="FF0066"/>
    <a:srgbClr val="FFE181"/>
    <a:srgbClr val="F8F89A"/>
    <a:srgbClr val="CCFFCC"/>
    <a:srgbClr val="58F0E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400" autoAdjust="0"/>
  </p:normalViewPr>
  <p:slideViewPr>
    <p:cSldViewPr>
      <p:cViewPr>
        <p:scale>
          <a:sx n="100" d="100"/>
          <a:sy n="100" d="100"/>
        </p:scale>
        <p:origin x="-1428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095978753683452E-2"/>
          <c:y val="4.9745185007933589E-2"/>
          <c:w val="0.33397396982345873"/>
          <c:h val="0.900509629984132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участника проекта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бюджетов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фонда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446848"/>
        <c:axId val="22448384"/>
      </c:barChart>
      <c:catAx>
        <c:axId val="22446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448384"/>
        <c:crosses val="autoZero"/>
        <c:auto val="1"/>
        <c:lblAlgn val="ctr"/>
        <c:lblOffset val="100"/>
        <c:noMultiLvlLbl val="0"/>
      </c:catAx>
      <c:valAx>
        <c:axId val="224483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2446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095978753683452E-2"/>
          <c:y val="4.9745185007933589E-2"/>
          <c:w val="0.33397396982345873"/>
          <c:h val="0.900509629984132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участника проекта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бюджетов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фонда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482944"/>
        <c:axId val="22484480"/>
      </c:barChart>
      <c:catAx>
        <c:axId val="22482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484480"/>
        <c:crosses val="autoZero"/>
        <c:auto val="1"/>
        <c:lblAlgn val="ctr"/>
        <c:lblOffset val="100"/>
        <c:noMultiLvlLbl val="0"/>
      </c:catAx>
      <c:valAx>
        <c:axId val="224844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2482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0.2619</cdr:x>
      <cdr:y>0.20513</cdr:y>
    </cdr:from>
    <cdr:to>
      <cdr:x>0.29762</cdr:x>
      <cdr:y>0.64103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1584176" y="576064"/>
          <a:ext cx="216024" cy="1224136"/>
        </a:xfrm>
        <a:prstGeom xmlns:a="http://schemas.openxmlformats.org/drawingml/2006/main" prst="rightBrac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0.2619</cdr:x>
      <cdr:y>0.66667</cdr:y>
    </cdr:from>
    <cdr:to>
      <cdr:x>0.29762</cdr:x>
      <cdr:y>0.79487</cdr:y>
    </cdr:to>
    <cdr:sp macro="" textlink="">
      <cdr:nvSpPr>
        <cdr:cNvPr id="3" name="Правая фигурная скобка 2"/>
        <cdr:cNvSpPr/>
      </cdr:nvSpPr>
      <cdr:spPr>
        <a:xfrm xmlns:a="http://schemas.openxmlformats.org/drawingml/2006/main">
          <a:off x="1584176" y="1872208"/>
          <a:ext cx="216024" cy="360040"/>
        </a:xfrm>
        <a:prstGeom xmlns:a="http://schemas.openxmlformats.org/drawingml/2006/main" prst="rightBrac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0.2619</cdr:x>
      <cdr:y>0.82051</cdr:y>
    </cdr:from>
    <cdr:to>
      <cdr:x>0.29762</cdr:x>
      <cdr:y>0.94872</cdr:y>
    </cdr:to>
    <cdr:sp macro="" textlink="">
      <cdr:nvSpPr>
        <cdr:cNvPr id="4" name="Правая фигурная скобка 3"/>
        <cdr:cNvSpPr/>
      </cdr:nvSpPr>
      <cdr:spPr>
        <a:xfrm xmlns:a="http://schemas.openxmlformats.org/drawingml/2006/main">
          <a:off x="1584176" y="2304248"/>
          <a:ext cx="216030" cy="360048"/>
        </a:xfrm>
        <a:prstGeom xmlns:a="http://schemas.openxmlformats.org/drawingml/2006/main" prst="rightBrac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0.10714</cdr:x>
      <cdr:y>0.10256</cdr:y>
    </cdr:from>
    <cdr:to>
      <cdr:x>0.35714</cdr:x>
      <cdr:y>0.17949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8072" y="288032"/>
          <a:ext cx="151216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2.45185E-7</cdr:y>
    </cdr:from>
    <cdr:to>
      <cdr:x>0.63077</cdr:x>
      <cdr:y>0.22952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0" y="1"/>
          <a:ext cx="295232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На подготовку проекта модернизации: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0.30769</cdr:x>
      <cdr:y>0.33322</cdr:y>
    </cdr:from>
    <cdr:to>
      <cdr:x>0.87692</cdr:x>
      <cdr:y>0.54884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40149" y="1359054"/>
          <a:ext cx="2664307" cy="879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indent="361950" algn="just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Средства фонда не более 60 процентов от общей стоимости </a:t>
          </a:r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мероприятий по подготовке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0.30952</cdr:x>
      <cdr:y>0.66667</cdr:y>
    </cdr:from>
    <cdr:to>
      <cdr:x>0.86154</cdr:x>
      <cdr:y>0.76923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448715" y="2719047"/>
          <a:ext cx="2583733" cy="418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indent="361950" algn="just"/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Средства бюджетов не менее 20 процентов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0.30769</cdr:x>
      <cdr:y>0.82008</cdr:y>
    </cdr:from>
    <cdr:to>
      <cdr:x>0.86154</cdr:x>
      <cdr:y>0.92265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440160" y="3344732"/>
          <a:ext cx="2592288" cy="4183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indent="361950" algn="just"/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Средства участника проекта не менее 20 процентов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0.2619</cdr:x>
      <cdr:y>0.20513</cdr:y>
    </cdr:from>
    <cdr:to>
      <cdr:x>0.29762</cdr:x>
      <cdr:y>0.64103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>
          <a:off x="1584176" y="576064"/>
          <a:ext cx="216024" cy="1224136"/>
        </a:xfrm>
        <a:prstGeom xmlns:a="http://schemas.openxmlformats.org/drawingml/2006/main" prst="rightBrac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0.10714</cdr:x>
      <cdr:y>0.10256</cdr:y>
    </cdr:from>
    <cdr:to>
      <cdr:x>0.35714</cdr:x>
      <cdr:y>0.17949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8072" y="288032"/>
          <a:ext cx="151216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0.70769</cdr:x>
      <cdr:y>0.23077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0" y="0"/>
          <a:ext cx="3312368" cy="941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На реализацию проекта модернизации: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0.30769</cdr:x>
      <cdr:y>0.33322</cdr:y>
    </cdr:from>
    <cdr:to>
      <cdr:x>1</cdr:x>
      <cdr:y>0.54884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40149" y="1359054"/>
          <a:ext cx="3240371" cy="879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indent="361950" algn="just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Средства фонда не более 60 процентов от общей стоимости </a:t>
          </a:r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инвестиций в проект модернизации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0.30769</cdr:x>
      <cdr:y>0.61794</cdr:y>
    </cdr:from>
    <cdr:to>
      <cdr:x>1</cdr:x>
      <cdr:y>0.7205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440149" y="2520280"/>
          <a:ext cx="3240371" cy="418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indent="361950" algn="just"/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Средства бюджетов совокупно со средствами участника проекта не менее 40%.</a:t>
          </a:r>
        </a:p>
        <a:p xmlns:a="http://schemas.openxmlformats.org/drawingml/2006/main">
          <a:pPr indent="361950" algn="just"/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Доля средств бюджета может быть полностью или частично замещена средствами участника проекта, который в любом случае вкладывает не менее 20%.</a:t>
          </a:r>
          <a:endParaRPr lang="ru-RU" sz="12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0.26154</cdr:x>
      <cdr:y>0.66455</cdr:y>
    </cdr:from>
    <cdr:to>
      <cdr:x>0.29231</cdr:x>
      <cdr:y>0.94703</cdr:y>
    </cdr:to>
    <cdr:sp macro="" textlink="">
      <cdr:nvSpPr>
        <cdr:cNvPr id="10" name="Правая фигурная скобка 9"/>
        <cdr:cNvSpPr/>
      </cdr:nvSpPr>
      <cdr:spPr>
        <a:xfrm xmlns:a="http://schemas.openxmlformats.org/drawingml/2006/main">
          <a:off x="1224136" y="2710398"/>
          <a:ext cx="144016" cy="1152128"/>
        </a:xfrm>
        <a:prstGeom xmlns:a="http://schemas.openxmlformats.org/drawingml/2006/main" prst="rightBrac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6A4902F-B417-4915-B1DB-7C9E03C11D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9254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BC7ECA0-BACA-4843-A7ED-E5C059A3D0D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996C1-F4E6-44BD-9A7A-47B9A8FB1E3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326C9-4BFF-484B-A7F9-791C2EE8D34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4" y="2996953"/>
            <a:ext cx="824071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Инспекция государственного жилищного надзора Волгоградской области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08590280-C8AF-4F5C-8024-8F7C68398B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63B11-B906-4A77-A905-7518F985F4B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DC9FA-7AED-4C03-B497-73CFC8DAFDA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751E6-57A1-4E3F-8D0D-3851E0F12F6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32C08-2722-4FB6-A967-E228AAE06D4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0C11C-F6C5-4F38-B3F3-F585799281D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3C63-0E71-4312-9CD6-0E8128160F6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D9434-27B1-4F7A-8144-6F240FDA10F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F469E-2C59-4527-A2CC-49D11902BC0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Инспекция государственного жилищного надзора Волгоградской области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EB7249-07CE-4CB2-A65B-5A51DEE469E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37" r:id="rId11"/>
    <p:sldLayoutId id="214748423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5067"/>
            <a:ext cx="9143999" cy="6968133"/>
          </a:xfrm>
          <a:prstGeom prst="rect">
            <a:avLst/>
          </a:prstGeom>
        </p:spPr>
      </p:pic>
      <p:sp>
        <p:nvSpPr>
          <p:cNvPr id="4099" name="Rectangle 1"/>
          <p:cNvSpPr>
            <a:spLocks/>
          </p:cNvSpPr>
          <p:nvPr/>
        </p:nvSpPr>
        <p:spPr bwMode="auto">
          <a:xfrm>
            <a:off x="0" y="2348880"/>
            <a:ext cx="91440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/>
          <a:lstStyle/>
          <a:p>
            <a:pPr algn="ctr">
              <a:lnSpc>
                <a:spcPts val="2000"/>
              </a:lnSpc>
              <a:defRPr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Модернизация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систем коммунальной инфраструктуры </a:t>
            </a:r>
          </a:p>
          <a:p>
            <a:pPr algn="ctr">
              <a:lnSpc>
                <a:spcPts val="2000"/>
              </a:lnSpc>
              <a:defRPr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 учетом средств Фонда содействия реформированию жилищно-коммунального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хозяйства, находящегося в государственной собственности субъекта РФ и муниципальной собственности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defRPr/>
            </a:pP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механизмы, предусмотренные постановлением Правительства РФ от 26.12.2015 №1451 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00"/>
              </a:lnSpc>
              <a:defRPr/>
            </a:pP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"О предоставлении финансовой поддержки за счет средств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 корпорации -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Фонда содействия реформированию жилищно-коммунального хозяйства на модернизацию систем коммунальной инфраструктуры")</a:t>
            </a:r>
          </a:p>
          <a:p>
            <a:pPr algn="ctr">
              <a:defRPr/>
            </a:pPr>
            <a:endParaRPr lang="ru-RU" sz="2900" b="1" dirty="0">
              <a:solidFill>
                <a:srgbClr val="125C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Прямая соединительная линия 3"/>
          <p:cNvCxnSpPr/>
          <p:nvPr/>
        </p:nvCxnSpPr>
        <p:spPr>
          <a:xfrm>
            <a:off x="467493" y="5085184"/>
            <a:ext cx="820896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2001544-E7CC-4C1C-A80E-D0A919373EB8}" type="slidenum">
              <a:rPr lang="ru-RU" altLang="ru-RU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http://arvd.ru/i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30375"/>
            <a:ext cx="4056053" cy="78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2749"/>
            <a:ext cx="9143999" cy="69681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57845"/>
            <a:ext cx="8229600" cy="650875"/>
          </a:xfrm>
        </p:spPr>
        <p:txBody>
          <a:bodyPr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ФИНАНСОВАЯ ПОДДЕРЖКА НА МЕРОПРИЯТИЯ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ПОДГОТОВКЕ ПРОЕКТА МОДЕРНИЗАЦИИ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5832475" cy="1511300"/>
          </a:xfrm>
        </p:spPr>
        <p:txBody>
          <a:bodyPr>
            <a:noAutofit/>
          </a:bodyPr>
          <a:lstStyle/>
          <a:p>
            <a:pPr marL="0" indent="361950"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Финансируются расходы на осуществление следующих мероприятий:</a:t>
            </a:r>
          </a:p>
          <a:p>
            <a:pPr marL="0" indent="36195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актуализация схем ТС, ВС и ВО;</a:t>
            </a:r>
          </a:p>
          <a:p>
            <a:pPr marL="0" indent="36195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актуализация ПКРСКИ;</a:t>
            </a:r>
          </a:p>
          <a:p>
            <a:pPr marL="0" indent="36195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проведение работ кадастрового учета земельных участков,  инженерных изысканий;</a:t>
            </a:r>
          </a:p>
          <a:p>
            <a:pPr marL="0" indent="36195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подготовка ПСД и проведение ее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госэкспертизы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36195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бизнес-планов, финансовых  моделей и др.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sz="half" idx="2"/>
          </p:nvPr>
        </p:nvSpPr>
        <p:spPr>
          <a:xfrm>
            <a:off x="179512" y="3933800"/>
            <a:ext cx="5905500" cy="1295400"/>
          </a:xfrm>
        </p:spPr>
        <p:txBody>
          <a:bodyPr>
            <a:noAutofit/>
          </a:bodyPr>
          <a:lstStyle/>
          <a:p>
            <a:pPr marL="0" indent="361950" algn="just">
              <a:spcBef>
                <a:spcPts val="0"/>
              </a:spcBef>
              <a:buClrTx/>
              <a:buFont typeface="Wingdings" panose="05000000000000000000" pitchFamily="2" charset="2"/>
              <a:buChar char="v"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Фин. поддержка предоставляется в размере 5% от стоимости проекта модернизации, но не более 5 млн.руб. </a:t>
            </a:r>
          </a:p>
          <a:p>
            <a:pPr marL="0" indent="361950" algn="just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1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образом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обязательного участия регионального или местного бюджета в размере не менее 20% от стоимости мероприятий подготовительного этапа, до 60 % стоимости таких мероприятий возможно профинансировать за счет средств Фонда и 20% за счет средств участника проекта.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39824-A672-4D5D-B1AB-E8FC49DFB19A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sp>
        <p:nvSpPr>
          <p:cNvPr id="6" name="Содержимое 2"/>
          <p:cNvSpPr>
            <a:spLocks noGrp="1"/>
          </p:cNvSpPr>
          <p:nvPr>
            <p:ph sz="half" idx="4294967295"/>
          </p:nvPr>
        </p:nvSpPr>
        <p:spPr>
          <a:xfrm>
            <a:off x="6156176" y="1124744"/>
            <a:ext cx="2591370" cy="935037"/>
          </a:xfrm>
        </p:spPr>
        <p:txBody>
          <a:bodyPr>
            <a:normAutofit fontScale="92500"/>
          </a:bodyPr>
          <a:lstStyle/>
          <a:p>
            <a:pPr marL="0" indent="36195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Заказчиком указанных работы выступает муниципалитет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sz="half" idx="4294967295"/>
          </p:nvPr>
        </p:nvSpPr>
        <p:spPr>
          <a:xfrm>
            <a:off x="6084168" y="3789040"/>
            <a:ext cx="2987824" cy="2159868"/>
          </a:xfrm>
        </p:spPr>
        <p:txBody>
          <a:bodyPr>
            <a:noAutofit/>
          </a:bodyPr>
          <a:lstStyle/>
          <a:p>
            <a:pPr marL="0" indent="36195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Пример: </a:t>
            </a:r>
          </a:p>
          <a:p>
            <a:pPr marL="0" indent="36195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стоимости выполнения работ по подготовке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модернизации 2 млн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и прогнозируемой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 проекта модернизации 20 млн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 </a:t>
            </a:r>
            <a:r>
              <a:rPr lang="ru-RU" sz="1600" i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софинансирование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 Фонда составит 1 млн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2749"/>
            <a:ext cx="9143999" cy="69681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57845"/>
            <a:ext cx="8229600" cy="650875"/>
          </a:xfrm>
        </p:spPr>
        <p:txBody>
          <a:bodyPr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ФИНАНСОВАЯ ПОДДЕРЖКА НА МЕРОПРИЯТИЯ </a:t>
            </a:r>
            <a:b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РЕАЛИЗАЦИИ ПРОЕКТА МОДЕРНИЗАЦИИ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sz="half" idx="2"/>
          </p:nvPr>
        </p:nvSpPr>
        <p:spPr>
          <a:xfrm>
            <a:off x="1" y="1268760"/>
            <a:ext cx="4139951" cy="5040560"/>
          </a:xfrm>
        </p:spPr>
        <p:txBody>
          <a:bodyPr>
            <a:noAutofit/>
          </a:bodyPr>
          <a:lstStyle/>
          <a:p>
            <a:pPr marL="0" indent="342900" algn="just"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v"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предоставляется в размере, не превышающем 60 % стоимости проекта модернизации, но не более 300 млн. рублей для одного проекта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модернизации</a:t>
            </a:r>
          </a:p>
          <a:p>
            <a:pPr marL="0" indent="342900" algn="just"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v"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обязательство муниципального образования: обеспечить реализацию проекта в рамках концессионного соглашения или в соответствии с действующим договором аренды с внесением изменений в части включения элементов модернизации и платы арендодателя в срок не более 6 мес. со дня принятия правлением Фонда решения о соответствии заявке установленным требованиям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01CB8-D9A0-4947-A2BA-9A3E66A1A227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6" name="Содержимое 2"/>
          <p:cNvSpPr>
            <a:spLocks noGrp="1"/>
          </p:cNvSpPr>
          <p:nvPr>
            <p:ph sz="half" idx="4294967295"/>
          </p:nvPr>
        </p:nvSpPr>
        <p:spPr>
          <a:xfrm>
            <a:off x="4319588" y="1125538"/>
            <a:ext cx="4716908" cy="1150937"/>
          </a:xfrm>
        </p:spPr>
        <p:txBody>
          <a:bodyPr>
            <a:noAutofit/>
          </a:bodyPr>
          <a:lstStyle/>
          <a:p>
            <a:pPr marL="0" indent="36195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Учитывая, что минимальная стоимость проекта должна составлять 10 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млн.руб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минимальная доля 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софинансирования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администрации муниципального образования составит 2 млн. рублей. </a:t>
            </a:r>
          </a:p>
          <a:p>
            <a:pPr marL="0" indent="36195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обязательное участие частного инвестора должно составить не менее 20 %, т.е. также 2 млн. рублей.  </a:t>
            </a:r>
          </a:p>
          <a:p>
            <a:pPr marL="0" indent="361950" algn="just">
              <a:spcBef>
                <a:spcPct val="0"/>
              </a:spcBef>
              <a:buFont typeface="Wingdings 2" pitchFamily="18" charset="2"/>
              <a:buNone/>
            </a:pP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администрации может быть замещена инвестором. 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sz="half" idx="4294967295"/>
          </p:nvPr>
        </p:nvSpPr>
        <p:spPr>
          <a:xfrm>
            <a:off x="4283968" y="4077072"/>
            <a:ext cx="4759325" cy="1657350"/>
          </a:xfrm>
        </p:spPr>
        <p:txBody>
          <a:bodyPr>
            <a:noAutofit/>
          </a:bodyPr>
          <a:lstStyle/>
          <a:p>
            <a:pPr marL="0" indent="361950" algn="just">
              <a:lnSpc>
                <a:spcPct val="95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Предварительно-возможным вариантом "получения" участником проекта модернизации финансов от Фонда и консолидированного бюджета является включение в концессионное соглашение, либо договор аренды условий об обязательстве собственника имущества (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концендента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арендодателя) 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софинансирования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мероприятий по реализации проекта за счет платы </a:t>
            </a:r>
            <a:r>
              <a:rPr lang="ru-RU" sz="1600" i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концендента</a:t>
            </a: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либо платы арендодателя.</a:t>
            </a:r>
          </a:p>
          <a:p>
            <a:pPr marL="0" indent="266700" algn="just">
              <a:spcBef>
                <a:spcPts val="0"/>
              </a:spcBef>
              <a:buFont typeface="Arial" pitchFamily="34" charset="0"/>
              <a:buChar char="•"/>
              <a:defRPr/>
            </a:pPr>
            <a:endParaRPr lang="ru-RU" sz="1600" b="1" u="sng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82" y="-82749"/>
            <a:ext cx="9143999" cy="6968133"/>
          </a:xfrm>
          <a:prstGeom prst="rect">
            <a:avLst/>
          </a:prstGeom>
        </p:spPr>
      </p:pic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323528" y="3501008"/>
            <a:ext cx="88204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spc="600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331640" y="188640"/>
            <a:ext cx="65527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 Агентства развития и инвестиций Омской области: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051720" y="476672"/>
            <a:ext cx="7272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Начальник Управления планирования и сопровождения проектов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Геннинг Константин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Павлович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7-913-633-63-53,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+7 (3812)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30-82-38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2749"/>
            <a:ext cx="9143999" cy="6968133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90280-C8AF-4F5C-8024-8F7C68398B2E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>
                <a:solidFill>
                  <a:srgbClr val="FF0000"/>
                </a:solidFill>
              </a:rPr>
              <a:t>	</a:t>
            </a:r>
            <a:r>
              <a:rPr lang="ru-RU" sz="2400" b="1" dirty="0" smtClean="0">
                <a:solidFill>
                  <a:schemeClr val="bg1"/>
                </a:solidFill>
              </a:rPr>
              <a:t>Выгоду </a:t>
            </a:r>
            <a:r>
              <a:rPr lang="ru-RU" sz="2400" b="1" dirty="0">
                <a:solidFill>
                  <a:schemeClr val="bg1"/>
                </a:solidFill>
              </a:rPr>
              <a:t>от финансовой поддержки могут получить</a:t>
            </a:r>
            <a:r>
              <a:rPr lang="ru-RU" sz="2400" b="1" dirty="0" smtClean="0">
                <a:solidFill>
                  <a:schemeClr val="bg1"/>
                </a:solidFill>
              </a:rPr>
              <a:t>:</a:t>
            </a:r>
          </a:p>
          <a:p>
            <a:pPr algn="just">
              <a:spcAft>
                <a:spcPts val="600"/>
              </a:spcAft>
            </a:pPr>
            <a:endParaRPr lang="ru-RU" sz="2400" dirty="0">
              <a:solidFill>
                <a:srgbClr val="FF0000"/>
              </a:solidFill>
            </a:endParaRPr>
          </a:p>
          <a:p>
            <a:pPr indent="361950" algn="just">
              <a:spcAft>
                <a:spcPts val="600"/>
              </a:spcAft>
            </a:pPr>
            <a:r>
              <a:rPr lang="ru-RU" sz="2400" dirty="0" smtClean="0"/>
              <a:t>- </a:t>
            </a:r>
            <a:r>
              <a:rPr lang="ru-RU" sz="2400" dirty="0"/>
              <a:t> </a:t>
            </a:r>
            <a:r>
              <a:rPr lang="ru-RU" sz="2400" b="1" dirty="0"/>
              <a:t>муниципалитеты</a:t>
            </a:r>
            <a:r>
              <a:rPr lang="ru-RU" sz="2400" dirty="0"/>
              <a:t> (модернизация сетей, снижение расходов на их содержание, снижение аварийности</a:t>
            </a:r>
            <a:r>
              <a:rPr lang="ru-RU" sz="2400" dirty="0" smtClean="0"/>
              <a:t>);</a:t>
            </a:r>
            <a:endParaRPr lang="ru-RU" sz="2400" dirty="0"/>
          </a:p>
          <a:p>
            <a:pPr indent="361950" algn="just">
              <a:spcAft>
                <a:spcPts val="600"/>
              </a:spcAft>
            </a:pPr>
            <a:r>
              <a:rPr lang="ru-RU" sz="2400" dirty="0" smtClean="0"/>
              <a:t>- </a:t>
            </a:r>
            <a:r>
              <a:rPr lang="ru-RU" sz="2400" b="1" dirty="0" smtClean="0"/>
              <a:t>строительные </a:t>
            </a:r>
            <a:r>
              <a:rPr lang="ru-RU" sz="2400" b="1" dirty="0"/>
              <a:t>организации </a:t>
            </a:r>
            <a:r>
              <a:rPr lang="ru-RU" sz="2400" dirty="0"/>
              <a:t>(подряды на СМР и реконструкцию</a:t>
            </a:r>
            <a:r>
              <a:rPr lang="ru-RU" sz="2400" dirty="0" smtClean="0"/>
              <a:t>);</a:t>
            </a:r>
            <a:endParaRPr lang="ru-RU" sz="2400" dirty="0"/>
          </a:p>
          <a:p>
            <a:pPr indent="361950" algn="just">
              <a:spcAft>
                <a:spcPts val="600"/>
              </a:spcAft>
            </a:pPr>
            <a:r>
              <a:rPr lang="ru-RU" sz="2400" dirty="0" smtClean="0"/>
              <a:t>- </a:t>
            </a:r>
            <a:r>
              <a:rPr lang="ru-RU" sz="2400" b="1" dirty="0" smtClean="0"/>
              <a:t>проектные </a:t>
            </a:r>
            <a:r>
              <a:rPr lang="ru-RU" sz="2400" b="1" dirty="0"/>
              <a:t>организации </a:t>
            </a:r>
            <a:r>
              <a:rPr lang="ru-RU" sz="2400" dirty="0"/>
              <a:t>(договоры на проектирование</a:t>
            </a:r>
            <a:r>
              <a:rPr lang="ru-RU" sz="2400" dirty="0" smtClean="0"/>
              <a:t>);</a:t>
            </a:r>
            <a:endParaRPr lang="ru-RU" sz="2400" dirty="0"/>
          </a:p>
          <a:p>
            <a:pPr indent="361950" algn="just">
              <a:spcAft>
                <a:spcPts val="600"/>
              </a:spcAft>
            </a:pPr>
            <a:r>
              <a:rPr lang="ru-RU" sz="2400" dirty="0" smtClean="0"/>
              <a:t>- </a:t>
            </a:r>
            <a:r>
              <a:rPr lang="ru-RU" sz="2400" b="1" dirty="0" smtClean="0"/>
              <a:t>банки</a:t>
            </a:r>
            <a:r>
              <a:rPr lang="ru-RU" sz="2400" dirty="0" smtClean="0"/>
              <a:t> </a:t>
            </a:r>
            <a:r>
              <a:rPr lang="ru-RU" sz="2400" dirty="0"/>
              <a:t>(снижение кредитных рисков в результате субсидирования и частичной компенсации процентов по кредитам</a:t>
            </a:r>
            <a:r>
              <a:rPr lang="ru-RU" sz="2400" dirty="0" smtClean="0"/>
              <a:t>);</a:t>
            </a:r>
            <a:endParaRPr lang="ru-RU" sz="2400" dirty="0"/>
          </a:p>
          <a:p>
            <a:pPr indent="361950" algn="just">
              <a:spcAft>
                <a:spcPts val="600"/>
              </a:spcAft>
            </a:pPr>
            <a:r>
              <a:rPr lang="ru-RU" sz="2400" dirty="0"/>
              <a:t>- </a:t>
            </a:r>
            <a:r>
              <a:rPr lang="ru-RU" sz="2400" b="1" dirty="0" smtClean="0"/>
              <a:t>участники проекта </a:t>
            </a:r>
            <a:r>
              <a:rPr lang="ru-RU" sz="2400" dirty="0" smtClean="0"/>
              <a:t>– концессионеры </a:t>
            </a:r>
            <a:r>
              <a:rPr lang="ru-RU" sz="2400" dirty="0"/>
              <a:t>или </a:t>
            </a:r>
            <a:r>
              <a:rPr lang="ru-RU" sz="2400" dirty="0" smtClean="0"/>
              <a:t>арендаторы </a:t>
            </a:r>
            <a:r>
              <a:rPr lang="ru-RU" sz="2400" dirty="0"/>
              <a:t>объектов инфраструктуры (получение в управление модернизированных и экономически эффективных объектов </a:t>
            </a:r>
            <a:r>
              <a:rPr lang="ru-RU" sz="2400" dirty="0" smtClean="0"/>
              <a:t>инфраструктуры).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16128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5067"/>
            <a:ext cx="9143999" cy="696813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404664"/>
            <a:ext cx="849694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	</a:t>
            </a:r>
            <a:r>
              <a:rPr lang="ru-RU" sz="2400" b="1" dirty="0" smtClean="0">
                <a:solidFill>
                  <a:schemeClr val="bg1"/>
                </a:solidFill>
              </a:rPr>
              <a:t>Что </a:t>
            </a:r>
            <a:r>
              <a:rPr lang="ru-RU" sz="2400" b="1" dirty="0">
                <a:solidFill>
                  <a:schemeClr val="bg1"/>
                </a:solidFill>
              </a:rPr>
              <a:t>нужно делать для получения выгод</a:t>
            </a:r>
            <a:r>
              <a:rPr lang="ru-RU" sz="2400" b="1" dirty="0" smtClean="0">
                <a:solidFill>
                  <a:schemeClr val="bg1"/>
                </a:solidFill>
              </a:rPr>
              <a:t>?</a:t>
            </a:r>
          </a:p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endParaRPr lang="ru-RU" sz="2400" dirty="0">
              <a:solidFill>
                <a:srgbClr val="FF0000"/>
              </a:solidFill>
            </a:endParaRPr>
          </a:p>
          <a:p>
            <a:pPr lvl="0" indent="361950" algn="just">
              <a:spcAft>
                <a:spcPts val="600"/>
              </a:spcAft>
            </a:pPr>
            <a:r>
              <a:rPr lang="ru-RU" sz="2400" b="1" dirty="0"/>
              <a:t>Муниципалитеты</a:t>
            </a:r>
            <a:r>
              <a:rPr lang="ru-RU" sz="2400" dirty="0"/>
              <a:t>: совместно с Министерством строительства и </a:t>
            </a:r>
            <a:r>
              <a:rPr lang="ru-RU" sz="2400" dirty="0" smtClean="0"/>
              <a:t>жилищно-коммунального комплекса Омской области </a:t>
            </a:r>
            <a:r>
              <a:rPr lang="ru-RU" sz="2400" dirty="0"/>
              <a:t>– готовить заявки на получение помощи, собирая все необходимые документы, начиная с самых проработанных и актуальных</a:t>
            </a:r>
            <a:r>
              <a:rPr lang="ru-RU" sz="2400" dirty="0" smtClean="0"/>
              <a:t>.</a:t>
            </a:r>
            <a:endParaRPr lang="ru-RU" sz="2400" dirty="0"/>
          </a:p>
          <a:p>
            <a:pPr lvl="0" indent="361950" algn="just">
              <a:spcAft>
                <a:spcPts val="600"/>
              </a:spcAft>
            </a:pPr>
            <a:r>
              <a:rPr lang="ru-RU" sz="2400" b="1" dirty="0"/>
              <a:t>Коммерческие организации</a:t>
            </a:r>
            <a:r>
              <a:rPr lang="ru-RU" sz="2400" dirty="0"/>
              <a:t> сферы строительства и ЖКХ совместно с муниципалитетами – исследовать возможности своего участия в проектах модернизации</a:t>
            </a:r>
            <a:r>
              <a:rPr lang="ru-RU" sz="2400" dirty="0" smtClean="0"/>
              <a:t>.</a:t>
            </a:r>
            <a:endParaRPr lang="ru-RU" sz="2400" dirty="0"/>
          </a:p>
          <a:p>
            <a:pPr lvl="0" indent="361950" algn="just">
              <a:spcAft>
                <a:spcPts val="600"/>
              </a:spcAft>
            </a:pPr>
            <a:r>
              <a:rPr lang="ru-RU" sz="2400" b="1" dirty="0"/>
              <a:t>Проектные организации</a:t>
            </a:r>
            <a:r>
              <a:rPr lang="ru-RU" sz="2400" dirty="0"/>
              <a:t> совместно с муниципалитетами – актуализировать проекты модернизации соответствующих объектов.</a:t>
            </a:r>
          </a:p>
        </p:txBody>
      </p:sp>
    </p:spTree>
    <p:extLst>
      <p:ext uri="{BB962C8B-B14F-4D97-AF65-F5344CB8AC3E}">
        <p14:creationId xmlns:p14="http://schemas.microsoft.com/office/powerpoint/2010/main" val="767727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1" y="-171400"/>
            <a:ext cx="9143999" cy="6968133"/>
          </a:xfrm>
          <a:prstGeom prst="rect">
            <a:avLst/>
          </a:prstGeom>
        </p:spPr>
      </p:pic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23528" y="188565"/>
            <a:ext cx="8373616" cy="792163"/>
          </a:xfrm>
        </p:spPr>
        <p:txBody>
          <a:bodyPr>
            <a:normAutofit fontScale="90000"/>
          </a:bodyPr>
          <a:lstStyle/>
          <a:p>
            <a:pPr algn="ctr">
              <a:lnSpc>
                <a:spcPts val="1400"/>
              </a:lnSpc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ПОСТАНОВЛЕНИЕ ПРАВИТЕЛЬСТВА РФ ОТ 26.12.2015 №1451</a:t>
            </a:r>
            <a:b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"О ПРЕДОСТАВЛЕНИИ ФИНАНСОВОЙ ПОДДЕРЖКИ ЗА СЧЕТ СРЕДСТВ ГОСУДАРСТВЕННОЙ КОРПОРАЦИИ - ФОНДА СОДЕЙСТВИЯ РЕФОРМИРОВАНИЮ ЖИЛИЩНО-КОММУНАЛЬНОГО ХОЗЯЙСТВА НА МОДЕРНИЗАЦИЮ СИСТЕМ КОММУНАЛЬНОЙ ИНФРАСТРУКТУРЫ"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836712"/>
            <a:ext cx="8136904" cy="1223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200"/>
              </a:lnSpc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предоставления финансовой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поддержки: </a:t>
            </a:r>
            <a:endParaRPr lang="ru-RU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388" y="1772816"/>
            <a:ext cx="8425060" cy="374491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3619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образований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численностью населения не более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250 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тыс.чел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участником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модернизации может выступать только концессионер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арендатор (по ранее заключенному договору аренды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направления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предоставления финансовой поддержки:</a:t>
            </a:r>
          </a:p>
          <a:p>
            <a:pPr marL="361950" algn="just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подготовка проекта модернизации;</a:t>
            </a:r>
          </a:p>
          <a:p>
            <a:pPr marL="361950" algn="just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создание, реконструкция, модернизация объектов коммунальной инфраструктуры (реализация проекта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финансовая поддержка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одного проекта модернизации может быть предоставлена на два из указанных направлений, с ограничением суммарного объема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финансовой поддержки до 300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5237"/>
            <a:ext cx="9143999" cy="6968133"/>
          </a:xfrm>
          <a:prstGeom prst="rect">
            <a:avLst/>
          </a:prstGeom>
        </p:spPr>
      </p:pic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420687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УСЛОВИЯ ПРЕДОСТАВЛЕНИЯ ФИНАНСОВОЙ ПОДДЕРЖКИ ИЗ ФОНДА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(ПРАВИЛА № 1)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788024" y="3284984"/>
            <a:ext cx="3912841" cy="3024336"/>
          </a:xfrm>
        </p:spPr>
        <p:txBody>
          <a:bodyPr>
            <a:normAutofit/>
          </a:bodyPr>
          <a:lstStyle/>
          <a:p>
            <a:pPr algn="just">
              <a:lnSpc>
                <a:spcPts val="13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3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E2BC-E8BE-4652-BACC-8E201F6F5B3D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59971381"/>
              </p:ext>
            </p:extLst>
          </p:nvPr>
        </p:nvGraphicFramePr>
        <p:xfrm>
          <a:off x="179512" y="1124744"/>
          <a:ext cx="4680520" cy="407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92772160"/>
              </p:ext>
            </p:extLst>
          </p:nvPr>
        </p:nvGraphicFramePr>
        <p:xfrm>
          <a:off x="4067944" y="1124744"/>
          <a:ext cx="4680520" cy="407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44513" y="4869160"/>
            <a:ext cx="84969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spcBef>
                <a:spcPts val="0"/>
              </a:spcBef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подаче заявки на предоставление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финансовой поддержки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подготовки проекта модернизации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возникает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обязательство субъекта РФ и МО по подготовке проекта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модернизации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началу его реализации или заключению концессионного соглашения в срок не более 2 лет со дня решения Фонда о предоставлении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поддержки.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2749"/>
            <a:ext cx="9143999" cy="6968133"/>
          </a:xfrm>
          <a:prstGeom prst="rect">
            <a:avLst/>
          </a:prstGeom>
        </p:spPr>
      </p:pic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539552" y="334045"/>
            <a:ext cx="8229600" cy="57467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УКАЗАНИЯ ПО ОЦЕНКЕ ПРОЕКТОВ МОДЕРНИЗАЦИИ: 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</a:t>
            </a:r>
            <a:endParaRPr lang="ru-RU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5445C827-E6CB-4E99-839D-33760410C8A2}" type="slidenum">
              <a:rPr lang="ru-RU" altLang="ru-RU" smtClean="0">
                <a:latin typeface="+mn-lt"/>
              </a:rPr>
              <a:pPr>
                <a:defRPr/>
              </a:pPr>
              <a:t>6</a:t>
            </a:fld>
            <a:endParaRPr lang="ru-RU" altLang="ru-RU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780928"/>
            <a:ext cx="8208912" cy="161766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89000"/>
              </a:lnSpc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9000"/>
              </a:lnSpc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9000"/>
              </a:lnSpc>
              <a:defRPr/>
            </a:pPr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900"/>
              </a:lnSpc>
              <a:defRPr/>
            </a:pPr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363" y="2316163"/>
            <a:ext cx="3960812" cy="16891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89000"/>
              </a:lnSpc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388" y="2205038"/>
            <a:ext cx="1439862" cy="208756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400" u="sng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ru-RU" sz="1400" u="sng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ru-RU" sz="1400" u="sng" dirty="0">
              <a:solidFill>
                <a:srgbClr val="000000"/>
              </a:solidFill>
            </a:endParaRPr>
          </a:p>
          <a:p>
            <a:pPr algn="just">
              <a:lnSpc>
                <a:spcPct val="89000"/>
              </a:lnSpc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9000"/>
              </a:lnSpc>
              <a:defRPr/>
            </a:pPr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900"/>
              </a:lnSpc>
              <a:defRPr/>
            </a:pPr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388" y="1340768"/>
            <a:ext cx="8641084" cy="13681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3" indent="361950" algn="just"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результате предоставления поддержки и реализации проектов должные произойти качественные изменения, выражающиеся в улучшении целевых показателей.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2564904"/>
            <a:ext cx="5184576" cy="237626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3" indent="3619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исходя из фактических результатов эксплуатации объектов, планируемых к модернизации - не менее чем за 3 года, предшествующих началу реализации проекта модернизации</a:t>
            </a:r>
          </a:p>
          <a:p>
            <a:pPr marL="0" lvl="3" indent="3619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каждый отчетный период в течение срока реализации проекта модернизации и на период в течение года с момента ввода в эксплуатацию объекта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3446" y="4974655"/>
            <a:ext cx="8857108" cy="11906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3" indent="361950" algn="just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реализации проекта модернизации должно быть улучшено значение не менее чем одного целевого показателя, значения всех остальных целевых показателей не должны быть ухудшены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568898"/>
            <a:ext cx="3168352" cy="13681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lvl="3" indent="361950" algn="just"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Плановые значения целевых показателей определяются: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2749"/>
            <a:ext cx="9143999" cy="6968133"/>
          </a:xfrm>
          <a:prstGeom prst="rect">
            <a:avLst/>
          </a:prstGeom>
        </p:spPr>
      </p:pic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971798" y="260648"/>
            <a:ext cx="6696546" cy="574675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ЦЕЛЕВЫХ ПОКАЗАТЕЛЕЙ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ОЦЕНКЕ ПРОЕКТОВ МОДЕРНИЗАЦИИ:</a:t>
            </a:r>
            <a:endParaRPr lang="ru-RU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60EA52C9-074E-4591-A4B3-1782E9E1EBFF}" type="slidenum">
              <a:rPr lang="ru-RU" altLang="ru-RU" smtClean="0">
                <a:latin typeface="+mn-lt"/>
              </a:rPr>
              <a:pPr>
                <a:defRPr/>
              </a:pPr>
              <a:t>7</a:t>
            </a:fld>
            <a:endParaRPr lang="ru-RU" altLang="ru-RU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825" y="2276475"/>
            <a:ext cx="4535488" cy="161766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89000"/>
              </a:lnSpc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9000"/>
              </a:lnSpc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9000"/>
              </a:lnSpc>
              <a:defRPr/>
            </a:pPr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900"/>
              </a:lnSpc>
              <a:defRPr/>
            </a:pPr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363" y="2316163"/>
            <a:ext cx="3960812" cy="16891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89000"/>
              </a:lnSpc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388" y="2276475"/>
            <a:ext cx="1439862" cy="208915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400" u="sng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ru-RU" sz="1400" u="sng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ru-RU" sz="1400" u="sng" dirty="0">
              <a:solidFill>
                <a:srgbClr val="000000"/>
              </a:solidFill>
            </a:endParaRPr>
          </a:p>
          <a:p>
            <a:pPr algn="just">
              <a:lnSpc>
                <a:spcPct val="89000"/>
              </a:lnSpc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9000"/>
              </a:lnSpc>
              <a:defRPr/>
            </a:pPr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900"/>
              </a:lnSpc>
              <a:defRPr/>
            </a:pPr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1157311"/>
            <a:ext cx="7164288" cy="263172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проб питьевой  воды, подаваемой в распределительную водопроводную сеть, не соответствующих установленным требованиям качества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проб питьевой воды в распределительной водопроводной сети, не соответствующих установленным требованиям качества</a:t>
            </a:r>
          </a:p>
          <a:p>
            <a:pPr algn="just"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3.Количество перерывов в подаче воды холодной воды, возникших в результате аварий и иных технологических нарушений на объектах централизованной системы холодного водоснабжения</a:t>
            </a:r>
          </a:p>
          <a:p>
            <a:pPr algn="just"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Доля потерь  воды в  централизованных системах водоснабжения при транспортировке в общем объеме воды, поданной в водопроводную сеть</a:t>
            </a:r>
          </a:p>
          <a:p>
            <a:pPr algn="just"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Удельный расход электроэнергии, потребляемой в технологическом процессе подготовки питьевой воды, на единицу объема воды, отпускаемой в сеть (кВт*час/куб.м )</a:t>
            </a:r>
          </a:p>
          <a:p>
            <a:pPr algn="just"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Удельный расход электроэнергии, потребляемой в технологическом процессе транспортировки питьевой воды, на единицу объема транспортируемой воды (кВт*час/куб.м 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069" y="3789040"/>
            <a:ext cx="1830635" cy="86409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Водоотведение</a:t>
            </a:r>
          </a:p>
          <a:p>
            <a:pPr algn="ctr">
              <a:defRPr/>
            </a:pPr>
            <a:r>
              <a:rPr lang="ru-RU" sz="16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целевых показателей</a:t>
            </a:r>
          </a:p>
          <a:p>
            <a:pPr algn="ctr">
              <a:defRPr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900"/>
              </a:lnSpc>
              <a:defRPr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79712" y="3717032"/>
            <a:ext cx="7164288" cy="299248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Удельное количество аварий и засоров в расчете на протяженность канализационной сети, в год    ( %)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Доля сточных вод, не подвергающихся очистке, в общем объеме сточных вод, сбрасываемых в централизованные общесплавные или бытовые системы водоотведения (%)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Доля поверхностных сточных вод, не подвергающихся очистке, в общем объеме поверхностных сточных вод, принимаемых в централизованную ливневую систему водоотведения (%) 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Доля проб сточных вод, не соответствующих установленным нормативам допустимых сбросов, лимитам на сбросы, рассчитанная применительно к видам централизованных систем водоотведения раздельно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Удельный расход электрической энергии, потребляемой в технологическом процессе очистки сточных вод, на единицу объема очищаемых сточных вод (кВт*час/куб.м)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Удельный расход электрической энергии, потребляемой в технологическом процессе транспортировки сточных вод, на единицу объема транспортируемых сточных вод (кВт*час/куб.м)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069" y="1261666"/>
            <a:ext cx="1830635" cy="1087214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Холодное водоснабжение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целевых показателей</a:t>
            </a:r>
          </a:p>
          <a:p>
            <a:pPr algn="just">
              <a:lnSpc>
                <a:spcPts val="900"/>
              </a:lnSpc>
              <a:defRPr/>
            </a:pPr>
            <a:endParaRPr lang="ru-RU" sz="1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2749"/>
            <a:ext cx="9143999" cy="6968133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C163D-A07B-40E7-BE40-A7B0EF90CD41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950" y="1277305"/>
            <a:ext cx="1665288" cy="97430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Горячее водоснабжение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целевых показателей</a:t>
            </a:r>
          </a:p>
          <a:p>
            <a:pPr algn="just">
              <a:lnSpc>
                <a:spcPct val="89000"/>
              </a:lnSpc>
            </a:pPr>
            <a:endParaRPr lang="ru-RU" sz="1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9000"/>
              </a:lnSpc>
            </a:pPr>
            <a:endParaRPr lang="ru-RU" sz="13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900"/>
              </a:lnSpc>
            </a:pPr>
            <a:endParaRPr lang="ru-RU" sz="13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1052513"/>
            <a:ext cx="7164288" cy="2133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проб горячей воды в тепловой сети или в сети горячего водоснабжения, не соответствующих установленным требованиям по температуре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проб горячей воды в тепловой сети или в сети горячего водоснабжения, не соответствующих установленным требованиям (за исключением температуры) качества горячей воды (%)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перерывов в подаче горячей воды, возникших в результате аварий, повреждений и иных технологических нарушений на объектах централизованной системы горячего водоснабжения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потерь воды в централизованных системах водоснабжения при транспортировке в общем объеме воды, поданной в водопроводную сеть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Удельное количество тепловой энергии, расходуемое на подогрев горячей воды (Гкал/куб. м)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8847" y="3789041"/>
            <a:ext cx="1727200" cy="79184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Теплоснабжение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целевых показателя</a:t>
            </a:r>
          </a:p>
          <a:p>
            <a:pPr algn="ctr"/>
            <a:endParaRPr lang="ru-RU" sz="1400" b="1" dirty="0">
              <a:solidFill>
                <a:srgbClr val="004E6D"/>
              </a:solidFill>
              <a:latin typeface="Times New Roman" pitchFamily="18" charset="0"/>
              <a:cs typeface="Arial" charset="0"/>
            </a:endParaRPr>
          </a:p>
          <a:p>
            <a:pPr algn="just">
              <a:lnSpc>
                <a:spcPct val="89000"/>
              </a:lnSpc>
            </a:pPr>
            <a:endParaRPr lang="ru-RU" sz="1400" dirty="0">
              <a:solidFill>
                <a:srgbClr val="08376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9000"/>
              </a:lnSpc>
            </a:pPr>
            <a:endParaRPr lang="ru-RU" sz="1300" dirty="0">
              <a:solidFill>
                <a:srgbClr val="08376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900"/>
              </a:lnSpc>
            </a:pPr>
            <a:endParaRPr lang="ru-RU" sz="1300" dirty="0">
              <a:solidFill>
                <a:srgbClr val="08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3644875"/>
            <a:ext cx="7164288" cy="158432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FontTx/>
              <a:buAutoNum type="arabicPeriod"/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прекращений подачи тепловой энергии, теплоносителя в результате технологических нарушений на тепловых сетях (</a:t>
            </a:r>
            <a:r>
              <a:rPr lang="ru-RU" sz="12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/км. сетей)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Количество прекращений подачи тепловой энергии, теплоносителя в результате технологических нарушений на источниках тепловой энергии (</a:t>
            </a:r>
            <a:r>
              <a:rPr lang="ru-RU" sz="12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1 Гкал/час)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Удельный расход топлива на производство единицы тепловой энергии, отпускаемой с коллекторов источников тепловой энергии (</a:t>
            </a:r>
            <a:r>
              <a:rPr lang="ru-RU" sz="12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кг.у.т</a:t>
            </a: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/Гкал)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Величина технологических потерь при передаче тепловой энергии, теплоносителя по тепловым сетям (%)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4467" y="5517653"/>
            <a:ext cx="1773237" cy="93568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ТКО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целевых показателя</a:t>
            </a:r>
          </a:p>
          <a:p>
            <a:pPr algn="ctr"/>
            <a:endParaRPr lang="ru-RU" sz="1400" b="1" dirty="0">
              <a:solidFill>
                <a:srgbClr val="08376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9000"/>
              </a:lnSpc>
            </a:pPr>
            <a:endParaRPr lang="ru-RU" sz="1300" dirty="0">
              <a:solidFill>
                <a:srgbClr val="08376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900"/>
              </a:lnSpc>
            </a:pPr>
            <a:endParaRPr lang="ru-RU" sz="1300" dirty="0">
              <a:solidFill>
                <a:srgbClr val="08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79712" y="5418286"/>
            <a:ext cx="7164288" cy="103505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buFontTx/>
              <a:buAutoNum type="arabicPeriod"/>
              <a:defRPr/>
            </a:pP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объема захоронения твердых коммунальных отходов на полигоне в зоне реализации проекта (%)</a:t>
            </a:r>
          </a:p>
          <a:p>
            <a:pPr algn="just">
              <a:buFontTx/>
              <a:buAutoNum type="arabicPeriod"/>
              <a:defRPr/>
            </a:pPr>
            <a:r>
              <a:rPr lang="ru-RU" sz="12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Увеличение доли обработки твердых коммунальных отходов в зоне реализации проекта модернизации (%)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13854" y="439143"/>
            <a:ext cx="8229600" cy="35937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ПЕРЕЧЕНЬ ЦЕЛЕВЫХ ПОКАЗАТЕЛЕЙ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ОЦЕНКЕ ПРОЕКТОВ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МОДЕРНИЗАЦИИ: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82749"/>
            <a:ext cx="9143999" cy="69681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65243" cy="72008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КРИТЕРИЕВ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ФИНАНСОВО-ЭКОНОМИЧЕСКОЙ, БЮДЖЕТНОЙ И ТЕХНИЧЕСКОЙ ЭФФЕКТИВНОСТИ, КОТОРЫМ ДОЛЖЕН СООТВЕТСТВОВАТЬ ПРОЕКТ МОДЕРНИЗАЦИИ  В СООТВЕТСТВИИ С ПРАВИЛАМИ 1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751E6-57A1-4E3F-8D0D-3851E0F12F65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1196752"/>
            <a:ext cx="5687094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>
              <a:spcAft>
                <a:spcPts val="600"/>
              </a:spcAft>
            </a:pPr>
            <a:r>
              <a:rPr lang="ru-RU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а реализацию проекта модернизации: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34290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критерии технической эффективности:</a:t>
            </a:r>
          </a:p>
          <a:p>
            <a:pPr marL="0" lvl="2" indent="342900" algn="just">
              <a:spcAft>
                <a:spcPts val="60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- обоснованность необходимости создания, реконструкции и модернизации объектов коммунальной инфраструктуры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(критерий 1);</a:t>
            </a:r>
          </a:p>
          <a:p>
            <a:pPr marL="0" lvl="2" indent="342900" algn="just">
              <a:spcAft>
                <a:spcPts val="600"/>
              </a:spcAft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достаточность мероприятий проекта модернизации для достижения целевых показателей, предусмотренных проектом модернизации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(критерий 2)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 indent="34290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критерии финансово-экономической эффективности:</a:t>
            </a:r>
          </a:p>
          <a:p>
            <a:pPr marL="0" lvl="2" indent="342900" algn="just">
              <a:spcAft>
                <a:spcPts val="60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достаточность долгосрочных параметров регулирования тарифов для реализации проекта модернизации в соответствующей сфере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(критерий 3)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2" indent="342900" algn="just">
              <a:spcAft>
                <a:spcPts val="600"/>
              </a:spcAft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достаточность обеспечения исполнения обязательств участника по финансированию проекта модернизации в необходимом объеме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(критерий 5)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lvl="2" indent="342900" algn="just">
              <a:spcAft>
                <a:spcPts val="600"/>
              </a:spcAft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реализация проекта модернизации возможна и проект является эффективным только при предоставлении фин.поддержки за счет средств Фонда. </a:t>
            </a:r>
          </a:p>
          <a:p>
            <a:pPr marL="0" lvl="2" indent="342900" algn="just">
              <a:spcAft>
                <a:spcPts val="600"/>
              </a:spcAft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минимизация инвестиционных рисков в концессионном соглашении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(критерий 7)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34290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критерий бюджетной эффективности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(критерий 4)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472" y="1196752"/>
            <a:ext cx="311083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eaLnBrk="0" hangingPunct="0">
              <a:spcAft>
                <a:spcPts val="600"/>
              </a:spcAft>
              <a:defRPr/>
            </a:pPr>
            <a:r>
              <a:rPr lang="ru-RU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На подготовку проекта модернизации:</a:t>
            </a:r>
            <a:endParaRPr lang="ru-RU" sz="1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342900" algn="just" eaLnBrk="0" hangingPunct="0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критерий технической эффективности - обоснованность необходимости создания, реконструкции, модернизации объектов коммунальной инфраструктуры (критерий 1 Методических указаний)</a:t>
            </a:r>
          </a:p>
          <a:p>
            <a:pPr lvl="0" indent="342900" algn="just" eaLnBrk="0" hangingPunct="0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критерий бюджетной эффективности (критерий 4 Методических указаний)</a:t>
            </a:r>
          </a:p>
          <a:p>
            <a:pPr lvl="0" algn="just" eaLnBrk="0" hangingPunct="0">
              <a:spcAft>
                <a:spcPts val="600"/>
              </a:spcAft>
              <a:buFont typeface="Wingdings" pitchFamily="2" charset="2"/>
              <a:buChar char="ü"/>
              <a:defRPr/>
            </a:pPr>
            <a:endParaRPr lang="ru-RU" sz="1400" dirty="0" smtClean="0">
              <a:solidFill>
                <a:srgbClr val="0F6FC6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hangingPunct="0">
              <a:buFont typeface="Wingdings" pitchFamily="2" charset="2"/>
              <a:buChar char="ü"/>
              <a:defRPr/>
            </a:pPr>
            <a:endParaRPr lang="ru-RU" sz="1400" dirty="0" smtClean="0">
              <a:solidFill>
                <a:srgbClr val="0F6FC6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hangingPunct="0">
              <a:buFont typeface="Wingdings" pitchFamily="2" charset="2"/>
              <a:buChar char="ü"/>
              <a:defRPr/>
            </a:pPr>
            <a:endParaRPr lang="ru-RU" sz="1400" dirty="0" smtClean="0">
              <a:solidFill>
                <a:srgbClr val="0F6FC6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hangingPunct="0">
              <a:buFont typeface="Wingdings" pitchFamily="2" charset="2"/>
              <a:buChar char="ü"/>
              <a:defRPr/>
            </a:pPr>
            <a:endParaRPr lang="ru-RU" sz="1400" dirty="0" smtClean="0">
              <a:solidFill>
                <a:srgbClr val="0F6FC6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hangingPunct="0">
              <a:buFont typeface="Wingdings" pitchFamily="2" charset="2"/>
              <a:buChar char="ü"/>
              <a:defRPr/>
            </a:pPr>
            <a:endParaRPr lang="ru-RU" sz="1400" dirty="0" smtClean="0">
              <a:solidFill>
                <a:srgbClr val="0F6FC6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hangingPunct="0">
              <a:buFont typeface="Wingdings" pitchFamily="2" charset="2"/>
              <a:buChar char="ü"/>
              <a:defRPr/>
            </a:pPr>
            <a:endParaRPr lang="ru-RU" sz="1400" dirty="0" smtClean="0">
              <a:solidFill>
                <a:srgbClr val="0F6FC6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9377</TotalTime>
  <Words>1346</Words>
  <Application>Microsoft Office PowerPoint</Application>
  <PresentationFormat>Экран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Презентация PowerPoint</vt:lpstr>
      <vt:lpstr>Презентация PowerPoint</vt:lpstr>
      <vt:lpstr>Презентация PowerPoint</vt:lpstr>
      <vt:lpstr>ПОСТАНОВЛЕНИЕ ПРАВИТЕЛЬСТВА РФ ОТ 26.12.2015 №1451  "О ПРЕДОСТАВЛЕНИИ ФИНАНСОВОЙ ПОДДЕРЖКИ ЗА СЧЕТ СРЕДСТВ ГОСУДАРСТВЕННОЙ КОРПОРАЦИИ - ФОНДА СОДЕЙСТВИЯ РЕФОРМИРОВАНИЮ ЖИЛИЩНО-КОММУНАЛЬНОГО ХОЗЯЙСТВА НА МОДЕРНИЗАЦИЮ СИСТЕМ КОММУНАЛЬНОЙ ИНФРАСТРУКТУРЫ"</vt:lpstr>
      <vt:lpstr>ОБЩИЕ УСЛОВИЯ ПРЕДОСТАВЛЕНИЯ ФИНАНСОВОЙ ПОДДЕРЖКИ ИЗ ФОНДА  (ПРАВИЛА № 1)</vt:lpstr>
      <vt:lpstr>МЕТОДИЧЕСКИЕ УКАЗАНИЯ ПО ОЦЕНКЕ ПРОЕКТОВ МОДЕРНИЗАЦИИ:  ЦЕЛЕВЫЕ ПОКАЗАТЕЛИ</vt:lpstr>
      <vt:lpstr>ПЕРЕЧЕНЬ ЦЕЛЕВЫХ ПОКАЗАТЕЛЕЙ  ПО ОЦЕНКЕ ПРОЕКТОВ МОДЕРНИЗАЦИИ:</vt:lpstr>
      <vt:lpstr>Презентация PowerPoint</vt:lpstr>
      <vt:lpstr>ПЕРЕЧЕНЬ КРИТЕРИЕВ  ФИНАНСОВО-ЭКОНОМИЧЕСКОЙ, БЮДЖЕТНОЙ И ТЕХНИЧЕСКОЙ ЭФФЕКТИВНОСТИ, КОТОРЫМ ДОЛЖЕН СООТВЕТСТВОВАТЬ ПРОЕКТ МОДЕРНИЗАЦИИ  В СООТВЕТСТВИИ С ПРАВИЛАМИ 1</vt:lpstr>
      <vt:lpstr>ФИНАНСОВАЯ ПОДДЕРЖКА НА МЕРОПРИЯТИЯ  ПО ПОДГОТОВКЕ ПРОЕКТА МОДЕРНИЗАЦИИ</vt:lpstr>
      <vt:lpstr>ФИНАНСОВАЯ ПОДДЕРЖКА НА МЕРОПРИЯТИЯ  ПО РЕАЛИЗАЦИИ ПРОЕКТА МОДЕРНИЗАЦИИ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847</cp:revision>
  <dcterms:created xsi:type="dcterms:W3CDTF">2012-04-16T10:04:47Z</dcterms:created>
  <dcterms:modified xsi:type="dcterms:W3CDTF">2016-11-21T10:41:21Z</dcterms:modified>
</cp:coreProperties>
</file>