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7" r:id="rId2"/>
    <p:sldId id="264" r:id="rId3"/>
    <p:sldId id="276" r:id="rId4"/>
    <p:sldId id="274" r:id="rId5"/>
    <p:sldId id="27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0000"/>
    <a:srgbClr val="D60000"/>
    <a:srgbClr val="D09E00"/>
    <a:srgbClr val="E2AC00"/>
    <a:srgbClr val="005C00"/>
    <a:srgbClr val="005800"/>
    <a:srgbClr val="0B192B"/>
    <a:srgbClr val="00823B"/>
    <a:srgbClr val="E8E8E8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6" autoAdjust="0"/>
    <p:restoredTop sz="94434" autoAdjust="0"/>
  </p:normalViewPr>
  <p:slideViewPr>
    <p:cSldViewPr>
      <p:cViewPr>
        <p:scale>
          <a:sx n="90" d="100"/>
          <a:sy n="90" d="100"/>
        </p:scale>
        <p:origin x="-2292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08CE0D-6EA3-4667-82E4-F4F822693A3A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AB079-E80C-48F2-90D4-DCD3A500AA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105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AB079-E80C-48F2-90D4-DCD3A500AA3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786058"/>
            <a:ext cx="7920008" cy="1512168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Проект распоряжения Губернатора Омской области </a:t>
            </a:r>
            <a:b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36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"</a:t>
            </a:r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 внесении изменений </a:t>
            </a:r>
            <a:b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в распоряжение Губернатора Омской области от 30 декабря 2019 года </a:t>
            </a:r>
            <a:b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</a:br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№ 101-р</a:t>
            </a:r>
            <a:r>
              <a:rPr lang="ru-RU" sz="36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"</a:t>
            </a:r>
            <a:endParaRPr lang="ru-RU" sz="26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2428860" y="785794"/>
            <a:ext cx="4320000" cy="1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1714480" y="1071546"/>
            <a:ext cx="5760000" cy="1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1691680" y="5858462"/>
            <a:ext cx="5760000" cy="1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2500298" y="6143644"/>
            <a:ext cx="4320000" cy="1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Стрелка углом вверх 63"/>
          <p:cNvSpPr/>
          <p:nvPr/>
        </p:nvSpPr>
        <p:spPr>
          <a:xfrm rot="5400000">
            <a:off x="571470" y="1053846"/>
            <a:ext cx="357191" cy="214314"/>
          </a:xfrm>
          <a:prstGeom prst="bentUpArrow">
            <a:avLst>
              <a:gd name="adj1" fmla="val 13537"/>
              <a:gd name="adj2" fmla="val 25000"/>
              <a:gd name="adj3" fmla="val 2882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1089781"/>
            <a:ext cx="7643866" cy="590159"/>
          </a:xfrm>
          <a:prstGeom prst="roundRect">
            <a:avLst/>
          </a:prstGeom>
          <a:solidFill>
            <a:schemeClr val="bg1"/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 anchorCtr="0"/>
          <a:lstStyle/>
          <a:p>
            <a:pPr>
              <a:lnSpc>
                <a:spcPct val="90000"/>
              </a:lnSpc>
            </a:pPr>
            <a:r>
              <a:rPr lang="en-US" sz="15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НОВЫЕ ТРЕБОВАНИЯ К 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ДЕЙСТВУЮЩИМ </a:t>
            </a:r>
            <a:r>
              <a:rPr lang="en-US" sz="15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РЕГИОНАЛЬНЫМ 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ДОРОЖНЫМ КАРТАМ ПО СОДЕЙСТВИЮ РАЗВИТИЮ КОНКУРЕНЦИИ</a:t>
            </a:r>
            <a:r>
              <a: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en-US" sz="14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00034" y="625216"/>
            <a:ext cx="8058915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 anchorCtr="0"/>
          <a:lstStyle/>
          <a:p>
            <a:pPr algn="ctr">
              <a:lnSpc>
                <a:spcPct val="90000"/>
              </a:lnSpc>
            </a:pPr>
            <a:r>
              <a:rPr lang="ru-RU" sz="17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Распоряжение Правительства Российской Федерации от 2 сентября </a:t>
            </a:r>
            <a:br>
              <a:rPr lang="ru-RU" sz="13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2021 года № 2424-р</a:t>
            </a:r>
            <a:endParaRPr lang="en-US" sz="1300" b="1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0024" y="-7583"/>
            <a:ext cx="883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1. Нормативно-правовые акты</a:t>
            </a:r>
            <a:endParaRPr lang="ru-RU" sz="1000" b="1" i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" name="Группа 29"/>
          <p:cNvGrpSpPr/>
          <p:nvPr/>
        </p:nvGrpSpPr>
        <p:grpSpPr>
          <a:xfrm>
            <a:off x="0" y="208536"/>
            <a:ext cx="8892480" cy="144016"/>
            <a:chOff x="0" y="539672"/>
            <a:chExt cx="4016959" cy="40164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0" y="559754"/>
              <a:ext cx="3981327" cy="0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3978382" y="539672"/>
              <a:ext cx="38577" cy="40164"/>
            </a:xfrm>
            <a:prstGeom prst="ellips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ambria" pitchFamily="18" charset="0"/>
              </a:endParaRPr>
            </a:p>
          </p:txBody>
        </p:sp>
      </p:grpSp>
      <p:pic>
        <p:nvPicPr>
          <p:cNvPr id="10" name="Picture 8" descr="https://www.nbrkomi.ru/images/2550/stat/90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553778"/>
            <a:ext cx="428628" cy="469348"/>
          </a:xfrm>
          <a:prstGeom prst="rect">
            <a:avLst/>
          </a:prstGeom>
          <a:noFill/>
        </p:spPr>
      </p:pic>
      <p:sp>
        <p:nvSpPr>
          <p:cNvPr id="53" name="Скругленный прямоугольник 52"/>
          <p:cNvSpPr/>
          <p:nvPr/>
        </p:nvSpPr>
        <p:spPr>
          <a:xfrm>
            <a:off x="857224" y="1785926"/>
            <a:ext cx="7992888" cy="642942"/>
          </a:xfrm>
          <a:prstGeom prst="roundRect">
            <a:avLst/>
          </a:prstGeom>
          <a:noFill/>
          <a:ln w="222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0" bIns="36000" rtlCol="0" anchor="ctr" anchorCtr="0"/>
          <a:lstStyle/>
          <a:p>
            <a:r>
              <a:rPr lang="en-US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1.1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n-US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Продление на период </a:t>
            </a:r>
            <a:r>
              <a:rPr lang="ru-RU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 2025 года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срока действия утвержденных субъектами Российской Федерации:</a:t>
            </a:r>
            <a:endParaRPr lang="ru-RU" sz="1400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5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905448" y="4370809"/>
            <a:ext cx="7992888" cy="290690"/>
          </a:xfrm>
          <a:prstGeom prst="roundRect">
            <a:avLst/>
          </a:prstGeom>
          <a:noFill/>
          <a:ln w="222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0" bIns="36000" rtlCol="0" anchor="ctr" anchorCtr="0"/>
          <a:lstStyle/>
          <a:p>
            <a:pPr>
              <a:lnSpc>
                <a:spcPct val="95000"/>
              </a:lnSpc>
            </a:pPr>
            <a:r>
              <a:rPr lang="en-US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1.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</a:t>
            </a:r>
            <a:r>
              <a:rPr lang="en-US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Корректировка перечней товарных рынков и дорожных карт с учетом положений Национального плана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("дорожной карты") развития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конкуренции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Российской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Федерации на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2021 – 2025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годы 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95000"/>
              </a:lnSpc>
            </a:pPr>
            <a:endParaRPr lang="ru-RU" sz="1400" b="1" i="1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472" y="5455231"/>
            <a:ext cx="8143932" cy="500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rtlCol="0" anchor="ctr" anchorCtr="0"/>
          <a:lstStyle/>
          <a:p>
            <a:pPr>
              <a:lnSpc>
                <a:spcPct val="90000"/>
              </a:lnSpc>
            </a:pPr>
            <a:r>
              <a:rPr lang="en-US" sz="1400" b="1" i="1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</a:t>
            </a:r>
            <a:r>
              <a:rPr lang="en-US" sz="1200" b="1" i="1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РАЗРАБОТКЕ:      </a:t>
            </a:r>
            <a:r>
              <a:rPr lang="ru-RU" sz="1400" dirty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новый</a:t>
            </a:r>
            <a:r>
              <a:rPr lang="ru-RU" sz="1200" b="1" i="1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1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Стандарт развития </a:t>
            </a:r>
            <a:r>
              <a:rPr lang="ru-RU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конкуренции в субъектах</a:t>
            </a:r>
            <a:r>
              <a:rPr lang="en-US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Российской Федерации</a:t>
            </a:r>
            <a:endParaRPr lang="en-US" sz="1400" b="1" dirty="0" smtClean="0">
              <a:solidFill>
                <a:srgbClr val="0B192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123" name="Picture 3" descr="C:\Users\eserzhantova\Downloads\pngeg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455231"/>
            <a:ext cx="500066" cy="500066"/>
          </a:xfrm>
          <a:prstGeom prst="rect">
            <a:avLst/>
          </a:prstGeom>
          <a:noFill/>
        </p:spPr>
      </p:pic>
      <p:sp>
        <p:nvSpPr>
          <p:cNvPr id="42" name="Прямоугольник 41"/>
          <p:cNvSpPr/>
          <p:nvPr/>
        </p:nvSpPr>
        <p:spPr>
          <a:xfrm>
            <a:off x="2428860" y="121952"/>
            <a:ext cx="5072098" cy="714380"/>
          </a:xfrm>
          <a:prstGeom prst="rect">
            <a:avLst/>
          </a:prstGeom>
          <a:noFill/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 anchorCtr="0"/>
          <a:lstStyle/>
          <a:p>
            <a:pPr>
              <a:lnSpc>
                <a:spcPct val="90000"/>
              </a:lnSpc>
            </a:pPr>
            <a:r>
              <a:rPr lang="en-US" sz="1500" b="1" u="sng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УТВЕРЖДЕННЫ</a:t>
            </a:r>
            <a:r>
              <a:rPr lang="ru-RU" sz="1500" b="1" u="sng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Й</a:t>
            </a:r>
            <a:r>
              <a:rPr lang="en-US" sz="15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5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ПРАВОВ</a:t>
            </a:r>
            <a:r>
              <a:rPr lang="ru-RU" sz="15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ОЙ</a:t>
            </a:r>
            <a:r>
              <a:rPr lang="en-US" sz="15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АКТ</a:t>
            </a:r>
            <a:r>
              <a:rPr lang="en-US" sz="15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285984" y="4955165"/>
            <a:ext cx="5857916" cy="616890"/>
          </a:xfrm>
          <a:prstGeom prst="rect">
            <a:avLst/>
          </a:prstGeom>
          <a:noFill/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 anchorCtr="0"/>
          <a:lstStyle/>
          <a:p>
            <a:pPr>
              <a:lnSpc>
                <a:spcPct val="90000"/>
              </a:lnSpc>
            </a:pPr>
            <a:r>
              <a:rPr lang="ru-RU" sz="1500" b="1" u="sng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РАЗРАБАТЫВАЕМЫЕ</a:t>
            </a:r>
            <a:r>
              <a:rPr lang="en-US" sz="15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ФЕДЕРАЛЬНЫЕ </a:t>
            </a:r>
            <a:r>
              <a:rPr lang="en-US" sz="15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ПРАВОВЫЕ АКТЫ: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571472" y="6026735"/>
            <a:ext cx="8143931" cy="500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/>
          <a:lstStyle/>
          <a:p>
            <a:pPr>
              <a:lnSpc>
                <a:spcPct val="90000"/>
              </a:lnSpc>
            </a:pPr>
            <a:r>
              <a:rPr lang="en-US" sz="1400" b="1" i="1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</a:t>
            </a:r>
            <a:r>
              <a:rPr lang="en-US" sz="1200" b="1" i="1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РАЗРАБОТКЕ:      </a:t>
            </a:r>
            <a:r>
              <a:rPr lang="ru-RU" sz="1400" b="1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внесение изменений в приказ ФАС России</a:t>
            </a:r>
            <a:endParaRPr lang="en-US" sz="1400" dirty="0" smtClean="0">
              <a:solidFill>
                <a:srgbClr val="0B192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</a:t>
            </a:r>
            <a:r>
              <a:rPr lang="ru-RU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i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"</a:t>
            </a:r>
            <a:r>
              <a:rPr lang="ru-RU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 утверждении методик по расчету ключевых</a:t>
            </a:r>
          </a:p>
          <a:p>
            <a:pPr>
              <a:lnSpc>
                <a:spcPct val="90000"/>
              </a:lnSpc>
            </a:pPr>
            <a:r>
              <a:rPr lang="ru-RU" sz="1400" b="1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 </a:t>
            </a:r>
            <a:r>
              <a:rPr lang="ru-RU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показателей развития конкуренции в отраслях экономики</a:t>
            </a:r>
            <a:r>
              <a:rPr lang="ru-RU" sz="1400" i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"</a:t>
            </a:r>
            <a:endParaRPr lang="en-US" sz="1400" dirty="0" smtClean="0">
              <a:solidFill>
                <a:srgbClr val="0B192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6" name="Picture 3" descr="C:\Users\eserzhantova\Downloads\pngeg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6026735"/>
            <a:ext cx="500066" cy="500066"/>
          </a:xfrm>
          <a:prstGeom prst="rect">
            <a:avLst/>
          </a:prstGeom>
          <a:noFill/>
        </p:spPr>
      </p:pic>
      <p:sp>
        <p:nvSpPr>
          <p:cNvPr id="48" name="Прямоугольник 47"/>
          <p:cNvSpPr/>
          <p:nvPr/>
        </p:nvSpPr>
        <p:spPr>
          <a:xfrm>
            <a:off x="357158" y="5098041"/>
            <a:ext cx="8501122" cy="1557932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152128" y="2564904"/>
            <a:ext cx="7668344" cy="504056"/>
          </a:xfrm>
          <a:prstGeom prst="roundRect">
            <a:avLst/>
          </a:prstGeom>
          <a:noFill/>
          <a:ln w="63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 anchorCtr="0"/>
          <a:lstStyle/>
          <a:p>
            <a:r>
              <a:rPr lang="ru-RU" sz="16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‒ перечней товарных рынков для содействия развитию конкуренции </a:t>
            </a:r>
            <a:br>
              <a:rPr lang="ru-RU" sz="16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регионах (далее – перечни товарных рынков) на 2019 – 2022 годы с ключевыми показателями развития конкуренции</a:t>
            </a:r>
            <a:r>
              <a:rPr lang="en-US" sz="16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endPara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138480" y="3479824"/>
            <a:ext cx="7668344" cy="504056"/>
          </a:xfrm>
          <a:prstGeom prst="roundRect">
            <a:avLst/>
          </a:prstGeom>
          <a:noFill/>
          <a:ln w="63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 anchorCtr="0"/>
          <a:lstStyle/>
          <a:p>
            <a:r>
              <a:rPr lang="ru-RU" sz="16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‒ планов мероприятий ("дорожных карт") по содействию развитию конкуренции в регионах (далее – дорожные карты) на 2019 – 2022 годы.</a:t>
            </a:r>
          </a:p>
          <a:p>
            <a:endPara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Прямая соединительная линия 46"/>
          <p:cNvCxnSpPr/>
          <p:nvPr/>
        </p:nvCxnSpPr>
        <p:spPr>
          <a:xfrm>
            <a:off x="4463988" y="3220535"/>
            <a:ext cx="0" cy="86409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-10024" y="-7583"/>
            <a:ext cx="883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4F81BD">
                    <a:lumMod val="7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ru-RU" sz="1200" b="1" dirty="0" smtClean="0">
                <a:solidFill>
                  <a:srgbClr val="4F81BD">
                    <a:lumMod val="7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Перечень товарных рынков, целевых показателей</a:t>
            </a:r>
            <a:endParaRPr lang="ru-RU" sz="1000" b="1" i="1" dirty="0">
              <a:solidFill>
                <a:srgbClr val="4F81BD">
                  <a:lumMod val="75000"/>
                </a:srgb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" name="Группа 29"/>
          <p:cNvGrpSpPr/>
          <p:nvPr/>
        </p:nvGrpSpPr>
        <p:grpSpPr>
          <a:xfrm>
            <a:off x="0" y="194888"/>
            <a:ext cx="8892480" cy="144016"/>
            <a:chOff x="0" y="539672"/>
            <a:chExt cx="4016959" cy="40164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559754"/>
              <a:ext cx="3981327" cy="0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Овал 7"/>
            <p:cNvSpPr/>
            <p:nvPr/>
          </p:nvSpPr>
          <p:spPr>
            <a:xfrm>
              <a:off x="3978382" y="539672"/>
              <a:ext cx="38577" cy="40164"/>
            </a:xfrm>
            <a:prstGeom prst="ellips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10" name="Скругленный прямоугольник 109"/>
          <p:cNvSpPr/>
          <p:nvPr/>
        </p:nvSpPr>
        <p:spPr>
          <a:xfrm>
            <a:off x="142844" y="285728"/>
            <a:ext cx="8563004" cy="571504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 anchorCtr="0"/>
          <a:lstStyle/>
          <a:p>
            <a:pPr algn="ctr"/>
            <a:r>
              <a:rPr lang="ru-RU" sz="17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ПЕРЕЧЕНЬ ТОВАРНЫХ РЫНКОВ – </a:t>
            </a:r>
            <a:r>
              <a:rPr lang="ru-RU" sz="17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ИЗМЕНЕН. </a:t>
            </a:r>
          </a:p>
          <a:p>
            <a:pPr algn="ctr"/>
            <a:r>
              <a:rPr lang="ru-RU" sz="17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НАБОР ЦЕЛЕВЫХ ПОКАЗАТЕЛЕЙ - </a:t>
            </a:r>
            <a:r>
              <a:rPr lang="ru-RU" sz="17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УВЕЛИЧЕН</a:t>
            </a:r>
            <a:endParaRPr lang="ru-RU" sz="1500" b="1" dirty="0" smtClean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85720" y="928670"/>
            <a:ext cx="3786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действующей  редакции </a:t>
            </a:r>
            <a:endParaRPr lang="ru-RU" sz="1600" u="sng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501132" y="1861464"/>
            <a:ext cx="3959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Включены дополнительно:</a:t>
            </a:r>
            <a:endParaRPr lang="ru-RU" sz="1600" u="sng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4286248" y="2887443"/>
            <a:ext cx="4500594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 anchorCtr="0"/>
          <a:lstStyle/>
          <a:p>
            <a:pPr algn="ctr">
              <a:lnSpc>
                <a:spcPct val="90000"/>
              </a:lnSpc>
            </a:pPr>
            <a:r>
              <a:rPr lang="ru-RU" sz="17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</a:t>
            </a:r>
            <a:r>
              <a:rPr lang="ru-RU" sz="1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Медицинские услуги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716016" y="3253595"/>
            <a:ext cx="3786214" cy="470501"/>
          </a:xfrm>
          <a:prstGeom prst="roundRect">
            <a:avLst/>
          </a:prstGeom>
          <a:noFill/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16000" rIns="0" rtlCol="0" anchor="ctr" anchorCtr="0"/>
          <a:lstStyle/>
          <a:p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доля организаций частной формы собственности на рынке медицинских услуг</a:t>
            </a:r>
            <a:endParaRPr lang="ru-RU" sz="12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90000"/>
              </a:lnSpc>
            </a:pPr>
            <a:endParaRPr lang="ru-RU" sz="1200" b="1" u="sng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667068" y="4120545"/>
            <a:ext cx="4037102" cy="629908"/>
          </a:xfrm>
          <a:prstGeom prst="roundRect">
            <a:avLst/>
          </a:prstGeom>
          <a:noFill/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16000" rIns="0" rtlCol="0" anchor="ctr" anchorCtr="0"/>
          <a:lstStyle/>
          <a:p>
            <a:endParaRPr lang="ru-RU" sz="1300" u="sng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4463988" y="4084631"/>
            <a:ext cx="216024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4463988" y="3508567"/>
            <a:ext cx="216024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 bwMode="auto">
          <a:xfrm>
            <a:off x="179512" y="1285860"/>
            <a:ext cx="864096" cy="646331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48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899592" y="1376455"/>
            <a:ext cx="309634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Ключевых показателей развития конкуренции</a:t>
            </a:r>
            <a:endParaRPr lang="ru-RU" sz="1600" dirty="0"/>
          </a:p>
        </p:txBody>
      </p:sp>
      <p:sp>
        <p:nvSpPr>
          <p:cNvPr id="72" name="TextBox 71"/>
          <p:cNvSpPr txBox="1"/>
          <p:nvPr/>
        </p:nvSpPr>
        <p:spPr>
          <a:xfrm>
            <a:off x="4643438" y="928670"/>
            <a:ext cx="2883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Новая редакция:</a:t>
            </a:r>
            <a:endParaRPr lang="ru-RU" sz="1600" u="sng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4286248" y="1285861"/>
            <a:ext cx="1000132" cy="646331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52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5220072" y="1263914"/>
            <a:ext cx="316835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Ключевых показателя развития конкуренции</a:t>
            </a:r>
            <a:endParaRPr lang="ru-RU" sz="1600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4644008" y="3765210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доля субъектов малого и среднего предпринимательства на рынке медицинских услуг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4355976" y="4440429"/>
            <a:ext cx="4500594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 anchorCtr="0"/>
          <a:lstStyle/>
          <a:p>
            <a:pPr algn="ctr">
              <a:lnSpc>
                <a:spcPct val="90000"/>
              </a:lnSpc>
            </a:pPr>
            <a:r>
              <a:rPr lang="ru-RU" sz="17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Ритуальные услуги</a:t>
            </a: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4785744" y="4873555"/>
            <a:ext cx="4275584" cy="470501"/>
          </a:xfrm>
          <a:prstGeom prst="roundRect">
            <a:avLst/>
          </a:prstGeom>
          <a:noFill/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16000" rIns="0" rtlCol="0" anchor="ctr" anchorCtr="0"/>
          <a:lstStyle/>
          <a:p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доля кладбищ </a:t>
            </a:r>
            <a:r>
              <a:rPr lang="ru-RU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мест захоронений на </a:t>
            </a: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них, включенных в соответствующий реестр, созданный в ГИС Омской области "Портал государственных </a:t>
            </a:r>
          </a:p>
          <a:p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муниципальных услуг Омской области"</a:t>
            </a:r>
            <a:endParaRPr lang="ru-RU" sz="1200" b="1" u="sng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84" name="Прямая соединительная линия 83"/>
          <p:cNvCxnSpPr/>
          <p:nvPr/>
        </p:nvCxnSpPr>
        <p:spPr>
          <a:xfrm>
            <a:off x="4479124" y="5075201"/>
            <a:ext cx="216024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>
            <a:off x="4475680" y="4786821"/>
            <a:ext cx="0" cy="288032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Прямоугольник 94"/>
          <p:cNvSpPr/>
          <p:nvPr/>
        </p:nvSpPr>
        <p:spPr>
          <a:xfrm>
            <a:off x="4427984" y="5661248"/>
            <a:ext cx="4500594" cy="360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 anchorCtr="0"/>
          <a:lstStyle/>
          <a:p>
            <a:pPr algn="ctr">
              <a:lnSpc>
                <a:spcPct val="90000"/>
              </a:lnSpc>
            </a:pPr>
            <a:r>
              <a:rPr lang="ru-RU" sz="17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Услуги ТКО</a:t>
            </a:r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4857752" y="6108008"/>
            <a:ext cx="3786214" cy="470501"/>
          </a:xfrm>
          <a:prstGeom prst="roundRect">
            <a:avLst/>
          </a:prstGeom>
          <a:noFill/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16000" rIns="0" rtlCol="0" anchor="ctr" anchorCtr="0"/>
          <a:lstStyle/>
          <a:p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доля объема твердых коммунальных отходов, транспортируемых организациями частных форм собственности и не </a:t>
            </a:r>
            <a:r>
              <a:rPr lang="ru-RU" sz="1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аффилированными</a:t>
            </a: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b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 региональным оператором</a:t>
            </a:r>
            <a:endParaRPr lang="ru-RU" sz="1200" b="1" u="sng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02" name="Прямая соединительная линия 101"/>
          <p:cNvCxnSpPr/>
          <p:nvPr/>
        </p:nvCxnSpPr>
        <p:spPr>
          <a:xfrm>
            <a:off x="4564780" y="6309320"/>
            <a:ext cx="216024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4561336" y="6021288"/>
            <a:ext cx="0" cy="288032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5-конечная звезда 104"/>
          <p:cNvSpPr/>
          <p:nvPr/>
        </p:nvSpPr>
        <p:spPr>
          <a:xfrm>
            <a:off x="4382743" y="4370226"/>
            <a:ext cx="340703" cy="34458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6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1364" y="2858723"/>
            <a:ext cx="338780" cy="36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5589240"/>
            <a:ext cx="421658" cy="45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" name="Прямоугольник 108"/>
          <p:cNvSpPr/>
          <p:nvPr/>
        </p:nvSpPr>
        <p:spPr bwMode="auto">
          <a:xfrm>
            <a:off x="4355976" y="2279563"/>
            <a:ext cx="648072" cy="461665"/>
          </a:xfrm>
          <a:prstGeom prst="rect">
            <a:avLst/>
          </a:prstGeom>
          <a:solidFill>
            <a:srgbClr val="BC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4860032" y="2390142"/>
            <a:ext cx="3168352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Ключевых показателя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2578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024" y="-27384"/>
            <a:ext cx="883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Дорожная карта</a:t>
            </a:r>
            <a:endParaRPr lang="ru-RU" sz="1000" b="1" i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" name="Группа 29"/>
          <p:cNvGrpSpPr/>
          <p:nvPr/>
        </p:nvGrpSpPr>
        <p:grpSpPr>
          <a:xfrm>
            <a:off x="0" y="116632"/>
            <a:ext cx="8892480" cy="144016"/>
            <a:chOff x="0" y="539672"/>
            <a:chExt cx="4016959" cy="40164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0" y="559754"/>
              <a:ext cx="3981327" cy="0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3978382" y="539672"/>
              <a:ext cx="38577" cy="40164"/>
            </a:xfrm>
            <a:prstGeom prst="ellips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ambria" pitchFamily="18" charset="0"/>
              </a:endParaRPr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142844" y="241805"/>
            <a:ext cx="8563004" cy="288032"/>
          </a:xfrm>
          <a:prstGeom prst="roundRect">
            <a:avLst/>
          </a:prstGeom>
          <a:solidFill>
            <a:schemeClr val="bg1"/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 anchorCtr="0"/>
          <a:lstStyle/>
          <a:p>
            <a:pPr algn="ctr"/>
            <a:r>
              <a:rPr lang="ru-RU" sz="17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Дорожная карта </a:t>
            </a:r>
            <a:r>
              <a:rPr lang="ru-RU" sz="15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 период до 2025 года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974564" y="1687752"/>
            <a:ext cx="87129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услуг дошкольного и дополнительного образования детей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1078471" y="3028851"/>
            <a:ext cx="7200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нестационарной розничной торговли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972141" y="5128116"/>
            <a:ext cx="2027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ритуальных услуг</a:t>
            </a:r>
            <a:r>
              <a:rPr lang="en-US" dirty="0" smtClean="0"/>
              <a:t>;</a:t>
            </a:r>
            <a:endParaRPr lang="ru-RU" dirty="0" smtClean="0"/>
          </a:p>
        </p:txBody>
      </p:sp>
      <p:sp>
        <p:nvSpPr>
          <p:cNvPr id="88" name="Прямоугольник 87"/>
          <p:cNvSpPr/>
          <p:nvPr/>
        </p:nvSpPr>
        <p:spPr>
          <a:xfrm>
            <a:off x="1080353" y="3617430"/>
            <a:ext cx="37465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агропромышленного 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комплекса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1035939" y="2420888"/>
            <a:ext cx="23294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медицинских услуг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971600" y="4393639"/>
            <a:ext cx="9289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услуг по сбору и транспортированию ТКО</a:t>
            </a:r>
            <a:r>
              <a:rPr lang="en-US" dirty="0" smtClean="0"/>
              <a:t>;</a:t>
            </a:r>
            <a:endParaRPr lang="ru-RU" dirty="0" smtClean="0"/>
          </a:p>
        </p:txBody>
      </p:sp>
      <p:sp>
        <p:nvSpPr>
          <p:cNvPr id="91" name="Прямоугольник 90"/>
          <p:cNvSpPr/>
          <p:nvPr/>
        </p:nvSpPr>
        <p:spPr>
          <a:xfrm>
            <a:off x="974023" y="6011996"/>
            <a:ext cx="8136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управления объектами государственной (муниципальной) формы собственности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23528" y="692696"/>
            <a:ext cx="8640960" cy="72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 anchorCtr="0"/>
          <a:lstStyle/>
          <a:p>
            <a:pPr algn="ctr">
              <a:lnSpc>
                <a:spcPct val="90000"/>
              </a:lnSpc>
            </a:pPr>
            <a:r>
              <a:rPr lang="ru-RU" sz="17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новых мероприятий по содействию развитию конкуренции, предусмотренных новым Национальным планом, </a:t>
            </a:r>
          </a:p>
          <a:p>
            <a:pPr algn="ctr">
              <a:lnSpc>
                <a:spcPct val="90000"/>
              </a:lnSpc>
            </a:pPr>
            <a:r>
              <a:rPr lang="ru-RU" sz="16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 рынках (сферах):</a:t>
            </a:r>
            <a:endParaRPr lang="en-US" sz="1300" b="1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23528" y="1412776"/>
            <a:ext cx="0" cy="5112568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23528" y="6188052"/>
            <a:ext cx="216024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34161" y="5310900"/>
            <a:ext cx="216024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34161" y="4580187"/>
            <a:ext cx="216024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23528" y="3789040"/>
            <a:ext cx="216024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21105" y="3212976"/>
            <a:ext cx="216024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23528" y="2605013"/>
            <a:ext cx="216024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23528" y="1874300"/>
            <a:ext cx="216024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746" y="1484784"/>
            <a:ext cx="64916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Рисунок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6170" y="2192889"/>
            <a:ext cx="681404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3222" y="2933153"/>
            <a:ext cx="826069" cy="58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5-конечная звезда 41"/>
          <p:cNvSpPr/>
          <p:nvPr/>
        </p:nvSpPr>
        <p:spPr>
          <a:xfrm>
            <a:off x="609137" y="5128116"/>
            <a:ext cx="340703" cy="34458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Рисунок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4393639"/>
            <a:ext cx="421658" cy="45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4" descr="Картинки по запросу сноп белый фон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AFDFF"/>
              </a:clrFrom>
              <a:clrTo>
                <a:srgbClr val="FA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545423"/>
            <a:ext cx="72008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38" y="6026535"/>
            <a:ext cx="426801" cy="426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53"/>
          <p:cNvSpPr/>
          <p:nvPr/>
        </p:nvSpPr>
        <p:spPr>
          <a:xfrm>
            <a:off x="539552" y="4080492"/>
            <a:ext cx="8058915" cy="4286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 anchorCtr="0"/>
          <a:lstStyle/>
          <a:p>
            <a:pPr algn="ctr">
              <a:lnSpc>
                <a:spcPct val="90000"/>
              </a:lnSpc>
            </a:pPr>
            <a:r>
              <a:rPr lang="ru-RU" sz="17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Необходимо будет в срок до 1 апреля 2022 года</a:t>
            </a:r>
            <a:r>
              <a:rPr lang="en-US" sz="17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en-US" sz="1300" b="1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0024" y="-7583"/>
            <a:ext cx="883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4. Дальнейшие направления деятельности</a:t>
            </a:r>
            <a:endParaRPr lang="ru-RU" sz="1000" b="1" i="1" dirty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Группа 29"/>
          <p:cNvGrpSpPr/>
          <p:nvPr/>
        </p:nvGrpSpPr>
        <p:grpSpPr>
          <a:xfrm>
            <a:off x="0" y="208536"/>
            <a:ext cx="8892480" cy="144016"/>
            <a:chOff x="0" y="539672"/>
            <a:chExt cx="4016959" cy="40164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0" y="559754"/>
              <a:ext cx="3981327" cy="0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3978382" y="539672"/>
              <a:ext cx="38577" cy="40164"/>
            </a:xfrm>
            <a:prstGeom prst="ellips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Cambria" pitchFamily="18" charset="0"/>
              </a:endParaRPr>
            </a:p>
          </p:txBody>
        </p:sp>
      </p:grpSp>
      <p:sp>
        <p:nvSpPr>
          <p:cNvPr id="35" name="Скругленный прямоугольник 34"/>
          <p:cNvSpPr/>
          <p:nvPr/>
        </p:nvSpPr>
        <p:spPr>
          <a:xfrm>
            <a:off x="395536" y="500042"/>
            <a:ext cx="8568952" cy="1071570"/>
          </a:xfrm>
          <a:prstGeom prst="roundRect">
            <a:avLst/>
          </a:prstGeom>
          <a:noFill/>
          <a:ln w="222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0" bIns="36000" rtlCol="0" anchor="ctr" anchorCtr="0"/>
          <a:lstStyle/>
          <a:p>
            <a:pPr algn="ctr">
              <a:lnSpc>
                <a:spcPct val="95000"/>
              </a:lnSpc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95000"/>
              </a:lnSpc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Утверждение обновленной Дорожной карты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95000"/>
              </a:lnSpc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является </a:t>
            </a:r>
            <a:r>
              <a:rPr lang="ru-RU" sz="16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переходным этапом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реализации на территории </a:t>
            </a:r>
          </a:p>
          <a:p>
            <a:pPr algn="ctr">
              <a:lnSpc>
                <a:spcPct val="95000"/>
              </a:lnSpc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Омской области распоряжения Правительства Российской Федерации от 2 сентября 2021 года № 2424-р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95000"/>
              </a:lnSpc>
            </a:pPr>
            <a:endParaRPr lang="ru-RU" sz="1600" b="1" i="1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472" y="2516290"/>
            <a:ext cx="8143932" cy="500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rtlCol="0" anchor="ctr" anchorCtr="0"/>
          <a:lstStyle/>
          <a:p>
            <a:pPr algn="ctr">
              <a:lnSpc>
                <a:spcPct val="90000"/>
              </a:lnSpc>
              <a:buFontTx/>
              <a:buChar char="-"/>
            </a:pPr>
            <a:r>
              <a:rPr lang="ru-RU" sz="1400" b="1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принятия нового ФЕДЕРАЛЬНОГО СТАНДАРТА развития конкуренции </a:t>
            </a:r>
          </a:p>
          <a:p>
            <a:pPr algn="ctr">
              <a:lnSpc>
                <a:spcPct val="90000"/>
              </a:lnSpc>
            </a:pPr>
            <a:r>
              <a:rPr lang="ru-RU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субъектах</a:t>
            </a:r>
            <a:r>
              <a:rPr lang="en-US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Российской Федерации (далее - Стандарт) – 	в январе  2022 года</a:t>
            </a:r>
            <a:endParaRPr lang="en-US" sz="1400" b="1" dirty="0" smtClean="0">
              <a:solidFill>
                <a:srgbClr val="0B192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42910" y="1714488"/>
            <a:ext cx="8072494" cy="642942"/>
          </a:xfrm>
          <a:prstGeom prst="rect">
            <a:avLst/>
          </a:prstGeom>
          <a:noFill/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 anchorCtr="0"/>
          <a:lstStyle/>
          <a:p>
            <a:pPr algn="ctr">
              <a:lnSpc>
                <a:spcPct val="90000"/>
              </a:lnSpc>
            </a:pPr>
            <a:r>
              <a:rPr lang="ru-RU" sz="15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КОРРЕКТИРОВКА РЕГИОНАЛЬНОЙ НОРМАТИВНО-ПРАВОВОЙ БАЗЫ ПО ВОПРОСАМ СОДЕЙСТВИЯ РАЗВИТИЮ КОНКУРЕНЦИИ БУДЕТ ПРОДОЛЖЕНА ПОСЛЕ:</a:t>
            </a:r>
            <a:endParaRPr lang="en-US" sz="15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71472" y="3087794"/>
            <a:ext cx="8143931" cy="500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 anchorCtr="0"/>
          <a:lstStyle/>
          <a:p>
            <a:pPr algn="ctr">
              <a:lnSpc>
                <a:spcPct val="90000"/>
              </a:lnSpc>
            </a:pPr>
            <a:r>
              <a:rPr lang="ru-RU" sz="1400" b="1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внесения изменений в приказ ФАС России</a:t>
            </a:r>
            <a:r>
              <a:rPr lang="ru-RU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i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"</a:t>
            </a:r>
            <a:r>
              <a:rPr lang="ru-RU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 утверждении методик по расчету ключевых</a:t>
            </a:r>
            <a:r>
              <a:rPr lang="ru-RU" sz="1400" b="1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solidFill>
                  <a:srgbClr val="0B192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показателей развития конкуренции в отраслях экономики</a:t>
            </a:r>
            <a:r>
              <a:rPr lang="ru-RU" sz="1400" i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"</a:t>
            </a:r>
            <a:endParaRPr lang="en-US" sz="1400" dirty="0" smtClean="0">
              <a:solidFill>
                <a:srgbClr val="0B192B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57158" y="1643050"/>
            <a:ext cx="8501122" cy="2073982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7054" y="5586582"/>
            <a:ext cx="8352928" cy="290690"/>
          </a:xfrm>
          <a:prstGeom prst="roundRect">
            <a:avLst/>
          </a:prstGeom>
          <a:noFill/>
          <a:ln w="222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0" bIns="36000" rtlCol="0" anchor="ctr" anchorCtr="0"/>
          <a:lstStyle/>
          <a:p>
            <a:pPr>
              <a:lnSpc>
                <a:spcPct val="95000"/>
              </a:lnSpc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организовать работу по дополнительной корректировке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Перечня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товарных рынков и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Дорожной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карты по содействию развитию конкуренции в Омской области с учетом положений Стандарта</a:t>
            </a:r>
            <a:endParaRPr lang="ru-RU" sz="3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36188" y="4938510"/>
            <a:ext cx="8428300" cy="290690"/>
          </a:xfrm>
          <a:prstGeom prst="roundRect">
            <a:avLst/>
          </a:prstGeom>
          <a:noFill/>
          <a:ln w="222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0" bIns="36000" rtlCol="0" anchor="ctr" anchorCtr="0"/>
          <a:lstStyle/>
          <a:p>
            <a:pPr>
              <a:lnSpc>
                <a:spcPct val="95000"/>
              </a:lnSpc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провести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нализ  соответствия распоряжения Губернатора Омской области  новым требованиям Стандарта</a:t>
            </a:r>
            <a:endParaRPr lang="ru-RU" sz="1400" b="1" i="1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4538</TotalTime>
  <Words>456</Words>
  <Application>Microsoft Office PowerPoint</Application>
  <PresentationFormat>Экран (4:3)</PresentationFormat>
  <Paragraphs>59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Проект распоряжения Губернатора Омской области  "О внесении изменений  в распоряжение Губернатора Омской области от 30 декабря 2019 года  № 101-р"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eserzhantova</dc:creator>
  <cp:lastModifiedBy>vpytiy</cp:lastModifiedBy>
  <cp:revision>892</cp:revision>
  <dcterms:created xsi:type="dcterms:W3CDTF">2020-11-18T08:22:23Z</dcterms:created>
  <dcterms:modified xsi:type="dcterms:W3CDTF">2021-12-02T12:05:31Z</dcterms:modified>
</cp:coreProperties>
</file>